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1"/>
  </p:notesMasterIdLst>
  <p:sldIdLst>
    <p:sldId id="1090" r:id="rId2"/>
    <p:sldId id="328" r:id="rId3"/>
    <p:sldId id="3935" r:id="rId4"/>
    <p:sldId id="1089" r:id="rId5"/>
    <p:sldId id="1091" r:id="rId6"/>
    <p:sldId id="3943" r:id="rId7"/>
    <p:sldId id="3998" r:id="rId8"/>
    <p:sldId id="3999" r:id="rId9"/>
    <p:sldId id="3946" r:id="rId10"/>
    <p:sldId id="3886" r:id="rId11"/>
    <p:sldId id="4025" r:id="rId12"/>
    <p:sldId id="3947" r:id="rId13"/>
    <p:sldId id="4035" r:id="rId14"/>
    <p:sldId id="278" r:id="rId15"/>
    <p:sldId id="4019" r:id="rId16"/>
    <p:sldId id="4008" r:id="rId17"/>
    <p:sldId id="4023" r:id="rId18"/>
    <p:sldId id="4024" r:id="rId19"/>
    <p:sldId id="4022" r:id="rId20"/>
    <p:sldId id="4026" r:id="rId21"/>
    <p:sldId id="4009" r:id="rId22"/>
    <p:sldId id="4036" r:id="rId23"/>
    <p:sldId id="4018" r:id="rId24"/>
    <p:sldId id="4037" r:id="rId25"/>
    <p:sldId id="3979" r:id="rId26"/>
    <p:sldId id="3898" r:id="rId27"/>
    <p:sldId id="360" r:id="rId28"/>
    <p:sldId id="4038" r:id="rId29"/>
    <p:sldId id="4004" r:id="rId30"/>
    <p:sldId id="4007" r:id="rId31"/>
    <p:sldId id="4005" r:id="rId32"/>
    <p:sldId id="4012" r:id="rId33"/>
    <p:sldId id="3900" r:id="rId34"/>
    <p:sldId id="3915" r:id="rId35"/>
    <p:sldId id="3847" r:id="rId36"/>
    <p:sldId id="4027" r:id="rId37"/>
    <p:sldId id="271" r:id="rId38"/>
    <p:sldId id="3970" r:id="rId39"/>
    <p:sldId id="4020" r:id="rId40"/>
    <p:sldId id="4039" r:id="rId41"/>
    <p:sldId id="3995" r:id="rId42"/>
    <p:sldId id="3964" r:id="rId43"/>
    <p:sldId id="1197" r:id="rId44"/>
    <p:sldId id="317" r:id="rId45"/>
    <p:sldId id="3870" r:id="rId46"/>
    <p:sldId id="3871" r:id="rId47"/>
    <p:sldId id="3985" r:id="rId48"/>
    <p:sldId id="3950" r:id="rId49"/>
    <p:sldId id="479" r:id="rId50"/>
    <p:sldId id="3878" r:id="rId51"/>
    <p:sldId id="4002" r:id="rId52"/>
    <p:sldId id="4003" r:id="rId53"/>
    <p:sldId id="4011" r:id="rId54"/>
    <p:sldId id="3994" r:id="rId55"/>
    <p:sldId id="3993" r:id="rId56"/>
    <p:sldId id="3971" r:id="rId57"/>
    <p:sldId id="3965" r:id="rId58"/>
    <p:sldId id="4006" r:id="rId59"/>
    <p:sldId id="400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200"/>
    <a:srgbClr val="DCA700"/>
    <a:srgbClr val="930000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88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224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onoma/gdp_chg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recen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opening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recen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1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Zhvi_AllHomes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Sonoma/Zhvi_AllHomes.png" TargetMode="Externa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Sonoma/usps_yoy.p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EMRATIO_recen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FC.pn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Marin/usps_yoy.pn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new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Cas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vaccines.pn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3991817"/>
            <a:ext cx="9144000" cy="158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err="1"/>
              <a:t>Vistages</a:t>
            </a:r>
            <a:r>
              <a:rPr lang="en-US" sz="4400" dirty="0"/>
              <a:t>, Santa Rosa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December 15,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$0.6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5D71-C076-0948-B81E-9FF9EDFF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 &amp; Forecast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50EEC5-F97F-2F4A-8217-A58D4BD24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284"/>
              </p:ext>
            </p:extLst>
          </p:nvPr>
        </p:nvGraphicFramePr>
        <p:xfrm>
          <a:off x="4147927" y="1458904"/>
          <a:ext cx="3896141" cy="308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719">
                  <a:extLst>
                    <a:ext uri="{9D8B030D-6E8A-4147-A177-3AD203B41FA5}">
                      <a16:colId xmlns:a16="http://schemas.microsoft.com/office/drawing/2014/main" val="322010516"/>
                    </a:ext>
                  </a:extLst>
                </a:gridCol>
                <a:gridCol w="2333422">
                  <a:extLst>
                    <a:ext uri="{9D8B030D-6E8A-4147-A177-3AD203B41FA5}">
                      <a16:colId xmlns:a16="http://schemas.microsoft.com/office/drawing/2014/main" val="2343775243"/>
                    </a:ext>
                  </a:extLst>
                </a:gridCol>
              </a:tblGrid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 (%), SAAR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680499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2020-Q3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163881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2020-Q4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11462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93696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98219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59143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2021-Q4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771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B779F-7F3C-014A-A0D7-42E1B9D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318FB-7B17-5745-BBB2-9B8DD3D9F783}"/>
              </a:ext>
            </a:extLst>
          </p:cNvPr>
          <p:cNvGrpSpPr/>
          <p:nvPr/>
        </p:nvGrpSpPr>
        <p:grpSpPr>
          <a:xfrm>
            <a:off x="3593358" y="4681331"/>
            <a:ext cx="5005281" cy="1570143"/>
            <a:chOff x="3593358" y="4681331"/>
            <a:chExt cx="5005281" cy="15701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2F254C-D2FB-AB45-8ED8-E99C74380068}"/>
                </a:ext>
              </a:extLst>
            </p:cNvPr>
            <p:cNvSpPr txBox="1"/>
            <p:nvPr/>
          </p:nvSpPr>
          <p:spPr>
            <a:xfrm>
              <a:off x="3596565" y="468133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494DA-74DB-7D44-BE29-25D9B66B6486}"/>
                </a:ext>
              </a:extLst>
            </p:cNvPr>
            <p:cNvSpPr txBox="1"/>
            <p:nvPr/>
          </p:nvSpPr>
          <p:spPr>
            <a:xfrm>
              <a:off x="3593358" y="4774146"/>
              <a:ext cx="50052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Growth has slowed significantly.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Coincidentally, so has government COVID spending.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* Average of Blue Chip forecasts.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9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26777" y="1080930"/>
            <a:ext cx="9819759" cy="48486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17127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02864-3D43-8142-8F42-8524DBA99B6D}"/>
              </a:ext>
            </a:extLst>
          </p:cNvPr>
          <p:cNvSpPr/>
          <p:nvPr/>
        </p:nvSpPr>
        <p:spPr>
          <a:xfrm>
            <a:off x="804002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9A331-B712-AA43-BC59-F0C29D3D7C4E}"/>
              </a:ext>
            </a:extLst>
          </p:cNvPr>
          <p:cNvSpPr txBox="1"/>
          <p:nvPr/>
        </p:nvSpPr>
        <p:spPr>
          <a:xfrm>
            <a:off x="816757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Did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C82301-482F-F04F-81F0-0057AEC6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5860" y="1120086"/>
            <a:ext cx="10220280" cy="5110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4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3.9 Million below February, 2020.</a:t>
            </a:r>
          </a:p>
          <a:p>
            <a:r>
              <a:rPr lang="en-US" sz="2100" dirty="0"/>
              <a:t>8.6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3951-419B-6747-9DFC-FFCBF3C3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Growth Has Been Disappointing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083E2D-3A0D-C042-9AA6-53FDE2BC8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516BA-D96D-0A4C-9D5C-69A0D5F2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9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4457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 – now Omicron.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Childcare – lack of availability.</a:t>
            </a:r>
          </a:p>
          <a:p>
            <a:pPr lvl="1"/>
            <a:r>
              <a:rPr lang="en-US" dirty="0"/>
              <a:t>People wanting to do better.</a:t>
            </a:r>
          </a:p>
          <a:p>
            <a:pPr lvl="2"/>
            <a:r>
              <a:rPr lang="en-US" dirty="0"/>
              <a:t>Facilitated by additional UI/Child Tax Credit payments.</a:t>
            </a:r>
          </a:p>
          <a:p>
            <a:pPr lvl="1"/>
            <a:r>
              <a:rPr lang="en-US" dirty="0"/>
              <a:t>People dropping out of the labor force.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 Openings Are Up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9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9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AB4B9-91DA-C948-BB26-0021B3D70845}"/>
              </a:ext>
            </a:extLst>
          </p:cNvPr>
          <p:cNvSpPr txBox="1"/>
          <p:nvPr/>
        </p:nvSpPr>
        <p:spPr>
          <a:xfrm>
            <a:off x="4698595" y="1283068"/>
            <a:ext cx="263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Reached a peak?</a:t>
            </a:r>
          </a:p>
        </p:txBody>
      </p:sp>
    </p:spTree>
    <p:extLst>
      <p:ext uri="{BB962C8B-B14F-4D97-AF65-F5344CB8AC3E}">
        <p14:creationId xmlns:p14="http://schemas.microsoft.com/office/powerpoint/2010/main" val="37570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427450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Gap is Widening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7EBF5-3B02-334F-9F4B-4F146AC4A8CE}"/>
              </a:ext>
            </a:extLst>
          </p:cNvPr>
          <p:cNvSpPr txBox="1"/>
          <p:nvPr/>
        </p:nvSpPr>
        <p:spPr>
          <a:xfrm>
            <a:off x="4346730" y="1686703"/>
            <a:ext cx="31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Pre-Pandemic Gap of 10 million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EB50F-A088-654C-BE90-D001FD123EF0}"/>
              </a:ext>
            </a:extLst>
          </p:cNvPr>
          <p:cNvCxnSpPr/>
          <p:nvPr/>
        </p:nvCxnSpPr>
        <p:spPr>
          <a:xfrm>
            <a:off x="7437120" y="2051828"/>
            <a:ext cx="1182624" cy="54506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A327B8-6FF0-1D49-B2B6-3DA9C9BD6E59}"/>
              </a:ext>
            </a:extLst>
          </p:cNvPr>
          <p:cNvSpPr txBox="1"/>
          <p:nvPr/>
        </p:nvSpPr>
        <p:spPr>
          <a:xfrm>
            <a:off x="8619744" y="3783146"/>
            <a:ext cx="2373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Gap is now 15.6 million</a:t>
            </a:r>
          </a:p>
        </p:txBody>
      </p:sp>
    </p:spTree>
    <p:extLst>
      <p:ext uri="{BB962C8B-B14F-4D97-AF65-F5344CB8AC3E}">
        <p14:creationId xmlns:p14="http://schemas.microsoft.com/office/powerpoint/2010/main" val="161612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/>
              <a:t>ng Wages and Declining Resources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1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4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5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2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06A9-BB85-1940-9A90-9618936D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Concerns: Debt, Inflation &amp;</a:t>
            </a:r>
            <a:br>
              <a:rPr lang="en-US" sz="4800" dirty="0"/>
            </a:br>
            <a:r>
              <a:rPr lang="en-US" sz="4800" dirty="0"/>
              <a:t>		      Structural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333E7-FEA1-5545-BE32-1B3E76E90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47B3F-D3E3-5E43-9AEF-FD21BF77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2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t: A Problem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8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0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58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4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3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1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9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5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 Contributing?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2"/>
            <a:r>
              <a:rPr lang="en-US" dirty="0"/>
              <a:t>CA: Making payments can stay + 25%.</a:t>
            </a:r>
          </a:p>
          <a:p>
            <a:pPr lvl="2"/>
            <a:r>
              <a:rPr lang="en-US" dirty="0"/>
              <a:t>Self-evictions?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Los Angeles County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41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71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3557859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399064" y="852866"/>
            <a:ext cx="7393870" cy="537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07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2" y="1325563"/>
            <a:ext cx="5934944" cy="4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0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8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Pop</a:t>
            </a:r>
            <a:r>
              <a:rPr lang="en-US" sz="3400" dirty="0"/>
              <a:t>ulation Change: San Francisco &amp; Sonoma Counties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9" y="1325562"/>
            <a:ext cx="5943594" cy="432125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502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8.6 million jobs relative to forecast.  (3.9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  <a:p>
            <a:r>
              <a:rPr lang="en-US" dirty="0"/>
              <a:t>Federal Debt</a:t>
            </a:r>
          </a:p>
          <a:p>
            <a:pPr lvl="1"/>
            <a:r>
              <a:rPr lang="en-US" dirty="0"/>
              <a:t>Has grown significantly, but economists are not worried…yet.</a:t>
            </a:r>
          </a:p>
          <a:p>
            <a:r>
              <a:rPr lang="en-US" dirty="0"/>
              <a:t>Real Estate</a:t>
            </a:r>
          </a:p>
          <a:p>
            <a:pPr lvl="1"/>
            <a:r>
              <a:rPr lang="en-US" dirty="0"/>
              <a:t>Residential, strong.  Commercial, less so…for some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30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Significant structural changes – accelerant.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expand 5% percent this year, 3-4% next.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Well on our way to recovery, both health and economic.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037384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7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310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3721402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80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</a:t>
            </a:r>
            <a:r>
              <a:rPr lang="en-US" dirty="0" err="1"/>
              <a:t>Prepandemic</a:t>
            </a:r>
            <a:r>
              <a:rPr lang="en-US" dirty="0"/>
              <a:t>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9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CPI Suggests: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F00-D1CB-3248-B552-2E562685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Trill</a:t>
            </a:r>
            <a:r>
              <a:rPr lang="en-US" dirty="0"/>
              <a:t>ions in Pandemic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6227-69FC-A149-B6D7-EF642AB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DFEB-B24F-DB43-BEF3-AE3AA3A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42" y="1043129"/>
            <a:ext cx="9237515" cy="51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CDED3-5E65-594C-9DA0-E56713605D41}"/>
              </a:ext>
            </a:extLst>
          </p:cNvPr>
          <p:cNvSpPr/>
          <p:nvPr/>
        </p:nvSpPr>
        <p:spPr>
          <a:xfrm>
            <a:off x="4882896" y="2167128"/>
            <a:ext cx="5678424" cy="192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3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5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5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Pop</a:t>
            </a:r>
            <a:r>
              <a:rPr lang="en-US" sz="3600" dirty="0"/>
              <a:t>ulation Change: San Francisco &amp; Marin Counties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9" y="1325562"/>
            <a:ext cx="5943594" cy="43212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13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93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4587-7C8F-F84C-AF39-C318BF62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 inflation story is troublesome.</a:t>
            </a:r>
          </a:p>
          <a:p>
            <a:r>
              <a:rPr lang="en-US" dirty="0"/>
              <a:t>The Fed suggests that it is not.</a:t>
            </a:r>
          </a:p>
          <a:p>
            <a:r>
              <a:rPr lang="en-US" dirty="0"/>
              <a:t>Powell: current high inflation is “transitory”.</a:t>
            </a:r>
          </a:p>
          <a:p>
            <a:pPr lvl="1"/>
            <a:r>
              <a:rPr lang="en-US" dirty="0"/>
              <a:t>That does not mean that price levels will come down.</a:t>
            </a:r>
          </a:p>
          <a:p>
            <a:pPr lvl="1"/>
            <a:r>
              <a:rPr lang="en-US" dirty="0"/>
              <a:t>It means that inflation is likely to return to its prior trajectory once the economy has worked out the pandemic kinks.</a:t>
            </a:r>
          </a:p>
          <a:p>
            <a:r>
              <a:rPr lang="en-US" dirty="0"/>
              <a:t>Fed targets 2.0%.  We are currently just 1.2% above that.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69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Employment Growth</a:t>
            </a:r>
          </a:p>
          <a:p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23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Trend is Reversing Nationwide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31281" y="1136360"/>
            <a:ext cx="9190721" cy="5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03845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D1EE0F1F-4CCF-2042-9198-93021D32AF4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87132" y="1565799"/>
            <a:ext cx="6985000" cy="388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F6FF46-39B5-AD4C-AE28-C3901FECF0B7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220914" y="2350139"/>
            <a:ext cx="3332071" cy="287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260BE-B1BF-C442-9755-618C1BEB1A83}"/>
              </a:ext>
            </a:extLst>
          </p:cNvPr>
          <p:cNvSpPr txBox="1"/>
          <p:nvPr/>
        </p:nvSpPr>
        <p:spPr>
          <a:xfrm>
            <a:off x="8439284" y="1795313"/>
            <a:ext cx="2393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Vaccines:</a:t>
            </a:r>
          </a:p>
          <a:p>
            <a:pPr algn="ctr"/>
            <a:r>
              <a:rPr lang="en-US" dirty="0"/>
              <a:t>CA Ahead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691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12939</TotalTime>
  <Words>1811</Words>
  <Application>Microsoft Macintosh PowerPoint</Application>
  <PresentationFormat>Widescreen</PresentationFormat>
  <Paragraphs>365</Paragraphs>
  <Slides>59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COVID Cases: Trend is Reversing Nationwide</vt:lpstr>
      <vt:lpstr>California Cases Were Falling Nicely</vt:lpstr>
      <vt:lpstr>Evidence of Impact</vt:lpstr>
      <vt:lpstr>GDP Trajectory: Pandemic Plunge!</vt:lpstr>
      <vt:lpstr>GDP Growth &amp; Forecast</vt:lpstr>
      <vt:lpstr>Spending Patterns Since First US Case</vt:lpstr>
      <vt:lpstr>But Not All Industries Did</vt:lpstr>
      <vt:lpstr>Employment Gap</vt:lpstr>
      <vt:lpstr>Employment Growth Has Been Disappointing</vt:lpstr>
      <vt:lpstr>Why Slow Employment Growth?</vt:lpstr>
      <vt:lpstr>Job Openings Are Up</vt:lpstr>
      <vt:lpstr>Quits Are High! The Great Resignation</vt:lpstr>
      <vt:lpstr>Quits – Rising, but More in Some Industries</vt:lpstr>
      <vt:lpstr>This is Happening Despite Rising Wages</vt:lpstr>
      <vt:lpstr>Labor Force Gap is Widening</vt:lpstr>
      <vt:lpstr>Rising Wages and Declining Resources</vt:lpstr>
      <vt:lpstr>Employment in California</vt:lpstr>
      <vt:lpstr>Concerns: Debt, Inflation &amp;         Structural Changes</vt:lpstr>
      <vt:lpstr>Debt: A Problem Exacerbated….Not Created</vt:lpstr>
      <vt:lpstr>Current Deficits in Perspective:</vt:lpstr>
      <vt:lpstr>Inflation – Climbing! Should we worry?</vt:lpstr>
      <vt:lpstr>Inflation in Historical Perspective</vt:lpstr>
      <vt:lpstr>What Index to Follow: CPI or PCE?</vt:lpstr>
      <vt:lpstr>Inflation – The Fed’s Metric! Should we worry?</vt:lpstr>
      <vt:lpstr>Inflation – PCE and Fed Suggest: I don’t know.</vt:lpstr>
      <vt:lpstr>Inflation: Concentrated</vt:lpstr>
      <vt:lpstr>Puzzle:  Is Inflation Permanently Higher?</vt:lpstr>
      <vt:lpstr>Structural Changes Contributing?</vt:lpstr>
      <vt:lpstr>Residential Real Estate</vt:lpstr>
      <vt:lpstr>Inflation – Cost of Rent</vt:lpstr>
      <vt:lpstr> Home Prices and Housing Starts</vt:lpstr>
      <vt:lpstr>Real Estate Prices</vt:lpstr>
      <vt:lpstr>RE Experiences Differ!</vt:lpstr>
      <vt:lpstr>Population Change: San Francisco &amp; Sonoma Counties</vt:lpstr>
      <vt:lpstr>Primary Topics Covered</vt:lpstr>
      <vt:lpstr>Conclusion</vt:lpstr>
      <vt:lpstr> Thank you!</vt:lpstr>
      <vt:lpstr>GDP: Quarterly Growth</vt:lpstr>
      <vt:lpstr>Recovery Due to Immense Fiscal Stimulus and Control of COVID</vt:lpstr>
      <vt:lpstr>Stimulus allowed Spending to Recover</vt:lpstr>
      <vt:lpstr>And We’re Buying Mostly … Stuff</vt:lpstr>
      <vt:lpstr>Labor Force is Shrinking</vt:lpstr>
      <vt:lpstr>DJIA and S&amp;P 500 </vt:lpstr>
      <vt:lpstr>Small Businesses: They Didn’t Get Enough PPP</vt:lpstr>
      <vt:lpstr>Inflation – Prepandemic Stability</vt:lpstr>
      <vt:lpstr>Inflation – CPI Suggests: Yes!</vt:lpstr>
      <vt:lpstr>Trillions in Pandemic Spending</vt:lpstr>
      <vt:lpstr>Why so Excited About Telecommunting?</vt:lpstr>
      <vt:lpstr>Telecommuting – Will it Stick?</vt:lpstr>
      <vt:lpstr>Population Change: San Francisco &amp; Marin Counties</vt:lpstr>
      <vt:lpstr>Recovery/Recession for Whom?</vt:lpstr>
      <vt:lpstr>Inflation – Summary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261</cp:revision>
  <cp:lastPrinted>2021-09-30T19:58:11Z</cp:lastPrinted>
  <dcterms:created xsi:type="dcterms:W3CDTF">2017-05-03T22:30:38Z</dcterms:created>
  <dcterms:modified xsi:type="dcterms:W3CDTF">2021-12-14T20:58:29Z</dcterms:modified>
</cp:coreProperties>
</file>