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2" d="100"/>
          <a:sy n="122" d="100"/>
        </p:scale>
        <p:origin x="240"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FD4437-04D6-41D9-A4EE-19D509BD16ED}" type="datetimeFigureOut">
              <a:rPr lang="en-US" smtClean="0"/>
              <a:t>7/8/22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72AD4-C2BF-489F-83EF-DC276A6833D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51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D4437-04D6-41D9-A4EE-19D509BD16ED}" type="datetimeFigureOut">
              <a:rPr lang="en-US" smtClean="0"/>
              <a:t>7/8/22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249762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D4437-04D6-41D9-A4EE-19D509BD16ED}" type="datetimeFigureOut">
              <a:rPr lang="en-US" smtClean="0"/>
              <a:t>7/8/22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332836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D4437-04D6-41D9-A4EE-19D509BD16ED}" type="datetimeFigureOut">
              <a:rPr lang="en-US" smtClean="0"/>
              <a:t>7/8/22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14903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D4437-04D6-41D9-A4EE-19D509BD16ED}" type="datetimeFigureOut">
              <a:rPr lang="en-US" smtClean="0"/>
              <a:t>7/8/22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72AD4-C2BF-489F-83EF-DC276A6833D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2132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FD4437-04D6-41D9-A4EE-19D509BD16ED}" type="datetimeFigureOut">
              <a:rPr lang="en-US" smtClean="0"/>
              <a:t>7/8/22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730555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FD4437-04D6-41D9-A4EE-19D509BD16ED}" type="datetimeFigureOut">
              <a:rPr lang="en-US" smtClean="0"/>
              <a:t>7/8/22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393552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FD4437-04D6-41D9-A4EE-19D509BD16ED}" type="datetimeFigureOut">
              <a:rPr lang="en-US" smtClean="0"/>
              <a:t>7/8/22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222463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FD4437-04D6-41D9-A4EE-19D509BD16ED}" type="datetimeFigureOut">
              <a:rPr lang="en-US" smtClean="0"/>
              <a:t>7/8/22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177871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1FD4437-04D6-41D9-A4EE-19D509BD16ED}" type="datetimeFigureOut">
              <a:rPr lang="en-US" smtClean="0"/>
              <a:t>7/8/22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0E72AD4-C2BF-489F-83EF-DC276A6833D8}" type="slidenum">
              <a:rPr lang="en-US" smtClean="0"/>
              <a:t>‹#›</a:t>
            </a:fld>
            <a:endParaRPr lang="en-US"/>
          </a:p>
        </p:txBody>
      </p:sp>
    </p:spTree>
    <p:extLst>
      <p:ext uri="{BB962C8B-B14F-4D97-AF65-F5344CB8AC3E}">
        <p14:creationId xmlns:p14="http://schemas.microsoft.com/office/powerpoint/2010/main" val="2308677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FD4437-04D6-41D9-A4EE-19D509BD16ED}" type="datetimeFigureOut">
              <a:rPr lang="en-US" smtClean="0"/>
              <a:t>7/8/22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89820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1FD4437-04D6-41D9-A4EE-19D509BD16ED}" type="datetimeFigureOut">
              <a:rPr lang="en-US" smtClean="0"/>
              <a:t>7/8/22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0E72AD4-C2BF-489F-83EF-DC276A6833D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075972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lobalsanctionsdatabase.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F9EF2-F991-4BE1-A430-F4B5E2151342}"/>
              </a:ext>
            </a:extLst>
          </p:cNvPr>
          <p:cNvSpPr>
            <a:spLocks noGrp="1"/>
          </p:cNvSpPr>
          <p:nvPr>
            <p:ph type="ctrTitle"/>
          </p:nvPr>
        </p:nvSpPr>
        <p:spPr/>
        <p:txBody>
          <a:bodyPr/>
          <a:lstStyle/>
          <a:p>
            <a:r>
              <a:rPr lang="en-US" dirty="0"/>
              <a:t>Economic Sanctions</a:t>
            </a:r>
          </a:p>
        </p:txBody>
      </p:sp>
      <p:sp>
        <p:nvSpPr>
          <p:cNvPr id="3" name="Subtitle 2">
            <a:extLst>
              <a:ext uri="{FF2B5EF4-FFF2-40B4-BE49-F238E27FC236}">
                <a16:creationId xmlns:a16="http://schemas.microsoft.com/office/drawing/2014/main" id="{E0E41C4C-3470-4D2F-9301-BB168C46AE6E}"/>
              </a:ext>
            </a:extLst>
          </p:cNvPr>
          <p:cNvSpPr>
            <a:spLocks noGrp="1"/>
          </p:cNvSpPr>
          <p:nvPr>
            <p:ph type="subTitle" idx="1"/>
          </p:nvPr>
        </p:nvSpPr>
        <p:spPr/>
        <p:txBody>
          <a:bodyPr/>
          <a:lstStyle/>
          <a:p>
            <a:r>
              <a:rPr lang="en-US" dirty="0"/>
              <a:t>Keith Maskus, University of Colorado Boulder</a:t>
            </a:r>
          </a:p>
          <a:p>
            <a:r>
              <a:rPr lang="en-US" dirty="0"/>
              <a:t>Money Talks Club, July 5, 2022</a:t>
            </a:r>
          </a:p>
          <a:p>
            <a:endParaRPr lang="en-US" dirty="0"/>
          </a:p>
        </p:txBody>
      </p:sp>
    </p:spTree>
    <p:extLst>
      <p:ext uri="{BB962C8B-B14F-4D97-AF65-F5344CB8AC3E}">
        <p14:creationId xmlns:p14="http://schemas.microsoft.com/office/powerpoint/2010/main" val="186376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CDDDF-AD22-4887-BB68-0A20100E77DF}"/>
              </a:ext>
            </a:extLst>
          </p:cNvPr>
          <p:cNvSpPr>
            <a:spLocks noGrp="1"/>
          </p:cNvSpPr>
          <p:nvPr>
            <p:ph type="title"/>
          </p:nvPr>
        </p:nvSpPr>
        <p:spPr/>
        <p:txBody>
          <a:bodyPr/>
          <a:lstStyle/>
          <a:p>
            <a:r>
              <a:rPr lang="en-US" dirty="0"/>
              <a:t>When might sanctions work?</a:t>
            </a:r>
          </a:p>
        </p:txBody>
      </p:sp>
      <p:sp>
        <p:nvSpPr>
          <p:cNvPr id="3" name="Content Placeholder 2">
            <a:extLst>
              <a:ext uri="{FF2B5EF4-FFF2-40B4-BE49-F238E27FC236}">
                <a16:creationId xmlns:a16="http://schemas.microsoft.com/office/drawing/2014/main" id="{50CE457C-C16A-40AA-9FED-96E27817B7D4}"/>
              </a:ext>
            </a:extLst>
          </p:cNvPr>
          <p:cNvSpPr>
            <a:spLocks noGrp="1"/>
          </p:cNvSpPr>
          <p:nvPr>
            <p:ph idx="1"/>
          </p:nvPr>
        </p:nvSpPr>
        <p:spPr/>
        <p:txBody>
          <a:bodyPr>
            <a:normAutofit fontScale="85000" lnSpcReduction="10000"/>
          </a:bodyPr>
          <a:lstStyle/>
          <a:p>
            <a:r>
              <a:rPr lang="en-US" dirty="0"/>
              <a:t>Despite that skepticism, recent research finds more statistical evidence that large-scale sanctions impose significant costs on their targets, even if they may not achieve regime change or policy changes. </a:t>
            </a:r>
          </a:p>
          <a:p>
            <a:r>
              <a:rPr lang="en-US" dirty="0"/>
              <a:t>What characteristics make sanctions more likely for succeed?</a:t>
            </a:r>
          </a:p>
          <a:p>
            <a:r>
              <a:rPr lang="en-US" dirty="0"/>
              <a:t>1. The sender(s) is much larger in size than the target.</a:t>
            </a:r>
          </a:p>
          <a:p>
            <a:r>
              <a:rPr lang="en-US" dirty="0"/>
              <a:t>2. The sender places a higher priority on changing behavior in the target than does the target in sustaining it.</a:t>
            </a:r>
          </a:p>
          <a:p>
            <a:r>
              <a:rPr lang="en-US" dirty="0"/>
              <a:t>3. The sanctions are comprehensive and impose pain on the elites. </a:t>
            </a:r>
          </a:p>
          <a:p>
            <a:r>
              <a:rPr lang="en-US" dirty="0"/>
              <a:t>4. The sender has substantial control over access to financial systems and the target may be readily subject to financial crises or default.</a:t>
            </a:r>
          </a:p>
          <a:p>
            <a:r>
              <a:rPr lang="en-US" dirty="0"/>
              <a:t>5. There is sufficient international coordination to minimize the risk of circumvention. </a:t>
            </a:r>
          </a:p>
          <a:p>
            <a:r>
              <a:rPr lang="en-US" dirty="0"/>
              <a:t>6. There is a political opposition in the target that may be mobilized.</a:t>
            </a:r>
          </a:p>
          <a:p>
            <a:r>
              <a:rPr lang="en-US" dirty="0"/>
              <a:t>7. The pain imposed on domestic firms and households in the sender(s) is manageable for a sustained period.</a:t>
            </a:r>
          </a:p>
          <a:p>
            <a:endParaRPr lang="en-US" dirty="0"/>
          </a:p>
        </p:txBody>
      </p:sp>
    </p:spTree>
    <p:extLst>
      <p:ext uri="{BB962C8B-B14F-4D97-AF65-F5344CB8AC3E}">
        <p14:creationId xmlns:p14="http://schemas.microsoft.com/office/powerpoint/2010/main" val="3443064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CA0E9-58A3-0809-34A9-BC6BD0B1D04C}"/>
              </a:ext>
            </a:extLst>
          </p:cNvPr>
          <p:cNvSpPr>
            <a:spLocks noGrp="1"/>
          </p:cNvSpPr>
          <p:nvPr>
            <p:ph type="title"/>
          </p:nvPr>
        </p:nvSpPr>
        <p:spPr/>
        <p:txBody>
          <a:bodyPr/>
          <a:lstStyle/>
          <a:p>
            <a:r>
              <a:rPr lang="en-US" dirty="0"/>
              <a:t>Designing sanctions</a:t>
            </a:r>
          </a:p>
        </p:txBody>
      </p:sp>
      <p:sp>
        <p:nvSpPr>
          <p:cNvPr id="3" name="Content Placeholder 2">
            <a:extLst>
              <a:ext uri="{FF2B5EF4-FFF2-40B4-BE49-F238E27FC236}">
                <a16:creationId xmlns:a16="http://schemas.microsoft.com/office/drawing/2014/main" id="{D4C9953C-30BA-E55E-8DEE-B63DBCD406AC}"/>
              </a:ext>
            </a:extLst>
          </p:cNvPr>
          <p:cNvSpPr>
            <a:spLocks noGrp="1"/>
          </p:cNvSpPr>
          <p:nvPr>
            <p:ph idx="1"/>
          </p:nvPr>
        </p:nvSpPr>
        <p:spPr/>
        <p:txBody>
          <a:bodyPr/>
          <a:lstStyle/>
          <a:p>
            <a:r>
              <a:rPr lang="en-US" dirty="0"/>
              <a:t>All this suggests that designing and implementing an effective sanctions program is a highly technical and complex undertaking.</a:t>
            </a:r>
          </a:p>
          <a:p>
            <a:r>
              <a:rPr lang="en-US" dirty="0"/>
              <a:t>In essence it’s a big game-theory problem with massive uncertainties about how and when the target nation, other countries, and firms may react. What can be done to offset retaliatory actions?</a:t>
            </a:r>
          </a:p>
          <a:p>
            <a:r>
              <a:rPr lang="en-US" dirty="0"/>
              <a:t>Strategic questions call for modeling and playing out game scenarios, along with potential sanctioning partners. </a:t>
            </a:r>
          </a:p>
        </p:txBody>
      </p:sp>
    </p:spTree>
    <p:extLst>
      <p:ext uri="{BB962C8B-B14F-4D97-AF65-F5344CB8AC3E}">
        <p14:creationId xmlns:p14="http://schemas.microsoft.com/office/powerpoint/2010/main" val="107748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E7A14-8CEF-43E2-BCD2-8505C1FCCC0D}"/>
              </a:ext>
            </a:extLst>
          </p:cNvPr>
          <p:cNvSpPr>
            <a:spLocks noGrp="1"/>
          </p:cNvSpPr>
          <p:nvPr>
            <p:ph type="title"/>
          </p:nvPr>
        </p:nvSpPr>
        <p:spPr/>
        <p:txBody>
          <a:bodyPr/>
          <a:lstStyle/>
          <a:p>
            <a:r>
              <a:rPr lang="en-US" dirty="0"/>
              <a:t>The US-China trade war as a case of economic sanctions</a:t>
            </a:r>
          </a:p>
        </p:txBody>
      </p:sp>
      <p:sp>
        <p:nvSpPr>
          <p:cNvPr id="3" name="Content Placeholder 2">
            <a:extLst>
              <a:ext uri="{FF2B5EF4-FFF2-40B4-BE49-F238E27FC236}">
                <a16:creationId xmlns:a16="http://schemas.microsoft.com/office/drawing/2014/main" id="{E488DB7C-F1F7-4BB8-A141-70435AFCAED2}"/>
              </a:ext>
            </a:extLst>
          </p:cNvPr>
          <p:cNvSpPr>
            <a:spLocks noGrp="1"/>
          </p:cNvSpPr>
          <p:nvPr>
            <p:ph idx="1"/>
          </p:nvPr>
        </p:nvSpPr>
        <p:spPr/>
        <p:txBody>
          <a:bodyPr>
            <a:normAutofit fontScale="92500" lnSpcReduction="20000"/>
          </a:bodyPr>
          <a:lstStyle/>
          <a:p>
            <a:r>
              <a:rPr lang="en-US" dirty="0"/>
              <a:t>The US and China have a long history of trade cooperation and conflict, with bilateral agreements going back to the 1980s. </a:t>
            </a:r>
          </a:p>
          <a:p>
            <a:r>
              <a:rPr lang="en-US" dirty="0"/>
              <a:t>With China’s entry into the WTO in 2001 its manufacturing exports grew massively, generating both consumer gains and large employment losses in the US and Europe.</a:t>
            </a:r>
          </a:p>
          <a:p>
            <a:r>
              <a:rPr lang="en-US" dirty="0"/>
              <a:t>The long-term problem: structural Chinese industrial policy and remaining protectionism.  This is a very complex story but in brief:</a:t>
            </a:r>
          </a:p>
          <a:p>
            <a:pPr lvl="1"/>
            <a:r>
              <a:rPr lang="en-US" dirty="0"/>
              <a:t>China consistently fails to meet basic WTO obligations.</a:t>
            </a:r>
          </a:p>
          <a:p>
            <a:pPr lvl="1"/>
            <a:r>
              <a:rPr lang="en-US" dirty="0"/>
              <a:t>China’s government has been strategic about how to admit foreign investment and acquire technology.</a:t>
            </a:r>
          </a:p>
          <a:p>
            <a:pPr lvl="1"/>
            <a:r>
              <a:rPr lang="en-US" dirty="0"/>
              <a:t>Vast parts of China’s industrial and technology sectors remain largely off limits to foreign investment and there are significant industrial subsidies paid.</a:t>
            </a:r>
          </a:p>
          <a:p>
            <a:pPr lvl="1"/>
            <a:r>
              <a:rPr lang="en-US" dirty="0"/>
              <a:t>China pursues an aggressive and dynamic industrial policy aimed at global competitiveness in numerous high-technology sectors (“Made in China 2025” has alarmed policymakers and firms in US, EU, Japan.)</a:t>
            </a:r>
          </a:p>
          <a:p>
            <a:r>
              <a:rPr lang="en-US" dirty="0"/>
              <a:t>The Obama approach: </a:t>
            </a:r>
          </a:p>
          <a:p>
            <a:pPr lvl="1"/>
            <a:r>
              <a:rPr lang="en-US" dirty="0"/>
              <a:t>Bilateral engagement and lawsuits at the WTO.</a:t>
            </a:r>
          </a:p>
          <a:p>
            <a:pPr lvl="1"/>
            <a:r>
              <a:rPr lang="en-US" dirty="0"/>
              <a:t>Negotiation of the Trans-Pacific Partnership (TPP) in order to box in China on these technology issues</a:t>
            </a:r>
          </a:p>
        </p:txBody>
      </p:sp>
    </p:spTree>
    <p:extLst>
      <p:ext uri="{BB962C8B-B14F-4D97-AF65-F5344CB8AC3E}">
        <p14:creationId xmlns:p14="http://schemas.microsoft.com/office/powerpoint/2010/main" val="144602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5D619-8BC7-4836-A222-880D0FDDED97}"/>
              </a:ext>
            </a:extLst>
          </p:cNvPr>
          <p:cNvSpPr>
            <a:spLocks noGrp="1"/>
          </p:cNvSpPr>
          <p:nvPr>
            <p:ph type="title"/>
          </p:nvPr>
        </p:nvSpPr>
        <p:spPr/>
        <p:txBody>
          <a:bodyPr/>
          <a:lstStyle/>
          <a:p>
            <a:r>
              <a:rPr lang="en-US" dirty="0"/>
              <a:t>Emergence of the Trump-led trade war</a:t>
            </a:r>
          </a:p>
        </p:txBody>
      </p:sp>
      <p:sp>
        <p:nvSpPr>
          <p:cNvPr id="3" name="Content Placeholder 2">
            <a:extLst>
              <a:ext uri="{FF2B5EF4-FFF2-40B4-BE49-F238E27FC236}">
                <a16:creationId xmlns:a16="http://schemas.microsoft.com/office/drawing/2014/main" id="{B9B42308-8E05-4EAB-BC2E-B5464A2EC8F4}"/>
              </a:ext>
            </a:extLst>
          </p:cNvPr>
          <p:cNvSpPr>
            <a:spLocks noGrp="1"/>
          </p:cNvSpPr>
          <p:nvPr>
            <p:ph idx="1"/>
          </p:nvPr>
        </p:nvSpPr>
        <p:spPr/>
        <p:txBody>
          <a:bodyPr>
            <a:normAutofit fontScale="92500" lnSpcReduction="20000"/>
          </a:bodyPr>
          <a:lstStyle/>
          <a:p>
            <a:r>
              <a:rPr lang="en-US" dirty="0"/>
              <a:t>Donald Trump talked about China as a major economic and security threat for a long time. And he rode to the White House based on anti-trade, anti-immigration promises.</a:t>
            </a:r>
          </a:p>
          <a:p>
            <a:r>
              <a:rPr lang="en-US" dirty="0"/>
              <a:t>Trump’s approach to the structural Chinese problems was to think of it as a sanctions problem: higher US tariffs would hurt China enough to get the policies to change.</a:t>
            </a:r>
          </a:p>
          <a:p>
            <a:r>
              <a:rPr lang="en-US" dirty="0"/>
              <a:t>The process began in 2018 with some high antidumping tariffs, heavy steel and aluminum tariffs, and then several rounds of tariffs aimed at imports from China. China retaliated with its own rounds of higher tariffs. A series of bilateral talks generally got nowhere.</a:t>
            </a:r>
          </a:p>
          <a:p>
            <a:r>
              <a:rPr lang="en-US" dirty="0"/>
              <a:t>The outcomes of this tit-for-tat conflict:</a:t>
            </a:r>
          </a:p>
          <a:p>
            <a:pPr lvl="1"/>
            <a:r>
              <a:rPr lang="en-US" dirty="0"/>
              <a:t>US tariffs on average against China rose from about 3% to 19.3%. China’s tariffs on average against the US rose from 6.5% to 21.3%. These tariffs remain in place.</a:t>
            </a:r>
          </a:p>
          <a:p>
            <a:pPr lvl="1"/>
            <a:r>
              <a:rPr lang="en-US" dirty="0"/>
              <a:t>The countries reached a “Phase One Agreement” that committed China to buying unrealistically high imports from the US and to reform their IP regime. They have not done any of that.</a:t>
            </a:r>
          </a:p>
          <a:p>
            <a:pPr lvl="1"/>
            <a:r>
              <a:rPr lang="en-US" dirty="0"/>
              <a:t>Econometric evidence finds that the tariffs have destroyed more US manufacturing and construction jobs than they may have created, while raising prices and disrupting supply chains.</a:t>
            </a:r>
          </a:p>
          <a:p>
            <a:pPr lvl="1"/>
            <a:r>
              <a:rPr lang="en-US" dirty="0"/>
              <a:t>This “lose-lose” outcome is an example of a failed and costly sanctions program.</a:t>
            </a:r>
          </a:p>
        </p:txBody>
      </p:sp>
    </p:spTree>
    <p:extLst>
      <p:ext uri="{BB962C8B-B14F-4D97-AF65-F5344CB8AC3E}">
        <p14:creationId xmlns:p14="http://schemas.microsoft.com/office/powerpoint/2010/main" val="113339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4B030-CE02-4E92-8ACC-46006A2C8702}"/>
              </a:ext>
            </a:extLst>
          </p:cNvPr>
          <p:cNvSpPr>
            <a:spLocks noGrp="1"/>
          </p:cNvSpPr>
          <p:nvPr>
            <p:ph type="title"/>
          </p:nvPr>
        </p:nvSpPr>
        <p:spPr/>
        <p:txBody>
          <a:bodyPr/>
          <a:lstStyle/>
          <a:p>
            <a:r>
              <a:rPr lang="en-US" dirty="0"/>
              <a:t>The sanctions against Russia</a:t>
            </a:r>
          </a:p>
        </p:txBody>
      </p:sp>
      <p:sp>
        <p:nvSpPr>
          <p:cNvPr id="3" name="Content Placeholder 2">
            <a:extLst>
              <a:ext uri="{FF2B5EF4-FFF2-40B4-BE49-F238E27FC236}">
                <a16:creationId xmlns:a16="http://schemas.microsoft.com/office/drawing/2014/main" id="{81F144AD-3143-4181-99A8-1FF0585EAE81}"/>
              </a:ext>
            </a:extLst>
          </p:cNvPr>
          <p:cNvSpPr>
            <a:spLocks noGrp="1"/>
          </p:cNvSpPr>
          <p:nvPr>
            <p:ph idx="1"/>
          </p:nvPr>
        </p:nvSpPr>
        <p:spPr/>
        <p:txBody>
          <a:bodyPr>
            <a:normAutofit lnSpcReduction="10000"/>
          </a:bodyPr>
          <a:lstStyle/>
          <a:p>
            <a:r>
              <a:rPr lang="en-US" dirty="0"/>
              <a:t>The current sanctions had their foundation after Russia’s takeover of Crimea and the Donbas region of Ukraine in 2014. </a:t>
            </a:r>
          </a:p>
          <a:p>
            <a:r>
              <a:rPr lang="en-US" dirty="0"/>
              <a:t>The Obama administration imposed extensive micro sanctions against specific Russian oligarchs and companies seen to benefit from the invasions. Similar, but smaller, micro sanctions were imposed by certain countries in the EU. These involved some trade sanctions, technology limits, and financial freezes.</a:t>
            </a:r>
          </a:p>
          <a:p>
            <a:r>
              <a:rPr lang="en-US" dirty="0"/>
              <a:t>These “smart” sanctions have been shown to be costly for the targeted firms and individuals, which lost market share and had to reorganize their businesses.</a:t>
            </a:r>
          </a:p>
          <a:p>
            <a:r>
              <a:rPr lang="en-US" dirty="0"/>
              <a:t>But the 2014 sanctions did not extend to country-wide trade restrictions or major financial limitations. Neither did they disrupt planning for the Nord Stream 2 pipeline, a favored project of Germany. </a:t>
            </a:r>
          </a:p>
          <a:p>
            <a:r>
              <a:rPr lang="en-US" dirty="0"/>
              <a:t>And they did not alter Russia’s behavior at all. Many argue that these relatively weak sanctions emboldened Putin to undertake his current invasion of Ukraine. </a:t>
            </a:r>
          </a:p>
          <a:p>
            <a:endParaRPr lang="en-US" dirty="0"/>
          </a:p>
        </p:txBody>
      </p:sp>
    </p:spTree>
    <p:extLst>
      <p:ext uri="{BB962C8B-B14F-4D97-AF65-F5344CB8AC3E}">
        <p14:creationId xmlns:p14="http://schemas.microsoft.com/office/powerpoint/2010/main" val="150381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0A61C-C5B6-401E-86A5-DEBBC8A52843}"/>
              </a:ext>
            </a:extLst>
          </p:cNvPr>
          <p:cNvSpPr>
            <a:spLocks noGrp="1"/>
          </p:cNvSpPr>
          <p:nvPr>
            <p:ph type="title"/>
          </p:nvPr>
        </p:nvSpPr>
        <p:spPr/>
        <p:txBody>
          <a:bodyPr/>
          <a:lstStyle/>
          <a:p>
            <a:r>
              <a:rPr lang="en-US" dirty="0"/>
              <a:t>The sanctions against Russia</a:t>
            </a:r>
          </a:p>
        </p:txBody>
      </p:sp>
      <p:sp>
        <p:nvSpPr>
          <p:cNvPr id="3" name="Content Placeholder 2">
            <a:extLst>
              <a:ext uri="{FF2B5EF4-FFF2-40B4-BE49-F238E27FC236}">
                <a16:creationId xmlns:a16="http://schemas.microsoft.com/office/drawing/2014/main" id="{9078E05C-0760-4FF9-95F4-CB6A8A1699BB}"/>
              </a:ext>
            </a:extLst>
          </p:cNvPr>
          <p:cNvSpPr>
            <a:spLocks noGrp="1"/>
          </p:cNvSpPr>
          <p:nvPr>
            <p:ph idx="1"/>
          </p:nvPr>
        </p:nvSpPr>
        <p:spPr/>
        <p:txBody>
          <a:bodyPr>
            <a:normAutofit lnSpcReduction="10000"/>
          </a:bodyPr>
          <a:lstStyle/>
          <a:p>
            <a:r>
              <a:rPr lang="en-US" dirty="0"/>
              <a:t>This time the western response has been to erect the most comprehensive and systematic economic sanctions ever assembled:</a:t>
            </a:r>
          </a:p>
          <a:p>
            <a:pPr lvl="1"/>
            <a:r>
              <a:rPr lang="en-US" sz="2000" dirty="0"/>
              <a:t>Coordinated across major OECD economies in type and scope.</a:t>
            </a:r>
          </a:p>
          <a:p>
            <a:pPr lvl="1"/>
            <a:r>
              <a:rPr lang="en-US" sz="2000" dirty="0"/>
              <a:t>Trade embargoes (except oil and gas in Europe).</a:t>
            </a:r>
          </a:p>
          <a:p>
            <a:pPr lvl="1"/>
            <a:r>
              <a:rPr lang="en-US" sz="2000" dirty="0"/>
              <a:t>Asset freezes and seizures of Russian government finances and those of Putin’s closest advisors and oligarchs.</a:t>
            </a:r>
          </a:p>
          <a:p>
            <a:pPr lvl="1"/>
            <a:r>
              <a:rPr lang="en-US" sz="2000" dirty="0"/>
              <a:t>Russian banks are precluded from using the SWIFT communication and clearing systems.</a:t>
            </a:r>
          </a:p>
          <a:p>
            <a:pPr lvl="1"/>
            <a:r>
              <a:rPr lang="en-US" sz="2000" dirty="0"/>
              <a:t>The newest and biggest sanction: frozen access to Russia’s foreign reserves held in the US and Europe (over $600 billion). This immediately generated problems for Russia to meet debt obligations issued in dollars and euros, putting the country into a near default. </a:t>
            </a:r>
          </a:p>
          <a:p>
            <a:pPr lvl="1"/>
            <a:r>
              <a:rPr lang="en-US" sz="2000" dirty="0"/>
              <a:t>In fact, Russia defaulted on $100 million in $ and euro-denominated interest payments due on June 27. No one was surprised and more defaults are anticipated. (This default may go to an international court; Russia argues that the sanctions made it impossible for them to pay.)</a:t>
            </a:r>
          </a:p>
        </p:txBody>
      </p:sp>
    </p:spTree>
    <p:extLst>
      <p:ext uri="{BB962C8B-B14F-4D97-AF65-F5344CB8AC3E}">
        <p14:creationId xmlns:p14="http://schemas.microsoft.com/office/powerpoint/2010/main" val="354430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7E0DE-C4D9-4A0F-9987-AC08A9638279}"/>
              </a:ext>
            </a:extLst>
          </p:cNvPr>
          <p:cNvSpPr>
            <a:spLocks noGrp="1"/>
          </p:cNvSpPr>
          <p:nvPr>
            <p:ph type="title"/>
          </p:nvPr>
        </p:nvSpPr>
        <p:spPr/>
        <p:txBody>
          <a:bodyPr/>
          <a:lstStyle/>
          <a:p>
            <a:r>
              <a:rPr lang="en-US" dirty="0"/>
              <a:t>The sanctions against Russia</a:t>
            </a:r>
          </a:p>
        </p:txBody>
      </p:sp>
      <p:sp>
        <p:nvSpPr>
          <p:cNvPr id="3" name="Content Placeholder 2">
            <a:extLst>
              <a:ext uri="{FF2B5EF4-FFF2-40B4-BE49-F238E27FC236}">
                <a16:creationId xmlns:a16="http://schemas.microsoft.com/office/drawing/2014/main" id="{CA1F4407-EF94-41D0-A00D-BA4A71B63BBA}"/>
              </a:ext>
            </a:extLst>
          </p:cNvPr>
          <p:cNvSpPr>
            <a:spLocks noGrp="1"/>
          </p:cNvSpPr>
          <p:nvPr>
            <p:ph idx="1"/>
          </p:nvPr>
        </p:nvSpPr>
        <p:spPr>
          <a:xfrm>
            <a:off x="1097280" y="1845733"/>
            <a:ext cx="10058400" cy="4374091"/>
          </a:xfrm>
        </p:spPr>
        <p:txBody>
          <a:bodyPr>
            <a:normAutofit fontScale="92500" lnSpcReduction="20000"/>
          </a:bodyPr>
          <a:lstStyle/>
          <a:p>
            <a:r>
              <a:rPr lang="en-US" dirty="0"/>
              <a:t>How likely is all this to work? </a:t>
            </a:r>
          </a:p>
          <a:p>
            <a:r>
              <a:rPr lang="en-US" dirty="0"/>
              <a:t>It’s far too early to say with any confidence. And what is the US/EU definition of success? </a:t>
            </a:r>
          </a:p>
          <a:p>
            <a:r>
              <a:rPr lang="en-US" dirty="0"/>
              <a:t>If success means Russia withdraws fully from Ukraine, that seems doubtful given the commitment of Russia’s government to achieve that security buffer.</a:t>
            </a:r>
          </a:p>
          <a:p>
            <a:r>
              <a:rPr lang="en-US" dirty="0"/>
              <a:t>But what would our review of economic sanctions suggest?</a:t>
            </a:r>
          </a:p>
          <a:p>
            <a:pPr lvl="1"/>
            <a:r>
              <a:rPr lang="en-US" dirty="0"/>
              <a:t>The pain in Russia is growing deeper and more widespread, which could raise an opposition. Some predict that Russia’s real GDP could fall by 8.3% in 2022 and 2.3% in 2023.</a:t>
            </a:r>
          </a:p>
          <a:p>
            <a:pPr lvl="1"/>
            <a:r>
              <a:rPr lang="en-US" dirty="0"/>
              <a:t>While China may offer some support, it cannot offset the financial sanctions for a long time. China has other problems and priorities to deal with.</a:t>
            </a:r>
          </a:p>
          <a:p>
            <a:pPr lvl="1"/>
            <a:r>
              <a:rPr lang="en-US" dirty="0"/>
              <a:t>So far, US and EU residents seem to support the sanctions but that may change if energy prices and inflation remain high.</a:t>
            </a:r>
          </a:p>
          <a:p>
            <a:pPr lvl="1"/>
            <a:r>
              <a:rPr lang="en-US" dirty="0"/>
              <a:t>A significant looming problem is global food shortages and continued rises in commodity prices. Russia likely sees this as helpful for its aims.</a:t>
            </a:r>
          </a:p>
          <a:p>
            <a:r>
              <a:rPr lang="en-US" dirty="0"/>
              <a:t>It is difficult to see how the sanctions could induce Russia to end the war anytime soon. Perhaps Putin would agree to withdraw except for Crimea and Donbas, as oil embargoes bite. That might seem to be a success, but it would basically restore the prior status, which Ukraine says now is unacceptable.</a:t>
            </a:r>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230554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75AB5-25EF-4119-9625-707893919A62}"/>
              </a:ext>
            </a:extLst>
          </p:cNvPr>
          <p:cNvSpPr>
            <a:spLocks noGrp="1"/>
          </p:cNvSpPr>
          <p:nvPr>
            <p:ph type="title"/>
          </p:nvPr>
        </p:nvSpPr>
        <p:spPr/>
        <p:txBody>
          <a:bodyPr/>
          <a:lstStyle/>
          <a:p>
            <a:r>
              <a:rPr lang="en-US" dirty="0"/>
              <a:t>Introduction: NEED</a:t>
            </a:r>
          </a:p>
        </p:txBody>
      </p:sp>
      <p:sp>
        <p:nvSpPr>
          <p:cNvPr id="3" name="Content Placeholder 2">
            <a:extLst>
              <a:ext uri="{FF2B5EF4-FFF2-40B4-BE49-F238E27FC236}">
                <a16:creationId xmlns:a16="http://schemas.microsoft.com/office/drawing/2014/main" id="{35EFDC8B-A5D3-4425-89E8-06EF72BB6562}"/>
              </a:ext>
            </a:extLst>
          </p:cNvPr>
          <p:cNvSpPr>
            <a:spLocks noGrp="1"/>
          </p:cNvSpPr>
          <p:nvPr>
            <p:ph idx="1"/>
          </p:nvPr>
        </p:nvSpPr>
        <p:spPr/>
        <p:txBody>
          <a:bodyPr>
            <a:normAutofit fontScale="92500" lnSpcReduction="20000"/>
          </a:bodyPr>
          <a:lstStyle/>
          <a:p>
            <a:r>
              <a:rPr lang="en-US" dirty="0"/>
              <a:t>I am making this presentation on behalf of NEED, the National Economic Education Delegation.</a:t>
            </a:r>
          </a:p>
          <a:p>
            <a:r>
              <a:rPr lang="en-US" b="1" dirty="0"/>
              <a:t>Vision: </a:t>
            </a:r>
            <a:r>
              <a:rPr lang="en-US" dirty="0"/>
              <a:t>One day, the public discussion of policy issues will be grounded in an accurate perception of the underlying economic principles and data.</a:t>
            </a:r>
          </a:p>
          <a:p>
            <a:r>
              <a:rPr lang="en-US" b="1" dirty="0"/>
              <a:t>Mission: </a:t>
            </a:r>
            <a:r>
              <a:rPr lang="en-US" dirty="0"/>
              <a:t>NEED unites the skills and knowledge of a vast network of professional economists to promote understanding of the economics of policy issues in the United States.</a:t>
            </a:r>
          </a:p>
          <a:p>
            <a:r>
              <a:rPr lang="en-US" dirty="0"/>
              <a:t>NEED presentations are nonpartisan and intended to reflect the consensus of the economics profession. There are over 500 members, including 45 PhD economists, who make presentations to organizations and institutions all over the United States.</a:t>
            </a:r>
          </a:p>
          <a:p>
            <a:r>
              <a:rPr lang="en-US" b="1" dirty="0"/>
              <a:t>Disclaimer:</a:t>
            </a:r>
          </a:p>
          <a:p>
            <a:r>
              <a:rPr lang="en-US" dirty="0"/>
              <a:t>NEED presentations are designed to be nonpartisan.</a:t>
            </a:r>
          </a:p>
          <a:p>
            <a:r>
              <a:rPr lang="en-US" dirty="0"/>
              <a:t>It is, however, inevitable that the presenter will be asked for and will provide their own views.</a:t>
            </a:r>
          </a:p>
          <a:p>
            <a:r>
              <a:rPr lang="en-US" dirty="0"/>
              <a:t>Such views are those of the presenter and not necessarily those of the National Economic Education Delegation (NEED).</a:t>
            </a:r>
          </a:p>
          <a:p>
            <a:pPr marL="0" indent="0">
              <a:buNone/>
            </a:pPr>
            <a:endParaRPr lang="en-US" b="1" dirty="0"/>
          </a:p>
          <a:p>
            <a:endParaRPr lang="en-US" dirty="0"/>
          </a:p>
        </p:txBody>
      </p:sp>
    </p:spTree>
    <p:extLst>
      <p:ext uri="{BB962C8B-B14F-4D97-AF65-F5344CB8AC3E}">
        <p14:creationId xmlns:p14="http://schemas.microsoft.com/office/powerpoint/2010/main" val="1618822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AFA35-001F-467B-B1E4-235F8C6E592C}"/>
              </a:ext>
            </a:extLst>
          </p:cNvPr>
          <p:cNvSpPr>
            <a:spLocks noGrp="1"/>
          </p:cNvSpPr>
          <p:nvPr>
            <p:ph type="title"/>
          </p:nvPr>
        </p:nvSpPr>
        <p:spPr/>
        <p:txBody>
          <a:bodyPr/>
          <a:lstStyle/>
          <a:p>
            <a:r>
              <a:rPr lang="en-US" dirty="0"/>
              <a:t>Economic sanctions: background</a:t>
            </a:r>
          </a:p>
        </p:txBody>
      </p:sp>
      <p:sp>
        <p:nvSpPr>
          <p:cNvPr id="3" name="Content Placeholder 2">
            <a:extLst>
              <a:ext uri="{FF2B5EF4-FFF2-40B4-BE49-F238E27FC236}">
                <a16:creationId xmlns:a16="http://schemas.microsoft.com/office/drawing/2014/main" id="{E2A596DA-F96A-4EDC-84A7-300175E4B583}"/>
              </a:ext>
            </a:extLst>
          </p:cNvPr>
          <p:cNvSpPr>
            <a:spLocks noGrp="1"/>
          </p:cNvSpPr>
          <p:nvPr>
            <p:ph idx="1"/>
          </p:nvPr>
        </p:nvSpPr>
        <p:spPr/>
        <p:txBody>
          <a:bodyPr>
            <a:normAutofit fontScale="85000" lnSpcReduction="20000"/>
          </a:bodyPr>
          <a:lstStyle/>
          <a:p>
            <a:r>
              <a:rPr lang="en-US" dirty="0"/>
              <a:t>The massive sanctions against Russia since it invaded Ukraine in February have made them a subject of considerable interest and discussion.</a:t>
            </a:r>
          </a:p>
          <a:p>
            <a:r>
              <a:rPr lang="en-US" dirty="0"/>
              <a:t>But sanctions have been used for a very long time: at least since 432 BC when, according to the playwright Aristophanes (in </a:t>
            </a:r>
            <a:r>
              <a:rPr lang="en-US" i="1" dirty="0"/>
              <a:t>The </a:t>
            </a:r>
            <a:r>
              <a:rPr lang="en-US" i="1" dirty="0" err="1"/>
              <a:t>Acharnians</a:t>
            </a:r>
            <a:r>
              <a:rPr lang="en-US" dirty="0"/>
              <a:t>), Pericles issued his “Megarian decree” stating that “…the Megarians shall not be on our land, in our market, on the sea, or on the continent.” This trade embargo by Athens against Megara evidently had a major role in precipitating the Peloponnesian War.</a:t>
            </a:r>
          </a:p>
          <a:p>
            <a:r>
              <a:rPr lang="en-US" dirty="0"/>
              <a:t>Sanctions were used infrequently in the early 20</a:t>
            </a:r>
            <a:r>
              <a:rPr lang="en-US" baseline="30000" dirty="0"/>
              <a:t>th</a:t>
            </a:r>
            <a:r>
              <a:rPr lang="en-US" dirty="0"/>
              <a:t> century, mostly in bilateral attempts to deter militarism (e.g., against Mussolini’s invasion of Ethiopia in the 1930s).</a:t>
            </a:r>
          </a:p>
          <a:p>
            <a:r>
              <a:rPr lang="en-US" dirty="0"/>
              <a:t>They became increasingly more common after WW2 and during the Cold War. The primary user was the US, seeking democratic regime changes in Latin America or to prevent friendly relations of small countries with the Soviet Union. The Soviet Union deployed similar sanctions in Europe. </a:t>
            </a:r>
          </a:p>
          <a:p>
            <a:r>
              <a:rPr lang="en-US" dirty="0"/>
              <a:t>Their use grew rapidly after 1970 and incorporated new objectives: expanding human rights, seeking compensation for property expropriation, combating drug cartels, debilitating terrorist groups, slow down nuclear proliferation. </a:t>
            </a:r>
          </a:p>
          <a:p>
            <a:r>
              <a:rPr lang="en-US" dirty="0"/>
              <a:t> Economic sanctions have played a central role in US (and increasingly EU) foreign policy in recent decades.</a:t>
            </a:r>
          </a:p>
        </p:txBody>
      </p:sp>
    </p:spTree>
    <p:extLst>
      <p:ext uri="{BB962C8B-B14F-4D97-AF65-F5344CB8AC3E}">
        <p14:creationId xmlns:p14="http://schemas.microsoft.com/office/powerpoint/2010/main" val="56852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A7D91-CFFB-4591-A022-B0734DE64B78}"/>
              </a:ext>
            </a:extLst>
          </p:cNvPr>
          <p:cNvSpPr>
            <a:spLocks noGrp="1"/>
          </p:cNvSpPr>
          <p:nvPr>
            <p:ph type="title"/>
          </p:nvPr>
        </p:nvSpPr>
        <p:spPr/>
        <p:txBody>
          <a:bodyPr/>
          <a:lstStyle/>
          <a:p>
            <a:r>
              <a:rPr lang="en-US" dirty="0"/>
              <a:t>Economic sanctions: background</a:t>
            </a:r>
          </a:p>
        </p:txBody>
      </p:sp>
      <p:sp>
        <p:nvSpPr>
          <p:cNvPr id="3" name="Content Placeholder 2">
            <a:extLst>
              <a:ext uri="{FF2B5EF4-FFF2-40B4-BE49-F238E27FC236}">
                <a16:creationId xmlns:a16="http://schemas.microsoft.com/office/drawing/2014/main" id="{9F9FDFB4-002A-4F35-AD8A-1861DF6E351A}"/>
              </a:ext>
            </a:extLst>
          </p:cNvPr>
          <p:cNvSpPr>
            <a:spLocks noGrp="1"/>
          </p:cNvSpPr>
          <p:nvPr>
            <p:ph idx="1"/>
          </p:nvPr>
        </p:nvSpPr>
        <p:spPr/>
        <p:txBody>
          <a:bodyPr>
            <a:normAutofit lnSpcReduction="10000"/>
          </a:bodyPr>
          <a:lstStyle/>
          <a:p>
            <a:r>
              <a:rPr lang="en-US" dirty="0"/>
              <a:t>Some well-known historical examples of US-led sanctions (and a few lessons learned):</a:t>
            </a:r>
          </a:p>
          <a:p>
            <a:pPr lvl="1"/>
            <a:r>
              <a:rPr lang="en-US" dirty="0"/>
              <a:t>The trade and travel embargo against Cuba, 1960 – now. Multiple objectives that changed priorities over time, mostly aimed at removing the Castro regime and its successor. Not successful in regime change, largely due to Cuba’s support from Soviet Union and other economies. Arguably it has restrained Cuba’s economic development</a:t>
            </a:r>
          </a:p>
          <a:p>
            <a:pPr lvl="1"/>
            <a:r>
              <a:rPr lang="en-US" dirty="0"/>
              <a:t>Trade and investment sanctions (many by private companies) against South Africa, 1984-91, aimed at removing the Apartheid system. This is seen widely as the major example of success, though many argue the regime was ready to fail on its own. </a:t>
            </a:r>
          </a:p>
          <a:p>
            <a:pPr lvl="1"/>
            <a:r>
              <a:rPr lang="en-US" dirty="0"/>
              <a:t>Trade and travel embargo against North Korea, 1950 – now. Goals are to impair military/nuclear development and destabilize the government, which have largely failed.</a:t>
            </a:r>
          </a:p>
          <a:p>
            <a:pPr lvl="1"/>
            <a:r>
              <a:rPr lang="en-US" dirty="0"/>
              <a:t>Olympics boycott and restraints on farm exports to USSR, 1980-81, seeking a Soviet troop withdrawal from Afghanistan. May have contributed to the ultimate withdrawal but was costly for US athletes and farmers.</a:t>
            </a:r>
          </a:p>
          <a:p>
            <a:pPr lvl="1"/>
            <a:r>
              <a:rPr lang="en-US" dirty="0"/>
              <a:t>Trade, investment, and technology restrictions against Iran, 1984 – now. Multiple goals, including reducing support for terrorism and getting Iran to renounce nuclear ambitions. The 2015 JCPOA made progress in return for relaxing some sanctions, but it was abandoned by Trump Administration. </a:t>
            </a:r>
          </a:p>
        </p:txBody>
      </p:sp>
    </p:spTree>
    <p:extLst>
      <p:ext uri="{BB962C8B-B14F-4D97-AF65-F5344CB8AC3E}">
        <p14:creationId xmlns:p14="http://schemas.microsoft.com/office/powerpoint/2010/main" val="85466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F9713-6C16-46AE-BE45-05ABF64F7BCF}"/>
              </a:ext>
            </a:extLst>
          </p:cNvPr>
          <p:cNvSpPr>
            <a:spLocks noGrp="1"/>
          </p:cNvSpPr>
          <p:nvPr>
            <p:ph type="title"/>
          </p:nvPr>
        </p:nvSpPr>
        <p:spPr/>
        <p:txBody>
          <a:bodyPr/>
          <a:lstStyle/>
          <a:p>
            <a:r>
              <a:rPr lang="en-US" dirty="0"/>
              <a:t>Recent data</a:t>
            </a:r>
          </a:p>
        </p:txBody>
      </p:sp>
      <p:sp>
        <p:nvSpPr>
          <p:cNvPr id="3" name="Content Placeholder 2">
            <a:extLst>
              <a:ext uri="{FF2B5EF4-FFF2-40B4-BE49-F238E27FC236}">
                <a16:creationId xmlns:a16="http://schemas.microsoft.com/office/drawing/2014/main" id="{DB4F5356-6AF5-458F-8943-779D1BDD02C4}"/>
              </a:ext>
            </a:extLst>
          </p:cNvPr>
          <p:cNvSpPr>
            <a:spLocks noGrp="1"/>
          </p:cNvSpPr>
          <p:nvPr>
            <p:ph idx="1"/>
          </p:nvPr>
        </p:nvSpPr>
        <p:spPr/>
        <p:txBody>
          <a:bodyPr>
            <a:normAutofit lnSpcReduction="10000"/>
          </a:bodyPr>
          <a:lstStyle/>
          <a:p>
            <a:r>
              <a:rPr lang="en-US" dirty="0"/>
              <a:t>The Global Sanctions Database (GSDB; </a:t>
            </a:r>
            <a:r>
              <a:rPr lang="en-US" dirty="0">
                <a:hlinkClick r:id="rId2"/>
              </a:rPr>
              <a:t>https://www.globalsanctionsdatabase.com/</a:t>
            </a:r>
            <a:r>
              <a:rPr lang="en-US" dirty="0"/>
              <a:t>) is a comprehensive source of data on all publicly traceable information on sanctions from 1950 – 2019. </a:t>
            </a:r>
          </a:p>
          <a:p>
            <a:r>
              <a:rPr lang="en-US" dirty="0"/>
              <a:t>Currently there are 1,101 sanctions episodes in the data, categorized according to:</a:t>
            </a:r>
          </a:p>
          <a:p>
            <a:pPr lvl="1"/>
            <a:r>
              <a:rPr lang="en-US" dirty="0"/>
              <a:t>Types of sanctions;</a:t>
            </a:r>
          </a:p>
          <a:p>
            <a:pPr lvl="1"/>
            <a:r>
              <a:rPr lang="en-US" dirty="0"/>
              <a:t>Political objectives of the sanctions;</a:t>
            </a:r>
          </a:p>
          <a:p>
            <a:pPr lvl="1"/>
            <a:r>
              <a:rPr lang="en-US" dirty="0"/>
              <a:t>A measure of the perceived effectiveness of each sanctions episode, if possible.</a:t>
            </a:r>
          </a:p>
          <a:p>
            <a:r>
              <a:rPr lang="en-US" dirty="0"/>
              <a:t>Among the interesting stylized facts:</a:t>
            </a:r>
          </a:p>
          <a:p>
            <a:pPr lvl="1"/>
            <a:r>
              <a:rPr lang="en-US" dirty="0"/>
              <a:t>Sanctions are increasingly used over time.</a:t>
            </a:r>
          </a:p>
          <a:p>
            <a:pPr lvl="1"/>
            <a:r>
              <a:rPr lang="en-US" dirty="0"/>
              <a:t>Sanctions are becoming more varied, shifting from trade restrictions to financial, travel, and “smart” sanctions.</a:t>
            </a:r>
          </a:p>
          <a:p>
            <a:pPr lvl="1"/>
            <a:r>
              <a:rPr lang="en-US" dirty="0"/>
              <a:t>The main objectives of recent sanctions have been related to human rights and democratization.</a:t>
            </a:r>
          </a:p>
          <a:p>
            <a:pPr lvl="1"/>
            <a:r>
              <a:rPr lang="en-US" dirty="0"/>
              <a:t>The “success” rate of sanctions has fallen since the mid 1990s. </a:t>
            </a:r>
          </a:p>
        </p:txBody>
      </p:sp>
    </p:spTree>
    <p:extLst>
      <p:ext uri="{BB962C8B-B14F-4D97-AF65-F5344CB8AC3E}">
        <p14:creationId xmlns:p14="http://schemas.microsoft.com/office/powerpoint/2010/main" val="224974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DF52B-49B6-491B-B12F-AFD6DD2E2C80}"/>
              </a:ext>
            </a:extLst>
          </p:cNvPr>
          <p:cNvSpPr>
            <a:spLocks noGrp="1"/>
          </p:cNvSpPr>
          <p:nvPr>
            <p:ph type="title"/>
          </p:nvPr>
        </p:nvSpPr>
        <p:spPr/>
        <p:txBody>
          <a:bodyPr/>
          <a:lstStyle/>
          <a:p>
            <a:r>
              <a:rPr lang="en-US" dirty="0"/>
              <a:t>Definition and types</a:t>
            </a:r>
          </a:p>
        </p:txBody>
      </p:sp>
      <p:sp>
        <p:nvSpPr>
          <p:cNvPr id="3" name="Content Placeholder 2">
            <a:extLst>
              <a:ext uri="{FF2B5EF4-FFF2-40B4-BE49-F238E27FC236}">
                <a16:creationId xmlns:a16="http://schemas.microsoft.com/office/drawing/2014/main" id="{92B3CF74-2D63-4FA0-ABCF-3FA86CCF1E79}"/>
              </a:ext>
            </a:extLst>
          </p:cNvPr>
          <p:cNvSpPr>
            <a:spLocks noGrp="1"/>
          </p:cNvSpPr>
          <p:nvPr>
            <p:ph idx="1"/>
          </p:nvPr>
        </p:nvSpPr>
        <p:spPr>
          <a:xfrm>
            <a:off x="1097280" y="1737360"/>
            <a:ext cx="10058400" cy="4387214"/>
          </a:xfrm>
        </p:spPr>
        <p:txBody>
          <a:bodyPr>
            <a:normAutofit fontScale="92500" lnSpcReduction="20000"/>
          </a:bodyPr>
          <a:lstStyle/>
          <a:p>
            <a:r>
              <a:rPr lang="en-US" dirty="0"/>
              <a:t>A reasonable definition is “Economic sanctions [are] the deliberate, government-inspired withdrawal, or threat of withdrawal, of customary trade or financial relations.” (</a:t>
            </a:r>
            <a:r>
              <a:rPr lang="en-US" dirty="0" err="1"/>
              <a:t>Hufbauer</a:t>
            </a:r>
            <a:r>
              <a:rPr lang="en-US" dirty="0"/>
              <a:t>, </a:t>
            </a:r>
            <a:r>
              <a:rPr lang="en-US" i="1" dirty="0"/>
              <a:t>Economic Sanctions Reconsidered, 3</a:t>
            </a:r>
            <a:r>
              <a:rPr lang="en-US" i="1" baseline="30000" dirty="0"/>
              <a:t>rd</a:t>
            </a:r>
            <a:r>
              <a:rPr lang="en-US" i="1" dirty="0"/>
              <a:t> Edition</a:t>
            </a:r>
            <a:r>
              <a:rPr lang="en-US" dirty="0"/>
              <a:t>, Peterson Institute for International Economics, 2007).</a:t>
            </a:r>
          </a:p>
          <a:p>
            <a:r>
              <a:rPr lang="en-US" dirty="0"/>
              <a:t>Sanctions are “sticks” trying to achieve certain foreign-policy objectives. They may be accompanied by the promise of “carrots” to encourage compliance. </a:t>
            </a:r>
          </a:p>
          <a:p>
            <a:r>
              <a:rPr lang="en-US" dirty="0"/>
              <a:t>It is useful to distinguish the sanctions “sender” (the imposing country, set of countries, and perhaps international organization) and the “target” country.</a:t>
            </a:r>
          </a:p>
          <a:p>
            <a:r>
              <a:rPr lang="en-US" dirty="0"/>
              <a:t>Types:</a:t>
            </a:r>
          </a:p>
          <a:p>
            <a:pPr lvl="1"/>
            <a:r>
              <a:rPr lang="en-US" dirty="0"/>
              <a:t>Trade restrictions, boycotts, and embargoes that limit trade flows. These may be limits on exports to the target imposed by the sender or import restraints from the target imposed by the sender.</a:t>
            </a:r>
          </a:p>
          <a:p>
            <a:pPr lvl="1"/>
            <a:r>
              <a:rPr lang="en-US" dirty="0"/>
              <a:t>Financial sanctions, including limits on use of the global financial system, reduced access to credit, and freezing or seizure of assets.</a:t>
            </a:r>
          </a:p>
          <a:p>
            <a:pPr lvl="1"/>
            <a:r>
              <a:rPr lang="en-US" dirty="0"/>
              <a:t>Limits on exports of sensitive technologies, goods, and services to target countries.</a:t>
            </a:r>
          </a:p>
          <a:p>
            <a:pPr lvl="1"/>
            <a:r>
              <a:rPr lang="en-US" dirty="0"/>
              <a:t>“Smart” sanctions aimed at individuals, firms, or organizations in target countries.    </a:t>
            </a:r>
          </a:p>
          <a:p>
            <a:r>
              <a:rPr lang="en-US" dirty="0"/>
              <a:t>These may be used in conjunction with military and diplomatic sanctions.</a:t>
            </a:r>
          </a:p>
        </p:txBody>
      </p:sp>
    </p:spTree>
    <p:extLst>
      <p:ext uri="{BB962C8B-B14F-4D97-AF65-F5344CB8AC3E}">
        <p14:creationId xmlns:p14="http://schemas.microsoft.com/office/powerpoint/2010/main" val="56922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13086-DC49-43E1-AAA9-8DCEDD04F2A1}"/>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41843909-7F32-49DB-A3EF-8AAEF7A05EAE}"/>
              </a:ext>
            </a:extLst>
          </p:cNvPr>
          <p:cNvSpPr>
            <a:spLocks noGrp="1"/>
          </p:cNvSpPr>
          <p:nvPr>
            <p:ph idx="1"/>
          </p:nvPr>
        </p:nvSpPr>
        <p:spPr>
          <a:xfrm>
            <a:off x="1097280" y="1845733"/>
            <a:ext cx="10058400" cy="4316941"/>
          </a:xfrm>
        </p:spPr>
        <p:txBody>
          <a:bodyPr>
            <a:normAutofit fontScale="92500" lnSpcReduction="10000"/>
          </a:bodyPr>
          <a:lstStyle/>
          <a:p>
            <a:r>
              <a:rPr lang="en-US" dirty="0"/>
              <a:t>The objective(s) of a sanctions program may not always be clear. In fact, there may be value in hiding the true objective. </a:t>
            </a:r>
          </a:p>
          <a:p>
            <a:r>
              <a:rPr lang="en-US" dirty="0"/>
              <a:t>But these seem to be the main foreign-policy goals:</a:t>
            </a:r>
          </a:p>
          <a:p>
            <a:pPr lvl="1"/>
            <a:r>
              <a:rPr lang="en-US" dirty="0"/>
              <a:t>Destabilize government regimes in the hope of regime change.</a:t>
            </a:r>
          </a:p>
          <a:p>
            <a:pPr lvl="1"/>
            <a:r>
              <a:rPr lang="en-US" dirty="0"/>
              <a:t>Coerce target governments to change an objectionable policy, including abuses of human rights, environmental degradation, and unfair trade practices.</a:t>
            </a:r>
          </a:p>
          <a:p>
            <a:pPr lvl="1"/>
            <a:r>
              <a:rPr lang="en-US" dirty="0"/>
              <a:t>Punish countries for military aggression.</a:t>
            </a:r>
          </a:p>
          <a:p>
            <a:pPr lvl="1"/>
            <a:r>
              <a:rPr lang="en-US" dirty="0"/>
              <a:t>Deter future undesirable policies and aggressions.</a:t>
            </a:r>
          </a:p>
          <a:p>
            <a:pPr lvl="1"/>
            <a:r>
              <a:rPr lang="en-US" dirty="0"/>
              <a:t>For the US and EU, to signal global leadership in condemning foreign misbehavior. </a:t>
            </a:r>
          </a:p>
          <a:p>
            <a:r>
              <a:rPr lang="en-US" dirty="0"/>
              <a:t>There are also important domestic objectives in the sender countries:</a:t>
            </a:r>
          </a:p>
          <a:p>
            <a:pPr lvl="1"/>
            <a:r>
              <a:rPr lang="en-US" dirty="0"/>
              <a:t>Sanctions can express outrage on behalf of domestic residents/voters (e.g., after Tiananmen Square in China and sanctions against Myanmar).</a:t>
            </a:r>
          </a:p>
          <a:p>
            <a:pPr lvl="1"/>
            <a:r>
              <a:rPr lang="en-US" dirty="0"/>
              <a:t>To prepare citizens for the potentiality of armed conflict if necessary.</a:t>
            </a:r>
          </a:p>
          <a:p>
            <a:pPr lvl="1"/>
            <a:r>
              <a:rPr lang="en-US" dirty="0"/>
              <a:t>Sanctions can achieve a “rally around the flag” political benefit.</a:t>
            </a:r>
          </a:p>
          <a:p>
            <a:endParaRPr lang="en-US" dirty="0"/>
          </a:p>
        </p:txBody>
      </p:sp>
    </p:spTree>
    <p:extLst>
      <p:ext uri="{BB962C8B-B14F-4D97-AF65-F5344CB8AC3E}">
        <p14:creationId xmlns:p14="http://schemas.microsoft.com/office/powerpoint/2010/main" val="233666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0E81-3096-4CAF-84DD-BAAF5605AEA6}"/>
              </a:ext>
            </a:extLst>
          </p:cNvPr>
          <p:cNvSpPr>
            <a:spLocks noGrp="1"/>
          </p:cNvSpPr>
          <p:nvPr>
            <p:ph type="title"/>
          </p:nvPr>
        </p:nvSpPr>
        <p:spPr/>
        <p:txBody>
          <a:bodyPr/>
          <a:lstStyle/>
          <a:p>
            <a:r>
              <a:rPr lang="en-US" dirty="0"/>
              <a:t>Why the increasing use of sanctions?</a:t>
            </a:r>
          </a:p>
        </p:txBody>
      </p:sp>
      <p:sp>
        <p:nvSpPr>
          <p:cNvPr id="3" name="Content Placeholder 2">
            <a:extLst>
              <a:ext uri="{FF2B5EF4-FFF2-40B4-BE49-F238E27FC236}">
                <a16:creationId xmlns:a16="http://schemas.microsoft.com/office/drawing/2014/main" id="{BDCAF1ED-3C35-43F6-B324-9BBB9B379204}"/>
              </a:ext>
            </a:extLst>
          </p:cNvPr>
          <p:cNvSpPr>
            <a:spLocks noGrp="1"/>
          </p:cNvSpPr>
          <p:nvPr>
            <p:ph idx="1"/>
          </p:nvPr>
        </p:nvSpPr>
        <p:spPr/>
        <p:txBody>
          <a:bodyPr/>
          <a:lstStyle/>
          <a:p>
            <a:r>
              <a:rPr lang="en-US" dirty="0"/>
              <a:t>War fatigue after Afghanistan and Iraq: sanctions are seen as “doing something” without resort to conflict.</a:t>
            </a:r>
          </a:p>
          <a:p>
            <a:r>
              <a:rPr lang="en-US" dirty="0"/>
              <a:t>The increasingly globalized economic and financial system is thought by many analysts to be a strong reason why countries would not go to war. But it also raises the scope and diversity of potential sanctions.</a:t>
            </a:r>
          </a:p>
          <a:p>
            <a:r>
              <a:rPr lang="en-US" dirty="0"/>
              <a:t>Some argue that the approaching end of US global economic leadership and the breakdown of globalization is making it more likely that powerful countries such as Russia, China, and India will become more assertive with smaller countries. Sanctions may be the only available response going forward.</a:t>
            </a:r>
          </a:p>
        </p:txBody>
      </p:sp>
    </p:spTree>
    <p:extLst>
      <p:ext uri="{BB962C8B-B14F-4D97-AF65-F5344CB8AC3E}">
        <p14:creationId xmlns:p14="http://schemas.microsoft.com/office/powerpoint/2010/main" val="288369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0CEA-DCDE-4304-B161-3B38427904FB}"/>
              </a:ext>
            </a:extLst>
          </p:cNvPr>
          <p:cNvSpPr>
            <a:spLocks noGrp="1"/>
          </p:cNvSpPr>
          <p:nvPr>
            <p:ph type="title"/>
          </p:nvPr>
        </p:nvSpPr>
        <p:spPr/>
        <p:txBody>
          <a:bodyPr/>
          <a:lstStyle/>
          <a:p>
            <a:r>
              <a:rPr lang="en-US" dirty="0"/>
              <a:t>The (in)effectiveness of sanctions</a:t>
            </a:r>
          </a:p>
        </p:txBody>
      </p:sp>
      <p:sp>
        <p:nvSpPr>
          <p:cNvPr id="3" name="Content Placeholder 2">
            <a:extLst>
              <a:ext uri="{FF2B5EF4-FFF2-40B4-BE49-F238E27FC236}">
                <a16:creationId xmlns:a16="http://schemas.microsoft.com/office/drawing/2014/main" id="{A8F02E25-DDEB-40BC-93FB-BBEA8AE78D2A}"/>
              </a:ext>
            </a:extLst>
          </p:cNvPr>
          <p:cNvSpPr>
            <a:spLocks noGrp="1"/>
          </p:cNvSpPr>
          <p:nvPr>
            <p:ph idx="1"/>
          </p:nvPr>
        </p:nvSpPr>
        <p:spPr>
          <a:xfrm>
            <a:off x="1097280" y="1845733"/>
            <a:ext cx="10058400" cy="4355041"/>
          </a:xfrm>
        </p:spPr>
        <p:txBody>
          <a:bodyPr>
            <a:normAutofit fontScale="92500" lnSpcReduction="20000"/>
          </a:bodyPr>
          <a:lstStyle/>
          <a:p>
            <a:r>
              <a:rPr lang="en-US" dirty="0"/>
              <a:t>The conventional wisdom among political scientists and economists is that economic sanctions are generally ineffective in achieving their goals. Why might sanctions fail to change foreign behavior?</a:t>
            </a:r>
          </a:p>
          <a:p>
            <a:r>
              <a:rPr lang="en-US" dirty="0"/>
              <a:t>1. A sanctions program may not be enough to impose significant costs on the target. Even very high economic costs may not deter an autocratic leader, who might manipulate the sanctions for personal gain.</a:t>
            </a:r>
          </a:p>
          <a:p>
            <a:r>
              <a:rPr lang="en-US" dirty="0"/>
              <a:t>2. The sender fails to achieve cooperation by other potential sanctioning nations. International cooperation is essential in the modern global economy but may be hard to achieve.</a:t>
            </a:r>
          </a:p>
          <a:p>
            <a:r>
              <a:rPr lang="en-US" dirty="0"/>
              <a:t>3. Other countries may support the target country through:</a:t>
            </a:r>
          </a:p>
          <a:p>
            <a:pPr lvl="1"/>
            <a:r>
              <a:rPr lang="en-US" dirty="0"/>
              <a:t>Filling the trade shortfalls, circumventing the sanctions. Trade is simply diverted, not destroyed.</a:t>
            </a:r>
          </a:p>
          <a:p>
            <a:pPr lvl="1"/>
            <a:r>
              <a:rPr lang="en-US" dirty="0"/>
              <a:t>Providing access to alternative financial systems. For example, Russia may take advantage of a newly developing Chinese payments system.</a:t>
            </a:r>
          </a:p>
          <a:p>
            <a:r>
              <a:rPr lang="en-US" dirty="0"/>
              <a:t>4. Sanctions may cement resolve in the leaders and population of target countries.</a:t>
            </a:r>
          </a:p>
          <a:p>
            <a:r>
              <a:rPr lang="en-US" dirty="0"/>
              <a:t>5. Sanctions may alienate foreign allies, especially if enforcement is extraterritorial.</a:t>
            </a:r>
          </a:p>
          <a:p>
            <a:r>
              <a:rPr lang="en-US" dirty="0"/>
              <a:t>6. They may harm domestic businesses and consumers. Businesses may dislike the uncertainty and reputation effects. </a:t>
            </a:r>
          </a:p>
        </p:txBody>
      </p:sp>
    </p:spTree>
    <p:extLst>
      <p:ext uri="{BB962C8B-B14F-4D97-AF65-F5344CB8AC3E}">
        <p14:creationId xmlns:p14="http://schemas.microsoft.com/office/powerpoint/2010/main" val="229613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348</TotalTime>
  <Words>2736</Words>
  <Application>Microsoft Macintosh PowerPoint</Application>
  <PresentationFormat>Widescreen</PresentationFormat>
  <Paragraphs>133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Economic Sanctions</vt:lpstr>
      <vt:lpstr>Introduction: NEED</vt:lpstr>
      <vt:lpstr>Economic sanctions: background</vt:lpstr>
      <vt:lpstr>Economic sanctions: background</vt:lpstr>
      <vt:lpstr>Recent data</vt:lpstr>
      <vt:lpstr>Definition and types</vt:lpstr>
      <vt:lpstr>Objectives</vt:lpstr>
      <vt:lpstr>Why the increasing use of sanctions?</vt:lpstr>
      <vt:lpstr>The (in)effectiveness of sanctions</vt:lpstr>
      <vt:lpstr>When might sanctions work?</vt:lpstr>
      <vt:lpstr>Designing sanctions</vt:lpstr>
      <vt:lpstr>The US-China trade war as a case of economic sanctions</vt:lpstr>
      <vt:lpstr>Emergence of the Trump-led trade war</vt:lpstr>
      <vt:lpstr>The sanctions against Russia</vt:lpstr>
      <vt:lpstr>The sanctions against Russia</vt:lpstr>
      <vt:lpstr>The sanctions against Russia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Sanctions</dc:title>
  <dc:creator>Keith Maskus</dc:creator>
  <cp:lastModifiedBy>Jon Haveman</cp:lastModifiedBy>
  <cp:revision>8</cp:revision>
  <dcterms:created xsi:type="dcterms:W3CDTF">2022-04-25T21:47:49Z</dcterms:created>
  <dcterms:modified xsi:type="dcterms:W3CDTF">2022-07-08T17:32:49Z</dcterms:modified>
</cp:coreProperties>
</file>