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handoutMasterIdLst>
    <p:handoutMasterId r:id="rId53"/>
  </p:handoutMasterIdLst>
  <p:sldIdLst>
    <p:sldId id="3970" r:id="rId2"/>
    <p:sldId id="328" r:id="rId3"/>
    <p:sldId id="3935" r:id="rId4"/>
    <p:sldId id="1091" r:id="rId5"/>
    <p:sldId id="3943" r:id="rId6"/>
    <p:sldId id="3997" r:id="rId7"/>
    <p:sldId id="4083" r:id="rId8"/>
    <p:sldId id="4084" r:id="rId9"/>
    <p:sldId id="4098" r:id="rId10"/>
    <p:sldId id="4085" r:id="rId11"/>
    <p:sldId id="4054" r:id="rId12"/>
    <p:sldId id="4086" r:id="rId13"/>
    <p:sldId id="3947" r:id="rId14"/>
    <p:sldId id="4035" r:id="rId15"/>
    <p:sldId id="4087" r:id="rId16"/>
    <p:sldId id="4096" r:id="rId17"/>
    <p:sldId id="4076" r:id="rId18"/>
    <p:sldId id="4071" r:id="rId19"/>
    <p:sldId id="278" r:id="rId20"/>
    <p:sldId id="4088" r:id="rId21"/>
    <p:sldId id="4072" r:id="rId22"/>
    <p:sldId id="4097" r:id="rId23"/>
    <p:sldId id="4081" r:id="rId24"/>
    <p:sldId id="4089" r:id="rId25"/>
    <p:sldId id="4005" r:id="rId26"/>
    <p:sldId id="4090" r:id="rId27"/>
    <p:sldId id="4062" r:id="rId28"/>
    <p:sldId id="3985" r:id="rId29"/>
    <p:sldId id="4012" r:id="rId30"/>
    <p:sldId id="4099" r:id="rId31"/>
    <p:sldId id="4058" r:id="rId32"/>
    <p:sldId id="4091" r:id="rId33"/>
    <p:sldId id="4095" r:id="rId34"/>
    <p:sldId id="4073" r:id="rId35"/>
    <p:sldId id="4074" r:id="rId36"/>
    <p:sldId id="4092" r:id="rId37"/>
    <p:sldId id="4042" r:id="rId38"/>
    <p:sldId id="271" r:id="rId39"/>
    <p:sldId id="4082" r:id="rId40"/>
    <p:sldId id="4065" r:id="rId41"/>
    <p:sldId id="4024" r:id="rId42"/>
    <p:sldId id="4022" r:id="rId43"/>
    <p:sldId id="4026" r:id="rId44"/>
    <p:sldId id="4066" r:id="rId45"/>
    <p:sldId id="4093" r:id="rId46"/>
    <p:sldId id="4094" r:id="rId47"/>
    <p:sldId id="4067" r:id="rId48"/>
    <p:sldId id="1197" r:id="rId49"/>
    <p:sldId id="4053" r:id="rId50"/>
    <p:sldId id="4001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72" autoAdjust="0"/>
  </p:normalViewPr>
  <p:slideViewPr>
    <p:cSldViewPr snapToGrid="0" snapToObjects="1">
      <p:cViewPr varScale="1">
        <p:scale>
          <a:sx n="99" d="100"/>
          <a:sy n="99" d="100"/>
        </p:scale>
        <p:origin x="496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1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D6F7F7-3827-4DEB-B32B-FA52AE4D608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9740C2-3217-47A2-9654-2E50BB63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</a:t>
            </a:r>
            <a:r>
              <a:rPr lang="en-US" baseline="0" dirty="0"/>
              <a:t> pre-pandemic levels, but not back to potential output.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IMF: 6%  Fed: 5.5%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for</a:t>
            </a:r>
            <a:r>
              <a:rPr lang="en-US" baseline="0" dirty="0"/>
              <a:t> San Bernardino Co.   </a:t>
            </a:r>
            <a:r>
              <a:rPr lang="en-US" dirty="0"/>
              <a:t>US unemployment</a:t>
            </a:r>
            <a:r>
              <a:rPr lang="en-US" baseline="0" dirty="0"/>
              <a:t> rate: Feb. 22 :  3.8%      CA   5.8% Jan. 22     Riverside Co.   5.1% (Dec. 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7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</a:t>
            </a:r>
            <a:r>
              <a:rPr lang="en-US" baseline="0" dirty="0"/>
              <a:t> Consumption Expenditures price index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push</a:t>
            </a:r>
            <a:r>
              <a:rPr lang="en-US" baseline="0" dirty="0"/>
              <a:t> will continue through 22: China </a:t>
            </a:r>
            <a:r>
              <a:rPr lang="en-US" baseline="0" dirty="0" err="1"/>
              <a:t>Covid</a:t>
            </a:r>
            <a:r>
              <a:rPr lang="en-US" baseline="0" dirty="0"/>
              <a:t> measures, staffing issues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Dec. 15,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cktherecovery.org/" TargetMode="External"/><Relationship Id="rId4" Type="http://schemas.openxmlformats.org/officeDocument/2006/relationships/image" Target="file:////Users/Jon/NEED%20Dropbox/Presentations/Coronavirus/Images/totalspend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/Volumes/Promise%20Pegasus/FileShare/Presentations/Base_New/Charts/0.USGraphs/Inflation/usedcars.png" TargetMode="External"/><Relationship Id="rId5" Type="http://schemas.openxmlformats.org/officeDocument/2006/relationships/image" Target="../media/image28.png"/><Relationship Id="rId4" Type="http://schemas.openxmlformats.org/officeDocument/2006/relationships/image" Target="file:////Volumes/Promise%20Pegasus/FileShare/Presentations/Base_New/Charts/0.USGraphs/Inflation/buildingcosts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6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nderson-review.ucla.edu/as-home-prices-soar-elsewhere-california-starts-to-seem-almost-reasonable/?utm_source=myemma&amp;utm_medium=email&amp;utm_campaign=JAN202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545441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E8E3345-57EB-B94B-87EC-BBCE581ED8D4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Inland Empire, Coachella, Desert Mountain Chapters 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of the CSMFO </a:t>
            </a:r>
            <a:br>
              <a:rPr lang="en-US" sz="3100" dirty="0">
                <a:solidFill>
                  <a:schemeClr val="tx2"/>
                </a:solidFill>
              </a:rPr>
            </a:b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Doris </a:t>
            </a:r>
            <a:r>
              <a:rPr lang="en-US" sz="3100" dirty="0" err="1">
                <a:solidFill>
                  <a:schemeClr val="tx2"/>
                </a:solidFill>
              </a:rPr>
              <a:t>Geide</a:t>
            </a:r>
            <a:r>
              <a:rPr lang="en-US" sz="3100" dirty="0">
                <a:solidFill>
                  <a:schemeClr val="tx2"/>
                </a:solidFill>
              </a:rPr>
              <a:t>-Stevenson, Ph.D.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Weber State University, Ogden, UT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 now – the Russian invasion of Ukraine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descr="Ukraine conflict: Your guide to understanding day eight - BBC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03" y="1325563"/>
            <a:ext cx="492023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5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And what now?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 and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7254" y="5354515"/>
            <a:ext cx="1007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GDP = Total value of production = Consumption + Investment + Government Purchases + Net Exports</a:t>
            </a:r>
          </a:p>
          <a:p>
            <a:endParaRPr lang="en-US" dirty="0"/>
          </a:p>
          <a:p>
            <a:r>
              <a:rPr lang="en-US" dirty="0"/>
              <a:t>Almost no </a:t>
            </a:r>
            <a:r>
              <a:rPr lang="en-US" b="1" dirty="0"/>
              <a:t>Output Gap </a:t>
            </a:r>
            <a:r>
              <a:rPr lang="en-US" dirty="0"/>
              <a:t>compared to the start of the pandemic, but a quick recovery.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384" y="1325563"/>
            <a:ext cx="10515600" cy="35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 descr="https://needelegation.org/LocalGraphs/Counties/CA/San_Bernardino/gdp_ch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494692"/>
            <a:ext cx="9223130" cy="43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 descr="https://needelegation.org/LocalGraphs/Counties/CA/Riverside/gdp_ch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7" y="1325562"/>
            <a:ext cx="9495693" cy="44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4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ll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Which of the following industries saw the largest decline in output at the beginning of the pandemic? </a:t>
            </a:r>
          </a:p>
          <a:p>
            <a:pPr marL="0" lvl="0" indent="0">
              <a:buNone/>
            </a:pPr>
            <a:r>
              <a:rPr lang="en-US" dirty="0"/>
              <a:t>Retail</a:t>
            </a:r>
          </a:p>
          <a:p>
            <a:pPr marL="0" lvl="0" indent="0">
              <a:buNone/>
            </a:pPr>
            <a:r>
              <a:rPr lang="en-US" dirty="0"/>
              <a:t>Leisure and Hospitality</a:t>
            </a:r>
          </a:p>
          <a:p>
            <a:pPr marL="0" lvl="0" indent="0">
              <a:buNone/>
            </a:pPr>
            <a:r>
              <a:rPr lang="en-US" dirty="0"/>
              <a:t>Education</a:t>
            </a:r>
          </a:p>
          <a:p>
            <a:pPr marL="0" lvl="0" indent="0">
              <a:buNone/>
            </a:pPr>
            <a:r>
              <a:rPr lang="en-US" dirty="0"/>
              <a:t>Health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precedented Policy Support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52" y="1783191"/>
            <a:ext cx="6393840" cy="3448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0885" y="6437034"/>
            <a:ext cx="5333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Vanguard Economic and Market Outlook for 2022:Striking a better balance </a:t>
            </a:r>
          </a:p>
        </p:txBody>
      </p:sp>
    </p:spTree>
    <p:extLst>
      <p:ext uri="{BB962C8B-B14F-4D97-AF65-F5344CB8AC3E}">
        <p14:creationId xmlns:p14="http://schemas.microsoft.com/office/powerpoint/2010/main" val="34941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089" y="3116994"/>
            <a:ext cx="3152775" cy="239077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282" y="1325563"/>
            <a:ext cx="3778206" cy="435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657" y="1532304"/>
            <a:ext cx="4246685" cy="44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Participation and Unemployment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55377" y="6110654"/>
            <a:ext cx="485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Unemployment rate is still somewhat misleading.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013"/>
            <a:ext cx="5219700" cy="4051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20013"/>
            <a:ext cx="5486400" cy="4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Growth in Riverside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3074" name="Picture 2" descr="https://needelegation.org/LocalGraphs/Counties/CA/Riverside/laus_lf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85" y="1446946"/>
            <a:ext cx="921356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5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ll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Employment in state and local governments: </a:t>
            </a:r>
          </a:p>
          <a:p>
            <a:pPr lvl="0"/>
            <a:r>
              <a:rPr lang="en-US" dirty="0"/>
              <a:t>fell at the start of the pandemic, but has fully recovered to pre-pandemic levels.</a:t>
            </a:r>
          </a:p>
          <a:p>
            <a:pPr lvl="0"/>
            <a:r>
              <a:rPr lang="en-US" dirty="0"/>
              <a:t>fell at the start of the pandemic, and is slower to recover to pre-pandemic level than employment in other sectors. </a:t>
            </a:r>
          </a:p>
          <a:p>
            <a:pPr lvl="0"/>
            <a:r>
              <a:rPr lang="en-US" dirty="0"/>
              <a:t>did not fall at the start of the pandemic and has increased since then.</a:t>
            </a:r>
          </a:p>
          <a:p>
            <a:pPr lvl="0"/>
            <a:r>
              <a:rPr lang="en-US" dirty="0"/>
              <a:t>did not fall at the start of the pandemic and has stayed constant.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7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Asset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Inflation, Equity Markets, 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4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161" y="1765785"/>
            <a:ext cx="4648200" cy="3171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189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491"/>
            <a:ext cx="4476750" cy="3248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2685" y="5319346"/>
            <a:ext cx="39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items: 7.9%  - new four decade high</a:t>
            </a:r>
          </a:p>
        </p:txBody>
      </p:sp>
    </p:spTree>
    <p:extLst>
      <p:ext uri="{BB962C8B-B14F-4D97-AF65-F5344CB8AC3E}">
        <p14:creationId xmlns:p14="http://schemas.microsoft.com/office/powerpoint/2010/main" val="314046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Targeting over the longer term?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40385" y="1637607"/>
            <a:ext cx="47593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2.9%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3.4%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increasing – especially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the Russian invasion.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013"/>
            <a:ext cx="5820295" cy="4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736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r:link="rId4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r:link="rId6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488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 Cost-push, but with a twist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562" y="1325563"/>
            <a:ext cx="10515600" cy="32245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78977" y="6488668"/>
            <a:ext cx="276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Journal, March 17,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31" y="5169877"/>
            <a:ext cx="909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Effects of sanctions on </a:t>
            </a:r>
            <a:r>
              <a:rPr lang="en-US" dirty="0" err="1"/>
              <a:t>Russi</a:t>
            </a:r>
            <a:r>
              <a:rPr lang="en-US" dirty="0"/>
              <a:t> are countered by </a:t>
            </a:r>
            <a:r>
              <a:rPr lang="en-US" dirty="0" err="1"/>
              <a:t>Covid</a:t>
            </a:r>
            <a:r>
              <a:rPr lang="en-US" dirty="0"/>
              <a:t>-related lockdowns in China and </a:t>
            </a:r>
            <a:r>
              <a:rPr lang="en-US" dirty="0" err="1"/>
              <a:t>Hongkong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83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2"/>
            <a:ext cx="10515600" cy="46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1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 Inflation continue to be elevated?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at least through 2022 and 2023.</a:t>
            </a:r>
          </a:p>
          <a:p>
            <a:r>
              <a:rPr lang="en-US" dirty="0"/>
              <a:t>Continued supply chain issues (China </a:t>
            </a:r>
            <a:r>
              <a:rPr lang="en-US" dirty="0" err="1"/>
              <a:t>Covid</a:t>
            </a:r>
            <a:r>
              <a:rPr lang="en-US" dirty="0"/>
              <a:t> strategy, US staff shortages, Russia-Ukraine conflict)</a:t>
            </a:r>
          </a:p>
          <a:p>
            <a:r>
              <a:rPr lang="en-US" dirty="0"/>
              <a:t>Mitigated by decrease in demand (policy support decreased), but if consumers go back to substituting toward in-home consumption more bottlenecks will develop</a:t>
            </a:r>
          </a:p>
          <a:p>
            <a:r>
              <a:rPr lang="en-US" dirty="0"/>
              <a:t>Sanctions on Russia will impact energy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54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ll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The current causes of inflation are best described as: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Demand-pull inflation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Cost-push inflation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Built-in inflation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32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jected Policy Changes - Fed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3074" name="Picture 2" descr="The Fed&amp;#39;s New Dot Plot After Its December Rate Meeting: Chart - Bloombe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12" y="1570038"/>
            <a:ext cx="885017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11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Fed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Reaction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Wed. March 17, 2022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586" y="1635368"/>
            <a:ext cx="4308229" cy="4030326"/>
          </a:xfrm>
        </p:spPr>
        <p:txBody>
          <a:bodyPr>
            <a:normAutofit/>
          </a:bodyPr>
          <a:lstStyle/>
          <a:p>
            <a:r>
              <a:rPr lang="en-US" dirty="0"/>
              <a:t>Fed is likely to raise interest rates faster than expected. Projects inflation at 4.3% for 2022.</a:t>
            </a:r>
          </a:p>
          <a:p>
            <a:r>
              <a:rPr lang="en-US" dirty="0"/>
              <a:t>Monetary policy adjustment is very unlikely to cause a recession.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122" name="Picture 2" descr="https://static01.nyt.com/images/2022/03/14/business/fed-target-rate-1647310023140/fed-target-rate-1647310023140-threeByTwoMediumAt2X-v4.png?format=pjpg&amp;quality=75&amp;auto=webp&amp;disable=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26" y="1485900"/>
            <a:ext cx="5159717" cy="34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9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ity Markets – Is there still Overvaluation?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9862" y="5187462"/>
            <a:ext cx="10147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Maybe yes – based on negative real earnings yields (inflation adjusted earnings per share) which indicates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profits are not keeping up with share price increases (even though corporate profits are increasing)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the peak of the market.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8102"/>
            <a:ext cx="10515600" cy="33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7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 – Both counties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  <p:pic>
        <p:nvPicPr>
          <p:cNvPr id="4098" name="Picture 2" descr="https://needelegation.org/LocalGraphs/Counties/CA/San_Bernardino/Zhvi_AllHom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68" y="1325563"/>
            <a:ext cx="9100039" cy="46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27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159325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End to California Outmigration?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492" y="1230923"/>
            <a:ext cx="5620555" cy="49061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55480" y="6445827"/>
            <a:ext cx="3529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UCLA Anderson Review, Dec. 15, 2021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9" y="1634360"/>
            <a:ext cx="5077191" cy="20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as Nominal Wages Rise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 </a:t>
            </a:r>
          </a:p>
          <a:p>
            <a:pPr lvl="1"/>
            <a:r>
              <a:rPr lang="en-US" dirty="0"/>
              <a:t>Won’t recover previous forecast until late 2022. Growth: 4.0%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just now starting to entice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 – definitely not transitory.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7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8"/>
            <a:ext cx="10515600" cy="498264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was V-shaped! 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5.5% percent in 2021, about 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invasion of Ukraine.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7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 –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No further waves of </a:t>
            </a:r>
            <a:r>
              <a:rPr lang="en-US" dirty="0" err="1"/>
              <a:t>Covid</a:t>
            </a:r>
            <a:r>
              <a:rPr lang="en-US" dirty="0"/>
              <a:t> – State and federal plans to address future outbreaks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pPr lvl="1"/>
            <a:r>
              <a:rPr lang="en-US" dirty="0"/>
              <a:t>Total Output</a:t>
            </a:r>
          </a:p>
          <a:p>
            <a:pPr lvl="1"/>
            <a:r>
              <a:rPr lang="en-US" dirty="0"/>
              <a:t>Policy Support</a:t>
            </a:r>
          </a:p>
          <a:p>
            <a:pPr lvl="1"/>
            <a:r>
              <a:rPr lang="en-US" dirty="0"/>
              <a:t>Labor Market 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Equity Markets </a:t>
            </a:r>
          </a:p>
          <a:p>
            <a:pPr lvl="1"/>
            <a:r>
              <a:rPr lang="en-US" dirty="0"/>
              <a:t>Housing Markets </a:t>
            </a:r>
          </a:p>
          <a:p>
            <a:pPr lvl="1"/>
            <a:r>
              <a:rPr lang="en-US" dirty="0"/>
              <a:t>Great Resignation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Progress in California…then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209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</a:t>
            </a:r>
            <a:r>
              <a:rPr lang="en-US" sz="1200" dirty="0"/>
              <a:t> March 15, 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2" y="1325563"/>
            <a:ext cx="9242913" cy="44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spitalizations and Deaths – California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62446" y="6595351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Times, March 10,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4885" y="4941277"/>
            <a:ext cx="829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 err="1"/>
              <a:t>Covid</a:t>
            </a:r>
            <a:r>
              <a:rPr lang="en-US" dirty="0"/>
              <a:t> deaths in the US: </a:t>
            </a:r>
            <a:r>
              <a:rPr lang="en-US" b="1" dirty="0"/>
              <a:t>964,674</a:t>
            </a:r>
            <a:r>
              <a:rPr lang="en-US" dirty="0"/>
              <a:t>  </a:t>
            </a:r>
            <a:r>
              <a:rPr lang="en-US" sz="1400" dirty="0"/>
              <a:t>(Johns Hopkins Coronavirus Resource Center, March 10, 2022)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123" y="1776047"/>
            <a:ext cx="7885380" cy="20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icron BA.2 ?  Europe and China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986" y="1607345"/>
            <a:ext cx="9502652" cy="26569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9431" y="4862146"/>
            <a:ext cx="326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Coronavirus in Germany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6123" y="6595351"/>
            <a:ext cx="2548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March 17,22</a:t>
            </a:r>
          </a:p>
        </p:txBody>
      </p:sp>
    </p:spTree>
    <p:extLst>
      <p:ext uri="{BB962C8B-B14F-4D97-AF65-F5344CB8AC3E}">
        <p14:creationId xmlns:p14="http://schemas.microsoft.com/office/powerpoint/2010/main" val="190906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19276</TotalTime>
  <Words>1574</Words>
  <Application>Microsoft Macintosh PowerPoint</Application>
  <PresentationFormat>Widescreen</PresentationFormat>
  <Paragraphs>281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Outline</vt:lpstr>
      <vt:lpstr>State of the Pandemic</vt:lpstr>
      <vt:lpstr>Making Progress in California…then Omicron</vt:lpstr>
      <vt:lpstr> Hospitalizations and Deaths – California  </vt:lpstr>
      <vt:lpstr>Omicron BA.2 ?  Europe and China</vt:lpstr>
      <vt:lpstr>  and now – the Russian invasion of Ukraine </vt:lpstr>
      <vt:lpstr>The U.S. Economy</vt:lpstr>
      <vt:lpstr>GDP Trajectory: Pandemic Plunge and Recovery</vt:lpstr>
      <vt:lpstr>Spending Patterns Since First US Case</vt:lpstr>
      <vt:lpstr>But Not All Industries Were Equally Harmed</vt:lpstr>
      <vt:lpstr>But Not All Industries Were Equally Harmed</vt:lpstr>
      <vt:lpstr> Poll Question </vt:lpstr>
      <vt:lpstr> Unprecedented Policy Support </vt:lpstr>
      <vt:lpstr> Employment Changes - US </vt:lpstr>
      <vt:lpstr>Employment Gap</vt:lpstr>
      <vt:lpstr>Labor Force Participation and Unemployment </vt:lpstr>
      <vt:lpstr> Labor Force Growth in Riverside  </vt:lpstr>
      <vt:lpstr> Poll Question </vt:lpstr>
      <vt:lpstr>Inflation and Asset Markets</vt:lpstr>
      <vt:lpstr>Inflation News</vt:lpstr>
      <vt:lpstr>Inflation Targeting over the longer term?</vt:lpstr>
      <vt:lpstr>Measure of Inflation Expectations</vt:lpstr>
      <vt:lpstr>PowerPoint Presentation</vt:lpstr>
      <vt:lpstr>We’re Buying Mostly … Stuff</vt:lpstr>
      <vt:lpstr>Inflation: Concentrated</vt:lpstr>
      <vt:lpstr> More Cost-push, but with a twist </vt:lpstr>
      <vt:lpstr>Corporate Profits…Adding to Inflation?</vt:lpstr>
      <vt:lpstr>Will Inflation continue to be elevated?</vt:lpstr>
      <vt:lpstr> Poll Question </vt:lpstr>
      <vt:lpstr>Projected Policy Changes - Fed </vt:lpstr>
      <vt:lpstr>FedReaction – Wed. March 17, 2022 </vt:lpstr>
      <vt:lpstr>Equity Markets – Is there still Overvaluation? </vt:lpstr>
      <vt:lpstr>Real Estate Prices – Both counties </vt:lpstr>
      <vt:lpstr> Home Prices and Housing Starts</vt:lpstr>
      <vt:lpstr> An End to California Outmigration? </vt:lpstr>
      <vt:lpstr>The Great Resignation</vt:lpstr>
      <vt:lpstr>Quits Are High! The Great Resignation</vt:lpstr>
      <vt:lpstr>Quits – Rising, but More in Some Industries</vt:lpstr>
      <vt:lpstr>This is Happening as Nominal Wages Rise</vt:lpstr>
      <vt:lpstr>Inflation Adjusted Wages Are Falling</vt:lpstr>
      <vt:lpstr>Primary Topics Covered</vt:lpstr>
      <vt:lpstr>Conclusion</vt:lpstr>
      <vt:lpstr>Best Measures of Progress – Conclusion </vt:lpstr>
      <vt:lpstr> Thank you!</vt:lpstr>
      <vt:lpstr>www.NEEDelegation.org/LocalGraphs 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273</cp:revision>
  <cp:lastPrinted>2022-03-18T16:57:50Z</cp:lastPrinted>
  <dcterms:created xsi:type="dcterms:W3CDTF">2017-05-03T22:30:38Z</dcterms:created>
  <dcterms:modified xsi:type="dcterms:W3CDTF">2022-03-18T16:58:03Z</dcterms:modified>
</cp:coreProperties>
</file>