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5"/>
  </p:notesMasterIdLst>
  <p:handoutMasterIdLst>
    <p:handoutMasterId r:id="rId56"/>
  </p:handoutMasterIdLst>
  <p:sldIdLst>
    <p:sldId id="3970" r:id="rId2"/>
    <p:sldId id="328" r:id="rId3"/>
    <p:sldId id="3935" r:id="rId4"/>
    <p:sldId id="1091" r:id="rId5"/>
    <p:sldId id="3943" r:id="rId6"/>
    <p:sldId id="3997" r:id="rId7"/>
    <p:sldId id="3998" r:id="rId8"/>
    <p:sldId id="4069" r:id="rId9"/>
    <p:sldId id="4070" r:id="rId10"/>
    <p:sldId id="4054" r:id="rId11"/>
    <p:sldId id="3886" r:id="rId12"/>
    <p:sldId id="3947" r:id="rId13"/>
    <p:sldId id="4035" r:id="rId14"/>
    <p:sldId id="4076" r:id="rId15"/>
    <p:sldId id="4071" r:id="rId16"/>
    <p:sldId id="278" r:id="rId17"/>
    <p:sldId id="4079" r:id="rId18"/>
    <p:sldId id="4072" r:id="rId19"/>
    <p:sldId id="4081" r:id="rId20"/>
    <p:sldId id="4077" r:id="rId21"/>
    <p:sldId id="4005" r:id="rId22"/>
    <p:sldId id="4078" r:id="rId23"/>
    <p:sldId id="4062" r:id="rId24"/>
    <p:sldId id="3985" r:id="rId25"/>
    <p:sldId id="4012" r:id="rId26"/>
    <p:sldId id="4058" r:id="rId27"/>
    <p:sldId id="4080" r:id="rId28"/>
    <p:sldId id="4073" r:id="rId29"/>
    <p:sldId id="4074" r:id="rId30"/>
    <p:sldId id="4075" r:id="rId31"/>
    <p:sldId id="4042" r:id="rId32"/>
    <p:sldId id="271" r:id="rId33"/>
    <p:sldId id="4020" r:id="rId34"/>
    <p:sldId id="4082" r:id="rId35"/>
    <p:sldId id="4065" r:id="rId36"/>
    <p:sldId id="4024" r:id="rId37"/>
    <p:sldId id="4022" r:id="rId38"/>
    <p:sldId id="4026" r:id="rId39"/>
    <p:sldId id="4066" r:id="rId40"/>
    <p:sldId id="4036" r:id="rId41"/>
    <p:sldId id="3995" r:id="rId42"/>
    <p:sldId id="3964" r:id="rId43"/>
    <p:sldId id="4067" r:id="rId44"/>
    <p:sldId id="1197" r:id="rId45"/>
    <p:sldId id="4053" r:id="rId46"/>
    <p:sldId id="4001" r:id="rId47"/>
    <p:sldId id="1076" r:id="rId48"/>
    <p:sldId id="4060" r:id="rId49"/>
    <p:sldId id="4061" r:id="rId50"/>
    <p:sldId id="3900" r:id="rId51"/>
    <p:sldId id="3993" r:id="rId52"/>
    <p:sldId id="3847" r:id="rId53"/>
    <p:sldId id="4027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720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016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D6F7F7-3827-4DEB-B32B-FA52AE4D6082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9740C2-3217-47A2-9654-2E50BB63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8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7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IMF: 6%  Fed: 5.5%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16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74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6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Above</a:t>
            </a:r>
            <a:r>
              <a:rPr lang="en-US" baseline="0" dirty="0"/>
              <a:t> pre-pandemic levels, but not back to potential output.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7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 Luis Obispo +18.4%  ,</a:t>
            </a:r>
            <a:r>
              <a:rPr lang="en-US" baseline="0" dirty="0"/>
              <a:t> Santa Barbara +25.7%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  Dec. 2021  3.9%</a:t>
            </a:r>
            <a:r>
              <a:rPr lang="en-US" baseline="0" dirty="0"/>
              <a:t>    California  6.9% (Nov. 21)      Orange Co.  4.4 % (Nov. 21)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71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CPI overestimates or underestimates inflation – COVID CPI should reflect a change in purchases. </a:t>
            </a:r>
            <a:r>
              <a:rPr lang="en-US" baseline="0" dirty="0" err="1"/>
              <a:t>Covid</a:t>
            </a:r>
            <a:r>
              <a:rPr lang="en-US" baseline="0" dirty="0"/>
              <a:t> CPI 6.54%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52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push</a:t>
            </a:r>
            <a:r>
              <a:rPr lang="en-US" baseline="0" dirty="0"/>
              <a:t> will continue through 22: China </a:t>
            </a:r>
            <a:r>
              <a:rPr lang="en-US" baseline="0" dirty="0" err="1"/>
              <a:t>Covid</a:t>
            </a:r>
            <a:r>
              <a:rPr lang="en-US" baseline="0" dirty="0"/>
              <a:t> measures, staffing issues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Dec. 15,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3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cktherecovery.org/" TargetMode="External"/><Relationship Id="rId4" Type="http://schemas.openxmlformats.org/officeDocument/2006/relationships/image" Target="file:////Users/Jon/NEED%20Dropbox/Presentations/Coronavirus/Images/totalspend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//Volumes/Promise%20Pegasus/FileShare/Presentations/Base_New/Charts/0.USGraphs/Inflation/usedcars.png" TargetMode="External"/><Relationship Id="rId5" Type="http://schemas.openxmlformats.org/officeDocument/2006/relationships/image" Target="../media/image24.png"/><Relationship Id="rId4" Type="http://schemas.openxmlformats.org/officeDocument/2006/relationships/image" Target="file:////Volumes/Promise%20Pegasus/FileShare/Presentations/Base_New/Charts/0.USGraphs/Inflation/buildingcosts.pn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30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Santa_Clara/Zhvi_AllHomes.png" TargetMode="Externa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nderson-review.ucla.edu/as-home-prices-soar-elsewhere-california-starts-to-seem-almost-reasonable/?utm_source=myemma&amp;utm_medium=email&amp;utm_campaign=JAN2022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_High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Employment/JOLTS/jolts_QUITS_Low.png" TargetMode="Externa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ProdnWages_recessionChange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ProdnWages_recessionChange_recent.png" TargetMode="Externa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hecking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.png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Rent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E8E3345-57EB-B94B-87EC-BBCE581ED8D4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Orange County Chapter of the CSMFO, </a:t>
            </a:r>
            <a:br>
              <a:rPr lang="en-US" sz="3100" dirty="0">
                <a:solidFill>
                  <a:schemeClr val="tx2"/>
                </a:solidFill>
              </a:rPr>
            </a:b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Doris </a:t>
            </a:r>
            <a:r>
              <a:rPr lang="en-US" sz="3100" dirty="0" err="1">
                <a:solidFill>
                  <a:schemeClr val="tx2"/>
                </a:solidFill>
              </a:rPr>
              <a:t>Geide</a:t>
            </a:r>
            <a:r>
              <a:rPr lang="en-US" sz="3100" dirty="0">
                <a:solidFill>
                  <a:schemeClr val="tx2"/>
                </a:solidFill>
              </a:rPr>
              <a:t>-Stevenson, Ph.D.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Weber State University, Ogden, UT</a:t>
            </a:r>
          </a:p>
        </p:txBody>
      </p:sp>
    </p:spTree>
    <p:extLst>
      <p:ext uri="{BB962C8B-B14F-4D97-AF65-F5344CB8AC3E}">
        <p14:creationId xmlns:p14="http://schemas.microsoft.com/office/powerpoint/2010/main" val="274317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The Role of the Pandemic versus Policy Adjustments?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 and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25563"/>
            <a:ext cx="10515600" cy="3413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7254" y="5354515"/>
            <a:ext cx="10073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Real GDP = Total value of production = Consumption + Investment + Government Purchases + Net Exports</a:t>
            </a:r>
          </a:p>
          <a:p>
            <a:endParaRPr lang="en-US"/>
          </a:p>
          <a:p>
            <a:r>
              <a:rPr lang="en-US"/>
              <a:t>Still a negative Output Gap compared to the start of the pandemic, but a quick recovery.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8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517428" y="932693"/>
            <a:ext cx="9551314" cy="52975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5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A983A-7D09-BA42-81C8-8908D8F1AA05}"/>
              </a:ext>
            </a:extLst>
          </p:cNvPr>
          <p:cNvSpPr/>
          <p:nvPr/>
        </p:nvSpPr>
        <p:spPr>
          <a:xfrm>
            <a:off x="7714909" y="1852802"/>
            <a:ext cx="1232722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EBE99-F1D4-7648-8CFB-C0E9E4F51591}"/>
              </a:ext>
            </a:extLst>
          </p:cNvPr>
          <p:cNvSpPr txBox="1"/>
          <p:nvPr/>
        </p:nvSpPr>
        <p:spPr>
          <a:xfrm>
            <a:off x="7842450" y="1404516"/>
            <a:ext cx="9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Q3 - Flat</a:t>
            </a:r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Not All Industries Were Equally Harmed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https://needelegation.org/LocalGraphs/Counties/CA/Orange/gdp_ch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15562"/>
            <a:ext cx="10270670" cy="42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1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precedented Policy Support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752" y="1783191"/>
            <a:ext cx="6393840" cy="34482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60885" y="6437034"/>
            <a:ext cx="5333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Vanguard Economic and Market Outlook for 2022:Striking a better balance </a:t>
            </a:r>
          </a:p>
        </p:txBody>
      </p:sp>
    </p:spTree>
    <p:extLst>
      <p:ext uri="{BB962C8B-B14F-4D97-AF65-F5344CB8AC3E}">
        <p14:creationId xmlns:p14="http://schemas.microsoft.com/office/powerpoint/2010/main" val="34941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ployment Changes - 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64669" y="6595351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New York Times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251" y="1455738"/>
            <a:ext cx="3972714" cy="4351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489" y="1325563"/>
            <a:ext cx="3152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3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3.9 Million below February, 2020.</a:t>
            </a:r>
          </a:p>
          <a:p>
            <a:r>
              <a:rPr lang="en-US" sz="2100" dirty="0"/>
              <a:t>8.6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Force Participation and Unemployment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915" y="1720013"/>
            <a:ext cx="5539153" cy="40513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330" y="1720013"/>
            <a:ext cx="5407269" cy="40513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5377" y="6110654"/>
            <a:ext cx="448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Unemployment rate is somewhat misleading. </a:t>
            </a:r>
          </a:p>
        </p:txBody>
      </p:sp>
    </p:spTree>
    <p:extLst>
      <p:ext uri="{BB962C8B-B14F-4D97-AF65-F5344CB8AC3E}">
        <p14:creationId xmlns:p14="http://schemas.microsoft.com/office/powerpoint/2010/main" val="397756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Force Growth in Orange Co.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2" descr="https://needelegation.org/LocalGraphs/Counties/CA/Orange/laus_lf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23" y="1160586"/>
            <a:ext cx="9267092" cy="476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56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and Asset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Inflation, Equity Markets, Housing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4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2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ation News – Jan. 12, 2022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5892" y="1906462"/>
            <a:ext cx="4648200" cy="3171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98422" y="6595351"/>
            <a:ext cx="1899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Wall Street Journal </a:t>
            </a:r>
          </a:p>
        </p:txBody>
      </p:sp>
    </p:spTree>
    <p:extLst>
      <p:ext uri="{BB962C8B-B14F-4D97-AF65-F5344CB8AC3E}">
        <p14:creationId xmlns:p14="http://schemas.microsoft.com/office/powerpoint/2010/main" val="255977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Targeting over the longer term?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asure of Inflation Expectations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63061"/>
            <a:ext cx="6061364" cy="40513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40385" y="1637607"/>
            <a:ext cx="46031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Breakeven Inflation Rate = Difference between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nominal and real 10-year Treasury constant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Maturity securities.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Market participants still expect around 2.5%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inflation annually over the next 10 years.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expectations are still ‘anchored’.</a:t>
            </a:r>
          </a:p>
        </p:txBody>
      </p:sp>
    </p:spTree>
    <p:extLst>
      <p:ext uri="{BB962C8B-B14F-4D97-AF65-F5344CB8AC3E}">
        <p14:creationId xmlns:p14="http://schemas.microsoft.com/office/powerpoint/2010/main" val="340542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911006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7363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r:link="rId4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r:link="rId6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14883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2"/>
            <a:ext cx="10515600" cy="46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1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 Inflation continue to be elevated?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Likely yes, through 2022.</a:t>
            </a:r>
          </a:p>
          <a:p>
            <a:r>
              <a:rPr lang="en-US" dirty="0"/>
              <a:t>Continued supply chain issues (China, US staff shortages)</a:t>
            </a:r>
          </a:p>
          <a:p>
            <a:r>
              <a:rPr lang="en-US" dirty="0"/>
              <a:t>Mitigated by decrease in demand (policy support decreased), but consumers are back to substituting toward in-home consumption which can create bottlenecks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37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jected Policy Changes - Fed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3074" name="Picture 2" descr="The Fed&amp;#39;s New Dot Plot After Its December Rate Meeting: Chart - Bloomber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12" y="1570038"/>
            <a:ext cx="8850176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11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Fed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Reaction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likely to raise interest rates faster than expected – especially if the labor market keeps recovering (fewer demand/supply imbalances, continued recovery of the labor force participation rate and low unemployment rate).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1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ity Markets – Is there Overvaluation?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10515600" cy="34750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29862" y="5187462"/>
            <a:ext cx="10022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Likely yes – based on negative real earnings yields (inflation adjusted earnings per share) which indicates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that profits are not keeping up with share price increases (even though corporate profits are increasing). </a:t>
            </a:r>
          </a:p>
        </p:txBody>
      </p:sp>
    </p:spTree>
    <p:extLst>
      <p:ext uri="{BB962C8B-B14F-4D97-AF65-F5344CB8AC3E}">
        <p14:creationId xmlns:p14="http://schemas.microsoft.com/office/powerpoint/2010/main" val="1428132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 dirty="0"/>
          </a:p>
        </p:txBody>
      </p:sp>
      <p:pic>
        <p:nvPicPr>
          <p:cNvPr id="3074" name="Picture 2" descr="https://needelegation.org/LocalGraphs/Counties/CA/Orange/Zhvi_AllHom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2" y="1081454"/>
            <a:ext cx="7921869" cy="49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27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4159325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5563"/>
            <a:ext cx="5934942" cy="43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51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End to California Outmigration?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9492" y="1230923"/>
            <a:ext cx="5620555" cy="49061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55480" y="6445827"/>
            <a:ext cx="3529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UCLA Anderson Review, Dec. 15, 2021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09" y="1634360"/>
            <a:ext cx="5077191" cy="20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71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36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11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871-0770-5E43-B171-91ADB4E9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– Rising, but More in Some Industries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9D02C78-9627-A041-9EAC-D0A7803B3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76049" y="1795681"/>
            <a:ext cx="5843751" cy="4251557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B99DBA2-5EEE-2243-B39E-38D2C2E0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795681"/>
            <a:ext cx="5843751" cy="42515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9D87-917E-8F4F-A3F6-00059763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51A2-E084-6D49-8DD3-CEE75050CDCC}"/>
              </a:ext>
            </a:extLst>
          </p:cNvPr>
          <p:cNvSpPr txBox="1"/>
          <p:nvPr/>
        </p:nvSpPr>
        <p:spPr>
          <a:xfrm>
            <a:off x="3329609" y="2246243"/>
            <a:ext cx="192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Accom. &amp; Food Services</a:t>
            </a:r>
          </a:p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B7A-F840-7041-B621-4899193BB4AB}"/>
              </a:ext>
            </a:extLst>
          </p:cNvPr>
          <p:cNvSpPr txBox="1"/>
          <p:nvPr/>
        </p:nvSpPr>
        <p:spPr>
          <a:xfrm>
            <a:off x="4833730" y="3121223"/>
            <a:ext cx="59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19200"/>
                </a:solidFill>
              </a:rPr>
              <a:t>Retail</a:t>
            </a:r>
          </a:p>
        </p:txBody>
      </p:sp>
    </p:spTree>
    <p:extLst>
      <p:ext uri="{BB962C8B-B14F-4D97-AF65-F5344CB8AC3E}">
        <p14:creationId xmlns:p14="http://schemas.microsoft.com/office/powerpoint/2010/main" val="117554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as Nominal Wages Rise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035977" y="1856099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</p:spTree>
    <p:extLst>
      <p:ext uri="{BB962C8B-B14F-4D97-AF65-F5344CB8AC3E}">
        <p14:creationId xmlns:p14="http://schemas.microsoft.com/office/powerpoint/2010/main" val="12050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1779-FA67-DC48-A0FB-FB09B90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Adjusted Wages Are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9C1-3EFF-0A40-97B4-6C2EB2C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16" name="Content Placeholder 15" descr="Chart&#10;&#10;Description automatically generated">
            <a:extLst>
              <a:ext uri="{FF2B5EF4-FFF2-40B4-BE49-F238E27FC236}">
                <a16:creationId xmlns:a16="http://schemas.microsoft.com/office/drawing/2014/main" id="{81B69AF8-A6D5-DC47-A245-2C79A19E3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12" y="1336056"/>
            <a:ext cx="9788339" cy="4894170"/>
          </a:xfr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F906F70-B2B9-D84E-AC6F-530D70A28C25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255712" y="1363745"/>
            <a:ext cx="9788339" cy="4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D223-940E-1F48-91E0-195C16D2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</a:t>
            </a:r>
            <a:r>
              <a:rPr lang="en-US" dirty="0"/>
              <a:t>lining Resources May Change Things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976C88AA-EEF6-9E48-8A91-77CC23E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54045" y="994173"/>
            <a:ext cx="7683909" cy="52360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2D20E-B73E-5F40-BF7F-5C7C148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43319-F3B7-6644-9C08-449F557F0A9F}"/>
              </a:ext>
            </a:extLst>
          </p:cNvPr>
          <p:cNvSpPr txBox="1"/>
          <p:nvPr/>
        </p:nvSpPr>
        <p:spPr>
          <a:xfrm>
            <a:off x="9272751" y="6412788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824F4-D416-ED4A-9212-FC980FF2A55F}"/>
              </a:ext>
            </a:extLst>
          </p:cNvPr>
          <p:cNvSpPr/>
          <p:nvPr/>
        </p:nvSpPr>
        <p:spPr>
          <a:xfrm>
            <a:off x="8402595" y="2248930"/>
            <a:ext cx="1535359" cy="81554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 </a:t>
            </a:r>
          </a:p>
          <a:p>
            <a:pPr lvl="1"/>
            <a:r>
              <a:rPr lang="en-US" dirty="0"/>
              <a:t>Won’t recover previous forecast until late 2022. Growth: 4.0%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8.6 million jobs relative to forecast.  (3.9 million relative to Feb/20).</a:t>
            </a:r>
          </a:p>
          <a:p>
            <a:pPr lvl="1"/>
            <a:r>
              <a:rPr lang="en-US" dirty="0"/>
              <a:t>Labor force is 2.5 million smaller than at the beginning of the pandemic.</a:t>
            </a:r>
          </a:p>
          <a:p>
            <a:pPr lvl="1"/>
            <a:r>
              <a:rPr lang="en-US" dirty="0"/>
              <a:t>Rising wages are not enticing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while, but transitory – maybe?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55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will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have expanded 5.5% percent in 2021, about 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Physical health determines economic health for the economy.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Variants may well slow our progress: Omicron.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Gov’t missteps may also hinder progress.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702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8C0-48DD-A04F-8F57-FD14298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Bes</a:t>
            </a:r>
            <a:r>
              <a:rPr lang="en-US" dirty="0"/>
              <a:t>t Measures of Progress – 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CDC-4A76-D145-A9C5-C9FE6F2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Inflation – getting it under control.</a:t>
            </a:r>
          </a:p>
          <a:p>
            <a:pPr>
              <a:lnSpc>
                <a:spcPct val="200000"/>
              </a:lnSpc>
            </a:pPr>
            <a:r>
              <a:rPr lang="en-US" dirty="0"/>
              <a:t>Real wages – need to see progress.</a:t>
            </a:r>
          </a:p>
          <a:p>
            <a:pPr>
              <a:lnSpc>
                <a:spcPct val="200000"/>
              </a:lnSpc>
            </a:pPr>
            <a:r>
              <a:rPr lang="en-US" dirty="0"/>
              <a:t>Workforce participation – need growth here to get GDP growth.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Pay less attention to the unemployment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0EE6-49CA-4D4E-ADA5-B4D9A23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14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4248775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E16F-9E21-4949-BD71-F4A1BE18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 Are at the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1F940-3D7E-B147-A909-9A0C1B58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39A3-F10C-AB4E-A1D3-D5404C6F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19" y="941621"/>
            <a:ext cx="7426161" cy="52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9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ECFD-4E5F-3147-8461-8474CB70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Supply Chains?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63692-5411-AB4A-821E-B64F765F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7F0F-E0C8-154B-852D-6CB7D6BD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71" y="857160"/>
            <a:ext cx="6442292" cy="5417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11580-872F-0D47-8975-5572B5944F60}"/>
              </a:ext>
            </a:extLst>
          </p:cNvPr>
          <p:cNvSpPr txBox="1"/>
          <p:nvPr/>
        </p:nvSpPr>
        <p:spPr>
          <a:xfrm>
            <a:off x="7985974" y="6554787"/>
            <a:ext cx="416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www.cfr.org</a:t>
            </a:r>
            <a:r>
              <a:rPr lang="en-US" sz="1200" dirty="0"/>
              <a:t>/article/what-happened-supply-chains-2021</a:t>
            </a:r>
          </a:p>
        </p:txBody>
      </p:sp>
    </p:spTree>
    <p:extLst>
      <p:ext uri="{BB962C8B-B14F-4D97-AF65-F5344CB8AC3E}">
        <p14:creationId xmlns:p14="http://schemas.microsoft.com/office/powerpoint/2010/main" val="403037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pPr lvl="1"/>
            <a:r>
              <a:rPr lang="en-US" dirty="0"/>
              <a:t>Total Output</a:t>
            </a:r>
          </a:p>
          <a:p>
            <a:pPr lvl="1"/>
            <a:r>
              <a:rPr lang="en-US" dirty="0"/>
              <a:t>Policy Support</a:t>
            </a:r>
          </a:p>
          <a:p>
            <a:pPr lvl="1"/>
            <a:r>
              <a:rPr lang="en-US" dirty="0"/>
              <a:t>Labor Market 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Equity Markets </a:t>
            </a:r>
          </a:p>
          <a:p>
            <a:pPr lvl="1"/>
            <a:r>
              <a:rPr lang="en-US" dirty="0"/>
              <a:t>Housing Markets </a:t>
            </a:r>
          </a:p>
          <a:p>
            <a:pPr lvl="1"/>
            <a:r>
              <a:rPr lang="en-US" dirty="0"/>
              <a:t>Great Resignation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Puz</a:t>
            </a:r>
            <a:r>
              <a:rPr lang="en-US" dirty="0"/>
              <a:t>zle:  Is Inflation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Fed: Price increases may be: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</a:t>
            </a:r>
            <a:r>
              <a:rPr lang="en-US" dirty="0" err="1"/>
              <a:t>bldg</a:t>
            </a:r>
            <a:r>
              <a:rPr lang="en-US" dirty="0"/>
              <a:t> supplies.</a:t>
            </a:r>
          </a:p>
          <a:p>
            <a:pPr lvl="1"/>
            <a:r>
              <a:rPr lang="en-US" dirty="0"/>
              <a:t>3) influenced by rising wages in the future.</a:t>
            </a:r>
          </a:p>
          <a:p>
            <a:endParaRPr lang="en-US" dirty="0"/>
          </a:p>
          <a:p>
            <a:r>
              <a:rPr lang="en-US" dirty="0"/>
              <a:t>On the other hand:  We are close to full employment and monetary and fiscal policies are very easy.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Nobody knows, but Fed has wavered in its optimism.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0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3044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3CF5-2F16-5A4D-AA9F-347C80B4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idential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C721-FD1E-2E4D-9EC2-01E7360C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Rental markets</a:t>
            </a:r>
          </a:p>
          <a:p>
            <a:pPr lvl="1"/>
            <a:r>
              <a:rPr lang="en-US" dirty="0"/>
              <a:t>Eviction moratoria are over.</a:t>
            </a:r>
          </a:p>
          <a:p>
            <a:pPr lvl="2"/>
            <a:r>
              <a:rPr lang="en-US" dirty="0"/>
              <a:t>CA: Making payments can stay + 25%.</a:t>
            </a:r>
          </a:p>
          <a:p>
            <a:pPr lvl="2"/>
            <a:r>
              <a:rPr lang="en-US" dirty="0"/>
              <a:t>Self-evictions?</a:t>
            </a:r>
          </a:p>
          <a:p>
            <a:pPr lvl="1"/>
            <a:r>
              <a:rPr lang="en-US" dirty="0"/>
              <a:t>Not enough in the American Rescue Plan.</a:t>
            </a:r>
          </a:p>
          <a:p>
            <a:pPr lvl="1"/>
            <a:r>
              <a:rPr lang="en-US" dirty="0"/>
              <a:t>Reports of rents rising significantly.</a:t>
            </a:r>
          </a:p>
          <a:p>
            <a:r>
              <a:rPr lang="en-US" dirty="0"/>
              <a:t>Owned homes</a:t>
            </a:r>
          </a:p>
          <a:p>
            <a:pPr lvl="1"/>
            <a:r>
              <a:rPr lang="en-US" dirty="0"/>
              <a:t>Depends on location. </a:t>
            </a:r>
          </a:p>
          <a:p>
            <a:pPr lvl="2"/>
            <a:r>
              <a:rPr lang="en-US" dirty="0"/>
              <a:t>San Francisco – recovering.</a:t>
            </a:r>
          </a:p>
          <a:p>
            <a:pPr lvl="2"/>
            <a:r>
              <a:rPr lang="en-US" dirty="0"/>
              <a:t>Los Angeles County – continued strength.</a:t>
            </a:r>
          </a:p>
          <a:p>
            <a:pPr lvl="1"/>
            <a:r>
              <a:rPr lang="en-US" dirty="0"/>
              <a:t>Size matters: large homes are selling particularly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93F26-5504-4C48-AD12-0722AA32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54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Cost of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9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1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Progress…Until Omicron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22" y="1309687"/>
            <a:ext cx="9442939" cy="45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Were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2130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</a:t>
            </a:r>
            <a:r>
              <a:rPr lang="en-US" sz="1200" dirty="0"/>
              <a:t>, Jan. 11,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819946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2" y="1281112"/>
            <a:ext cx="11148161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5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lifornia – Hospitalizations and Deaths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62446" y="6595351"/>
            <a:ext cx="2188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New York Times, Jan. 11, 2022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608" y="1916724"/>
            <a:ext cx="8607669" cy="251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587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18190</TotalTime>
  <Words>1591</Words>
  <Application>Microsoft Macintosh PowerPoint</Application>
  <PresentationFormat>Widescreen</PresentationFormat>
  <Paragraphs>295</Paragraphs>
  <Slides>53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Credits and Disclaimer</vt:lpstr>
      <vt:lpstr>Outline</vt:lpstr>
      <vt:lpstr>State of the Pandemic</vt:lpstr>
      <vt:lpstr>Making Real Progress…Until Omicron</vt:lpstr>
      <vt:lpstr>California Cases Were Falling Nicely</vt:lpstr>
      <vt:lpstr> California – Hospitalizations and Deaths </vt:lpstr>
      <vt:lpstr>The U.S. Economy</vt:lpstr>
      <vt:lpstr>GDP Trajectory: Pandemic Plunge and Recovery</vt:lpstr>
      <vt:lpstr>Spending Patterns Since First US Case</vt:lpstr>
      <vt:lpstr>But Not All Industries Were Equally Harmed</vt:lpstr>
      <vt:lpstr> Unprecedented Policy Support </vt:lpstr>
      <vt:lpstr> Employment Changes - US </vt:lpstr>
      <vt:lpstr>Employment Gap</vt:lpstr>
      <vt:lpstr>Labor Force Participation and Unemployment </vt:lpstr>
      <vt:lpstr> Labor Force Growth in Orange Co. </vt:lpstr>
      <vt:lpstr>Inflation and Asset Markets</vt:lpstr>
      <vt:lpstr>Inflation News – Jan. 12, 2022</vt:lpstr>
      <vt:lpstr>Inflation Targeting over the longer term?</vt:lpstr>
      <vt:lpstr>Measure of Inflation Expectations</vt:lpstr>
      <vt:lpstr>PowerPoint Presentation</vt:lpstr>
      <vt:lpstr>We’re Buying Mostly … Stuff</vt:lpstr>
      <vt:lpstr>Inflation: Concentrated</vt:lpstr>
      <vt:lpstr>Corporate Profits…Adding to Inflation?</vt:lpstr>
      <vt:lpstr>Will Inflation continue to be elevated?</vt:lpstr>
      <vt:lpstr>Projected Policy Changes - Fed </vt:lpstr>
      <vt:lpstr>FedReaction </vt:lpstr>
      <vt:lpstr>Equity Markets – Is there Overvaluation? </vt:lpstr>
      <vt:lpstr>Real Estate Prices</vt:lpstr>
      <vt:lpstr> Home Prices and Housing Starts</vt:lpstr>
      <vt:lpstr>RE Experiences Differ!</vt:lpstr>
      <vt:lpstr> An End to California Outmigration? </vt:lpstr>
      <vt:lpstr>The Great Resignation</vt:lpstr>
      <vt:lpstr>Quits Are High! The Great Resignation</vt:lpstr>
      <vt:lpstr>Quits – Rising, but More in Some Industries</vt:lpstr>
      <vt:lpstr>This is Happening as Nominal Wages Rise</vt:lpstr>
      <vt:lpstr>Inflation Adjusted Wages Are Falling</vt:lpstr>
      <vt:lpstr>Declining Resources May Change Things</vt:lpstr>
      <vt:lpstr>Primary Topics Covered</vt:lpstr>
      <vt:lpstr>Conclusion</vt:lpstr>
      <vt:lpstr>Best Measures of Progress – Conclusion </vt:lpstr>
      <vt:lpstr> Thank you!</vt:lpstr>
      <vt:lpstr>www.NEEDelegation.org/LocalGraphs </vt:lpstr>
      <vt:lpstr> Available NEED Topics Include:</vt:lpstr>
      <vt:lpstr>Trends in Labor Force Participation</vt:lpstr>
      <vt:lpstr>Supply Chains Are at the Core</vt:lpstr>
      <vt:lpstr>What Are Supply Chains?</vt:lpstr>
      <vt:lpstr>Puzzle:  Is Inflation Permanently Higher?</vt:lpstr>
      <vt:lpstr>Telecommuting – Will it Stick?</vt:lpstr>
      <vt:lpstr>Residential Real Estate</vt:lpstr>
      <vt:lpstr>Inflation – Cost of Rent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255</cp:revision>
  <cp:lastPrinted>2022-01-19T17:17:24Z</cp:lastPrinted>
  <dcterms:created xsi:type="dcterms:W3CDTF">2017-05-03T22:30:38Z</dcterms:created>
  <dcterms:modified xsi:type="dcterms:W3CDTF">2022-01-20T16:51:15Z</dcterms:modified>
</cp:coreProperties>
</file>