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6"/>
  </p:notesMasterIdLst>
  <p:sldIdLst>
    <p:sldId id="1026" r:id="rId2"/>
    <p:sldId id="328" r:id="rId3"/>
    <p:sldId id="3935" r:id="rId4"/>
    <p:sldId id="1029" r:id="rId5"/>
    <p:sldId id="4001" r:id="rId6"/>
    <p:sldId id="4084" r:id="rId7"/>
    <p:sldId id="4070" r:id="rId8"/>
    <p:sldId id="4094" r:id="rId9"/>
    <p:sldId id="4093" r:id="rId10"/>
    <p:sldId id="1092" r:id="rId11"/>
    <p:sldId id="1062" r:id="rId12"/>
    <p:sldId id="1027" r:id="rId13"/>
    <p:sldId id="3970" r:id="rId14"/>
    <p:sldId id="1091" r:id="rId15"/>
    <p:sldId id="3943" r:id="rId16"/>
    <p:sldId id="3997" r:id="rId17"/>
    <p:sldId id="4075" r:id="rId18"/>
    <p:sldId id="4089" r:id="rId19"/>
    <p:sldId id="4079" r:id="rId20"/>
    <p:sldId id="4054" r:id="rId21"/>
    <p:sldId id="3981" r:id="rId22"/>
    <p:sldId id="4002" r:id="rId23"/>
    <p:sldId id="1166" r:id="rId24"/>
    <p:sldId id="3982" r:id="rId25"/>
    <p:sldId id="4080" r:id="rId26"/>
    <p:sldId id="4081" r:id="rId27"/>
    <p:sldId id="3946" r:id="rId28"/>
    <p:sldId id="3886" r:id="rId29"/>
    <p:sldId id="317" r:id="rId30"/>
    <p:sldId id="4096" r:id="rId31"/>
    <p:sldId id="3947" r:id="rId32"/>
    <p:sldId id="4090" r:id="rId33"/>
    <p:sldId id="4035" r:id="rId34"/>
    <p:sldId id="3948" r:id="rId35"/>
    <p:sldId id="354" r:id="rId36"/>
    <p:sldId id="4073" r:id="rId37"/>
    <p:sldId id="278" r:id="rId38"/>
    <p:sldId id="4078" r:id="rId39"/>
    <p:sldId id="1248" r:id="rId40"/>
    <p:sldId id="372" r:id="rId41"/>
    <p:sldId id="1076" r:id="rId42"/>
    <p:sldId id="3950" r:id="rId43"/>
    <p:sldId id="1761" r:id="rId44"/>
    <p:sldId id="4087" r:id="rId45"/>
    <p:sldId id="4082" r:id="rId46"/>
    <p:sldId id="4055" r:id="rId47"/>
    <p:sldId id="3825" r:id="rId48"/>
    <p:sldId id="3870" r:id="rId49"/>
    <p:sldId id="3871" r:id="rId50"/>
    <p:sldId id="4097" r:id="rId51"/>
    <p:sldId id="4056" r:id="rId52"/>
    <p:sldId id="338" r:id="rId53"/>
    <p:sldId id="292" r:id="rId54"/>
    <p:sldId id="4057" r:id="rId55"/>
    <p:sldId id="293" r:id="rId56"/>
    <p:sldId id="4086" r:id="rId57"/>
    <p:sldId id="3965" r:id="rId58"/>
    <p:sldId id="3855" r:id="rId59"/>
    <p:sldId id="3917" r:id="rId60"/>
    <p:sldId id="3979" r:id="rId61"/>
    <p:sldId id="3898" r:id="rId62"/>
    <p:sldId id="4063" r:id="rId63"/>
    <p:sldId id="4062" r:id="rId64"/>
    <p:sldId id="3985" r:id="rId65"/>
    <p:sldId id="4012" r:id="rId66"/>
    <p:sldId id="4058" r:id="rId67"/>
    <p:sldId id="360" r:id="rId68"/>
    <p:sldId id="4038" r:id="rId69"/>
    <p:sldId id="4007" r:id="rId70"/>
    <p:sldId id="4005" r:id="rId71"/>
    <p:sldId id="3900" r:id="rId72"/>
    <p:sldId id="4065" r:id="rId73"/>
    <p:sldId id="4024" r:id="rId74"/>
    <p:sldId id="4022" r:id="rId75"/>
    <p:sldId id="4026" r:id="rId76"/>
    <p:sldId id="4066" r:id="rId77"/>
    <p:sldId id="4036" r:id="rId78"/>
    <p:sldId id="4083" r:id="rId79"/>
    <p:sldId id="271" r:id="rId80"/>
    <p:sldId id="4042" r:id="rId81"/>
    <p:sldId id="4020" r:id="rId82"/>
    <p:sldId id="3995" r:id="rId83"/>
    <p:sldId id="3964" r:id="rId84"/>
    <p:sldId id="4067" r:id="rId85"/>
    <p:sldId id="4095" r:id="rId86"/>
    <p:sldId id="1197" r:id="rId87"/>
    <p:sldId id="3915" r:id="rId88"/>
    <p:sldId id="3949" r:id="rId89"/>
    <p:sldId id="3986" r:id="rId90"/>
    <p:sldId id="3988" r:id="rId91"/>
    <p:sldId id="3924" r:id="rId92"/>
    <p:sldId id="4060" r:id="rId93"/>
    <p:sldId id="4061" r:id="rId94"/>
    <p:sldId id="3968" r:id="rId95"/>
    <p:sldId id="3951" r:id="rId96"/>
    <p:sldId id="3987" r:id="rId97"/>
    <p:sldId id="3952" r:id="rId98"/>
    <p:sldId id="4004" r:id="rId99"/>
    <p:sldId id="4069" r:id="rId100"/>
    <p:sldId id="3975" r:id="rId101"/>
    <p:sldId id="3878" r:id="rId102"/>
    <p:sldId id="3910" r:id="rId103"/>
    <p:sldId id="1694" r:id="rId104"/>
    <p:sldId id="4053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0" autoAdjust="0"/>
    <p:restoredTop sz="91484"/>
  </p:normalViewPr>
  <p:slideViewPr>
    <p:cSldViewPr snapToGrid="0" snapToObjects="1">
      <p:cViewPr varScale="1">
        <p:scale>
          <a:sx n="113" d="100"/>
          <a:sy n="113" d="100"/>
        </p:scale>
        <p:origin x="200" y="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4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CV_DJSP_6mo.png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0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30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2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jpg"/><Relationship Id="rId5" Type="http://schemas.openxmlformats.org/officeDocument/2006/relationships/image" Target="../media/image12.tiff"/><Relationship Id="rId10" Type="http://schemas.openxmlformats.org/officeDocument/2006/relationships/image" Target="../media/image17.jpg"/><Relationship Id="rId4" Type="http://schemas.openxmlformats.org/officeDocument/2006/relationships/image" Target="../media/image11.tiff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wv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WV/Monongalia/gdp_shar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WV/Monongalia/emp_shares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hange_in_private_inventories.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WV/Monongalia/gdp_chg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42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WV/Monongalia/laus_emp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WV/Monongalia/laus_lf.png" TargetMode="Externa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54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Stocks/CV_DJSP_6mo.png" TargetMode="External"/><Relationship Id="rId5" Type="http://schemas.openxmlformats.org/officeDocument/2006/relationships/image" Target="../media/image55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77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States/WV/Zhvi_AllHomes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WV/Monongalia/Zhvi_AllHomes.png" TargetMode="External"/><Relationship Id="rId4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West Virginia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January-February,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About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the Interest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FRED Graph Chart" descr="FRED Graph">
            <a:extLst>
              <a:ext uri="{FF2B5EF4-FFF2-40B4-BE49-F238E27FC236}">
                <a16:creationId xmlns:a16="http://schemas.microsoft.com/office/drawing/2014/main" id="{90F2189D-0F31-4CEA-AD23-D8E634685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4" y="1602226"/>
            <a:ext cx="8534400" cy="4351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FOMC does not set an exact number for the Federal funds rate.  Instead, it sets an upper (green line) and lower (blue) range.</a:t>
            </a:r>
          </a:p>
          <a:p>
            <a:r>
              <a:rPr lang="en-US" sz="2000" dirty="0"/>
              <a:t>“The Committee decided to keep the target range for the federal funds rate at 0 to 1/4 percent…” (4/28/2021)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041FC-CD7B-41F5-9B4D-2CAF49B3A1FF}"/>
              </a:ext>
            </a:extLst>
          </p:cNvPr>
          <p:cNvSpPr txBox="1"/>
          <p:nvPr/>
        </p:nvSpPr>
        <p:spPr>
          <a:xfrm>
            <a:off x="4309534" y="2200701"/>
            <a:ext cx="234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Grey bars are recessions</a:t>
            </a:r>
          </a:p>
        </p:txBody>
      </p:sp>
    </p:spTree>
    <p:extLst>
      <p:ext uri="{BB962C8B-B14F-4D97-AF65-F5344CB8AC3E}">
        <p14:creationId xmlns:p14="http://schemas.microsoft.com/office/powerpoint/2010/main" val="6050389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407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2123" y="1492697"/>
            <a:ext cx="12107754" cy="3914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14C-CAA9-1548-996E-95DC78FA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Om</a:t>
            </a:r>
            <a:r>
              <a:rPr lang="en-US" dirty="0"/>
              <a:t>icron is Making Things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AA5E-6853-784F-9DFB-71381935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0" dirty="0" err="1"/>
              <a:t>Covid</a:t>
            </a:r>
            <a:r>
              <a:rPr lang="en-US" b="0" dirty="0"/>
              <a:t>-related absences: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Are creating headaches for businesses that were struggling to hire workers even before Omicron.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Restaurants and retail stores have cut back hours.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Broadway shows called off performances.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Airlines canceled thousands of flights over the holidays because so many crew members called in sick;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on one day last month, nearly a third of United Airlines Workers at Newark Liberty International Airport, a major hub, called in sick.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099A7-A682-9148-9880-492C068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3B23-F68A-EA4D-8E0C-4B5B46F066EF}"/>
              </a:ext>
            </a:extLst>
          </p:cNvPr>
          <p:cNvSpPr txBox="1"/>
          <p:nvPr/>
        </p:nvSpPr>
        <p:spPr>
          <a:xfrm>
            <a:off x="9272751" y="6439173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W. </a:t>
            </a:r>
            <a:r>
              <a:rPr lang="en-US" dirty="0"/>
              <a:t>Virginia Cases Are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35012" y="1495673"/>
            <a:ext cx="11921975" cy="3908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1565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W. Virginia</a:t>
            </a:r>
          </a:p>
        </p:txBody>
      </p: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651665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160.9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144.9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$22.1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$35,805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Real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19.202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17.258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19.806 trillion </a:t>
            </a:r>
            <a:r>
              <a:rPr lang="en-US" sz="2800" b="1"/>
              <a:t>in 2021-Q4</a:t>
            </a:r>
            <a:endParaRPr lang="en-US" sz="2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Min</a:t>
            </a:r>
            <a:r>
              <a:rPr lang="en-US" dirty="0"/>
              <a:t>go County GSP: Trans &amp; Warehousing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5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47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Mo</a:t>
            </a:r>
            <a:r>
              <a:rPr lang="en-US" dirty="0" err="1"/>
              <a:t>nogalia</a:t>
            </a:r>
            <a:r>
              <a:rPr lang="en-US" dirty="0"/>
              <a:t>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$0.3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$0.7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341699" y="2718206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640572" y="2197938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2548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649+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Growth: Mostly Inventories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2115436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/>
          <p:nvPr/>
        </p:nvCxnSpPr>
        <p:spPr>
          <a:xfrm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0893644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1014961">
            <a:off x="8325897" y="262773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848225">
            <a:off x="9001365" y="2731344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10141361" y="3268811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10151043" y="3028637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38836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3.5 Million below February, 2020.</a:t>
            </a:r>
          </a:p>
          <a:p>
            <a:r>
              <a:rPr lang="en-US" sz="2100" dirty="0"/>
              <a:t>8.4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265936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7800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4665"/>
            <a:ext cx="5931603" cy="4313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4665"/>
            <a:ext cx="5931605" cy="4313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Monongalia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  <a:p>
            <a:r>
              <a:rPr lang="en-US" dirty="0"/>
              <a:t>Structural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167747" y="4634793"/>
            <a:ext cx="553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$2.7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3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506635" y="3833688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4488435" y="247366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689145" y="2269786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3060410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rkets Respond To Fed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8739F-7CF6-1F46-827A-32053DE95225}"/>
              </a:ext>
            </a:extLst>
          </p:cNvPr>
          <p:cNvSpPr txBox="1"/>
          <p:nvPr/>
        </p:nvSpPr>
        <p:spPr>
          <a:xfrm>
            <a:off x="6912472" y="4032718"/>
            <a:ext cx="364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COVID and Russia and Inflation</a:t>
            </a:r>
          </a:p>
        </p:txBody>
      </p:sp>
    </p:spTree>
    <p:extLst>
      <p:ext uri="{BB962C8B-B14F-4D97-AF65-F5344CB8AC3E}">
        <p14:creationId xmlns:p14="http://schemas.microsoft.com/office/powerpoint/2010/main" val="11585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overy/Recession for Whom?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426" y="912953"/>
            <a:ext cx="8496673" cy="5317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A1A3-AE3F-4C17-932A-BA7E73A517D5}"/>
              </a:ext>
            </a:extLst>
          </p:cNvPr>
          <p:cNvSpPr txBox="1"/>
          <p:nvPr/>
        </p:nvSpPr>
        <p:spPr>
          <a:xfrm>
            <a:off x="373961" y="1326098"/>
            <a:ext cx="295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S&amp;P Stocks: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Apple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Microsoft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Amazon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Facebook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A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C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Berkshire Hathaway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Johnson &amp; Johnson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Visa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Procter &amp; Gamble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00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59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930666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(1/27): 	US Economy &amp; Coronavirus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(2/3): 	Federal Debt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(2/10): 	The Black-White Wealth Gap (Me)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(2/17): 	Health Economics (Veronika </a:t>
            </a:r>
            <a:r>
              <a:rPr lang="en-US" dirty="0" err="1"/>
              <a:t>Dolar</a:t>
            </a:r>
            <a:r>
              <a:rPr lang="en-US" dirty="0"/>
              <a:t>, SUNY, Old Westbury)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(2/24): 	Monetary Policy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(3/3):	Autonomous Vehicles (Me)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Exacerbated….Not Created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555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March of 2021, Fed net holdings of US Treasury bonds have increased by $2.7 trillion.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4322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9349-F75C-4BB6-AB33-68991D2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Puz</a:t>
            </a:r>
            <a:r>
              <a:rPr lang="en-US" dirty="0"/>
              <a:t>zle:  Is Inflation Permanently Higher?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1030-6C8D-41D5-B96E-904CEB43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Fed: Price increases may be: </a:t>
            </a:r>
          </a:p>
          <a:p>
            <a:pPr lvl="1"/>
            <a:r>
              <a:rPr lang="en-US" dirty="0"/>
              <a:t>1) rebound from low prices last year; </a:t>
            </a:r>
          </a:p>
          <a:p>
            <a:pPr lvl="1"/>
            <a:r>
              <a:rPr lang="en-US" dirty="0"/>
              <a:t>2) temporary due to supply chain disruptions; e.g., used cars, </a:t>
            </a:r>
            <a:r>
              <a:rPr lang="en-US" dirty="0" err="1"/>
              <a:t>bldg</a:t>
            </a:r>
            <a:r>
              <a:rPr lang="en-US" dirty="0"/>
              <a:t> supplies.</a:t>
            </a:r>
          </a:p>
          <a:p>
            <a:pPr lvl="1"/>
            <a:r>
              <a:rPr lang="en-US" dirty="0"/>
              <a:t>3) influenced by rising wages in the future.</a:t>
            </a:r>
          </a:p>
          <a:p>
            <a:endParaRPr lang="en-US" dirty="0"/>
          </a:p>
          <a:p>
            <a:r>
              <a:rPr lang="en-US" dirty="0"/>
              <a:t>Omicron:</a:t>
            </a:r>
          </a:p>
          <a:p>
            <a:pPr lvl="1"/>
            <a:r>
              <a:rPr lang="en-US" dirty="0"/>
              <a:t>Lessen inflation in the short term.</a:t>
            </a:r>
          </a:p>
          <a:p>
            <a:pPr lvl="1"/>
            <a:r>
              <a:rPr lang="en-US" dirty="0"/>
              <a:t>Increase it in the long term by increasing supply chain issues.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Nobody knows, but Fed has wavered in its optimism.</a:t>
            </a:r>
          </a:p>
          <a:p>
            <a:pPr lvl="1"/>
            <a:r>
              <a:rPr lang="en-US" dirty="0"/>
              <a:t>Uncertainty hurts both workers and businesses – hard to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7A9B-4ABB-47C8-930C-1CC3D198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116105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1205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732358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391208" y="841438"/>
            <a:ext cx="7409583" cy="53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5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8.4 million jobs relative to forecast.  (3.5 million relative to Feb/20).</a:t>
            </a:r>
          </a:p>
          <a:p>
            <a:pPr lvl="1"/>
            <a:r>
              <a:rPr lang="en-US" dirty="0"/>
              <a:t>Labor force is 2.5 million smaller than at the beginning of the pandemic.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will likely have expanded 5% percent in 2021,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6643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- W/Geoffrey </a:t>
            </a:r>
            <a:r>
              <a:rPr lang="en-US" dirty="0" err="1"/>
              <a:t>Woglom</a:t>
            </a:r>
            <a:endParaRPr lang="en-US" dirty="0"/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878" y="911043"/>
            <a:ext cx="7092243" cy="53191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1660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92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4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12585</TotalTime>
  <Words>3253</Words>
  <Application>Microsoft Macintosh PowerPoint</Application>
  <PresentationFormat>Widescreen</PresentationFormat>
  <Paragraphs>587</Paragraphs>
  <Slides>104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Courier New</vt:lpstr>
      <vt:lpstr>Georgia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The Federal Debt is Becoming A Problem</vt:lpstr>
      <vt:lpstr>Evidence of the B-W Wealth Gap</vt:lpstr>
      <vt:lpstr>International Comparison: Health Spending</vt:lpstr>
      <vt:lpstr>Monetary Policy Is About the Interest Rate</vt:lpstr>
      <vt:lpstr>Autonomous Vehicles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Omicron is Making Things Difficult</vt:lpstr>
      <vt:lpstr>W. Virginia Cases Are Falling Nicely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Mingo County GSP: Trans &amp; Warehousing</vt:lpstr>
      <vt:lpstr>Monogalia County Employment: Health</vt:lpstr>
      <vt:lpstr>Evidence of Impact</vt:lpstr>
      <vt:lpstr>GDP Trajectory: Pandemic Plunge!</vt:lpstr>
      <vt:lpstr>GDP: Quarterly Growth</vt:lpstr>
      <vt:lpstr>GDP Growth: Mostly Inventories</vt:lpstr>
      <vt:lpstr>Spending Patterns Since First US Case</vt:lpstr>
      <vt:lpstr>Retail Sales Are Slowing – Q4-21?  Q1-22?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Employment Gap – In Historical Perspective</vt:lpstr>
      <vt:lpstr> Annual Changes in Nonfarm Employment</vt:lpstr>
      <vt:lpstr>Unemployment Rate</vt:lpstr>
      <vt:lpstr>Trends in Labor Force Participation</vt:lpstr>
      <vt:lpstr>Labor Force is Shrinking – Drives Down UR</vt:lpstr>
      <vt:lpstr>Employment in Monongalia County</vt:lpstr>
      <vt:lpstr>Stocks: Bounced Back Quicker This Time</vt:lpstr>
      <vt:lpstr>Stocks: Bounced Back Quicker This Time</vt:lpstr>
      <vt:lpstr>Hot Topics</vt:lpstr>
      <vt:lpstr>What Have Been Policy Effects?</vt:lpstr>
      <vt:lpstr>Recovery Due to Immense Fiscal Stimulus and Control of COVID</vt:lpstr>
      <vt:lpstr>Stimulus allowed Spending to Recover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Markets Respond To Fed Policies</vt:lpstr>
      <vt:lpstr>Recovery/Recession for Whom?</vt:lpstr>
      <vt:lpstr>Low Wage Employment is Lagging</vt:lpstr>
      <vt:lpstr> Low Income Troubles</vt:lpstr>
      <vt:lpstr>A Problem Exacerbated….Not Created</vt:lpstr>
      <vt:lpstr>Current Deficits in Perspective:</vt:lpstr>
      <vt:lpstr>Inflation</vt:lpstr>
      <vt:lpstr>PowerPoint Presentation</vt:lpstr>
      <vt:lpstr>We’re Buying Mostly … Stuff</vt:lpstr>
      <vt:lpstr>Inflation: Concentrated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Puzzle:  Is Inflation Permanently Higher?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Real Estate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The Federal Debt - W/Geoffrey Woglom</vt:lpstr>
      <vt:lpstr> Thank you!</vt:lpstr>
      <vt:lpstr>Structural Changes?</vt:lpstr>
      <vt:lpstr>Consumption: Quarterly Growth</vt:lpstr>
      <vt:lpstr>Employment Gap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274</cp:revision>
  <cp:lastPrinted>2022-01-18T19:59:29Z</cp:lastPrinted>
  <dcterms:created xsi:type="dcterms:W3CDTF">2017-05-03T22:30:38Z</dcterms:created>
  <dcterms:modified xsi:type="dcterms:W3CDTF">2022-01-27T19:23:25Z</dcterms:modified>
</cp:coreProperties>
</file>