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52"/>
  </p:notesMasterIdLst>
  <p:sldIdLst>
    <p:sldId id="3970" r:id="rId2"/>
    <p:sldId id="328" r:id="rId3"/>
    <p:sldId id="3935" r:id="rId4"/>
    <p:sldId id="1029" r:id="rId5"/>
    <p:sldId id="4001" r:id="rId6"/>
    <p:sldId id="1091" r:id="rId7"/>
    <p:sldId id="3943" r:id="rId8"/>
    <p:sldId id="3997" r:id="rId9"/>
    <p:sldId id="3998" r:id="rId10"/>
    <p:sldId id="3999" r:id="rId11"/>
    <p:sldId id="4054" r:id="rId12"/>
    <p:sldId id="3886" r:id="rId13"/>
    <p:sldId id="3947" r:id="rId14"/>
    <p:sldId id="4035" r:id="rId15"/>
    <p:sldId id="354" r:id="rId16"/>
    <p:sldId id="4068" r:id="rId17"/>
    <p:sldId id="278" r:id="rId18"/>
    <p:sldId id="3950" r:id="rId19"/>
    <p:sldId id="4055" r:id="rId20"/>
    <p:sldId id="360" r:id="rId21"/>
    <p:sldId id="4038" r:id="rId22"/>
    <p:sldId id="4007" r:id="rId23"/>
    <p:sldId id="4005" r:id="rId24"/>
    <p:sldId id="4062" r:id="rId25"/>
    <p:sldId id="3985" r:id="rId26"/>
    <p:sldId id="4012" r:id="rId27"/>
    <p:sldId id="4065" r:id="rId28"/>
    <p:sldId id="4024" r:id="rId29"/>
    <p:sldId id="4022" r:id="rId30"/>
    <p:sldId id="4026" r:id="rId31"/>
    <p:sldId id="4066" r:id="rId32"/>
    <p:sldId id="4036" r:id="rId33"/>
    <p:sldId id="3915" r:id="rId34"/>
    <p:sldId id="3995" r:id="rId35"/>
    <p:sldId id="3964" r:id="rId36"/>
    <p:sldId id="4067" r:id="rId37"/>
    <p:sldId id="1197" r:id="rId38"/>
    <p:sldId id="4053" r:id="rId39"/>
    <p:sldId id="1076" r:id="rId40"/>
    <p:sldId id="4060" r:id="rId41"/>
    <p:sldId id="4061" r:id="rId42"/>
    <p:sldId id="4058" r:id="rId43"/>
    <p:sldId id="3900" r:id="rId44"/>
    <p:sldId id="3994" r:id="rId45"/>
    <p:sldId id="3993" r:id="rId46"/>
    <p:sldId id="3847" r:id="rId47"/>
    <p:sldId id="4027" r:id="rId48"/>
    <p:sldId id="271" r:id="rId49"/>
    <p:sldId id="4042" r:id="rId50"/>
    <p:sldId id="4020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268" autoAdjust="0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83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1/6/22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PAYEMS.png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15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PAYEMS.png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99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payroll_recent.png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3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39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39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72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CLF16OV.png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74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61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Charts:</a:t>
            </a:r>
          </a:p>
          <a:p>
            <a:r>
              <a:rPr lang="en-US" dirty="0" err="1"/>
              <a:t>homeprices_recession.png</a:t>
            </a:r>
            <a:endParaRPr lang="en-US" dirty="0"/>
          </a:p>
          <a:p>
            <a:r>
              <a:rPr lang="en-US" dirty="0" err="1"/>
              <a:t>housing.png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6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GDP/gdp_panValues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totalspend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cktherecovery.or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Counties/CA/Marin/gdp_chg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EMS.pn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EMS_recent.pn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roll_pandemic.pn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CLF16OV_gap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cpi_veryrecent.png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PCE_veryrecent.pn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PCELFE_PostpandemicFC.png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buildingcosts.p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Presentations/Base_New/Charts/0.USGraphs/Inflation/usedcars.png" TargetMode="Externa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JOLTS/jolts_Quits.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JOLTS/jolts_QUITS_High.p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Presentations/Base_New/Charts/0.USGraphs/Employment/JOLTS/jolts_QUITS_Low.png" TargetMode="Externa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Wages/wagecomp_leisure_nocpi.p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Volumes/Promise%20Pegasus/FileShare/Presentations/Base_New/Charts/0.USGraphs/Wages/wagecomp_leisure.png" TargetMode="Externa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Wages/ProdnWages_recessionChange.pn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Volumes/Promise%20Pegasus/FileShare/Presentations/Base_New/Charts/0.USGraphs/Wages/ProdnWages_recessionChange_recent.png" TargetMode="Externa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checking.pn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edelegation.org/LocalGraphs" TargetMode="Externa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CLF16OV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0Documents/Template/Delegate_Map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0Documents/Template/legend.png" TargetMode="Externa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CorporateProfits/corporateprofits_recession.png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cpi_PostpandemicRent.png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/Volumes/Promise%20Pegasus/FileShare/Presentations/Base_New/Charts/0.USGraphs/Housing/homepricesReal_recession.png" TargetMode="External"/><Relationship Id="rId5" Type="http://schemas.openxmlformats.org/officeDocument/2006/relationships/image" Target="../media/image38.png"/><Relationship Id="rId4" Type="http://schemas.openxmlformats.org/officeDocument/2006/relationships/image" Target="file:////Volumes/Promise%20Pegasus/FileShare/Presentations/Base_New/Charts/0.USGraphs/Housing/housing.png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Counties/CA/San_Francisco/Zhvi_AllHomes.png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NEED/LocalGraphs/Counties/CA/Santa_Clara/Zhvi_AllHomes.png" TargetMode="External"/><Relationship Id="rId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casesnew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991515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US Economy and Coronavirus Economics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4B71A9-3273-A54A-BF95-D7C55A140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00" y="266919"/>
            <a:ext cx="2808532" cy="20110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016D1B-7F0F-FF4C-957B-C5DDDACB1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2191" y="4429126"/>
            <a:ext cx="3380020" cy="189281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2E8E3345-57EB-B94B-87EC-BBCE581ED8D4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Sausalito Rotary Club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2743171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2457A-F682-A344-AA0F-BDB2832F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9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Cali</a:t>
            </a:r>
            <a:r>
              <a:rPr lang="en-US" dirty="0"/>
              <a:t>fornia Cases Were Falling Nicely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4859D-F078-8447-AE02-81C028E6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8955D-F7A5-4946-B319-DB59235A1F52}"/>
              </a:ext>
            </a:extLst>
          </p:cNvPr>
          <p:cNvSpPr txBox="1"/>
          <p:nvPr/>
        </p:nvSpPr>
        <p:spPr>
          <a:xfrm>
            <a:off x="9598383" y="6438527"/>
            <a:ext cx="1233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NYTimes</a:t>
            </a:r>
          </a:p>
        </p:txBody>
      </p:sp>
      <p:pic>
        <p:nvPicPr>
          <p:cNvPr id="8" name="Picture 7" descr="Chart, line chart, histogram&#10;&#10;Description automatically generated">
            <a:extLst>
              <a:ext uri="{FF2B5EF4-FFF2-40B4-BE49-F238E27FC236}">
                <a16:creationId xmlns:a16="http://schemas.microsoft.com/office/drawing/2014/main" id="{EC885B20-D738-7248-8FE0-85C6FAF43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5563"/>
            <a:ext cx="12192000" cy="43758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B16E6F7-B9BE-0D4E-9BE6-C6FD30C7CA5F}"/>
              </a:ext>
            </a:extLst>
          </p:cNvPr>
          <p:cNvSpPr/>
          <p:nvPr/>
        </p:nvSpPr>
        <p:spPr>
          <a:xfrm>
            <a:off x="8142188" y="3943607"/>
            <a:ext cx="4049812" cy="1850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8F01D6-0C83-364C-A0B9-6F4BA2CFAF1E}"/>
              </a:ext>
            </a:extLst>
          </p:cNvPr>
          <p:cNvSpPr/>
          <p:nvPr/>
        </p:nvSpPr>
        <p:spPr>
          <a:xfrm>
            <a:off x="0" y="1819946"/>
            <a:ext cx="2295939" cy="545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38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19010-AAAB-4C4A-9BDB-22A677883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U.S. Economy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33349-B402-F24F-92FE-FF44063F4C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49C8A-3A1A-174F-918A-71B756C8D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581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EED9167-0C90-0249-AC37-95007AA09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867384" y="1088877"/>
            <a:ext cx="10282698" cy="514134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C4BD39-2117-415E-A656-F9F391A0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3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 Trajectory: Pandemic Plunge!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952D9-4526-4892-AD54-F2C1EC13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2B28F7-D760-44C1-A506-2B4A4A778A45}"/>
              </a:ext>
            </a:extLst>
          </p:cNvPr>
          <p:cNvSpPr txBox="1"/>
          <p:nvPr/>
        </p:nvSpPr>
        <p:spPr>
          <a:xfrm>
            <a:off x="6635393" y="3429000"/>
            <a:ext cx="4149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GDP is: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$0.5 Trillion below 2019 forecast.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$0.2 Trillion ABOVE 2019-Q4 level.</a:t>
            </a:r>
          </a:p>
        </p:txBody>
      </p:sp>
    </p:spTree>
    <p:extLst>
      <p:ext uri="{BB962C8B-B14F-4D97-AF65-F5344CB8AC3E}">
        <p14:creationId xmlns:p14="http://schemas.microsoft.com/office/powerpoint/2010/main" val="1472287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0E0CA4-B241-AB4C-91CD-93D21BF00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517428" y="932693"/>
            <a:ext cx="9551314" cy="529753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309F47-1B24-B541-9A39-049524256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30" y="0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Spe</a:t>
            </a:r>
            <a:r>
              <a:rPr lang="en-US"/>
              <a:t>nding Patterns Since First US Case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B8CB9-7D71-1C4F-9F50-8342A744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A5E07C-FE4D-6844-BD6A-ADBB10F0D5A5}"/>
              </a:ext>
            </a:extLst>
          </p:cNvPr>
          <p:cNvSpPr txBox="1"/>
          <p:nvPr/>
        </p:nvSpPr>
        <p:spPr>
          <a:xfrm>
            <a:off x="9070428" y="6456851"/>
            <a:ext cx="2523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https://tracktherecovery.org/</a:t>
            </a: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A1CB44-F0CE-CE42-8A3B-A8693DD09509}"/>
              </a:ext>
            </a:extLst>
          </p:cNvPr>
          <p:cNvSpPr/>
          <p:nvPr/>
        </p:nvSpPr>
        <p:spPr>
          <a:xfrm>
            <a:off x="9418725" y="894522"/>
            <a:ext cx="1729409" cy="54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9A983A-7D09-BA42-81C8-8908D8F1AA05}"/>
              </a:ext>
            </a:extLst>
          </p:cNvPr>
          <p:cNvSpPr/>
          <p:nvPr/>
        </p:nvSpPr>
        <p:spPr>
          <a:xfrm>
            <a:off x="7714909" y="1852802"/>
            <a:ext cx="1232722" cy="646770"/>
          </a:xfrm>
          <a:prstGeom prst="rect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EEBE99-F1D4-7648-8CFB-C0E9E4F51591}"/>
              </a:ext>
            </a:extLst>
          </p:cNvPr>
          <p:cNvSpPr txBox="1"/>
          <p:nvPr/>
        </p:nvSpPr>
        <p:spPr>
          <a:xfrm>
            <a:off x="7842450" y="1404516"/>
            <a:ext cx="97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Q3 - Flat</a:t>
            </a:r>
          </a:p>
        </p:txBody>
      </p:sp>
    </p:spTree>
    <p:extLst>
      <p:ext uri="{BB962C8B-B14F-4D97-AF65-F5344CB8AC3E}">
        <p14:creationId xmlns:p14="http://schemas.microsoft.com/office/powerpoint/2010/main" val="802259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CE25E-7254-3641-9379-665EC70D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 Not All Industries Were Equally Harmed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FC82301-482F-F04F-81F0-0057AEC654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985860" y="1120086"/>
            <a:ext cx="10220280" cy="511014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4A2E4-D583-C247-9340-AFD1D85CD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911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968-C1F7-984E-A56D-45797AE0A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nthly Changes in Nonfarm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D4AF-ACFD-CE42-BD51-A0439CE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BD40EF-5E41-8246-BCBD-55A7F152D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34796" y="1169022"/>
            <a:ext cx="10122408" cy="5061204"/>
          </a:xfrm>
        </p:spPr>
      </p:pic>
    </p:spTree>
    <p:extLst>
      <p:ext uri="{BB962C8B-B14F-4D97-AF65-F5344CB8AC3E}">
        <p14:creationId xmlns:p14="http://schemas.microsoft.com/office/powerpoint/2010/main" val="3594315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968-C1F7-984E-A56D-45797AE0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nthly Changes in Nonfarm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D4AF-ACFD-CE42-BD51-A0439CE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BD40EF-5E41-8246-BCBD-55A7F152D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34796" y="1169022"/>
            <a:ext cx="10122408" cy="5061204"/>
          </a:xfr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B04778-A1CC-EC42-9D2B-BA57253FDACB}"/>
              </a:ext>
            </a:extLst>
          </p:cNvPr>
          <p:cNvCxnSpPr/>
          <p:nvPr/>
        </p:nvCxnSpPr>
        <p:spPr>
          <a:xfrm flipV="1">
            <a:off x="5759669" y="2900855"/>
            <a:ext cx="2564524" cy="528145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74E47B4-60AF-924F-ADCC-2D6BEBE4113A}"/>
              </a:ext>
            </a:extLst>
          </p:cNvPr>
          <p:cNvSpPr txBox="1"/>
          <p:nvPr/>
        </p:nvSpPr>
        <p:spPr>
          <a:xfrm rot="20893644">
            <a:off x="6317672" y="2842027"/>
            <a:ext cx="1040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Recovery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CD8BACA-4E0B-BF40-9500-0641A1F5F957}"/>
              </a:ext>
            </a:extLst>
          </p:cNvPr>
          <p:cNvCxnSpPr>
            <a:cxnSpLocks/>
          </p:cNvCxnSpPr>
          <p:nvPr/>
        </p:nvCxnSpPr>
        <p:spPr>
          <a:xfrm rot="21014961">
            <a:off x="9048219" y="2765254"/>
            <a:ext cx="1633122" cy="712000"/>
          </a:xfrm>
          <a:prstGeom prst="line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A2E865A-CEC9-F145-AA63-8D4F0BA17850}"/>
              </a:ext>
            </a:extLst>
          </p:cNvPr>
          <p:cNvSpPr txBox="1"/>
          <p:nvPr/>
        </p:nvSpPr>
        <p:spPr>
          <a:xfrm rot="848225">
            <a:off x="9723687" y="2889883"/>
            <a:ext cx="1040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Delta</a:t>
            </a:r>
          </a:p>
        </p:txBody>
      </p:sp>
    </p:spTree>
    <p:extLst>
      <p:ext uri="{BB962C8B-B14F-4D97-AF65-F5344CB8AC3E}">
        <p14:creationId xmlns:p14="http://schemas.microsoft.com/office/powerpoint/2010/main" val="302143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E4C00-6EC5-8D44-B8A7-FCDF59A6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D7D96-E13D-744D-9726-53AA9AE6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5D61EB-A64B-A048-8D42-438CE603E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BA220B-7EE2-9043-A729-4472610F60DF}"/>
              </a:ext>
            </a:extLst>
          </p:cNvPr>
          <p:cNvSpPr txBox="1"/>
          <p:nvPr/>
        </p:nvSpPr>
        <p:spPr>
          <a:xfrm>
            <a:off x="6787404" y="3184711"/>
            <a:ext cx="44887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3.9 Million below February, 2020.</a:t>
            </a:r>
          </a:p>
          <a:p>
            <a:r>
              <a:rPr lang="en-US" sz="2100" dirty="0"/>
              <a:t>8.6 Million below where we should be.</a:t>
            </a:r>
          </a:p>
        </p:txBody>
      </p:sp>
    </p:spTree>
    <p:extLst>
      <p:ext uri="{BB962C8B-B14F-4D97-AF65-F5344CB8AC3E}">
        <p14:creationId xmlns:p14="http://schemas.microsoft.com/office/powerpoint/2010/main" val="321836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EB23F-A15A-0447-BBF2-04C741CD9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0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Force is Shrinking – Drives Down UR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6D96733-44D2-1B43-A6B9-84FA93941F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52024" y="1186250"/>
            <a:ext cx="10087952" cy="504397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EE2BE-50EE-E240-91AF-9DC8851AF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063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B1E98-4DD9-D446-AE60-699045D95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8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Hot</a:t>
            </a:r>
            <a:r>
              <a:rPr lang="en-US" dirty="0"/>
              <a:t>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E4FEF-F1AE-1E46-B202-53FFD95A7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2266" y="1325563"/>
            <a:ext cx="456868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Inflation</a:t>
            </a:r>
          </a:p>
          <a:p>
            <a:r>
              <a:rPr lang="en-US" dirty="0"/>
              <a:t>Great resignation</a:t>
            </a:r>
          </a:p>
          <a:p>
            <a:r>
              <a:rPr lang="en-US" dirty="0"/>
              <a:t>Structural changes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0FCEF7-ACCD-7F41-8696-4314F3358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407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nonpartisan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621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Climbing! Should we worry?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11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578CB-97A3-534A-A040-9C0BE0376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15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in Historical Perspective</a:t>
            </a:r>
          </a:p>
        </p:txBody>
      </p:sp>
      <p:pic>
        <p:nvPicPr>
          <p:cNvPr id="6" name="Content Placeholder 5" descr="Chart&#10;&#10;Description automatically generated">
            <a:extLst>
              <a:ext uri="{FF2B5EF4-FFF2-40B4-BE49-F238E27FC236}">
                <a16:creationId xmlns:a16="http://schemas.microsoft.com/office/drawing/2014/main" id="{D5714BEC-6276-B44C-875A-76795BB8E0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0758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004C20-4968-F842-A254-F50F29BC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648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07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Infl</a:t>
            </a:r>
            <a:r>
              <a:rPr lang="en-US" sz="3600" dirty="0"/>
              <a:t>ation – The Fed’s Metric! Should we worry?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65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PCE and Fed Suggest: I don’t know.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916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DB004D-673D-7D4C-A7E3-FB405CB69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C8225D-F2EA-DC46-83B8-28CE97E51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762000"/>
            <a:ext cx="10121900" cy="5334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B2D780-7539-8F40-B7AA-F5F140FF7B4E}"/>
              </a:ext>
            </a:extLst>
          </p:cNvPr>
          <p:cNvSpPr txBox="1"/>
          <p:nvPr/>
        </p:nvSpPr>
        <p:spPr>
          <a:xfrm>
            <a:off x="10121326" y="6456851"/>
            <a:ext cx="14848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Investopedia</a:t>
            </a:r>
          </a:p>
        </p:txBody>
      </p:sp>
    </p:spTree>
    <p:extLst>
      <p:ext uri="{BB962C8B-B14F-4D97-AF65-F5344CB8AC3E}">
        <p14:creationId xmlns:p14="http://schemas.microsoft.com/office/powerpoint/2010/main" val="9110064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61CA6-0F4B-4046-8E3D-493D672D3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89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’re Buying Mostly … Stuff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3B297-0BDC-7646-BE95-39D3B3A75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9B161-4081-844B-A972-FE5F6810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4B44B-F557-9040-8826-1FB71C9F8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850" y="1079500"/>
            <a:ext cx="9766300" cy="4699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DD2088-DEC0-CA44-B47C-4E5184117314}"/>
              </a:ext>
            </a:extLst>
          </p:cNvPr>
          <p:cNvSpPr txBox="1"/>
          <p:nvPr/>
        </p:nvSpPr>
        <p:spPr>
          <a:xfrm>
            <a:off x="9070428" y="6456851"/>
            <a:ext cx="1855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Jason Furman, PIIE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193855-1ADC-7843-8691-796E3B4781C5}"/>
              </a:ext>
            </a:extLst>
          </p:cNvPr>
          <p:cNvSpPr txBox="1"/>
          <p:nvPr/>
        </p:nvSpPr>
        <p:spPr>
          <a:xfrm>
            <a:off x="4759231" y="4540197"/>
            <a:ext cx="267092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Demand-Pull</a:t>
            </a:r>
          </a:p>
        </p:txBody>
      </p:sp>
    </p:spTree>
    <p:extLst>
      <p:ext uri="{BB962C8B-B14F-4D97-AF65-F5344CB8AC3E}">
        <p14:creationId xmlns:p14="http://schemas.microsoft.com/office/powerpoint/2010/main" val="373639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81D65-4E99-4D49-AED2-2191C898E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ation: Concentrated</a:t>
            </a:r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D2CB956B-4BC5-8649-9607-DBA0282F24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tretch>
            <a:fillRect/>
          </a:stretch>
        </p:blipFill>
        <p:spPr>
          <a:xfrm>
            <a:off x="82882" y="1300163"/>
            <a:ext cx="5936918" cy="4319339"/>
          </a:xfrm>
        </p:spPr>
      </p:pic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210C1134-5845-A140-A47C-1CE79172B9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tretch>
            <a:fillRect/>
          </a:stretch>
        </p:blipFill>
        <p:spPr>
          <a:xfrm>
            <a:off x="6172200" y="1325563"/>
            <a:ext cx="5936918" cy="431933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650A23-B73A-FC48-BE6A-A6B6DE9EE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99E16D-83B5-2046-B0D4-F27B416F6617}"/>
              </a:ext>
            </a:extLst>
          </p:cNvPr>
          <p:cNvSpPr txBox="1"/>
          <p:nvPr/>
        </p:nvSpPr>
        <p:spPr>
          <a:xfrm>
            <a:off x="4965132" y="4504571"/>
            <a:ext cx="207255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Cost-Push</a:t>
            </a:r>
          </a:p>
        </p:txBody>
      </p:sp>
    </p:spTree>
    <p:extLst>
      <p:ext uri="{BB962C8B-B14F-4D97-AF65-F5344CB8AC3E}">
        <p14:creationId xmlns:p14="http://schemas.microsoft.com/office/powerpoint/2010/main" val="148830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A9DD6-59F0-B344-BF83-80968EA77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Great Resignation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8C56A-7B52-B749-8188-3CB1F3BF2B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76BC2-354F-1F43-934A-449A8CE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0362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9F370-2712-4C49-94B3-F1CD7DBC9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Qui</a:t>
            </a:r>
            <a:r>
              <a:rPr lang="en-US" dirty="0"/>
              <a:t>ts Are High! The Great Resignation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39D3ED7-18D4-2142-83E2-2EB6F2BB56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53B1F-C4EF-6D4F-A2EE-C88A4711B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6116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75871-0770-5E43-B171-91ADB4E94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Qui</a:t>
            </a:r>
            <a:r>
              <a:rPr lang="en-US" dirty="0"/>
              <a:t>ts – Rising, but More in Some Industries</a:t>
            </a:r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F9D02C78-9627-A041-9EAC-D0A7803B3F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tretch>
            <a:fillRect/>
          </a:stretch>
        </p:blipFill>
        <p:spPr>
          <a:xfrm>
            <a:off x="176049" y="1795681"/>
            <a:ext cx="5843751" cy="4251557"/>
          </a:xfrm>
        </p:spPr>
      </p:pic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1B99DBA2-5EEE-2243-B39E-38D2C2E088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tretch>
            <a:fillRect/>
          </a:stretch>
        </p:blipFill>
        <p:spPr>
          <a:xfrm>
            <a:off x="6172199" y="1795681"/>
            <a:ext cx="5843751" cy="4251557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2C9D87-917E-8F4F-A3F6-000597630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0151A2-E084-6D49-8DD3-CEE75050CDCC}"/>
              </a:ext>
            </a:extLst>
          </p:cNvPr>
          <p:cNvSpPr txBox="1"/>
          <p:nvPr/>
        </p:nvSpPr>
        <p:spPr>
          <a:xfrm>
            <a:off x="3329609" y="2246243"/>
            <a:ext cx="1920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Accom. &amp; Food Services</a:t>
            </a:r>
          </a:p>
          <a:p>
            <a:r>
              <a:rPr lang="en-US" sz="1400" dirty="0">
                <a:solidFill>
                  <a:srgbClr val="930000"/>
                </a:solidFill>
              </a:rPr>
              <a:t>Leisure &amp; Hospitality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E2DB7A-F840-7041-B621-4899193BB4AB}"/>
              </a:ext>
            </a:extLst>
          </p:cNvPr>
          <p:cNvSpPr txBox="1"/>
          <p:nvPr/>
        </p:nvSpPr>
        <p:spPr>
          <a:xfrm>
            <a:off x="4833730" y="3121223"/>
            <a:ext cx="596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19200"/>
                </a:solidFill>
              </a:rPr>
              <a:t>Retail</a:t>
            </a:r>
          </a:p>
        </p:txBody>
      </p:sp>
    </p:spTree>
    <p:extLst>
      <p:ext uri="{BB962C8B-B14F-4D97-AF65-F5344CB8AC3E}">
        <p14:creationId xmlns:p14="http://schemas.microsoft.com/office/powerpoint/2010/main" val="117554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640+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48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5619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06618602-C285-374C-85AE-083C5095E962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2325941" y="1201026"/>
            <a:ext cx="7540118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06B62D-BB09-3643-B1CE-CD8B10EC1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05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This</a:t>
            </a:r>
            <a:r>
              <a:rPr lang="en-US" dirty="0"/>
              <a:t> is Happening Despite Rising Wages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13A34035-FFDA-8C44-9A26-E9850BDED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r:link="rId5"/>
          <a:stretch>
            <a:fillRect/>
          </a:stretch>
        </p:blipFill>
        <p:spPr>
          <a:xfrm>
            <a:off x="2325941" y="1201026"/>
            <a:ext cx="7540118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612BF-2A6F-834C-AF0F-4497FF44D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03092A-5266-0F4F-977E-3312A6E1E63E}"/>
              </a:ext>
            </a:extLst>
          </p:cNvPr>
          <p:cNvSpPr txBox="1"/>
          <p:nvPr/>
        </p:nvSpPr>
        <p:spPr>
          <a:xfrm>
            <a:off x="7035977" y="1856099"/>
            <a:ext cx="1693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30000"/>
                </a:solidFill>
              </a:rPr>
              <a:t>Leisure &amp; Hospitality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174F26-369A-2A4E-8116-108B9A347420}"/>
              </a:ext>
            </a:extLst>
          </p:cNvPr>
          <p:cNvSpPr txBox="1"/>
          <p:nvPr/>
        </p:nvSpPr>
        <p:spPr>
          <a:xfrm>
            <a:off x="7773593" y="3371088"/>
            <a:ext cx="12247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Total Nonfarm</a:t>
            </a:r>
          </a:p>
        </p:txBody>
      </p:sp>
    </p:spTree>
    <p:extLst>
      <p:ext uri="{BB962C8B-B14F-4D97-AF65-F5344CB8AC3E}">
        <p14:creationId xmlns:p14="http://schemas.microsoft.com/office/powerpoint/2010/main" val="120502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B1779-FA67-DC48-A0FB-FB09B9093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Adjusted Wages Are Falling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5E9C1-3EFF-0A40-97B4-6C2EB2CD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pic>
        <p:nvPicPr>
          <p:cNvPr id="16" name="Content Placeholder 15" descr="Chart&#10;&#10;Description automatically generated">
            <a:extLst>
              <a:ext uri="{FF2B5EF4-FFF2-40B4-BE49-F238E27FC236}">
                <a16:creationId xmlns:a16="http://schemas.microsoft.com/office/drawing/2014/main" id="{81B69AF8-A6D5-DC47-A245-2C79A19E3E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55712" y="1336056"/>
            <a:ext cx="9788339" cy="4894170"/>
          </a:xfrm>
        </p:spPr>
      </p:pic>
      <p:pic>
        <p:nvPicPr>
          <p:cNvPr id="18" name="Picture 17" descr="Chart, line chart&#10;&#10;Description automatically generated">
            <a:extLst>
              <a:ext uri="{FF2B5EF4-FFF2-40B4-BE49-F238E27FC236}">
                <a16:creationId xmlns:a16="http://schemas.microsoft.com/office/drawing/2014/main" id="{5F906F70-B2B9-D84E-AC6F-530D70A28C25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tretch>
            <a:fillRect/>
          </a:stretch>
        </p:blipFill>
        <p:spPr>
          <a:xfrm>
            <a:off x="1255712" y="1363745"/>
            <a:ext cx="9788339" cy="489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76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3D223-940E-1F48-91E0-195C16D26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8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Dec</a:t>
            </a:r>
            <a:r>
              <a:rPr lang="en-US" dirty="0"/>
              <a:t>lining Resources May Change Things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976C88AA-EEF6-9E48-8A91-77CC23E842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54045" y="994173"/>
            <a:ext cx="7683909" cy="523605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52D20E-B73E-5F40-BF7F-5C7C14846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943319-F3B7-6644-9C08-449F557F0A9F}"/>
              </a:ext>
            </a:extLst>
          </p:cNvPr>
          <p:cNvSpPr txBox="1"/>
          <p:nvPr/>
        </p:nvSpPr>
        <p:spPr>
          <a:xfrm>
            <a:off x="9272751" y="6412788"/>
            <a:ext cx="2215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NYTimes.com</a:t>
            </a: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93824F4-D416-ED4A-9212-FC980FF2A55F}"/>
              </a:ext>
            </a:extLst>
          </p:cNvPr>
          <p:cNvSpPr/>
          <p:nvPr/>
        </p:nvSpPr>
        <p:spPr>
          <a:xfrm>
            <a:off x="8402595" y="2248930"/>
            <a:ext cx="1535359" cy="815546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9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B9159-28E8-F64B-B911-69B015A97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Str</a:t>
            </a:r>
            <a:r>
              <a:rPr lang="en-US" dirty="0"/>
              <a:t>uctural Changes?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2BF86-23E3-604A-85EB-B95D5E0501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64562"/>
            <a:ext cx="5181600" cy="4189162"/>
          </a:xfrm>
        </p:spPr>
        <p:txBody>
          <a:bodyPr/>
          <a:lstStyle/>
          <a:p>
            <a:r>
              <a:rPr lang="en-US" dirty="0"/>
              <a:t>Retail</a:t>
            </a:r>
          </a:p>
          <a:p>
            <a:r>
              <a:rPr lang="en-US" dirty="0"/>
              <a:t>Telecommuting</a:t>
            </a:r>
          </a:p>
          <a:p>
            <a:r>
              <a:rPr lang="en-US" dirty="0"/>
              <a:t>Telehealth</a:t>
            </a:r>
          </a:p>
          <a:p>
            <a:r>
              <a:rPr lang="en-US" dirty="0"/>
              <a:t>Business travel?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CCFC69-3161-1E47-AF19-31A73CBE9A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64562"/>
            <a:ext cx="5181600" cy="4189162"/>
          </a:xfrm>
        </p:spPr>
        <p:txBody>
          <a:bodyPr/>
          <a:lstStyle/>
          <a:p>
            <a:r>
              <a:rPr lang="en-US" dirty="0"/>
              <a:t>Wealth concentration</a:t>
            </a:r>
          </a:p>
          <a:p>
            <a:r>
              <a:rPr lang="en-US" dirty="0"/>
              <a:t>Industry concentration</a:t>
            </a:r>
          </a:p>
          <a:p>
            <a:r>
              <a:rPr lang="en-US" dirty="0"/>
              <a:t>Automation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F9F83F-155D-944E-ACC8-E54AA2CE9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A444FDA-2852-E44E-B926-28B6C119DD7E}"/>
              </a:ext>
            </a:extLst>
          </p:cNvPr>
          <p:cNvSpPr txBox="1">
            <a:spLocks/>
          </p:cNvSpPr>
          <p:nvPr/>
        </p:nvSpPr>
        <p:spPr>
          <a:xfrm>
            <a:off x="838200" y="1734853"/>
            <a:ext cx="10515600" cy="112557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Pandemic has been an accelerant.</a:t>
            </a:r>
          </a:p>
          <a:p>
            <a:pPr lvl="1"/>
            <a:r>
              <a:rPr lang="en-US"/>
              <a:t>Not a change agent.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6438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96095-2899-A446-AEC5-9A71BD4B4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15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Pri</a:t>
            </a:r>
            <a:r>
              <a:rPr lang="en-US" dirty="0"/>
              <a:t>mary Topics Covered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87BD4-4CD4-5F47-872F-893D5F32D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70730"/>
            <a:ext cx="10644553" cy="4351338"/>
          </a:xfrm>
        </p:spPr>
        <p:txBody>
          <a:bodyPr>
            <a:normAutofit/>
          </a:bodyPr>
          <a:lstStyle/>
          <a:p>
            <a:r>
              <a:rPr lang="en-US" dirty="0"/>
              <a:t>GDP</a:t>
            </a:r>
          </a:p>
          <a:p>
            <a:pPr lvl="1"/>
            <a:r>
              <a:rPr lang="en-US" dirty="0"/>
              <a:t>Recovered the decline, but not where it should be.</a:t>
            </a:r>
          </a:p>
          <a:p>
            <a:pPr lvl="1"/>
            <a:r>
              <a:rPr lang="en-US" dirty="0"/>
              <a:t>Won’t recover previous forecast until late 2022.</a:t>
            </a:r>
          </a:p>
          <a:p>
            <a:r>
              <a:rPr lang="en-US" dirty="0"/>
              <a:t>Employment</a:t>
            </a:r>
          </a:p>
          <a:p>
            <a:pPr lvl="1"/>
            <a:r>
              <a:rPr lang="en-US" dirty="0"/>
              <a:t>Still down 8.6 million jobs relative to forecast.  (3.9 million relative to Feb/20).</a:t>
            </a:r>
          </a:p>
          <a:p>
            <a:pPr lvl="1"/>
            <a:r>
              <a:rPr lang="en-US" dirty="0"/>
              <a:t>Labor force is 2.5 million smaller than at the beginning of the pandemic.</a:t>
            </a:r>
          </a:p>
          <a:p>
            <a:pPr lvl="1"/>
            <a:r>
              <a:rPr lang="en-US" dirty="0"/>
              <a:t>Rising wages are not enticing low-wage workers back to work.</a:t>
            </a:r>
          </a:p>
          <a:p>
            <a:r>
              <a:rPr lang="en-US" dirty="0"/>
              <a:t>Inflation</a:t>
            </a:r>
          </a:p>
          <a:p>
            <a:pPr lvl="1"/>
            <a:r>
              <a:rPr lang="en-US" dirty="0"/>
              <a:t>Going to be high for a while, but transitory – maybe?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412ED-6D63-134A-AFC3-BB207DBE1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1557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0D235-8FFA-3948-A76D-1EF4F0B64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AF7F0"/>
                </a:solidFill>
              </a:rPr>
              <a:t>Con</a:t>
            </a:r>
            <a:r>
              <a:rPr lang="en-US" dirty="0"/>
              <a:t>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17137-A76E-5E4D-9BF0-148636EAD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0"/>
            <a:ext cx="10515600" cy="4818285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Recovery is well underway, but may be slowing.</a:t>
            </a:r>
          </a:p>
          <a:p>
            <a:pPr>
              <a:spcAft>
                <a:spcPts val="1000"/>
              </a:spcAft>
            </a:pPr>
            <a:r>
              <a:rPr lang="en-US" dirty="0"/>
              <a:t>Significant structural changes – accelerant.</a:t>
            </a:r>
          </a:p>
          <a:p>
            <a:pPr>
              <a:spcAft>
                <a:spcPts val="1000"/>
              </a:spcAft>
            </a:pPr>
            <a:r>
              <a:rPr lang="en-US" dirty="0"/>
              <a:t>GDP will likely have expanded 5% percent in 2021, 3-4</a:t>
            </a:r>
            <a:r>
              <a:rPr lang="en-US"/>
              <a:t>% in 2022.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Physical health determines economic health for the economy.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Well on our way to recovery, both health and economic.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Variants may well slow our progress: Omicron.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Gov’t missteps may also hinder progress.</a:t>
            </a:r>
          </a:p>
          <a:p>
            <a:pPr>
              <a:spcAft>
                <a:spcPts val="1000"/>
              </a:spcAft>
            </a:pPr>
            <a:r>
              <a:rPr lang="en-US" dirty="0"/>
              <a:t>Biggest problems: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Supply chain bottlenecks.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Labor force participation.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C5582-A486-324A-9A4E-8FF816BCD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47021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898C0-48DD-A04F-8F57-FD1429872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6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Bes</a:t>
            </a:r>
            <a:r>
              <a:rPr lang="en-US" dirty="0"/>
              <a:t>t Measures of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0FCDC-4A76-D145-A9C5-C9FE6F275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Inflation – getting it under control.</a:t>
            </a:r>
          </a:p>
          <a:p>
            <a:pPr>
              <a:lnSpc>
                <a:spcPct val="200000"/>
              </a:lnSpc>
            </a:pPr>
            <a:r>
              <a:rPr lang="en-US" dirty="0"/>
              <a:t>Real wages – need to see progress.</a:t>
            </a:r>
          </a:p>
          <a:p>
            <a:pPr>
              <a:lnSpc>
                <a:spcPct val="200000"/>
              </a:lnSpc>
            </a:pPr>
            <a:r>
              <a:rPr lang="en-US" dirty="0"/>
              <a:t>Workforce participation – need growth here to get GDP growth.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dirty="0"/>
              <a:t>Pay no attention to the unemployment rate.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580EE6-49CA-4D4E-ADA5-B4D9A233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1141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endParaRPr lang="en-US" dirty="0"/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87326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70583-B943-B44B-8490-B6803B3B7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hlinkClick r:id="rId2"/>
              </a:rPr>
              <a:t>www.NEEDelegation.org/LocalGraphs</a:t>
            </a:r>
            <a:br>
              <a:rPr lang="en-US" sz="5000" dirty="0"/>
            </a:br>
            <a:endParaRPr lang="en-US" sz="5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C2BF2-AD29-174E-8A41-AD8AEFCC2B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every state and county in the United States.</a:t>
            </a:r>
          </a:p>
          <a:p>
            <a:r>
              <a:rPr lang="en-US" dirty="0"/>
              <a:t>Detailed graphs on employment, housing, moves, and other statistics.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CEAAA-E031-8B48-B3E4-329ACA54D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3756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2458D-CDD5-2140-8E38-B5F6A0368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3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Tre</a:t>
            </a:r>
            <a:r>
              <a:rPr lang="en-US" dirty="0"/>
              <a:t>nds in Labor Force Participation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AB938-D177-AA4A-99C6-9E4090F1F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2A6ABBB-A7D4-ED46-B464-AA78BBC57A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8995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4248775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B23E-7084-7944-A45B-C6D0E0A6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Are We?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594F58-9AA6-F24A-964E-3AC22CA4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44845" y="1047352"/>
            <a:ext cx="7728643" cy="47860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76C4-A3D6-7242-9D80-C8D64A70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DAB63-0268-1544-985C-0D4232ED6F4E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8806449" y="3937439"/>
            <a:ext cx="2241495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0478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FE16F-9E21-4949-BD71-F4A1BE18C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6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Sup</a:t>
            </a:r>
            <a:r>
              <a:rPr lang="en-US" dirty="0"/>
              <a:t>ply Chains Are at the Core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1F940-3D7E-B147-A909-9A0C1B585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AD39A3-F10C-AB4E-A1D3-D5404C6F3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919" y="941621"/>
            <a:ext cx="7426161" cy="528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193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7ECFD-4E5F-3147-8461-8474CB70E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1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Are Supply Chains?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963692-5411-AB4A-821E-B64F765F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4F7F0F-E0C8-154B-852D-6CB7D6BD4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071" y="857160"/>
            <a:ext cx="6442292" cy="54177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011580-872F-0D47-8975-5572B5944F60}"/>
              </a:ext>
            </a:extLst>
          </p:cNvPr>
          <p:cNvSpPr txBox="1"/>
          <p:nvPr/>
        </p:nvSpPr>
        <p:spPr>
          <a:xfrm>
            <a:off x="7985974" y="6554787"/>
            <a:ext cx="41675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www.cfr.org</a:t>
            </a:r>
            <a:r>
              <a:rPr lang="en-US" sz="1200" dirty="0"/>
              <a:t>/article/what-happened-supply-chains-2021</a:t>
            </a:r>
          </a:p>
        </p:txBody>
      </p:sp>
    </p:spTree>
    <p:extLst>
      <p:ext uri="{BB962C8B-B14F-4D97-AF65-F5344CB8AC3E}">
        <p14:creationId xmlns:p14="http://schemas.microsoft.com/office/powerpoint/2010/main" val="40303712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B719A-5294-7747-8C3B-056AF234E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Cor</a:t>
            </a:r>
            <a:r>
              <a:rPr lang="en-US" dirty="0"/>
              <a:t>porate Profits…Adding to Inflation?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43D3A9AD-66F9-4A47-9D31-133DF8CDB0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932729" y="1066955"/>
            <a:ext cx="10326542" cy="516327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84534C-AD15-5C48-A1F7-E034ABBCB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9312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79349-F75C-4BB6-AB33-68991D240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Puz</a:t>
            </a:r>
            <a:r>
              <a:rPr lang="en-US" dirty="0"/>
              <a:t>zle:  Is Inflation Permanently Higher?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11030-6C8D-41D5-B96E-904CEB439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Fed: Price increases may be: </a:t>
            </a:r>
          </a:p>
          <a:p>
            <a:pPr lvl="1"/>
            <a:r>
              <a:rPr lang="en-US" dirty="0"/>
              <a:t>1) rebound from low prices last year; </a:t>
            </a:r>
          </a:p>
          <a:p>
            <a:pPr lvl="1"/>
            <a:r>
              <a:rPr lang="en-US" dirty="0"/>
              <a:t>2) temporary due to supply chain disruptions; e.g., used cars, </a:t>
            </a:r>
            <a:r>
              <a:rPr lang="en-US" dirty="0" err="1"/>
              <a:t>bldg</a:t>
            </a:r>
            <a:r>
              <a:rPr lang="en-US" dirty="0"/>
              <a:t> supplies.</a:t>
            </a:r>
          </a:p>
          <a:p>
            <a:pPr lvl="1"/>
            <a:r>
              <a:rPr lang="en-US" dirty="0"/>
              <a:t>3) influenced by rising wages in the future.</a:t>
            </a:r>
          </a:p>
          <a:p>
            <a:endParaRPr lang="en-US" dirty="0"/>
          </a:p>
          <a:p>
            <a:r>
              <a:rPr lang="en-US" dirty="0"/>
              <a:t>On the other hand:  We are close to full employment and monetary and fiscal policies are very easy.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Nobody knows, but Fed has wavered in its optimism.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B17A9B-4ABB-47C8-930C-1CC3D198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01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6A29C-0E1A-724F-8141-983F060F4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21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so Kean on </a:t>
            </a:r>
            <a:r>
              <a:rPr lang="en-US" dirty="0" err="1"/>
              <a:t>Telecommunting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35055-4D4C-9B41-AB27-E2E144143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Productivity at home appears to be really high during pandemic.</a:t>
            </a:r>
          </a:p>
          <a:p>
            <a:pPr lvl="1"/>
            <a:r>
              <a:rPr lang="en-US" dirty="0"/>
              <a:t>Nothing else to do.</a:t>
            </a:r>
          </a:p>
          <a:p>
            <a:pPr lvl="1"/>
            <a:r>
              <a:rPr lang="en-US" dirty="0"/>
              <a:t>Short term – corporate culture and new hires – visibility to the boss – camaraderie.</a:t>
            </a:r>
          </a:p>
          <a:p>
            <a:pPr lvl="1"/>
            <a:endParaRPr lang="en-US" dirty="0"/>
          </a:p>
          <a:p>
            <a:r>
              <a:rPr lang="en-US" dirty="0"/>
              <a:t>CEOs are salivating over reduced Comm RE costs.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EED8ED-521B-134C-BCCC-68D816000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9920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38B6A-7B9A-084F-A11D-ACCDF2747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6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Tele</a:t>
            </a:r>
            <a:r>
              <a:rPr lang="en-US" dirty="0"/>
              <a:t>commuting – Will it Stick?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0BB9E-F263-714D-8CBD-BF3232FA4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Working from home is ALWAYS less productive than working in the office.</a:t>
            </a:r>
          </a:p>
          <a:p>
            <a:pPr lvl="1"/>
            <a:r>
              <a:rPr lang="en-US" dirty="0"/>
              <a:t>But the gap has shrunk because of technology.</a:t>
            </a:r>
          </a:p>
          <a:p>
            <a:r>
              <a:rPr lang="en-US" dirty="0"/>
              <a:t>In the interest of workplace productivity, employers are likely to allow more working from home.</a:t>
            </a:r>
          </a:p>
          <a:p>
            <a:pPr lvl="1"/>
            <a:r>
              <a:rPr lang="en-US" dirty="0"/>
              <a:t>Increased in-office moral and hence productivity.</a:t>
            </a:r>
          </a:p>
          <a:p>
            <a:pPr lvl="1"/>
            <a:r>
              <a:rPr lang="en-US" dirty="0"/>
              <a:t>But not 100% or even 50%.  How much?</a:t>
            </a:r>
          </a:p>
          <a:p>
            <a:r>
              <a:rPr lang="en-US" dirty="0"/>
              <a:t>Has important implications for real estate.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7E2836-CEA5-E346-A619-42D74FC8D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3044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03CF5-2F16-5A4D-AA9F-347C80B45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57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</a:t>
            </a:r>
            <a:r>
              <a:rPr lang="en-US" dirty="0"/>
              <a:t>idential Real Estate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6C721-FD1E-2E4D-9EC2-01E7360C6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Rental markets</a:t>
            </a:r>
          </a:p>
          <a:p>
            <a:pPr lvl="1"/>
            <a:r>
              <a:rPr lang="en-US" dirty="0"/>
              <a:t>Eviction moratoria are over.</a:t>
            </a:r>
          </a:p>
          <a:p>
            <a:pPr lvl="2"/>
            <a:r>
              <a:rPr lang="en-US" dirty="0"/>
              <a:t>CA: Making payments can stay + 25%.</a:t>
            </a:r>
          </a:p>
          <a:p>
            <a:pPr lvl="2"/>
            <a:r>
              <a:rPr lang="en-US" dirty="0"/>
              <a:t>Self-evictions?</a:t>
            </a:r>
          </a:p>
          <a:p>
            <a:pPr lvl="1"/>
            <a:r>
              <a:rPr lang="en-US" dirty="0"/>
              <a:t>Not enough in the American Rescue Plan.</a:t>
            </a:r>
          </a:p>
          <a:p>
            <a:pPr lvl="1"/>
            <a:r>
              <a:rPr lang="en-US" dirty="0"/>
              <a:t>Reports of rents rising significantly.</a:t>
            </a:r>
          </a:p>
          <a:p>
            <a:r>
              <a:rPr lang="en-US" dirty="0"/>
              <a:t>Owned homes</a:t>
            </a:r>
          </a:p>
          <a:p>
            <a:pPr lvl="1"/>
            <a:r>
              <a:rPr lang="en-US" dirty="0"/>
              <a:t>Depends on location. </a:t>
            </a:r>
          </a:p>
          <a:p>
            <a:pPr lvl="2"/>
            <a:r>
              <a:rPr lang="en-US" dirty="0"/>
              <a:t>San Francisco – recovering.</a:t>
            </a:r>
          </a:p>
          <a:p>
            <a:pPr lvl="2"/>
            <a:r>
              <a:rPr lang="en-US" dirty="0"/>
              <a:t>Los Angeles County – continued strength.</a:t>
            </a:r>
          </a:p>
          <a:p>
            <a:pPr lvl="1"/>
            <a:r>
              <a:rPr lang="en-US" dirty="0"/>
              <a:t>Size matters: large homes are selling particularly well.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793F26-5504-4C48-AD12-0722AA326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8548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Cost of Rent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912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66198-C87D-A04B-BCFB-CE4B61BD6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me Prices and Housing Starts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289BF-5FAB-E04A-9347-D90BAC9CC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A350D6-8AD4-604E-A7B2-61164E259CF6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6096001" y="1598140"/>
            <a:ext cx="5771223" cy="3845611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536CB5E-64BE-4749-8FD1-715688D8C0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r:link="rId6"/>
          <a:srcRect/>
          <a:stretch>
            <a:fillRect/>
          </a:stretch>
        </p:blipFill>
        <p:spPr>
          <a:xfrm>
            <a:off x="208733" y="1608204"/>
            <a:ext cx="5779008" cy="3850798"/>
          </a:xfrm>
        </p:spPr>
      </p:pic>
    </p:spTree>
    <p:extLst>
      <p:ext uri="{BB962C8B-B14F-4D97-AF65-F5344CB8AC3E}">
        <p14:creationId xmlns:p14="http://schemas.microsoft.com/office/powerpoint/2010/main" val="41593250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28DF6-3367-1F41-97D5-77D916646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Rea</a:t>
            </a:r>
            <a:r>
              <a:rPr lang="en-US" dirty="0"/>
              <a:t>l Estate Prices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A9383E5-193A-D84D-AEBA-C1B55C972B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2399064" y="852866"/>
            <a:ext cx="7393870" cy="537736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59A66-94B0-BE4F-A164-63E3F3ABE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5627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10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96A4-0269-A148-BC57-E8F35B9F3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4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</a:t>
            </a:r>
            <a:r>
              <a:rPr lang="en-US" dirty="0"/>
              <a:t> Experiences Differ!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26DC2E9-5448-764B-95DA-5EC81EAC46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7741" y="1325563"/>
            <a:ext cx="5934944" cy="4316323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59B39-60D9-6E4D-87C6-8D85FE8D8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D311040-8D72-0646-94A9-932B216A4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6116663" y="1325563"/>
            <a:ext cx="5934942" cy="431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551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333072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D. Haveman, NEED</a:t>
            </a:r>
          </a:p>
          <a:p>
            <a:pPr lvl="1"/>
            <a:r>
              <a:rPr lang="en-US" dirty="0"/>
              <a:t>Scott Baier, Clemson University</a:t>
            </a:r>
          </a:p>
          <a:p>
            <a:pPr lvl="1"/>
            <a:r>
              <a:rPr lang="en-US" dirty="0"/>
              <a:t>Geoffrey </a:t>
            </a:r>
            <a:r>
              <a:rPr lang="en-US" dirty="0" err="1"/>
              <a:t>Woglom</a:t>
            </a:r>
            <a:r>
              <a:rPr lang="en-US" dirty="0"/>
              <a:t>, Amherst College (Emeritus)</a:t>
            </a:r>
          </a:p>
          <a:p>
            <a:pPr lvl="1"/>
            <a:r>
              <a:rPr lang="en-US" dirty="0"/>
              <a:t>Brian </a:t>
            </a:r>
            <a:r>
              <a:rPr lang="en-US" dirty="0" err="1"/>
              <a:t>Dombeck</a:t>
            </a:r>
            <a:r>
              <a:rPr lang="en-US" dirty="0"/>
              <a:t>, Lewis &amp; Clark College</a:t>
            </a:r>
          </a:p>
          <a:p>
            <a:pPr lvl="1"/>
            <a:r>
              <a:rPr lang="en-US" dirty="0"/>
              <a:t>Doris </a:t>
            </a:r>
            <a:r>
              <a:rPr lang="en-US" dirty="0" err="1"/>
              <a:t>Geide</a:t>
            </a:r>
            <a:r>
              <a:rPr lang="en-US" dirty="0"/>
              <a:t>-Stevenson, Weber State</a:t>
            </a:r>
          </a:p>
          <a:p>
            <a:endParaRPr lang="en-US" dirty="0"/>
          </a:p>
          <a:p>
            <a:r>
              <a:rPr lang="en-US" dirty="0"/>
              <a:t>Disclaimer</a:t>
            </a:r>
          </a:p>
          <a:p>
            <a:pPr lvl="1"/>
            <a:r>
              <a:rPr lang="en-US" sz="1800" dirty="0"/>
              <a:t>NEED presentations are designed to be nonpartisan.</a:t>
            </a:r>
          </a:p>
          <a:p>
            <a:pPr lvl="1"/>
            <a:r>
              <a:rPr lang="en-US" sz="1800" dirty="0"/>
              <a:t>It is, however, inevitable that the presenter will be asked for and will provide their own views.</a:t>
            </a:r>
          </a:p>
          <a:p>
            <a:pPr lvl="1"/>
            <a:r>
              <a:rPr lang="en-US" sz="1800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29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E6F9-A980-2348-88F6-87696A437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E8607-FDD7-E740-A0B8-3B94245F7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2683" y="1445673"/>
            <a:ext cx="5106633" cy="4351338"/>
          </a:xfrm>
        </p:spPr>
        <p:txBody>
          <a:bodyPr>
            <a:normAutofit/>
          </a:bodyPr>
          <a:lstStyle/>
          <a:p>
            <a:r>
              <a:rPr lang="en-US" dirty="0"/>
              <a:t>State of the pandemic</a:t>
            </a:r>
          </a:p>
          <a:p>
            <a:r>
              <a:rPr lang="en-US" dirty="0"/>
              <a:t>The U.S. Economy</a:t>
            </a:r>
          </a:p>
          <a:p>
            <a:r>
              <a:rPr lang="en-US" dirty="0"/>
              <a:t>Hot Topics</a:t>
            </a:r>
          </a:p>
          <a:p>
            <a:pPr lvl="1"/>
            <a:r>
              <a:rPr lang="en-US" dirty="0"/>
              <a:t>Government policy</a:t>
            </a:r>
          </a:p>
          <a:p>
            <a:pPr lvl="1"/>
            <a:r>
              <a:rPr lang="en-US" dirty="0"/>
              <a:t>Debt</a:t>
            </a:r>
          </a:p>
          <a:p>
            <a:pPr lvl="1"/>
            <a:r>
              <a:rPr lang="en-US" dirty="0"/>
              <a:t>Inflation</a:t>
            </a:r>
          </a:p>
          <a:p>
            <a:pPr lvl="1"/>
            <a:r>
              <a:rPr lang="en-US" dirty="0"/>
              <a:t>Great resignation</a:t>
            </a:r>
          </a:p>
          <a:p>
            <a:pPr lvl="1"/>
            <a:r>
              <a:rPr lang="en-US" dirty="0"/>
              <a:t>Housing markets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924DA-FE6F-254B-8EBF-5C58B48D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603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19010-AAAB-4C4A-9BDB-22A677883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the Pandemic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33349-B402-F24F-92FE-FF44063F4C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49C8A-3A1A-174F-918A-71B756C8D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714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2457A-F682-A344-AA0F-BDB2832F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32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king Real Progress…Until Omicron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4859D-F078-8447-AE02-81C028E6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8955D-F7A5-4946-B319-DB59235A1F52}"/>
              </a:ext>
            </a:extLst>
          </p:cNvPr>
          <p:cNvSpPr txBox="1"/>
          <p:nvPr/>
        </p:nvSpPr>
        <p:spPr>
          <a:xfrm>
            <a:off x="9598383" y="6438527"/>
            <a:ext cx="1233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NYTimes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A3E90B-1477-F246-8BF7-29CD6FC39CE4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932350" y="969197"/>
            <a:ext cx="8900025" cy="526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2177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10057</TotalTime>
  <Words>1299</Words>
  <Application>Microsoft Macintosh PowerPoint</Application>
  <PresentationFormat>Widescreen</PresentationFormat>
  <Paragraphs>280</Paragraphs>
  <Slides>50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Calibri</vt:lpstr>
      <vt:lpstr>Courier New</vt:lpstr>
      <vt:lpstr>Custom Design</vt:lpstr>
      <vt:lpstr>PowerPoint Presentation</vt:lpstr>
      <vt:lpstr> National Economic Education Delegation</vt:lpstr>
      <vt:lpstr>Who Are We?</vt:lpstr>
      <vt:lpstr>Where Are We?</vt:lpstr>
      <vt:lpstr> Available NEED Topics Include:</vt:lpstr>
      <vt:lpstr>Credits and Disclaimer</vt:lpstr>
      <vt:lpstr>Outline</vt:lpstr>
      <vt:lpstr>State of the Pandemic</vt:lpstr>
      <vt:lpstr>Making Real Progress…Until Omicron</vt:lpstr>
      <vt:lpstr>California Cases Were Falling Nicely</vt:lpstr>
      <vt:lpstr>The U.S. Economy</vt:lpstr>
      <vt:lpstr>GDP Trajectory: Pandemic Plunge!</vt:lpstr>
      <vt:lpstr>Spending Patterns Since First US Case</vt:lpstr>
      <vt:lpstr>But Not All Industries Were Equally Harmed</vt:lpstr>
      <vt:lpstr>Monthly Changes in Nonfarm Employment</vt:lpstr>
      <vt:lpstr>Monthly Changes in Nonfarm Employment</vt:lpstr>
      <vt:lpstr>Employment Gap</vt:lpstr>
      <vt:lpstr>Labor Force is Shrinking – Drives Down UR</vt:lpstr>
      <vt:lpstr>Hot Topics</vt:lpstr>
      <vt:lpstr>Inflation – Climbing! Should we worry?</vt:lpstr>
      <vt:lpstr>Inflation in Historical Perspective</vt:lpstr>
      <vt:lpstr>Inflation – The Fed’s Metric! Should we worry?</vt:lpstr>
      <vt:lpstr>Inflation – PCE and Fed Suggest: I don’t know.</vt:lpstr>
      <vt:lpstr>PowerPoint Presentation</vt:lpstr>
      <vt:lpstr>We’re Buying Mostly … Stuff</vt:lpstr>
      <vt:lpstr>Inflation: Concentrated</vt:lpstr>
      <vt:lpstr>The Great Resignation</vt:lpstr>
      <vt:lpstr>Quits Are High! The Great Resignation</vt:lpstr>
      <vt:lpstr>Quits – Rising, but More in Some Industries</vt:lpstr>
      <vt:lpstr>This is Happening Despite Rising Wages</vt:lpstr>
      <vt:lpstr>Inflation Adjusted Wages Are Falling</vt:lpstr>
      <vt:lpstr>Declining Resources May Change Things</vt:lpstr>
      <vt:lpstr>Structural Changes?</vt:lpstr>
      <vt:lpstr>Primary Topics Covered</vt:lpstr>
      <vt:lpstr>Conclusion</vt:lpstr>
      <vt:lpstr>Best Measures of Progress</vt:lpstr>
      <vt:lpstr> Thank you!</vt:lpstr>
      <vt:lpstr>www.NEEDelegation.org/LocalGraphs </vt:lpstr>
      <vt:lpstr>Trends in Labor Force Participation</vt:lpstr>
      <vt:lpstr>Supply Chains Are at the Core</vt:lpstr>
      <vt:lpstr>What Are Supply Chains?</vt:lpstr>
      <vt:lpstr>Corporate Profits…Adding to Inflation?</vt:lpstr>
      <vt:lpstr>Puzzle:  Is Inflation Permanently Higher?</vt:lpstr>
      <vt:lpstr>Why so Kean on Telecommunting?</vt:lpstr>
      <vt:lpstr>Telecommuting – Will it Stick?</vt:lpstr>
      <vt:lpstr>Residential Real Estate</vt:lpstr>
      <vt:lpstr>Inflation – Cost of Rent</vt:lpstr>
      <vt:lpstr> Home Prices and Housing Starts</vt:lpstr>
      <vt:lpstr>Real Estate Prices</vt:lpstr>
      <vt:lpstr>RE Experiences Differ!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212</cp:revision>
  <cp:lastPrinted>2022-01-04T21:19:21Z</cp:lastPrinted>
  <dcterms:created xsi:type="dcterms:W3CDTF">2017-05-03T22:30:38Z</dcterms:created>
  <dcterms:modified xsi:type="dcterms:W3CDTF">2022-01-06T21:23:04Z</dcterms:modified>
</cp:coreProperties>
</file>