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49"/>
  </p:notesMasterIdLst>
  <p:sldIdLst>
    <p:sldId id="3970" r:id="rId2"/>
    <p:sldId id="328" r:id="rId3"/>
    <p:sldId id="3935" r:id="rId4"/>
    <p:sldId id="4001" r:id="rId5"/>
    <p:sldId id="1091" r:id="rId6"/>
    <p:sldId id="3943" r:id="rId7"/>
    <p:sldId id="3997" r:id="rId8"/>
    <p:sldId id="3998" r:id="rId9"/>
    <p:sldId id="3999" r:id="rId10"/>
    <p:sldId id="4054" r:id="rId11"/>
    <p:sldId id="3886" r:id="rId12"/>
    <p:sldId id="3947" r:id="rId13"/>
    <p:sldId id="4035" r:id="rId14"/>
    <p:sldId id="3948" r:id="rId15"/>
    <p:sldId id="3966" r:id="rId16"/>
    <p:sldId id="3871" r:id="rId17"/>
    <p:sldId id="354" r:id="rId18"/>
    <p:sldId id="4068" r:id="rId19"/>
    <p:sldId id="278" r:id="rId20"/>
    <p:sldId id="3950" r:id="rId21"/>
    <p:sldId id="4055" r:id="rId22"/>
    <p:sldId id="3979" r:id="rId23"/>
    <p:sldId id="360" r:id="rId24"/>
    <p:sldId id="4038" r:id="rId25"/>
    <p:sldId id="4007" r:id="rId26"/>
    <p:sldId id="4005" r:id="rId27"/>
    <p:sldId id="4062" r:id="rId28"/>
    <p:sldId id="3985" r:id="rId29"/>
    <p:sldId id="4012" r:id="rId30"/>
    <p:sldId id="4058" r:id="rId31"/>
    <p:sldId id="4065" r:id="rId32"/>
    <p:sldId id="4024" r:id="rId33"/>
    <p:sldId id="4022" r:id="rId34"/>
    <p:sldId id="4026" r:id="rId35"/>
    <p:sldId id="4066" r:id="rId36"/>
    <p:sldId id="4036" r:id="rId37"/>
    <p:sldId id="3915" r:id="rId38"/>
    <p:sldId id="3995" r:id="rId39"/>
    <p:sldId id="3964" r:id="rId40"/>
    <p:sldId id="4067" r:id="rId41"/>
    <p:sldId id="1197" r:id="rId42"/>
    <p:sldId id="4053" r:id="rId43"/>
    <p:sldId id="1076" r:id="rId44"/>
    <p:sldId id="4060" r:id="rId45"/>
    <p:sldId id="4061" r:id="rId46"/>
    <p:sldId id="3900" r:id="rId47"/>
    <p:sldId id="3994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63" autoAdjust="0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448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Spending and Saving</a:t>
            </a:r>
            <a:endParaRPr lang="en-US" sz="2400" baseline="0"/>
          </a:p>
          <a:p>
            <a:pPr>
              <a:defRPr/>
            </a:pPr>
            <a:r>
              <a:rPr lang="en-US" sz="1800" baseline="0"/>
              <a:t>(Billions of $s at Annual Rates, BEA)</a:t>
            </a:r>
            <a:endParaRPr lang="en-US" sz="1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Personal Outlays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JunData!$B$4:$B$21</c:f>
              <c:numCache>
                <c:formatCode>yyyy\-mm\-dd</c:formatCode>
                <c:ptCount val="18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</c:numCache>
            </c:numRef>
          </c:cat>
          <c:val>
            <c:numRef>
              <c:f>JunData!$M$4:$M$21</c:f>
              <c:numCache>
                <c:formatCode>0.0</c:formatCode>
                <c:ptCount val="18"/>
                <c:pt idx="0">
                  <c:v>14769.9</c:v>
                </c:pt>
                <c:pt idx="1">
                  <c:v>14785.1</c:v>
                </c:pt>
                <c:pt idx="2">
                  <c:v>13762.2</c:v>
                </c:pt>
                <c:pt idx="3">
                  <c:v>12021.8</c:v>
                </c:pt>
                <c:pt idx="4">
                  <c:v>13058.1</c:v>
                </c:pt>
                <c:pt idx="5">
                  <c:v>13889.3</c:v>
                </c:pt>
                <c:pt idx="6">
                  <c:v>14129.2</c:v>
                </c:pt>
                <c:pt idx="7">
                  <c:v>14270.5</c:v>
                </c:pt>
                <c:pt idx="8">
                  <c:v>14481.7</c:v>
                </c:pt>
                <c:pt idx="9">
                  <c:v>14546</c:v>
                </c:pt>
                <c:pt idx="10">
                  <c:v>14467.3</c:v>
                </c:pt>
                <c:pt idx="11">
                  <c:v>14389.5</c:v>
                </c:pt>
                <c:pt idx="12">
                  <c:v>14857.9</c:v>
                </c:pt>
                <c:pt idx="13">
                  <c:v>14699.6</c:v>
                </c:pt>
                <c:pt idx="14">
                  <c:v>15458.9</c:v>
                </c:pt>
                <c:pt idx="15">
                  <c:v>15630</c:v>
                </c:pt>
                <c:pt idx="16">
                  <c:v>15616.2</c:v>
                </c:pt>
                <c:pt idx="17">
                  <c:v>15771.6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AC9-492A-A1FF-90E7FAFA1F9F}"/>
            </c:ext>
          </c:extLst>
        </c:ser>
        <c:ser>
          <c:idx val="2"/>
          <c:order val="1"/>
          <c:tx>
            <c:v>After Tax Income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JunData!$B$4:$B$21</c:f>
              <c:numCache>
                <c:formatCode>yyyy\-mm\-dd</c:formatCode>
                <c:ptCount val="18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</c:numCache>
            </c:numRef>
          </c:cat>
          <c:val>
            <c:numRef>
              <c:f>JunData!$E$4:$E$21</c:f>
              <c:numCache>
                <c:formatCode>0.0</c:formatCode>
                <c:ptCount val="18"/>
                <c:pt idx="0">
                  <c:v>16622.599999999999</c:v>
                </c:pt>
                <c:pt idx="1">
                  <c:v>16734.8</c:v>
                </c:pt>
                <c:pt idx="2">
                  <c:v>16444.3</c:v>
                </c:pt>
                <c:pt idx="3">
                  <c:v>18919.400000000001</c:v>
                </c:pt>
                <c:pt idx="4">
                  <c:v>18024</c:v>
                </c:pt>
                <c:pt idx="5">
                  <c:v>17805.599999999999</c:v>
                </c:pt>
                <c:pt idx="6">
                  <c:v>17960.599999999999</c:v>
                </c:pt>
                <c:pt idx="7">
                  <c:v>17349.599999999999</c:v>
                </c:pt>
                <c:pt idx="8">
                  <c:v>17476.8</c:v>
                </c:pt>
                <c:pt idx="9">
                  <c:v>17398.900000000001</c:v>
                </c:pt>
                <c:pt idx="10">
                  <c:v>17175.599999999999</c:v>
                </c:pt>
                <c:pt idx="11">
                  <c:v>17272.2</c:v>
                </c:pt>
                <c:pt idx="12">
                  <c:v>19203.099999999999</c:v>
                </c:pt>
                <c:pt idx="13">
                  <c:v>17640.400000000001</c:v>
                </c:pt>
                <c:pt idx="14">
                  <c:v>21802.3</c:v>
                </c:pt>
                <c:pt idx="15">
                  <c:v>18460</c:v>
                </c:pt>
                <c:pt idx="16">
                  <c:v>17958</c:v>
                </c:pt>
                <c:pt idx="17">
                  <c:v>17955.400000000001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AC9-492A-A1FF-90E7FAFA1F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56280288"/>
        <c:axId val="656281600"/>
      </c:lineChart>
      <c:dateAx>
        <c:axId val="656280288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6281600"/>
        <c:crosses val="autoZero"/>
        <c:auto val="1"/>
        <c:lblOffset val="100"/>
        <c:baseTimeUnit val="months"/>
      </c:dateAx>
      <c:valAx>
        <c:axId val="656281600"/>
        <c:scaling>
          <c:orientation val="minMax"/>
          <c:max val="23000"/>
          <c:min val="12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6280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 w="9525" cap="flat" cmpd="sng" algn="ctr">
      <a:gradFill>
        <a:gsLst>
          <a:gs pos="0">
            <a:schemeClr val="accent1">
              <a:lumMod val="5000"/>
              <a:lumOff val="95000"/>
            </a:schemeClr>
          </a:gs>
          <a:gs pos="74000">
            <a:schemeClr val="accent1">
              <a:lumMod val="45000"/>
              <a:lumOff val="55000"/>
            </a:schemeClr>
          </a:gs>
          <a:gs pos="83000">
            <a:schemeClr val="accent1">
              <a:lumMod val="45000"/>
              <a:lumOff val="55000"/>
            </a:schemeClr>
          </a:gs>
          <a:gs pos="100000">
            <a:schemeClr val="accent1">
              <a:lumMod val="30000"/>
              <a:lumOff val="70000"/>
            </a:schemeClr>
          </a:gs>
        </a:gsLst>
        <a:lin ang="5400000" scaled="1"/>
      </a:gra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1/9/22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PAYEMS.png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015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PAYEMS.png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299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payroll_recent.png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13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Cpi_recent.png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739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Cpi_recent.png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039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Cpi_recent.png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672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CLF16OV.png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874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GDP/gdp_panValues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Coronavirus/Images/totalspend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racktherecovery.org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Coronavirus/Images/totalspend_hardesthit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racktherecovery.org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Coronavirus/Images/totalspend_hardesthitCA.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racktherecovery.org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Employment/PAYEMS.pn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Employment/PAYEMS_recent.pn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Employment/payroll_pandemic.pn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Employment/CLF16OV_gap.p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Inflation/cpi_veryrecent.png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Inflation/PCE_veryrecent.pn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Inflation/PCELFE_PostpandemicFC.png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Inflation/buildingcosts.png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5" Type="http://schemas.openxmlformats.org/officeDocument/2006/relationships/image" Target="file:////Volumes/Promise%20Pegasus/FileShare/Presentations/Base_New/Charts/0.USGraphs/Inflation/usedcars.png" TargetMode="Externa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CorporateProfits/corporateprofits_recession.png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Employment/JOLTS/jolts_Quits.png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Employment/JOLTS/jolts_QUITS_High.png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5" Type="http://schemas.openxmlformats.org/officeDocument/2006/relationships/image" Target="file:////Volumes/Promise%20Pegasus/FileShare/Presentations/Base_New/Charts/0.USGraphs/Employment/JOLTS/jolts_QUITS_Low.png" TargetMode="External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Wages/wagecomp_leisure_nocpi.png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Volumes/Promise%20Pegasus/FileShare/Presentations/Base_New/Charts/0.USGraphs/Wages/wagecomp_leisure.png" TargetMode="Externa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Wages/ProdnWages_recessionChange.png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Volumes/Promise%20Pegasus/FileShare/Presentations/Base_New/Charts/0.USGraphs/Wages/ProdnWages_recessionChange_recent.png" TargetMode="External"/><Relationship Id="rId4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Coronavirus/Images/checking.png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edelegation.org/LocalGraphs" TargetMode="Externa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Employment/CLF16OV.png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Coronavirus/Images/casesnew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Coronavirus/Images/totalcasesca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991515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/>
              <a:t>US Economy and Coronavirus Economics</a:t>
            </a:r>
            <a:endParaRPr lang="en-US" sz="4800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4B71A9-3273-A54A-BF95-D7C55A140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00" y="266919"/>
            <a:ext cx="2808532" cy="20110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E016D1B-7F0F-FF4C-957B-C5DDDACB1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2191" y="4429126"/>
            <a:ext cx="3380020" cy="1892811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2E8E3345-57EB-B94B-87EC-BBCE581ED8D4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Sons in Retirement #8, Walnut Creek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2743171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19010-AAAB-4C4A-9BDB-22A677883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U.S. Economy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833349-B402-F24F-92FE-FF44063F4C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849C8A-3A1A-174F-918A-71B756C8D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581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EED9167-0C90-0249-AC37-95007AA09B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867384" y="1088877"/>
            <a:ext cx="10282698" cy="514134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C4BD39-2117-415E-A656-F9F391A09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3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 Trajectory: Pandemic Plunge!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C952D9-4526-4892-AD54-F2C1EC138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2B28F7-D760-44C1-A506-2B4A4A778A45}"/>
              </a:ext>
            </a:extLst>
          </p:cNvPr>
          <p:cNvSpPr txBox="1"/>
          <p:nvPr/>
        </p:nvSpPr>
        <p:spPr>
          <a:xfrm>
            <a:off x="6635393" y="3429000"/>
            <a:ext cx="41498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GDP is: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7030A0"/>
                </a:solidFill>
              </a:rPr>
              <a:t>$0.5 Trillion below 2019 forecast.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7030A0"/>
                </a:solidFill>
              </a:rPr>
              <a:t>$0.2 Trillion ABOVE 2019-Q4 level.</a:t>
            </a:r>
          </a:p>
        </p:txBody>
      </p:sp>
    </p:spTree>
    <p:extLst>
      <p:ext uri="{BB962C8B-B14F-4D97-AF65-F5344CB8AC3E}">
        <p14:creationId xmlns:p14="http://schemas.microsoft.com/office/powerpoint/2010/main" val="1472287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20E0CA4-B241-AB4C-91CD-93D21BF007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517428" y="932693"/>
            <a:ext cx="9551314" cy="529753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309F47-1B24-B541-9A39-049524256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630" y="0"/>
            <a:ext cx="10515600" cy="1325563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Spe</a:t>
            </a:r>
            <a:r>
              <a:rPr lang="en-US"/>
              <a:t>nding Patterns Since First US Case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2B8CB9-7D71-1C4F-9F50-8342A744C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A5E07C-FE4D-6844-BD6A-ADBB10F0D5A5}"/>
              </a:ext>
            </a:extLst>
          </p:cNvPr>
          <p:cNvSpPr txBox="1"/>
          <p:nvPr/>
        </p:nvSpPr>
        <p:spPr>
          <a:xfrm>
            <a:off x="9070428" y="6456851"/>
            <a:ext cx="25238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4"/>
              </a:rPr>
              <a:t>https://tracktherecovery.org/</a:t>
            </a:r>
            <a:endParaRPr lang="en-US" sz="1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3A1CB44-F0CE-CE42-8A3B-A8693DD09509}"/>
              </a:ext>
            </a:extLst>
          </p:cNvPr>
          <p:cNvSpPr/>
          <p:nvPr/>
        </p:nvSpPr>
        <p:spPr>
          <a:xfrm>
            <a:off x="9418725" y="894522"/>
            <a:ext cx="1729409" cy="546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9A983A-7D09-BA42-81C8-8908D8F1AA05}"/>
              </a:ext>
            </a:extLst>
          </p:cNvPr>
          <p:cNvSpPr/>
          <p:nvPr/>
        </p:nvSpPr>
        <p:spPr>
          <a:xfrm>
            <a:off x="7714909" y="1852802"/>
            <a:ext cx="1232722" cy="646770"/>
          </a:xfrm>
          <a:prstGeom prst="rect">
            <a:avLst/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EEBE99-F1D4-7648-8CFB-C0E9E4F51591}"/>
              </a:ext>
            </a:extLst>
          </p:cNvPr>
          <p:cNvSpPr txBox="1"/>
          <p:nvPr/>
        </p:nvSpPr>
        <p:spPr>
          <a:xfrm>
            <a:off x="7842450" y="1404516"/>
            <a:ext cx="977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Q3 - Flat</a:t>
            </a:r>
          </a:p>
        </p:txBody>
      </p:sp>
    </p:spTree>
    <p:extLst>
      <p:ext uri="{BB962C8B-B14F-4D97-AF65-F5344CB8AC3E}">
        <p14:creationId xmlns:p14="http://schemas.microsoft.com/office/powerpoint/2010/main" val="802259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art, waterfall chart&#10;&#10;Description automatically generated">
            <a:extLst>
              <a:ext uri="{FF2B5EF4-FFF2-40B4-BE49-F238E27FC236}">
                <a16:creationId xmlns:a16="http://schemas.microsoft.com/office/drawing/2014/main" id="{F61B7181-FA67-4B48-8D32-35EFA1C68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860" y="1120086"/>
            <a:ext cx="10220280" cy="51101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ACE25E-7254-3641-9379-665EC70D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7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But</a:t>
            </a:r>
            <a:r>
              <a:rPr lang="en-US" dirty="0"/>
              <a:t> Not All Industries Were Equally Harmed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C4A2E4-D583-C247-9340-AFD1D85CD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911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20E0CA4-B241-AB4C-91CD-93D21BF007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282043" y="1078524"/>
            <a:ext cx="8120753" cy="506396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309F47-1B24-B541-9A39-049524256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63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Spe</a:t>
            </a:r>
            <a:r>
              <a:rPr lang="en-US" dirty="0"/>
              <a:t>nding Patterns – Hardest Hit Sectors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2B8CB9-7D71-1C4F-9F50-8342A744C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A5E07C-FE4D-6844-BD6A-ADBB10F0D5A5}"/>
              </a:ext>
            </a:extLst>
          </p:cNvPr>
          <p:cNvSpPr txBox="1"/>
          <p:nvPr/>
        </p:nvSpPr>
        <p:spPr>
          <a:xfrm>
            <a:off x="9070428" y="6456851"/>
            <a:ext cx="25238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Source: </a:t>
            </a:r>
            <a:r>
              <a:rPr lang="en-US" sz="1200">
                <a:hlinkClick r:id="rId4"/>
              </a:rPr>
              <a:t>https://tracktherecovery.org/</a:t>
            </a:r>
            <a:endParaRPr lang="en-US" sz="1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3A1CB44-F0CE-CE42-8A3B-A8693DD09509}"/>
              </a:ext>
            </a:extLst>
          </p:cNvPr>
          <p:cNvSpPr/>
          <p:nvPr/>
        </p:nvSpPr>
        <p:spPr>
          <a:xfrm>
            <a:off x="8949021" y="1023475"/>
            <a:ext cx="1729409" cy="546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1B5B50-7D5C-DC46-8B81-588B7C92128A}"/>
              </a:ext>
            </a:extLst>
          </p:cNvPr>
          <p:cNvSpPr txBox="1"/>
          <p:nvPr/>
        </p:nvSpPr>
        <p:spPr>
          <a:xfrm>
            <a:off x="9408160" y="3931920"/>
            <a:ext cx="14072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+0.2%</a:t>
            </a:r>
          </a:p>
          <a:p>
            <a:r>
              <a:rPr lang="en-US" sz="1600" dirty="0">
                <a:solidFill>
                  <a:srgbClr val="C00000"/>
                </a:solidFill>
              </a:rPr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3227071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09F47-1B24-B541-9A39-049524256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63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Spe</a:t>
            </a:r>
            <a:r>
              <a:rPr lang="en-US" dirty="0"/>
              <a:t>nding Patterns Since First US Case: CA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20E0CA4-B241-AB4C-91CD-93D21BF007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948879" y="902123"/>
            <a:ext cx="8556077" cy="532810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2B8CB9-7D71-1C4F-9F50-8342A744C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A5E07C-FE4D-6844-BD6A-ADBB10F0D5A5}"/>
              </a:ext>
            </a:extLst>
          </p:cNvPr>
          <p:cNvSpPr txBox="1"/>
          <p:nvPr/>
        </p:nvSpPr>
        <p:spPr>
          <a:xfrm>
            <a:off x="9070428" y="6456851"/>
            <a:ext cx="25238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4"/>
              </a:rPr>
              <a:t>https://tracktherecovery.org/</a:t>
            </a:r>
            <a:endParaRPr lang="en-US" sz="12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1F5EEA9-032D-4E31-863E-54DF4D0FCF83}"/>
              </a:ext>
            </a:extLst>
          </p:cNvPr>
          <p:cNvCxnSpPr>
            <a:cxnSpLocks/>
          </p:cNvCxnSpPr>
          <p:nvPr/>
        </p:nvCxnSpPr>
        <p:spPr>
          <a:xfrm>
            <a:off x="2414656" y="1473998"/>
            <a:ext cx="7362687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B351E31D-D69C-0D4C-B106-0CE6B08194CF}"/>
              </a:ext>
            </a:extLst>
          </p:cNvPr>
          <p:cNvSpPr/>
          <p:nvPr/>
        </p:nvSpPr>
        <p:spPr>
          <a:xfrm>
            <a:off x="8984974" y="894522"/>
            <a:ext cx="1729409" cy="546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1F5B14-E3DF-0E4A-AFE3-FA9DC5DA0D47}"/>
              </a:ext>
            </a:extLst>
          </p:cNvPr>
          <p:cNvSpPr txBox="1"/>
          <p:nvPr/>
        </p:nvSpPr>
        <p:spPr>
          <a:xfrm>
            <a:off x="4407877" y="1441174"/>
            <a:ext cx="2398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Total Spending: +20.6%</a:t>
            </a:r>
          </a:p>
        </p:txBody>
      </p:sp>
    </p:spTree>
    <p:extLst>
      <p:ext uri="{BB962C8B-B14F-4D97-AF65-F5344CB8AC3E}">
        <p14:creationId xmlns:p14="http://schemas.microsoft.com/office/powerpoint/2010/main" val="1348743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9BEF9-90D4-4426-B6F8-D1A7CC388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40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mulus allowed Spending to Recover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0491A1-A0EE-46BB-855F-3E23FB242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F8AF46DF-FAB0-49CC-A8B6-C31595319F62}"/>
              </a:ext>
            </a:extLst>
          </p:cNvPr>
          <p:cNvGraphicFramePr>
            <a:graphicFrameLocks noGrp="1"/>
          </p:cNvGraphicFramePr>
          <p:nvPr/>
        </p:nvGraphicFramePr>
        <p:xfrm>
          <a:off x="1233053" y="1637052"/>
          <a:ext cx="9644743" cy="4564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556570C4-C4CF-4940-8538-6EDD22EAFF0B}"/>
              </a:ext>
            </a:extLst>
          </p:cNvPr>
          <p:cNvSpPr txBox="1"/>
          <p:nvPr/>
        </p:nvSpPr>
        <p:spPr>
          <a:xfrm>
            <a:off x="5714548" y="4615212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Abnormally high Saving is over $2trillion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9EFB49-C5F5-4174-8001-DAA3FBA18D09}"/>
              </a:ext>
            </a:extLst>
          </p:cNvPr>
          <p:cNvSpPr txBox="1"/>
          <p:nvPr/>
        </p:nvSpPr>
        <p:spPr>
          <a:xfrm>
            <a:off x="2446591" y="2675176"/>
            <a:ext cx="4972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But Note that Saving also went way up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66EF4C2-CB40-4775-A4A4-03F7E47BC19A}"/>
              </a:ext>
            </a:extLst>
          </p:cNvPr>
          <p:cNvGrpSpPr/>
          <p:nvPr/>
        </p:nvGrpSpPr>
        <p:grpSpPr>
          <a:xfrm>
            <a:off x="3550376" y="3505783"/>
            <a:ext cx="2137409" cy="1590675"/>
            <a:chOff x="3381375" y="3429000"/>
            <a:chExt cx="2137409" cy="1590675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29C2B787-5A04-4BFD-84D1-03FEF058418D}"/>
                </a:ext>
              </a:extLst>
            </p:cNvPr>
            <p:cNvCxnSpPr/>
            <p:nvPr/>
          </p:nvCxnSpPr>
          <p:spPr>
            <a:xfrm flipV="1">
              <a:off x="3381375" y="3429000"/>
              <a:ext cx="0" cy="1590675"/>
            </a:xfrm>
            <a:prstGeom prst="straightConnector1">
              <a:avLst/>
            </a:prstGeom>
            <a:ln w="22225">
              <a:solidFill>
                <a:srgbClr val="FFFF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D3F305F-6244-470C-92B0-B2CA2FA20821}"/>
                </a:ext>
              </a:extLst>
            </p:cNvPr>
            <p:cNvSpPr txBox="1"/>
            <p:nvPr/>
          </p:nvSpPr>
          <p:spPr>
            <a:xfrm>
              <a:off x="3381375" y="3875208"/>
              <a:ext cx="21374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Saving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585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B2968-C1F7-984E-A56D-45797AE0A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nthly Changes in Nonfarm Employment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8D4AF-ACFD-CE42-BD51-A0439CE1E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6BD40EF-5E41-8246-BCBD-55A7F152DD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34796" y="1169022"/>
            <a:ext cx="10122408" cy="5061204"/>
          </a:xfrm>
        </p:spPr>
      </p:pic>
    </p:spTree>
    <p:extLst>
      <p:ext uri="{BB962C8B-B14F-4D97-AF65-F5344CB8AC3E}">
        <p14:creationId xmlns:p14="http://schemas.microsoft.com/office/powerpoint/2010/main" val="3594315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B2968-C1F7-984E-A56D-45797AE0A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2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nthly Changes in Nonfarm Employment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8D4AF-ACFD-CE42-BD51-A0439CE1E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6BD40EF-5E41-8246-BCBD-55A7F152DD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34796" y="1169022"/>
            <a:ext cx="10122408" cy="5061204"/>
          </a:xfr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B04778-A1CC-EC42-9D2B-BA57253FDACB}"/>
              </a:ext>
            </a:extLst>
          </p:cNvPr>
          <p:cNvCxnSpPr/>
          <p:nvPr/>
        </p:nvCxnSpPr>
        <p:spPr>
          <a:xfrm flipV="1">
            <a:off x="5181606" y="2806263"/>
            <a:ext cx="2564524" cy="528145"/>
          </a:xfrm>
          <a:prstGeom prst="line">
            <a:avLst/>
          </a:prstGeom>
          <a:ln w="635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74E47B4-60AF-924F-ADCC-2D6BEBE4113A}"/>
              </a:ext>
            </a:extLst>
          </p:cNvPr>
          <p:cNvSpPr txBox="1"/>
          <p:nvPr/>
        </p:nvSpPr>
        <p:spPr>
          <a:xfrm rot="20893644">
            <a:off x="5739609" y="2747435"/>
            <a:ext cx="1040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Recovery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CD8BACA-4E0B-BF40-9500-0641A1F5F957}"/>
              </a:ext>
            </a:extLst>
          </p:cNvPr>
          <p:cNvCxnSpPr>
            <a:cxnSpLocks/>
          </p:cNvCxnSpPr>
          <p:nvPr/>
        </p:nvCxnSpPr>
        <p:spPr>
          <a:xfrm rot="21014961">
            <a:off x="8325897" y="2627735"/>
            <a:ext cx="1633122" cy="712000"/>
          </a:xfrm>
          <a:prstGeom prst="line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A2E865A-CEC9-F145-AA63-8D4F0BA17850}"/>
              </a:ext>
            </a:extLst>
          </p:cNvPr>
          <p:cNvSpPr txBox="1"/>
          <p:nvPr/>
        </p:nvSpPr>
        <p:spPr>
          <a:xfrm rot="848225">
            <a:off x="9001365" y="2731344"/>
            <a:ext cx="1040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Delta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F5E5ADD-CD7E-6F47-98C8-7E4199A61393}"/>
              </a:ext>
            </a:extLst>
          </p:cNvPr>
          <p:cNvCxnSpPr>
            <a:cxnSpLocks/>
          </p:cNvCxnSpPr>
          <p:nvPr/>
        </p:nvCxnSpPr>
        <p:spPr>
          <a:xfrm>
            <a:off x="10141361" y="3268811"/>
            <a:ext cx="884638" cy="204075"/>
          </a:xfrm>
          <a:prstGeom prst="line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C8E4805-8F37-E74D-AAC3-D344CBDC58E9}"/>
              </a:ext>
            </a:extLst>
          </p:cNvPr>
          <p:cNvSpPr txBox="1"/>
          <p:nvPr/>
        </p:nvSpPr>
        <p:spPr>
          <a:xfrm rot="825712">
            <a:off x="10151043" y="3028637"/>
            <a:ext cx="1040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Omicron</a:t>
            </a:r>
          </a:p>
        </p:txBody>
      </p:sp>
    </p:spTree>
    <p:extLst>
      <p:ext uri="{BB962C8B-B14F-4D97-AF65-F5344CB8AC3E}">
        <p14:creationId xmlns:p14="http://schemas.microsoft.com/office/powerpoint/2010/main" val="302143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/>
      <p:bldP spid="1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E4C00-6EC5-8D44-B8A7-FCDF59A6C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/>
              <a:t>ployment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BD7D96-E13D-744D-9726-53AA9AE61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E5D61EB-A64B-A048-8D42-438CE603E0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BA220B-7EE2-9043-A729-4472610F60DF}"/>
              </a:ext>
            </a:extLst>
          </p:cNvPr>
          <p:cNvSpPr txBox="1"/>
          <p:nvPr/>
        </p:nvSpPr>
        <p:spPr>
          <a:xfrm>
            <a:off x="6787404" y="3184711"/>
            <a:ext cx="44887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3.5 Million below February, 2020.</a:t>
            </a:r>
          </a:p>
          <a:p>
            <a:r>
              <a:rPr lang="en-US" sz="2100" dirty="0"/>
              <a:t>8.4 Million below where we should be.</a:t>
            </a:r>
          </a:p>
        </p:txBody>
      </p:sp>
    </p:spTree>
    <p:extLst>
      <p:ext uri="{BB962C8B-B14F-4D97-AF65-F5344CB8AC3E}">
        <p14:creationId xmlns:p14="http://schemas.microsoft.com/office/powerpoint/2010/main" val="321836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unites the skills and knowledge of a 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nonpartisan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6212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EB23F-A15A-0447-BBF2-04C741CD9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50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Lab</a:t>
            </a:r>
            <a:r>
              <a:rPr lang="en-US" dirty="0"/>
              <a:t>or Force is Shrinking – Drives Down UR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6D96733-44D2-1B43-A6B9-84FA93941F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52024" y="1186250"/>
            <a:ext cx="10087952" cy="504397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2EE2BE-50EE-E240-91AF-9DC8851AF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0630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B1E98-4DD9-D446-AE60-699045D95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81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Hot</a:t>
            </a:r>
            <a:r>
              <a:rPr lang="en-US" dirty="0"/>
              <a:t>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E4FEF-F1AE-1E46-B202-53FFD95A7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2266" y="1325563"/>
            <a:ext cx="456868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Debt</a:t>
            </a:r>
          </a:p>
          <a:p>
            <a:r>
              <a:rPr lang="en-US" dirty="0"/>
              <a:t>Inflation</a:t>
            </a:r>
          </a:p>
          <a:p>
            <a:r>
              <a:rPr lang="en-US" dirty="0"/>
              <a:t>Great resignation</a:t>
            </a:r>
          </a:p>
          <a:p>
            <a:r>
              <a:rPr lang="en-US" dirty="0"/>
              <a:t>Structural changes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0FCEF7-ACCD-7F41-8696-4314F3358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4075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ED39B-96D3-8846-B034-A9E8CA396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P</a:t>
            </a:r>
            <a:r>
              <a:rPr lang="en-US" dirty="0"/>
              <a:t>roblem Exacerbated….Not Created</a:t>
            </a:r>
          </a:p>
        </p:txBody>
      </p:sp>
      <p:pic>
        <p:nvPicPr>
          <p:cNvPr id="6" name="Content Placeholder 5" descr="Chart, histogram&#10;&#10;Description automatically generated">
            <a:extLst>
              <a:ext uri="{FF2B5EF4-FFF2-40B4-BE49-F238E27FC236}">
                <a16:creationId xmlns:a16="http://schemas.microsoft.com/office/drawing/2014/main" id="{737F0F35-4226-3E4B-964F-A0346784E0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7742" y="840163"/>
            <a:ext cx="7236515" cy="54273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D8A32-F0A3-084B-BFA2-1B38AE33D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13924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9849-526A-DC48-B291-30D94B038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– Climbing! Should we worry?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9BE60-BE5B-AF4D-857F-64090922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F12856-2917-634A-BAE4-8CBB3B913117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197222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9117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578CB-97A3-534A-A040-9C0BE0376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15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in Historical Perspective</a:t>
            </a:r>
          </a:p>
        </p:txBody>
      </p:sp>
      <p:pic>
        <p:nvPicPr>
          <p:cNvPr id="6" name="Content Placeholder 5" descr="Chart&#10;&#10;Description automatically generated">
            <a:extLst>
              <a:ext uri="{FF2B5EF4-FFF2-40B4-BE49-F238E27FC236}">
                <a16:creationId xmlns:a16="http://schemas.microsoft.com/office/drawing/2014/main" id="{D5714BEC-6276-B44C-875A-76795BB8E0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0758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004C20-4968-F842-A254-F50F29BC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6488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9849-526A-DC48-B291-30D94B038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075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Infl</a:t>
            </a:r>
            <a:r>
              <a:rPr lang="en-US" sz="3600" dirty="0"/>
              <a:t>ation – The Fed’s Metric! Should we worry?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9BE60-BE5B-AF4D-857F-64090922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F12856-2917-634A-BAE4-8CBB3B913117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197222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8653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9849-526A-DC48-B291-30D94B038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– PCE and Fed Suggest: I don’t know.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9BE60-BE5B-AF4D-857F-64090922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F12856-2917-634A-BAE4-8CBB3B913117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197222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8916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DB004D-673D-7D4C-A7E3-FB405CB69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C8225D-F2EA-DC46-83B8-28CE97E51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762000"/>
            <a:ext cx="10121900" cy="5334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B2D780-7539-8F40-B7AA-F5F140FF7B4E}"/>
              </a:ext>
            </a:extLst>
          </p:cNvPr>
          <p:cNvSpPr txBox="1"/>
          <p:nvPr/>
        </p:nvSpPr>
        <p:spPr>
          <a:xfrm>
            <a:off x="10121326" y="6456851"/>
            <a:ext cx="14848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Investopedia</a:t>
            </a:r>
          </a:p>
        </p:txBody>
      </p:sp>
    </p:spTree>
    <p:extLst>
      <p:ext uri="{BB962C8B-B14F-4D97-AF65-F5344CB8AC3E}">
        <p14:creationId xmlns:p14="http://schemas.microsoft.com/office/powerpoint/2010/main" val="9110064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61CA6-0F4B-4046-8E3D-493D672D3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89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’re Buying Mostly … Stuff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3B297-0BDC-7646-BE95-39D3B3A75A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A9B161-4081-844B-A972-FE5F68102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D4B44B-F557-9040-8826-1FB71C9F8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850" y="1079500"/>
            <a:ext cx="9766300" cy="4699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DD2088-DEC0-CA44-B47C-4E5184117314}"/>
              </a:ext>
            </a:extLst>
          </p:cNvPr>
          <p:cNvSpPr txBox="1"/>
          <p:nvPr/>
        </p:nvSpPr>
        <p:spPr>
          <a:xfrm>
            <a:off x="9070428" y="6456851"/>
            <a:ext cx="1855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Jason Furman, PIIE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193855-1ADC-7843-8691-796E3B4781C5}"/>
              </a:ext>
            </a:extLst>
          </p:cNvPr>
          <p:cNvSpPr txBox="1"/>
          <p:nvPr/>
        </p:nvSpPr>
        <p:spPr>
          <a:xfrm>
            <a:off x="4759231" y="4540197"/>
            <a:ext cx="267092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/>
              <a:t>Demand-Pull</a:t>
            </a:r>
          </a:p>
        </p:txBody>
      </p:sp>
    </p:spTree>
    <p:extLst>
      <p:ext uri="{BB962C8B-B14F-4D97-AF65-F5344CB8AC3E}">
        <p14:creationId xmlns:p14="http://schemas.microsoft.com/office/powerpoint/2010/main" val="373639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81D65-4E99-4D49-AED2-2191C898E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ation: Concentrated</a:t>
            </a:r>
          </a:p>
        </p:txBody>
      </p:sp>
      <p:pic>
        <p:nvPicPr>
          <p:cNvPr id="7" name="Content Placeholder 6" descr="Chart, line chart&#10;&#10;Description automatically generated">
            <a:extLst>
              <a:ext uri="{FF2B5EF4-FFF2-40B4-BE49-F238E27FC236}">
                <a16:creationId xmlns:a16="http://schemas.microsoft.com/office/drawing/2014/main" id="{D2CB956B-4BC5-8649-9607-DBA0282F249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tretch>
            <a:fillRect/>
          </a:stretch>
        </p:blipFill>
        <p:spPr>
          <a:xfrm>
            <a:off x="82882" y="1300163"/>
            <a:ext cx="5936918" cy="4319339"/>
          </a:xfrm>
        </p:spPr>
      </p:pic>
      <p:pic>
        <p:nvPicPr>
          <p:cNvPr id="9" name="Content Placeholder 8" descr="Chart, line chart&#10;&#10;Description automatically generated">
            <a:extLst>
              <a:ext uri="{FF2B5EF4-FFF2-40B4-BE49-F238E27FC236}">
                <a16:creationId xmlns:a16="http://schemas.microsoft.com/office/drawing/2014/main" id="{210C1134-5845-A140-A47C-1CE79172B90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r:link="rId5"/>
          <a:stretch>
            <a:fillRect/>
          </a:stretch>
        </p:blipFill>
        <p:spPr>
          <a:xfrm>
            <a:off x="6172200" y="1325563"/>
            <a:ext cx="5936918" cy="4319339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650A23-B73A-FC48-BE6A-A6B6DE9EE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99E16D-83B5-2046-B0D4-F27B416F6617}"/>
              </a:ext>
            </a:extLst>
          </p:cNvPr>
          <p:cNvSpPr txBox="1"/>
          <p:nvPr/>
        </p:nvSpPr>
        <p:spPr>
          <a:xfrm>
            <a:off x="4965132" y="4504571"/>
            <a:ext cx="207255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/>
              <a:t>Cost-Push</a:t>
            </a:r>
          </a:p>
        </p:txBody>
      </p:sp>
    </p:spTree>
    <p:extLst>
      <p:ext uri="{BB962C8B-B14F-4D97-AF65-F5344CB8AC3E}">
        <p14:creationId xmlns:p14="http://schemas.microsoft.com/office/powerpoint/2010/main" val="148830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447"/>
            <a:ext cx="10515600" cy="4960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54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Council of Economic Advisers</a:t>
            </a:r>
          </a:p>
          <a:p>
            <a:pPr lvl="2"/>
            <a:r>
              <a:rPr lang="en-US" dirty="0"/>
              <a:t>Furman (D), Rosen (R), Bernanke (R), Yellen (D), Tyson (D), </a:t>
            </a:r>
            <a:r>
              <a:rPr lang="en-US" dirty="0" err="1"/>
              <a:t>Goolsbee</a:t>
            </a:r>
            <a:r>
              <a:rPr lang="en-US" dirty="0"/>
              <a:t> (D)</a:t>
            </a:r>
          </a:p>
          <a:p>
            <a:pPr lvl="1"/>
            <a:r>
              <a:rPr lang="en-US" dirty="0"/>
              <a:t>3 Nobel Prize Winners</a:t>
            </a:r>
          </a:p>
          <a:p>
            <a:pPr lvl="2"/>
            <a:r>
              <a:rPr lang="en-US" dirty="0" err="1"/>
              <a:t>Akerlof</a:t>
            </a:r>
            <a:r>
              <a:rPr lang="en-US" dirty="0"/>
              <a:t>, Smith, </a:t>
            </a:r>
            <a:r>
              <a:rPr lang="en-US" dirty="0" err="1"/>
              <a:t>Maskin</a:t>
            </a:r>
            <a:endParaRPr lang="en-US" dirty="0"/>
          </a:p>
          <a:p>
            <a:r>
              <a:rPr lang="en-US" dirty="0"/>
              <a:t>Delegates: 640+ members</a:t>
            </a:r>
          </a:p>
          <a:p>
            <a:pPr lvl="1"/>
            <a:r>
              <a:rPr lang="en-US" dirty="0"/>
              <a:t>At all levels of academia and some in government service</a:t>
            </a:r>
          </a:p>
          <a:p>
            <a:pPr lvl="1"/>
            <a:r>
              <a:rPr lang="en-US" dirty="0"/>
              <a:t>All have a Ph.D.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Partners: 48 Ph.D. Economists</a:t>
            </a:r>
          </a:p>
          <a:p>
            <a:pPr lvl="1"/>
            <a:r>
              <a:rPr lang="en-US" dirty="0"/>
              <a:t>Aid in slide deck development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5619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B719A-5294-7747-8C3B-056AF234E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Cor</a:t>
            </a:r>
            <a:r>
              <a:rPr lang="en-US" dirty="0"/>
              <a:t>porate Profits…Adding to Inflation?</a:t>
            </a:r>
          </a:p>
        </p:txBody>
      </p:sp>
      <p:pic>
        <p:nvPicPr>
          <p:cNvPr id="6" name="Content Placeholder 5" descr="Chart, histogram&#10;&#10;Description automatically generated">
            <a:extLst>
              <a:ext uri="{FF2B5EF4-FFF2-40B4-BE49-F238E27FC236}">
                <a16:creationId xmlns:a16="http://schemas.microsoft.com/office/drawing/2014/main" id="{43D3A9AD-66F9-4A47-9D31-133DF8CDB0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932729" y="1066955"/>
            <a:ext cx="10326542" cy="516327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84534C-AD15-5C48-A1F7-E034ABBCB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7817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A9DD6-59F0-B344-BF83-80968EA77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Great Resignation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8C56A-7B52-B749-8188-3CB1F3BF2B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376BC2-354F-1F43-934A-449A8CEB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0362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9F370-2712-4C49-94B3-F1CD7DBC9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8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Qui</a:t>
            </a:r>
            <a:r>
              <a:rPr lang="en-US" dirty="0"/>
              <a:t>ts Are High! The Great Resignation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39D3ED7-18D4-2142-83E2-2EB6F2BB56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653B1F-C4EF-6D4F-A2EE-C88A4711B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6116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75871-0770-5E43-B171-91ADB4E94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8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Qui</a:t>
            </a:r>
            <a:r>
              <a:rPr lang="en-US" dirty="0"/>
              <a:t>ts – Rising, but More in Some Industries</a:t>
            </a:r>
          </a:p>
        </p:txBody>
      </p:sp>
      <p:pic>
        <p:nvPicPr>
          <p:cNvPr id="7" name="Content Placeholder 6" descr="Chart, line chart&#10;&#10;Description automatically generated">
            <a:extLst>
              <a:ext uri="{FF2B5EF4-FFF2-40B4-BE49-F238E27FC236}">
                <a16:creationId xmlns:a16="http://schemas.microsoft.com/office/drawing/2014/main" id="{F9D02C78-9627-A041-9EAC-D0A7803B3F7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tretch>
            <a:fillRect/>
          </a:stretch>
        </p:blipFill>
        <p:spPr>
          <a:xfrm>
            <a:off x="176049" y="1795681"/>
            <a:ext cx="5843751" cy="4251557"/>
          </a:xfrm>
        </p:spPr>
      </p:pic>
      <p:pic>
        <p:nvPicPr>
          <p:cNvPr id="9" name="Content Placeholder 8" descr="Chart, line chart&#10;&#10;Description automatically generated">
            <a:extLst>
              <a:ext uri="{FF2B5EF4-FFF2-40B4-BE49-F238E27FC236}">
                <a16:creationId xmlns:a16="http://schemas.microsoft.com/office/drawing/2014/main" id="{1B99DBA2-5EEE-2243-B39E-38D2C2E0886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r:link="rId5"/>
          <a:stretch>
            <a:fillRect/>
          </a:stretch>
        </p:blipFill>
        <p:spPr>
          <a:xfrm>
            <a:off x="6172199" y="1795681"/>
            <a:ext cx="5843751" cy="4251557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2C9D87-917E-8F4F-A3F6-000597630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0151A2-E084-6D49-8DD3-CEE75050CDCC}"/>
              </a:ext>
            </a:extLst>
          </p:cNvPr>
          <p:cNvSpPr txBox="1"/>
          <p:nvPr/>
        </p:nvSpPr>
        <p:spPr>
          <a:xfrm>
            <a:off x="3329609" y="2246243"/>
            <a:ext cx="19200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Accom. &amp; Food Services</a:t>
            </a:r>
          </a:p>
          <a:p>
            <a:r>
              <a:rPr lang="en-US" sz="1400" dirty="0">
                <a:solidFill>
                  <a:srgbClr val="930000"/>
                </a:solidFill>
              </a:rPr>
              <a:t>Leisure &amp; Hospitality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E2DB7A-F840-7041-B621-4899193BB4AB}"/>
              </a:ext>
            </a:extLst>
          </p:cNvPr>
          <p:cNvSpPr txBox="1"/>
          <p:nvPr/>
        </p:nvSpPr>
        <p:spPr>
          <a:xfrm>
            <a:off x="4833730" y="3121223"/>
            <a:ext cx="5967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19200"/>
                </a:solidFill>
              </a:rPr>
              <a:t>Retail</a:t>
            </a:r>
          </a:p>
        </p:txBody>
      </p:sp>
    </p:spTree>
    <p:extLst>
      <p:ext uri="{BB962C8B-B14F-4D97-AF65-F5344CB8AC3E}">
        <p14:creationId xmlns:p14="http://schemas.microsoft.com/office/powerpoint/2010/main" val="1175545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06618602-C285-374C-85AE-083C5095E962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2325941" y="1201026"/>
            <a:ext cx="7540118" cy="5029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06B62D-BB09-3643-B1CE-CD8B10EC1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05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This</a:t>
            </a:r>
            <a:r>
              <a:rPr lang="en-US" dirty="0"/>
              <a:t> is Happening Despite Rising Wages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13A34035-FFDA-8C44-9A26-E9850BDED7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r:link="rId5"/>
          <a:stretch>
            <a:fillRect/>
          </a:stretch>
        </p:blipFill>
        <p:spPr>
          <a:xfrm>
            <a:off x="2325941" y="1201026"/>
            <a:ext cx="7540118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612BF-2A6F-834C-AF0F-4497FF44D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03092A-5266-0F4F-977E-3312A6E1E63E}"/>
              </a:ext>
            </a:extLst>
          </p:cNvPr>
          <p:cNvSpPr txBox="1"/>
          <p:nvPr/>
        </p:nvSpPr>
        <p:spPr>
          <a:xfrm>
            <a:off x="7035977" y="1856099"/>
            <a:ext cx="16933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930000"/>
                </a:solidFill>
              </a:rPr>
              <a:t>Leisure &amp; Hospitality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174F26-369A-2A4E-8116-108B9A347420}"/>
              </a:ext>
            </a:extLst>
          </p:cNvPr>
          <p:cNvSpPr txBox="1"/>
          <p:nvPr/>
        </p:nvSpPr>
        <p:spPr>
          <a:xfrm>
            <a:off x="7773593" y="3371088"/>
            <a:ext cx="12247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</a:rPr>
              <a:t>Total Nonfarm</a:t>
            </a:r>
          </a:p>
        </p:txBody>
      </p:sp>
    </p:spTree>
    <p:extLst>
      <p:ext uri="{BB962C8B-B14F-4D97-AF65-F5344CB8AC3E}">
        <p14:creationId xmlns:p14="http://schemas.microsoft.com/office/powerpoint/2010/main" val="120502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B1779-FA67-DC48-A0FB-FB09B9093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Adjusted Wages Are Falling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95E9C1-3EFF-0A40-97B4-6C2EB2CD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  <p:pic>
        <p:nvPicPr>
          <p:cNvPr id="16" name="Content Placeholder 15" descr="Chart&#10;&#10;Description automatically generated">
            <a:extLst>
              <a:ext uri="{FF2B5EF4-FFF2-40B4-BE49-F238E27FC236}">
                <a16:creationId xmlns:a16="http://schemas.microsoft.com/office/drawing/2014/main" id="{81B69AF8-A6D5-DC47-A245-2C79A19E3E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255712" y="1336056"/>
            <a:ext cx="9788339" cy="4894170"/>
          </a:xfrm>
        </p:spPr>
      </p:pic>
      <p:pic>
        <p:nvPicPr>
          <p:cNvPr id="18" name="Picture 17" descr="Chart, line chart&#10;&#10;Description automatically generated">
            <a:extLst>
              <a:ext uri="{FF2B5EF4-FFF2-40B4-BE49-F238E27FC236}">
                <a16:creationId xmlns:a16="http://schemas.microsoft.com/office/drawing/2014/main" id="{5F906F70-B2B9-D84E-AC6F-530D70A28C25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tretch>
            <a:fillRect/>
          </a:stretch>
        </p:blipFill>
        <p:spPr>
          <a:xfrm>
            <a:off x="1255712" y="1363745"/>
            <a:ext cx="9788339" cy="489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76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3D223-940E-1F48-91E0-195C16D26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8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Dec</a:t>
            </a:r>
            <a:r>
              <a:rPr lang="en-US" dirty="0"/>
              <a:t>lining Resources May Change Things</a:t>
            </a:r>
          </a:p>
        </p:txBody>
      </p:sp>
      <p:pic>
        <p:nvPicPr>
          <p:cNvPr id="6" name="Content Placeholder 5" descr="Chart, histogram&#10;&#10;Description automatically generated">
            <a:extLst>
              <a:ext uri="{FF2B5EF4-FFF2-40B4-BE49-F238E27FC236}">
                <a16:creationId xmlns:a16="http://schemas.microsoft.com/office/drawing/2014/main" id="{976C88AA-EEF6-9E48-8A91-77CC23E842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254045" y="994173"/>
            <a:ext cx="7683909" cy="523605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52D20E-B73E-5F40-BF7F-5C7C14846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943319-F3B7-6644-9C08-449F557F0A9F}"/>
              </a:ext>
            </a:extLst>
          </p:cNvPr>
          <p:cNvSpPr txBox="1"/>
          <p:nvPr/>
        </p:nvSpPr>
        <p:spPr>
          <a:xfrm>
            <a:off x="9272751" y="6412788"/>
            <a:ext cx="2215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NYTimes.com</a:t>
            </a:r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93824F4-D416-ED4A-9212-FC980FF2A55F}"/>
              </a:ext>
            </a:extLst>
          </p:cNvPr>
          <p:cNvSpPr/>
          <p:nvPr/>
        </p:nvSpPr>
        <p:spPr>
          <a:xfrm>
            <a:off x="8402595" y="2248930"/>
            <a:ext cx="1535359" cy="815546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19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B9159-28E8-F64B-B911-69B015A97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9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Str</a:t>
            </a:r>
            <a:r>
              <a:rPr lang="en-US" dirty="0"/>
              <a:t>uctural Changes?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2BF86-23E3-604A-85EB-B95D5E0501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64562"/>
            <a:ext cx="5181600" cy="4189162"/>
          </a:xfrm>
        </p:spPr>
        <p:txBody>
          <a:bodyPr/>
          <a:lstStyle/>
          <a:p>
            <a:r>
              <a:rPr lang="en-US" dirty="0"/>
              <a:t>Retail</a:t>
            </a:r>
          </a:p>
          <a:p>
            <a:r>
              <a:rPr lang="en-US" dirty="0"/>
              <a:t>Telecommuting</a:t>
            </a:r>
          </a:p>
          <a:p>
            <a:r>
              <a:rPr lang="en-US" dirty="0"/>
              <a:t>Telehealth</a:t>
            </a:r>
          </a:p>
          <a:p>
            <a:r>
              <a:rPr lang="en-US" dirty="0"/>
              <a:t>Business travel?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CCFC69-3161-1E47-AF19-31A73CBE9A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64562"/>
            <a:ext cx="5181600" cy="4189162"/>
          </a:xfrm>
        </p:spPr>
        <p:txBody>
          <a:bodyPr/>
          <a:lstStyle/>
          <a:p>
            <a:r>
              <a:rPr lang="en-US" dirty="0"/>
              <a:t>Wealth concentration</a:t>
            </a:r>
          </a:p>
          <a:p>
            <a:r>
              <a:rPr lang="en-US" dirty="0"/>
              <a:t>Industry concentration</a:t>
            </a:r>
          </a:p>
          <a:p>
            <a:r>
              <a:rPr lang="en-US" dirty="0"/>
              <a:t>Automation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F9F83F-155D-944E-ACC8-E54AA2CE9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A444FDA-2852-E44E-B926-28B6C119DD7E}"/>
              </a:ext>
            </a:extLst>
          </p:cNvPr>
          <p:cNvSpPr txBox="1">
            <a:spLocks/>
          </p:cNvSpPr>
          <p:nvPr/>
        </p:nvSpPr>
        <p:spPr>
          <a:xfrm>
            <a:off x="838200" y="1734853"/>
            <a:ext cx="10515600" cy="112557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Pandemic has been an accelerant.</a:t>
            </a:r>
          </a:p>
          <a:p>
            <a:pPr lvl="1"/>
            <a:r>
              <a:rPr lang="en-US"/>
              <a:t>Not a change agent.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6438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96095-2899-A446-AEC5-9A71BD4B4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15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Pri</a:t>
            </a:r>
            <a:r>
              <a:rPr lang="en-US" dirty="0"/>
              <a:t>mary Topics Covered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87BD4-4CD4-5F47-872F-893D5F32D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70730"/>
            <a:ext cx="10644553" cy="4351338"/>
          </a:xfrm>
        </p:spPr>
        <p:txBody>
          <a:bodyPr>
            <a:normAutofit/>
          </a:bodyPr>
          <a:lstStyle/>
          <a:p>
            <a:r>
              <a:rPr lang="en-US" dirty="0"/>
              <a:t>GDP</a:t>
            </a:r>
          </a:p>
          <a:p>
            <a:pPr lvl="1"/>
            <a:r>
              <a:rPr lang="en-US" dirty="0"/>
              <a:t>Recovered the decline, but not where it should be.</a:t>
            </a:r>
          </a:p>
          <a:p>
            <a:pPr lvl="1"/>
            <a:r>
              <a:rPr lang="en-US" dirty="0"/>
              <a:t>Won’t recover previous forecast until late 2022.</a:t>
            </a:r>
          </a:p>
          <a:p>
            <a:r>
              <a:rPr lang="en-US" dirty="0"/>
              <a:t>Employment</a:t>
            </a:r>
          </a:p>
          <a:p>
            <a:pPr lvl="1"/>
            <a:r>
              <a:rPr lang="en-US" dirty="0"/>
              <a:t>Still down 8.4 million jobs relative to forecast.  (3.5 million relative to Feb/20).</a:t>
            </a:r>
          </a:p>
          <a:p>
            <a:pPr lvl="1"/>
            <a:r>
              <a:rPr lang="en-US" dirty="0"/>
              <a:t>Labor force is 2.5 million smaller than at the beginning of the pandemic.</a:t>
            </a:r>
          </a:p>
          <a:p>
            <a:pPr lvl="1"/>
            <a:r>
              <a:rPr lang="en-US" dirty="0"/>
              <a:t>Rising wages are not enticing low-wage workers back to work.</a:t>
            </a:r>
          </a:p>
          <a:p>
            <a:r>
              <a:rPr lang="en-US" dirty="0"/>
              <a:t>Inflation</a:t>
            </a:r>
          </a:p>
          <a:p>
            <a:pPr lvl="1"/>
            <a:r>
              <a:rPr lang="en-US" dirty="0"/>
              <a:t>Going to be high for a while, but transitory – maybe?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7412ED-6D63-134A-AFC3-BB207DBE1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1557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0D235-8FFA-3948-A76D-1EF4F0B64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6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AF7F0"/>
                </a:solidFill>
              </a:rPr>
              <a:t>Con</a:t>
            </a:r>
            <a:r>
              <a:rPr lang="en-US" dirty="0"/>
              <a:t>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17137-A76E-5E4D-9BF0-148636EAD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0"/>
            <a:ext cx="10515600" cy="4818285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Recovery is well underway, but may be slowing.</a:t>
            </a:r>
          </a:p>
          <a:p>
            <a:pPr>
              <a:spcAft>
                <a:spcPts val="1000"/>
              </a:spcAft>
            </a:pPr>
            <a:r>
              <a:rPr lang="en-US" dirty="0"/>
              <a:t>GDP will likely have expanded 5% percent in 2021, 3-4% in 2022.</a:t>
            </a:r>
          </a:p>
          <a:p>
            <a:pPr>
              <a:spcAft>
                <a:spcPts val="1000"/>
              </a:spcAft>
            </a:pPr>
            <a:r>
              <a:rPr lang="en-US" dirty="0"/>
              <a:t>2021 was an odd year.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GDP recovered significantly.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Workers attained the upper hand.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Supply chains broke.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Inflation surged.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 economy rebuilt itself.</a:t>
            </a:r>
          </a:p>
          <a:p>
            <a:pPr>
              <a:spcAft>
                <a:spcPts val="1000"/>
              </a:spcAft>
            </a:pPr>
            <a:r>
              <a:rPr lang="en-US" dirty="0"/>
              <a:t>Biggest problems: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Supply chain bottlenecks.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Labor force participation.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5C5582-A486-324A-9A4E-8FF816BCD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4702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Coronavirus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/>
              <a:t>Black-White Wealth Gap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10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898C0-48DD-A04F-8F57-FD1429872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6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Bes</a:t>
            </a:r>
            <a:r>
              <a:rPr lang="en-US" dirty="0"/>
              <a:t>t Measures of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0FCDC-4A76-D145-A9C5-C9FE6F275A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Inflation – getting it under control.</a:t>
            </a:r>
          </a:p>
          <a:p>
            <a:pPr>
              <a:lnSpc>
                <a:spcPct val="200000"/>
              </a:lnSpc>
            </a:pPr>
            <a:r>
              <a:rPr lang="en-US" dirty="0"/>
              <a:t>Real wages – need to see progress.</a:t>
            </a:r>
          </a:p>
          <a:p>
            <a:pPr>
              <a:lnSpc>
                <a:spcPct val="200000"/>
              </a:lnSpc>
            </a:pPr>
            <a:r>
              <a:rPr lang="en-US" dirty="0"/>
              <a:t>Workforce participation – need growth here to get GDP growth.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US" dirty="0"/>
              <a:t>Pay no attention to the unemployment rate.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580EE6-49CA-4D4E-ADA5-B4D9A233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1141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D. </a:t>
            </a:r>
            <a:r>
              <a:rPr lang="en-US" dirty="0" err="1"/>
              <a:t>Haveman</a:t>
            </a:r>
            <a:endParaRPr lang="en-US" dirty="0"/>
          </a:p>
          <a:p>
            <a:pPr marL="0" indent="0" algn="ctr">
              <a:buNone/>
            </a:pPr>
            <a:r>
              <a:rPr lang="en-US" dirty="0" err="1"/>
              <a:t>Jon@NEEDelegation.org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www.NEEDelegation.org/testimonials.php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www.NEEDelegation.org/friend.php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87326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70583-B943-B44B-8490-B6803B3B7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>
                <a:hlinkClick r:id="rId2"/>
              </a:rPr>
              <a:t>www.NEEDelegation.org/LocalGraphs</a:t>
            </a:r>
            <a:br>
              <a:rPr lang="en-US" sz="5000" dirty="0"/>
            </a:br>
            <a:endParaRPr lang="en-US" sz="5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C2BF2-AD29-174E-8A41-AD8AEFCC2B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every state and county in the United States.</a:t>
            </a:r>
          </a:p>
          <a:p>
            <a:r>
              <a:rPr lang="en-US" dirty="0"/>
              <a:t>Detailed graphs on employment, housing, moves, and other statistics.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ACEAAA-E031-8B48-B3E4-329ACA54D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3756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2458D-CDD5-2140-8E38-B5F6A0368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3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Tre</a:t>
            </a:r>
            <a:r>
              <a:rPr lang="en-US" dirty="0"/>
              <a:t>nds in Labor Force Participation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DAB938-D177-AA4A-99C6-9E4090F1F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2A6ABBB-A7D4-ED46-B464-AA78BBC57A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89950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4248775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FE16F-9E21-4949-BD71-F4A1BE18C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61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Sup</a:t>
            </a:r>
            <a:r>
              <a:rPr lang="en-US" dirty="0"/>
              <a:t>ply Chains Are at the Core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01F940-3D7E-B147-A909-9A0C1B585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AD39A3-F10C-AB4E-A1D3-D5404C6F3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2919" y="941621"/>
            <a:ext cx="7426161" cy="528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6193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7ECFD-4E5F-3147-8461-8474CB70E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1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Are Supply Chains?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963692-5411-AB4A-821E-B64F765FA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4F7F0F-E0C8-154B-852D-6CB7D6BD4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7071" y="857160"/>
            <a:ext cx="6442292" cy="54177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011580-872F-0D47-8975-5572B5944F60}"/>
              </a:ext>
            </a:extLst>
          </p:cNvPr>
          <p:cNvSpPr txBox="1"/>
          <p:nvPr/>
        </p:nvSpPr>
        <p:spPr>
          <a:xfrm>
            <a:off x="7985974" y="6554787"/>
            <a:ext cx="41675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www.cfr.org</a:t>
            </a:r>
            <a:r>
              <a:rPr lang="en-US" sz="1200" dirty="0"/>
              <a:t>/article/what-happened-supply-chains-2021</a:t>
            </a:r>
          </a:p>
        </p:txBody>
      </p:sp>
    </p:spTree>
    <p:extLst>
      <p:ext uri="{BB962C8B-B14F-4D97-AF65-F5344CB8AC3E}">
        <p14:creationId xmlns:p14="http://schemas.microsoft.com/office/powerpoint/2010/main" val="40303712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79349-F75C-4BB6-AB33-68991D240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Puz</a:t>
            </a:r>
            <a:r>
              <a:rPr lang="en-US" dirty="0"/>
              <a:t>zle:  Is Inflation Permanently Higher?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11030-6C8D-41D5-B96E-904CEB439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Fed: Price increases may be: </a:t>
            </a:r>
          </a:p>
          <a:p>
            <a:pPr lvl="1"/>
            <a:r>
              <a:rPr lang="en-US" dirty="0"/>
              <a:t>1) rebound from low prices last year; </a:t>
            </a:r>
          </a:p>
          <a:p>
            <a:pPr lvl="1"/>
            <a:r>
              <a:rPr lang="en-US" dirty="0"/>
              <a:t>2) temporary due to supply chain disruptions; e.g., used cars, </a:t>
            </a:r>
            <a:r>
              <a:rPr lang="en-US" dirty="0" err="1"/>
              <a:t>bldg</a:t>
            </a:r>
            <a:r>
              <a:rPr lang="en-US" dirty="0"/>
              <a:t> supplies.</a:t>
            </a:r>
          </a:p>
          <a:p>
            <a:pPr lvl="1"/>
            <a:r>
              <a:rPr lang="en-US" dirty="0"/>
              <a:t>3) influenced by rising wages in the future.</a:t>
            </a:r>
          </a:p>
          <a:p>
            <a:endParaRPr lang="en-US" dirty="0"/>
          </a:p>
          <a:p>
            <a:r>
              <a:rPr lang="en-US" dirty="0"/>
              <a:t>On the other hand:  We are close to full employment and monetary and fiscal policies are very easy.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Nobody knows, but Fed has wavered in its optimism.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B17A9B-4ABB-47C8-930C-1CC3D198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201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6A29C-0E1A-724F-8141-983F060F4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21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so Kean on </a:t>
            </a:r>
            <a:r>
              <a:rPr lang="en-US" dirty="0" err="1"/>
              <a:t>Telecommunting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35055-4D4C-9B41-AB27-E2E144143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Productivity at home appears to be really high during pandemic.</a:t>
            </a:r>
          </a:p>
          <a:p>
            <a:pPr lvl="1"/>
            <a:r>
              <a:rPr lang="en-US" dirty="0"/>
              <a:t>Nothing else to do.</a:t>
            </a:r>
          </a:p>
          <a:p>
            <a:pPr lvl="1"/>
            <a:r>
              <a:rPr lang="en-US" dirty="0"/>
              <a:t>Short term – corporate culture and new hires – visibility to the boss – camaraderie.</a:t>
            </a:r>
          </a:p>
          <a:p>
            <a:pPr lvl="1"/>
            <a:endParaRPr lang="en-US" dirty="0"/>
          </a:p>
          <a:p>
            <a:r>
              <a:rPr lang="en-US" dirty="0"/>
              <a:t>CEOs are salivating over reduced Comm RE costs.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EED8ED-521B-134C-BCCC-68D816000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992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333072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Jon D. Haveman, NEED</a:t>
            </a:r>
          </a:p>
          <a:p>
            <a:pPr lvl="1"/>
            <a:r>
              <a:rPr lang="en-US" dirty="0"/>
              <a:t>Scott Baier, Clemson University</a:t>
            </a:r>
          </a:p>
          <a:p>
            <a:pPr lvl="1"/>
            <a:r>
              <a:rPr lang="en-US" dirty="0"/>
              <a:t>Geoffrey </a:t>
            </a:r>
            <a:r>
              <a:rPr lang="en-US" dirty="0" err="1"/>
              <a:t>Woglom</a:t>
            </a:r>
            <a:r>
              <a:rPr lang="en-US" dirty="0"/>
              <a:t>, Amherst College (Emeritus)</a:t>
            </a:r>
          </a:p>
          <a:p>
            <a:pPr lvl="1"/>
            <a:r>
              <a:rPr lang="en-US" dirty="0"/>
              <a:t>Brian </a:t>
            </a:r>
            <a:r>
              <a:rPr lang="en-US" dirty="0" err="1"/>
              <a:t>Dombeck</a:t>
            </a:r>
            <a:r>
              <a:rPr lang="en-US" dirty="0"/>
              <a:t>, Lewis &amp; Clark College</a:t>
            </a:r>
          </a:p>
          <a:p>
            <a:pPr lvl="1"/>
            <a:r>
              <a:rPr lang="en-US" dirty="0"/>
              <a:t>Doris </a:t>
            </a:r>
            <a:r>
              <a:rPr lang="en-US" dirty="0" err="1"/>
              <a:t>Geide</a:t>
            </a:r>
            <a:r>
              <a:rPr lang="en-US" dirty="0"/>
              <a:t>-Stevenson, Weber State</a:t>
            </a:r>
          </a:p>
          <a:p>
            <a:endParaRPr lang="en-US" dirty="0"/>
          </a:p>
          <a:p>
            <a:r>
              <a:rPr lang="en-US" dirty="0"/>
              <a:t>Disclaimer</a:t>
            </a:r>
          </a:p>
          <a:p>
            <a:pPr lvl="1"/>
            <a:r>
              <a:rPr lang="en-US" sz="1800" dirty="0"/>
              <a:t>NEED presentations are designed to be nonpartisan.</a:t>
            </a:r>
          </a:p>
          <a:p>
            <a:pPr lvl="1"/>
            <a:r>
              <a:rPr lang="en-US" sz="1800" dirty="0"/>
              <a:t>It is, however, inevitable that the presenter will be asked for and will provide their own views.</a:t>
            </a:r>
          </a:p>
          <a:p>
            <a:pPr lvl="1"/>
            <a:r>
              <a:rPr lang="en-US" sz="1800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329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7E6F9-A980-2348-88F6-87696A437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/>
              <a:t>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E8607-FDD7-E740-A0B8-3B94245F7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2683" y="1445673"/>
            <a:ext cx="5106633" cy="4351338"/>
          </a:xfrm>
        </p:spPr>
        <p:txBody>
          <a:bodyPr>
            <a:normAutofit/>
          </a:bodyPr>
          <a:lstStyle/>
          <a:p>
            <a:r>
              <a:rPr lang="en-US" dirty="0"/>
              <a:t>State of the pandemic</a:t>
            </a:r>
          </a:p>
          <a:p>
            <a:r>
              <a:rPr lang="en-US" dirty="0"/>
              <a:t>The U.S. Economy</a:t>
            </a:r>
          </a:p>
          <a:p>
            <a:r>
              <a:rPr lang="en-US" dirty="0"/>
              <a:t>Hot Topics</a:t>
            </a:r>
          </a:p>
          <a:p>
            <a:pPr lvl="1"/>
            <a:r>
              <a:rPr lang="en-US" dirty="0"/>
              <a:t>Debt</a:t>
            </a:r>
          </a:p>
          <a:p>
            <a:pPr lvl="1"/>
            <a:r>
              <a:rPr lang="en-US" dirty="0"/>
              <a:t>Inflation</a:t>
            </a:r>
          </a:p>
          <a:p>
            <a:pPr lvl="1"/>
            <a:r>
              <a:rPr lang="en-US" dirty="0"/>
              <a:t>Great resignation</a:t>
            </a:r>
          </a:p>
          <a:p>
            <a:pPr lvl="1"/>
            <a:r>
              <a:rPr lang="en-US" dirty="0"/>
              <a:t>Structural changes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9924DA-FE6F-254B-8EBF-5C58B48D4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9603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19010-AAAB-4C4A-9BDB-22A677883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of the Pandemic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833349-B402-F24F-92FE-FF44063F4C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849C8A-3A1A-174F-918A-71B756C8D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714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2457A-F682-A344-AA0F-BDB2832F6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32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</a:t>
            </a:r>
            <a:r>
              <a:rPr lang="en-US" dirty="0"/>
              <a:t>king Real Progress…Until Omicron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54859D-F078-8447-AE02-81C028E6E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88955D-F7A5-4946-B319-DB59235A1F52}"/>
              </a:ext>
            </a:extLst>
          </p:cNvPr>
          <p:cNvSpPr txBox="1"/>
          <p:nvPr/>
        </p:nvSpPr>
        <p:spPr>
          <a:xfrm>
            <a:off x="9598383" y="6438527"/>
            <a:ext cx="1233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NYTimes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A3E90B-1477-F246-8BF7-29CD6FC39CE4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932350" y="969197"/>
            <a:ext cx="8900025" cy="526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821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2457A-F682-A344-AA0F-BDB2832F6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9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Cali</a:t>
            </a:r>
            <a:r>
              <a:rPr lang="en-US" dirty="0"/>
              <a:t>fornia Cases Were Falling Nicely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54859D-F078-8447-AE02-81C028E6E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88955D-F7A5-4946-B319-DB59235A1F52}"/>
              </a:ext>
            </a:extLst>
          </p:cNvPr>
          <p:cNvSpPr txBox="1"/>
          <p:nvPr/>
        </p:nvSpPr>
        <p:spPr>
          <a:xfrm>
            <a:off x="9598383" y="6438527"/>
            <a:ext cx="1233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NYTimes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885B20-D738-7248-8FE0-85C6FAF4332F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0" y="1472436"/>
            <a:ext cx="12192000" cy="395514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B16E6F7-B9BE-0D4E-9BE6-C6FD30C7CA5F}"/>
              </a:ext>
            </a:extLst>
          </p:cNvPr>
          <p:cNvSpPr/>
          <p:nvPr/>
        </p:nvSpPr>
        <p:spPr>
          <a:xfrm>
            <a:off x="8142188" y="3943607"/>
            <a:ext cx="4049812" cy="18509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8F01D6-0C83-364C-A0B9-6F4BA2CFAF1E}"/>
              </a:ext>
            </a:extLst>
          </p:cNvPr>
          <p:cNvSpPr/>
          <p:nvPr/>
        </p:nvSpPr>
        <p:spPr>
          <a:xfrm>
            <a:off x="0" y="1819946"/>
            <a:ext cx="2295939" cy="545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43814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10130</TotalTime>
  <Words>1195</Words>
  <Application>Microsoft Macintosh PowerPoint</Application>
  <PresentationFormat>Widescreen</PresentationFormat>
  <Paragraphs>263</Paragraphs>
  <Slides>47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1" baseType="lpstr">
      <vt:lpstr>Arial</vt:lpstr>
      <vt:lpstr>Calibri</vt:lpstr>
      <vt:lpstr>Courier New</vt:lpstr>
      <vt:lpstr>Custom Design</vt:lpstr>
      <vt:lpstr>PowerPoint Presentation</vt:lpstr>
      <vt:lpstr> National Economic Education Delegation</vt:lpstr>
      <vt:lpstr>Who Are We?</vt:lpstr>
      <vt:lpstr> Available NEED Topics Include:</vt:lpstr>
      <vt:lpstr>Credits and Disclaimer</vt:lpstr>
      <vt:lpstr>Outline</vt:lpstr>
      <vt:lpstr>State of the Pandemic</vt:lpstr>
      <vt:lpstr>Making Real Progress…Until Omicron</vt:lpstr>
      <vt:lpstr>California Cases Were Falling Nicely</vt:lpstr>
      <vt:lpstr>The U.S. Economy</vt:lpstr>
      <vt:lpstr>GDP Trajectory: Pandemic Plunge!</vt:lpstr>
      <vt:lpstr>Spending Patterns Since First US Case</vt:lpstr>
      <vt:lpstr>But Not All Industries Were Equally Harmed</vt:lpstr>
      <vt:lpstr>Spending Patterns – Hardest Hit Sectors</vt:lpstr>
      <vt:lpstr>Spending Patterns Since First US Case: CA</vt:lpstr>
      <vt:lpstr>Stimulus allowed Spending to Recover</vt:lpstr>
      <vt:lpstr>Monthly Changes in Nonfarm Employment</vt:lpstr>
      <vt:lpstr>Monthly Changes in Nonfarm Employment</vt:lpstr>
      <vt:lpstr>Employment Gap</vt:lpstr>
      <vt:lpstr>Labor Force is Shrinking – Drives Down UR</vt:lpstr>
      <vt:lpstr>Hot Topics</vt:lpstr>
      <vt:lpstr>A Problem Exacerbated….Not Created</vt:lpstr>
      <vt:lpstr>Inflation – Climbing! Should we worry?</vt:lpstr>
      <vt:lpstr>Inflation in Historical Perspective</vt:lpstr>
      <vt:lpstr>Inflation – The Fed’s Metric! Should we worry?</vt:lpstr>
      <vt:lpstr>Inflation – PCE and Fed Suggest: I don’t know.</vt:lpstr>
      <vt:lpstr>PowerPoint Presentation</vt:lpstr>
      <vt:lpstr>We’re Buying Mostly … Stuff</vt:lpstr>
      <vt:lpstr>Inflation: Concentrated</vt:lpstr>
      <vt:lpstr>Corporate Profits…Adding to Inflation?</vt:lpstr>
      <vt:lpstr>The Great Resignation</vt:lpstr>
      <vt:lpstr>Quits Are High! The Great Resignation</vt:lpstr>
      <vt:lpstr>Quits – Rising, but More in Some Industries</vt:lpstr>
      <vt:lpstr>This is Happening Despite Rising Wages</vt:lpstr>
      <vt:lpstr>Inflation Adjusted Wages Are Falling</vt:lpstr>
      <vt:lpstr>Declining Resources May Change Things</vt:lpstr>
      <vt:lpstr>Structural Changes?</vt:lpstr>
      <vt:lpstr>Primary Topics Covered</vt:lpstr>
      <vt:lpstr>Conclusion</vt:lpstr>
      <vt:lpstr>Best Measures of Progress</vt:lpstr>
      <vt:lpstr> Thank you!</vt:lpstr>
      <vt:lpstr>www.NEEDelegation.org/LocalGraphs </vt:lpstr>
      <vt:lpstr>Trends in Labor Force Participation</vt:lpstr>
      <vt:lpstr>Supply Chains Are at the Core</vt:lpstr>
      <vt:lpstr>What Are Supply Chains?</vt:lpstr>
      <vt:lpstr>Puzzle:  Is Inflation Permanently Higher?</vt:lpstr>
      <vt:lpstr>Why so Kean on Telecommunting?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haveman</cp:lastModifiedBy>
  <cp:revision>216</cp:revision>
  <cp:lastPrinted>2022-01-04T21:19:21Z</cp:lastPrinted>
  <dcterms:created xsi:type="dcterms:W3CDTF">2017-05-03T22:30:38Z</dcterms:created>
  <dcterms:modified xsi:type="dcterms:W3CDTF">2022-01-10T02:32:43Z</dcterms:modified>
</cp:coreProperties>
</file>