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1"/>
  </p:notesMasterIdLst>
  <p:sldIdLst>
    <p:sldId id="4142" r:id="rId2"/>
    <p:sldId id="3943" r:id="rId3"/>
    <p:sldId id="4347" r:id="rId4"/>
    <p:sldId id="4754" r:id="rId5"/>
    <p:sldId id="4539" r:id="rId6"/>
    <p:sldId id="4756" r:id="rId7"/>
    <p:sldId id="4758" r:id="rId8"/>
    <p:sldId id="4759" r:id="rId9"/>
    <p:sldId id="4485" r:id="rId10"/>
    <p:sldId id="4755" r:id="rId11"/>
    <p:sldId id="4359" r:id="rId12"/>
    <p:sldId id="4771" r:id="rId13"/>
    <p:sldId id="4221" r:id="rId14"/>
    <p:sldId id="4677" r:id="rId15"/>
    <p:sldId id="4168" r:id="rId16"/>
    <p:sldId id="4647" r:id="rId17"/>
    <p:sldId id="4749" r:id="rId18"/>
    <p:sldId id="4750" r:id="rId19"/>
    <p:sldId id="4763" r:id="rId20"/>
    <p:sldId id="4438" r:id="rId21"/>
    <p:sldId id="4772" r:id="rId22"/>
    <p:sldId id="4770" r:id="rId23"/>
    <p:sldId id="4773" r:id="rId24"/>
    <p:sldId id="4740" r:id="rId25"/>
    <p:sldId id="4743" r:id="rId26"/>
    <p:sldId id="4775" r:id="rId27"/>
    <p:sldId id="4746" r:id="rId28"/>
    <p:sldId id="4774" r:id="rId29"/>
    <p:sldId id="11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795"/>
  </p:normalViewPr>
  <p:slideViewPr>
    <p:cSldViewPr snapToGrid="0" snapToObjects="1">
      <p:cViewPr varScale="1">
        <p:scale>
          <a:sx n="120" d="100"/>
          <a:sy n="120" d="100"/>
        </p:scale>
        <p:origin x="520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FEDFUNDS_UpperLimit.pn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Index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FED_Recent.p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Economic Update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100" dirty="0">
                <a:solidFill>
                  <a:schemeClr val="tx2"/>
                </a:solidFill>
              </a:rPr>
              <a:t>SIRs, Branch 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October 2,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12744-0F19-4912-01FB-B8FC3067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4657" y="1106647"/>
            <a:ext cx="10875633" cy="4985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C341C-6A6C-A688-FE0A-7632E58C7116}"/>
              </a:ext>
            </a:extLst>
          </p:cNvPr>
          <p:cNvSpPr txBox="1"/>
          <p:nvPr/>
        </p:nvSpPr>
        <p:spPr>
          <a:xfrm>
            <a:off x="4474229" y="2748839"/>
            <a:ext cx="46294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 uptick is almost certainly because of tariffs.</a:t>
            </a:r>
          </a:p>
        </p:txBody>
      </p:sp>
    </p:spTree>
    <p:extLst>
      <p:ext uri="{BB962C8B-B14F-4D97-AF65-F5344CB8AC3E}">
        <p14:creationId xmlns:p14="http://schemas.microsoft.com/office/powerpoint/2010/main" val="21824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Conservative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3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I wouldn’t be surprised.</a:t>
            </a:r>
          </a:p>
          <a:p>
            <a:pPr lvl="1"/>
            <a:r>
              <a:rPr lang="en-US" dirty="0"/>
              <a:t>Many indicators are in the black.</a:t>
            </a:r>
          </a:p>
          <a:p>
            <a:pPr lvl="2"/>
            <a:r>
              <a:rPr lang="en-US" dirty="0"/>
              <a:t>2024 2</a:t>
            </a:r>
            <a:r>
              <a:rPr lang="en-US" baseline="30000" dirty="0"/>
              <a:t>nd</a:t>
            </a:r>
            <a:r>
              <a:rPr lang="en-US" dirty="0"/>
              <a:t> half GDP growth was pretty good – 2.8% YoY.</a:t>
            </a:r>
          </a:p>
          <a:p>
            <a:pPr lvl="2"/>
            <a:r>
              <a:rPr lang="en-US" dirty="0"/>
              <a:t>2025 Q1 &lt; 0 is almost meaningless.</a:t>
            </a:r>
          </a:p>
          <a:p>
            <a:pPr lvl="2"/>
            <a:r>
              <a:rPr lang="en-US" dirty="0"/>
              <a:t>2025 Q2 = 3.8 is artificial.</a:t>
            </a:r>
          </a:p>
          <a:p>
            <a:r>
              <a:rPr lang="en-US" dirty="0"/>
              <a:t>Stagflation almost assuredly is on the horizon.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CB8D-BD8F-E7DE-92BC-F1510B6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0E98-8EBF-4CAA-92FD-14B0E2D5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12" y="1165616"/>
            <a:ext cx="7009435" cy="4351338"/>
          </a:xfrm>
        </p:spPr>
        <p:txBody>
          <a:bodyPr/>
          <a:lstStyle/>
          <a:p>
            <a:r>
              <a:rPr lang="en-US" dirty="0"/>
              <a:t>Federal Government Policies</a:t>
            </a:r>
          </a:p>
          <a:p>
            <a:pPr lvl="1"/>
            <a:r>
              <a:rPr lang="en-US" dirty="0"/>
              <a:t>How far will they go with immigration?</a:t>
            </a:r>
          </a:p>
          <a:p>
            <a:pPr lvl="1"/>
            <a:r>
              <a:rPr lang="en-US" dirty="0"/>
              <a:t>How many federal employees will be laid off?</a:t>
            </a:r>
          </a:p>
          <a:p>
            <a:pPr lvl="1"/>
            <a:r>
              <a:rPr lang="en-US" dirty="0"/>
              <a:t>How high will tariffs remain?</a:t>
            </a:r>
          </a:p>
          <a:p>
            <a:pPr lvl="1"/>
            <a:r>
              <a:rPr lang="en-US" dirty="0"/>
              <a:t>Will Fed Chair Powell be replaced prematurely?</a:t>
            </a:r>
          </a:p>
          <a:p>
            <a:pPr marL="457200" lvl="1" indent="0">
              <a:buNone/>
            </a:pPr>
            <a:r>
              <a:rPr lang="en-US" b="1" dirty="0"/>
              <a:t>Increased prominence:</a:t>
            </a:r>
          </a:p>
          <a:p>
            <a:pPr lvl="1"/>
            <a:r>
              <a:rPr lang="en-US" dirty="0"/>
              <a:t>Federal Debt</a:t>
            </a:r>
          </a:p>
          <a:p>
            <a:pPr marL="457200" lvl="1" indent="0">
              <a:buNone/>
            </a:pPr>
            <a:r>
              <a:rPr lang="en-US" b="1" dirty="0"/>
              <a:t>New:</a:t>
            </a:r>
          </a:p>
          <a:p>
            <a:pPr lvl="1"/>
            <a:r>
              <a:rPr lang="en-US" dirty="0"/>
              <a:t>Government shutdown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FB7E0-8C4F-FB91-9906-E914E00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1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8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63A6-6E03-DFC7-3790-C2166488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</a:t>
            </a:r>
            <a:r>
              <a:rPr lang="en-US" dirty="0"/>
              <a:t>ce Inauguration: Policies = Anti-Growth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E9D8-3599-FE50-AABE-B1334AA5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179" y="1602225"/>
            <a:ext cx="6673770" cy="4351338"/>
          </a:xfrm>
        </p:spPr>
        <p:txBody>
          <a:bodyPr/>
          <a:lstStyle/>
          <a:p>
            <a:r>
              <a:rPr lang="en-US" dirty="0"/>
              <a:t>Deportations</a:t>
            </a:r>
          </a:p>
          <a:p>
            <a:r>
              <a:rPr lang="en-US" dirty="0"/>
              <a:t>Tariffs</a:t>
            </a:r>
          </a:p>
          <a:p>
            <a:r>
              <a:rPr lang="en-US" dirty="0"/>
              <a:t>Cuts to spending and employment</a:t>
            </a:r>
          </a:p>
          <a:p>
            <a:r>
              <a:rPr lang="en-US" dirty="0"/>
              <a:t>Threats to Fed Chair Powell</a:t>
            </a:r>
          </a:p>
          <a:p>
            <a:r>
              <a:rPr lang="en-US" dirty="0"/>
              <a:t>Federal Debt</a:t>
            </a:r>
          </a:p>
          <a:p>
            <a:r>
              <a:rPr lang="en-US" dirty="0"/>
              <a:t>Federal Shutdown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2EB73-11EC-0A64-FF0E-E9A9AD61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6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3DD908-68C7-DC06-2616-057875C6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6" y="928136"/>
            <a:ext cx="8708571" cy="58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2025-2055</a:t>
            </a:r>
          </a:p>
        </p:txBody>
      </p:sp>
    </p:spTree>
    <p:extLst>
      <p:ext uri="{BB962C8B-B14F-4D97-AF65-F5344CB8AC3E}">
        <p14:creationId xmlns:p14="http://schemas.microsoft.com/office/powerpoint/2010/main" val="347935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266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743E-602F-C246-F929-A8FAA995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</a:t>
            </a:r>
            <a:r>
              <a:rPr lang="en-US" dirty="0"/>
              <a:t>iffs: Inequitable Way to Raise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8F752-7A44-8A6E-2B0E-E6237510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B12DAB19-31B3-7679-36F8-46E47677C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870" y="1014354"/>
            <a:ext cx="6596130" cy="57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88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Federal Gov’t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36E41-C9D1-000E-30F9-4AEA3003D344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78885" y="1025335"/>
            <a:ext cx="7189636" cy="52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01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D084B-CF62-18C5-CBF5-2EA0BA9B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9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Debt is on an Unsustainable Path</a:t>
            </a:r>
          </a:p>
        </p:txBody>
      </p:sp>
      <p:pic>
        <p:nvPicPr>
          <p:cNvPr id="6" name="Content Placeholder 5" descr="A graph showing the effects of the war on the us&#10;&#10;Description automatically generated with medium confidence">
            <a:extLst>
              <a:ext uri="{FF2B5EF4-FFF2-40B4-BE49-F238E27FC236}">
                <a16:creationId xmlns:a16="http://schemas.microsoft.com/office/drawing/2014/main" id="{3411D493-52FD-A340-5AF6-C3210FB9A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560" y="910036"/>
            <a:ext cx="8046720" cy="53282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65B7F-E785-26E0-551C-B3776B8F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88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Inflation: was getting close to Fed’s 2% target.</a:t>
            </a:r>
          </a:p>
          <a:p>
            <a:pPr lvl="1"/>
            <a:r>
              <a:rPr lang="en-US" dirty="0"/>
              <a:t>This is now going in the wrong direction</a:t>
            </a:r>
          </a:p>
          <a:p>
            <a:pPr lvl="1"/>
            <a:endParaRPr lang="en-US" dirty="0"/>
          </a:p>
          <a:p>
            <a:r>
              <a:rPr lang="en-US" dirty="0"/>
              <a:t>Current immigration and trade policies will exacerbate inflation.</a:t>
            </a:r>
          </a:p>
          <a:p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 (50% of Central Valley)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AFD2-F610-B639-3717-EB8A36A3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Big</a:t>
            </a:r>
            <a:r>
              <a:rPr lang="en-US" dirty="0"/>
              <a:t>gest Problem: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3D2F-3A42-189E-F9EA-BAA658F8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000"/>
              </a:spcBef>
            </a:pPr>
            <a:r>
              <a:rPr lang="en-US" dirty="0"/>
              <a:t>Nobody knows how to plan into uncertainty.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Business investment is particularly at risk.</a:t>
            </a:r>
          </a:p>
          <a:p>
            <a:pPr>
              <a:spcBef>
                <a:spcPts val="2000"/>
              </a:spcBef>
              <a:spcAft>
                <a:spcPts val="2000"/>
              </a:spcAft>
            </a:pPr>
            <a:r>
              <a:rPr lang="en-US" dirty="0"/>
              <a:t>Hardly anybody increases spending into uncertainty.</a:t>
            </a:r>
          </a:p>
          <a:p>
            <a:r>
              <a:rPr lang="en-US" dirty="0"/>
              <a:t>Other countries will look elsewhere if the U.S. is volatile.</a:t>
            </a:r>
          </a:p>
          <a:p>
            <a:pPr lvl="1"/>
            <a:r>
              <a:rPr lang="en-US" dirty="0"/>
              <a:t>Tourists already are. 10.3% drop in March/25.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Outlook: is not good.</a:t>
            </a:r>
          </a:p>
          <a:p>
            <a:pPr lvl="1"/>
            <a:r>
              <a:rPr lang="en-US" dirty="0"/>
              <a:t>Inflation is inevitable.</a:t>
            </a:r>
          </a:p>
          <a:p>
            <a:pPr lvl="1"/>
            <a:r>
              <a:rPr lang="en-US" dirty="0"/>
              <a:t>Job losses are inevitable.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CB8AA-5431-C20A-C755-7E63ECF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31B3-88F3-1FAF-CDB0-7F1463CA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Tou</a:t>
            </a:r>
            <a:r>
              <a:rPr lang="en-US" dirty="0"/>
              <a:t>rism Evidence</a:t>
            </a:r>
          </a:p>
        </p:txBody>
      </p:sp>
      <p:pic>
        <p:nvPicPr>
          <p:cNvPr id="6" name="Content Placeholder 5" descr="A graph of blue and red bars&#10;&#10;AI-generated content may be incorrect.">
            <a:extLst>
              <a:ext uri="{FF2B5EF4-FFF2-40B4-BE49-F238E27FC236}">
                <a16:creationId xmlns:a16="http://schemas.microsoft.com/office/drawing/2014/main" id="{C3F6C046-B2A2-D9A7-E68A-A1A197FA6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956" y="903942"/>
            <a:ext cx="7910088" cy="51351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02A5B-E06A-86C8-173F-81694FE9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FE518-F175-F7A7-04C5-A7E06D92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75" y="4204342"/>
            <a:ext cx="6834840" cy="632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67989-2FEE-CD1D-F3A9-E0332C11A4FE}"/>
              </a:ext>
            </a:extLst>
          </p:cNvPr>
          <p:cNvSpPr txBox="1"/>
          <p:nvPr/>
        </p:nvSpPr>
        <p:spPr>
          <a:xfrm>
            <a:off x="8729330" y="6456851"/>
            <a:ext cx="2822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National Travel and Tourism Office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8542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Uncertain.</a:t>
            </a:r>
          </a:p>
          <a:p>
            <a:r>
              <a:rPr lang="en-US" dirty="0"/>
              <a:t>Our current path has many forecasters indicating that a recession is more likely than not.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IMF has cut it’s U.S. growth forecast to 1.8%, down from 2.8% in 2024.</a:t>
            </a:r>
          </a:p>
          <a:p>
            <a:pPr>
              <a:spcAft>
                <a:spcPts val="1000"/>
              </a:spcAft>
            </a:pPr>
            <a:r>
              <a:rPr lang="en-US" dirty="0"/>
              <a:t>A slowdown in economic growth seems inevitable.</a:t>
            </a:r>
          </a:p>
          <a:p>
            <a:r>
              <a:rPr lang="en-US" dirty="0"/>
              <a:t>A bout of stagflation is happening.</a:t>
            </a:r>
          </a:p>
          <a:p>
            <a:endParaRPr lang="en-US" dirty="0"/>
          </a:p>
          <a:p>
            <a:r>
              <a:rPr lang="en-US" dirty="0"/>
              <a:t>And then there is the shutdown….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2E40-66DB-4790-A47C-C2500A22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4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</a:t>
            </a:r>
            <a:r>
              <a:rPr lang="en-US" dirty="0"/>
              <a:t>out the Shutdown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FAB08-A304-E2DE-BB45-FFD6A313B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effects:</a:t>
            </a:r>
          </a:p>
          <a:p>
            <a:pPr lvl="1"/>
            <a:r>
              <a:rPr lang="en-US" dirty="0"/>
              <a:t>Horribly inconvenient for many. Many of whom are vulnerable.</a:t>
            </a:r>
          </a:p>
          <a:p>
            <a:pPr lvl="1"/>
            <a:r>
              <a:rPr lang="en-US" dirty="0"/>
              <a:t>Economics effects: usually business delayed, not destroyed.</a:t>
            </a:r>
          </a:p>
          <a:p>
            <a:pPr lvl="1"/>
            <a:r>
              <a:rPr lang="en-US" dirty="0"/>
              <a:t>Delay of important economic data.</a:t>
            </a:r>
          </a:p>
          <a:p>
            <a:pPr lvl="1"/>
            <a:endParaRPr lang="en-US" dirty="0"/>
          </a:p>
          <a:p>
            <a:r>
              <a:rPr lang="en-US" dirty="0"/>
              <a:t>This time might be different:</a:t>
            </a:r>
          </a:p>
          <a:p>
            <a:pPr lvl="1"/>
            <a:r>
              <a:rPr lang="en-US" dirty="0"/>
              <a:t>Duration: not clear both sides want it to end.</a:t>
            </a:r>
          </a:p>
          <a:p>
            <a:pPr lvl="1"/>
            <a:r>
              <a:rPr lang="en-US" dirty="0"/>
              <a:t>Will furloughs turn into layoffs?</a:t>
            </a:r>
          </a:p>
          <a:p>
            <a:pPr lvl="1"/>
            <a:r>
              <a:rPr lang="en-US" dirty="0"/>
              <a:t>Huge cuts in government contracts (not normal in a shutdown).</a:t>
            </a:r>
          </a:p>
          <a:p>
            <a:pPr lvl="1"/>
            <a:r>
              <a:rPr lang="en-US" dirty="0"/>
              <a:t>The data are particularly important as Fed navigates inflation/growth.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CC3AE-DE85-BD22-9995-6D32DFF0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433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Q3-2024:  3.1%</a:t>
            </a:r>
          </a:p>
          <a:p>
            <a:r>
              <a:rPr lang="en-US" dirty="0"/>
              <a:t>Q4-2024:  2.5%</a:t>
            </a:r>
          </a:p>
          <a:p>
            <a:r>
              <a:rPr lang="en-US" dirty="0"/>
              <a:t>Q1-2025: -0.2%</a:t>
            </a:r>
          </a:p>
          <a:p>
            <a:r>
              <a:rPr lang="en-US" dirty="0"/>
              <a:t>Q2-2025:	 3.8%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46BDB-204B-4602-0090-C72177FA51D2}"/>
              </a:ext>
            </a:extLst>
          </p:cNvPr>
          <p:cNvSpPr txBox="1"/>
          <p:nvPr/>
        </p:nvSpPr>
        <p:spPr>
          <a:xfrm>
            <a:off x="3851317" y="3951202"/>
            <a:ext cx="49780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Growth 6 Months into 2025:  1.6% Annualized Rate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to Such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106443" y="2346575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6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orts Went Into Inventories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5ADFE-1A7F-F629-AFF1-17C6E5754BC1}"/>
              </a:ext>
            </a:extLst>
          </p:cNvPr>
          <p:cNvGrpSpPr/>
          <p:nvPr/>
        </p:nvGrpSpPr>
        <p:grpSpPr>
          <a:xfrm>
            <a:off x="9584918" y="1655459"/>
            <a:ext cx="1323772" cy="871130"/>
            <a:chOff x="4369904" y="3591339"/>
            <a:chExt cx="1323772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571719-3920-A620-21BD-D2926C6BAC6E}"/>
                </a:ext>
              </a:extLst>
            </p:cNvPr>
            <p:cNvSpPr txBox="1"/>
            <p:nvPr/>
          </p:nvSpPr>
          <p:spPr>
            <a:xfrm>
              <a:off x="4598504" y="3591339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F1B76-3D6C-FDE6-AA2D-A6192CC0B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531B4D-415C-29B7-D6D7-D07D813F70F3}"/>
              </a:ext>
            </a:extLst>
          </p:cNvPr>
          <p:cNvGrpSpPr/>
          <p:nvPr/>
        </p:nvGrpSpPr>
        <p:grpSpPr>
          <a:xfrm>
            <a:off x="4992130" y="2646893"/>
            <a:ext cx="1410995" cy="715874"/>
            <a:chOff x="4382067" y="3244797"/>
            <a:chExt cx="1410995" cy="7158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4FBB02-404E-C45D-E521-13041DF40260}"/>
                </a:ext>
              </a:extLst>
            </p:cNvPr>
            <p:cNvSpPr txBox="1"/>
            <p:nvPr/>
          </p:nvSpPr>
          <p:spPr>
            <a:xfrm>
              <a:off x="4598504" y="3591339"/>
              <a:ext cx="1194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 Bubble?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CA22A6-0FB5-EDF6-91CB-8779AD170E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2067" y="3244797"/>
              <a:ext cx="543697" cy="346542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Didn’t Help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6351181" y="2686816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672252"/>
            <a:ext cx="1962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June:	   -13,000</a:t>
            </a:r>
          </a:p>
          <a:p>
            <a:r>
              <a:rPr lang="en-US" dirty="0"/>
              <a:t>July:	    79,000</a:t>
            </a:r>
          </a:p>
          <a:p>
            <a:r>
              <a:rPr lang="en-US" dirty="0"/>
              <a:t>Aug:	    22,000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FC26C-9221-37D8-13BE-47E5805F7692}"/>
              </a:ext>
            </a:extLst>
          </p:cNvPr>
          <p:cNvSpPr txBox="1"/>
          <p:nvPr/>
        </p:nvSpPr>
        <p:spPr>
          <a:xfrm>
            <a:off x="3757537" y="2625269"/>
            <a:ext cx="63219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ADP Thinks that September Job Growth was NEGATIVE.</a:t>
            </a:r>
          </a:p>
          <a:p>
            <a:r>
              <a:rPr lang="en-US" dirty="0"/>
              <a:t>We should, but won’t, hear from BLS tomorrow about September.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36565</TotalTime>
  <Words>933</Words>
  <Application>Microsoft Macintosh PowerPoint</Application>
  <PresentationFormat>Widescreen</PresentationFormat>
  <Paragraphs>181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Courier New</vt:lpstr>
      <vt:lpstr>Custom Design</vt:lpstr>
      <vt:lpstr>PowerPoint Presentation</vt:lpstr>
      <vt:lpstr>Outline</vt:lpstr>
      <vt:lpstr>Economic Indicators</vt:lpstr>
      <vt:lpstr>GDP: Quarterly Growth</vt:lpstr>
      <vt:lpstr>What Drove GDP to Such Growth?</vt:lpstr>
      <vt:lpstr>Imports Went Into Inventories</vt:lpstr>
      <vt:lpstr>Government Spending Didn’t Help</vt:lpstr>
      <vt:lpstr>Consumers Also Tightened</vt:lpstr>
      <vt:lpstr>Monthly Changes in Nonfarm Employment</vt:lpstr>
      <vt:lpstr>And Stocks?</vt:lpstr>
      <vt:lpstr>Inflation</vt:lpstr>
      <vt:lpstr>Inflation: Latest Figures</vt:lpstr>
      <vt:lpstr>The Fed: Conservative</vt:lpstr>
      <vt:lpstr>Federal Funds Rate</vt:lpstr>
      <vt:lpstr>Takeaways</vt:lpstr>
      <vt:lpstr>Uncertainties</vt:lpstr>
      <vt:lpstr>Bigger Picture</vt:lpstr>
      <vt:lpstr>Since Inauguration: Policies = Anti-Growth</vt:lpstr>
      <vt:lpstr>Is Immigration Saving the Day?</vt:lpstr>
      <vt:lpstr>Immigrants to the Rescue?</vt:lpstr>
      <vt:lpstr>Tariffs: Inequitable Way to Raise Revenues</vt:lpstr>
      <vt:lpstr>Monthly Changes in Federal Gov’t Employment</vt:lpstr>
      <vt:lpstr>Federal Debt is on an Unsustainable Path</vt:lpstr>
      <vt:lpstr>Summary</vt:lpstr>
      <vt:lpstr>Biggest Problem: Uncertainty</vt:lpstr>
      <vt:lpstr>Tourism Evidence</vt:lpstr>
      <vt:lpstr>Are We Headed for A Recession?</vt:lpstr>
      <vt:lpstr>About the Shutdown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489</cp:revision>
  <cp:lastPrinted>2025-06-24T18:01:37Z</cp:lastPrinted>
  <dcterms:created xsi:type="dcterms:W3CDTF">2017-05-03T22:30:38Z</dcterms:created>
  <dcterms:modified xsi:type="dcterms:W3CDTF">2025-10-02T17:54:39Z</dcterms:modified>
</cp:coreProperties>
</file>