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5"/>
  </p:notesMasterIdLst>
  <p:sldIdLst>
    <p:sldId id="4142" r:id="rId2"/>
    <p:sldId id="328" r:id="rId3"/>
    <p:sldId id="3935" r:id="rId4"/>
    <p:sldId id="1029" r:id="rId5"/>
    <p:sldId id="4001" r:id="rId6"/>
    <p:sldId id="1091" r:id="rId7"/>
    <p:sldId id="3943" r:id="rId8"/>
    <p:sldId id="4218" r:id="rId9"/>
    <p:sldId id="317" r:id="rId10"/>
    <p:sldId id="3886" r:id="rId11"/>
    <p:sldId id="262" r:id="rId12"/>
    <p:sldId id="4217" r:id="rId13"/>
    <p:sldId id="340" r:id="rId14"/>
    <p:sldId id="4222" r:id="rId15"/>
    <p:sldId id="4147" r:id="rId16"/>
    <p:sldId id="354" r:id="rId17"/>
    <p:sldId id="4073" r:id="rId18"/>
    <p:sldId id="278" r:id="rId19"/>
    <p:sldId id="3855" r:id="rId20"/>
    <p:sldId id="4258" r:id="rId21"/>
    <p:sldId id="4316" r:id="rId22"/>
    <p:sldId id="4357" r:id="rId23"/>
    <p:sldId id="4359" r:id="rId24"/>
    <p:sldId id="4223" r:id="rId25"/>
    <p:sldId id="4355" r:id="rId26"/>
    <p:sldId id="4334" r:id="rId27"/>
    <p:sldId id="4336" r:id="rId28"/>
    <p:sldId id="4353" r:id="rId29"/>
    <p:sldId id="4337" r:id="rId30"/>
    <p:sldId id="4338" r:id="rId31"/>
    <p:sldId id="4063" r:id="rId32"/>
    <p:sldId id="360" r:id="rId33"/>
    <p:sldId id="4198" r:id="rId34"/>
    <p:sldId id="4225" r:id="rId35"/>
    <p:sldId id="4226" r:id="rId36"/>
    <p:sldId id="4062" r:id="rId37"/>
    <p:sldId id="4346" r:id="rId38"/>
    <p:sldId id="4140" r:id="rId39"/>
    <p:sldId id="4362" r:id="rId40"/>
    <p:sldId id="4162" r:id="rId41"/>
    <p:sldId id="4221" r:id="rId42"/>
    <p:sldId id="292" r:id="rId43"/>
    <p:sldId id="4216" r:id="rId44"/>
    <p:sldId id="293" r:id="rId45"/>
    <p:sldId id="290" r:id="rId46"/>
    <p:sldId id="4168" r:id="rId47"/>
    <p:sldId id="1197" r:id="rId48"/>
    <p:sldId id="4304" r:id="rId49"/>
    <p:sldId id="4344" r:id="rId50"/>
    <p:sldId id="4012" r:id="rId51"/>
    <p:sldId id="4227" r:id="rId52"/>
    <p:sldId id="4190" r:id="rId53"/>
    <p:sldId id="405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34" autoAdjust="0"/>
    <p:restoredTop sz="94862"/>
  </p:normalViewPr>
  <p:slideViewPr>
    <p:cSldViewPr snapToGrid="0" snapToObjects="1">
      <p:cViewPr varScale="1">
        <p:scale>
          <a:sx n="111" d="100"/>
          <a:sy n="111" d="100"/>
        </p:scale>
        <p:origin x="224" y="51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0698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CorporateProfits/corporateprofits_recession.pn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Sons in Retirement, Branch 19</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October 6,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10</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$0.4 Trillion below 2019 forecast.</a:t>
            </a:r>
          </a:p>
          <a:p>
            <a:pPr marL="342900" indent="-342900">
              <a:buFontTx/>
              <a:buChar char="-"/>
            </a:pPr>
            <a:r>
              <a:rPr lang="en-US" sz="2000" dirty="0">
                <a:solidFill>
                  <a:srgbClr val="7030A0"/>
                </a:solidFill>
              </a:rPr>
              <a:t>$0.8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housing/business/inventories</a:t>
            </a:r>
          </a:p>
          <a:p>
            <a:pPr lvl="2"/>
            <a:r>
              <a:rPr lang="en-US"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75073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59729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3808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a:xfrm>
            <a:off x="780325" y="0"/>
            <a:ext cx="10515600" cy="1325563"/>
          </a:xfrm>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936174" y="0"/>
            <a:ext cx="10515600" cy="1325563"/>
          </a:xfrm>
        </p:spPr>
        <p:txBody>
          <a:bodyPr/>
          <a:lstStyle/>
          <a:p>
            <a:r>
              <a:rPr lang="en-US" dirty="0">
                <a:solidFill>
                  <a:schemeClr val="bg1"/>
                </a:solidFill>
              </a:rPr>
              <a:t>Ho</a:t>
            </a:r>
            <a:r>
              <a:rPr lang="en-US" dirty="0"/>
              <a:t>w Are Things Where You Are?</a:t>
            </a:r>
          </a:p>
        </p:txBody>
      </p:sp>
      <p:pic>
        <p:nvPicPr>
          <p:cNvPr id="7" name="Content Placeholder 6">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a:srcRect/>
          <a:stretch/>
        </p:blipFill>
        <p:spPr>
          <a:xfrm>
            <a:off x="257908" y="1456752"/>
            <a:ext cx="5761892" cy="4184231"/>
          </a:xfrm>
        </p:spPr>
      </p:pic>
      <p:pic>
        <p:nvPicPr>
          <p:cNvPr id="9" name="Content Placeholder 8">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3"/>
          <a:srcRect/>
          <a:stretch/>
        </p:blipFill>
        <p:spPr>
          <a:xfrm>
            <a:off x="6172199" y="1456752"/>
            <a:ext cx="5761893" cy="4184231"/>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94677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a:t>Inflation</a:t>
            </a:r>
            <a:endParaRPr lang="en-US" dirty="0"/>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62790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1243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16257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06261" y="32658"/>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758501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 A Closer Look</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48712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10424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9" name="Oval 8">
            <a:extLst>
              <a:ext uri="{FF2B5EF4-FFF2-40B4-BE49-F238E27FC236}">
                <a16:creationId xmlns:a16="http://schemas.microsoft.com/office/drawing/2014/main" id="{FCBEAE1D-6AEB-DF4F-B7B7-A3D3B2896BC9}"/>
              </a:ext>
            </a:extLst>
          </p:cNvPr>
          <p:cNvSpPr/>
          <p:nvPr/>
        </p:nvSpPr>
        <p:spPr>
          <a:xfrm>
            <a:off x="7419551" y="1343187"/>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683D-0E7D-4F42-ABC8-0A5A3993D43C}"/>
              </a:ext>
            </a:extLst>
          </p:cNvPr>
          <p:cNvSpPr>
            <a:spLocks noGrp="1"/>
          </p:cNvSpPr>
          <p:nvPr>
            <p:ph type="title"/>
          </p:nvPr>
        </p:nvSpPr>
        <p:spPr>
          <a:xfrm>
            <a:off x="803475" y="0"/>
            <a:ext cx="10515600" cy="1325563"/>
          </a:xfrm>
        </p:spPr>
        <p:txBody>
          <a:bodyPr/>
          <a:lstStyle/>
          <a:p>
            <a:r>
              <a:rPr lang="en-US" dirty="0">
                <a:solidFill>
                  <a:schemeClr val="bg1"/>
                </a:solidFill>
              </a:rPr>
              <a:t>Cor</a:t>
            </a:r>
            <a:r>
              <a:rPr lang="en-US" dirty="0"/>
              <a:t>porations Have Pricing Power!</a:t>
            </a:r>
          </a:p>
        </p:txBody>
      </p:sp>
      <p:pic>
        <p:nvPicPr>
          <p:cNvPr id="6" name="Content Placeholder 5" descr="Chart, line chart&#10;&#10;Description automatically generated">
            <a:extLst>
              <a:ext uri="{FF2B5EF4-FFF2-40B4-BE49-F238E27FC236}">
                <a16:creationId xmlns:a16="http://schemas.microsoft.com/office/drawing/2014/main" id="{DF2A8DE8-1130-6E48-8290-5F01A818C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B19B57A6-A750-024E-8360-3BD512498194}"/>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3CE102AC-0519-DA40-BA52-BA53C23BDBAA}"/>
              </a:ext>
            </a:extLst>
          </p:cNvPr>
          <p:cNvSpPr txBox="1"/>
          <p:nvPr/>
        </p:nvSpPr>
        <p:spPr>
          <a:xfrm>
            <a:off x="5325979" y="1556084"/>
            <a:ext cx="2320059" cy="461665"/>
          </a:xfrm>
          <a:prstGeom prst="rect">
            <a:avLst/>
          </a:prstGeom>
          <a:solidFill>
            <a:schemeClr val="bg1"/>
          </a:solidFill>
        </p:spPr>
        <p:txBody>
          <a:bodyPr wrap="none" rtlCol="0">
            <a:spAutoFit/>
          </a:bodyPr>
          <a:lstStyle/>
          <a:p>
            <a:r>
              <a:rPr lang="en-US" sz="2400" dirty="0"/>
              <a:t>Corporate Profits</a:t>
            </a:r>
          </a:p>
        </p:txBody>
      </p:sp>
    </p:spTree>
    <p:extLst>
      <p:ext uri="{BB962C8B-B14F-4D97-AF65-F5344CB8AC3E}">
        <p14:creationId xmlns:p14="http://schemas.microsoft.com/office/powerpoint/2010/main" val="11200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793540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rcRect/>
          <a:stretch/>
        </p:blipFill>
        <p:spPr>
          <a:xfrm>
            <a:off x="224155" y="1325563"/>
            <a:ext cx="11743689" cy="4496503"/>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
        <p:nvSpPr>
          <p:cNvPr id="6" name="TextBox 5">
            <a:extLst>
              <a:ext uri="{FF2B5EF4-FFF2-40B4-BE49-F238E27FC236}">
                <a16:creationId xmlns:a16="http://schemas.microsoft.com/office/drawing/2014/main" id="{DFE1543B-0065-D04A-AAD6-05A8ECB3A835}"/>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357986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177696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47</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9735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327754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30585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217129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52</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1013789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2653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Recession – The State of the US Economy</a:t>
            </a:r>
          </a:p>
          <a:p>
            <a:r>
              <a:rPr lang="en-US" dirty="0"/>
              <a:t>Global Comparisons</a:t>
            </a:r>
          </a:p>
          <a:p>
            <a:r>
              <a:rPr lang="en-US" dirty="0"/>
              <a:t>Inflation</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7</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17682</TotalTime>
  <Words>1722</Words>
  <Application>Microsoft Macintosh PowerPoint</Application>
  <PresentationFormat>Widescreen</PresentationFormat>
  <Paragraphs>307</Paragraphs>
  <Slides>53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How Are Things Where You Are?</vt:lpstr>
      <vt:lpstr>Inflation</vt:lpstr>
      <vt:lpstr>Inflation: Latest Figures</vt:lpstr>
      <vt:lpstr>Which Prices?</vt:lpstr>
      <vt:lpstr>Global Evidence</vt:lpstr>
      <vt:lpstr>Inflation: Not just a US Problem</vt:lpstr>
      <vt:lpstr>Import Prices Are Elevated</vt:lpstr>
      <vt:lpstr>GDP: U.S. Stands Out, But Not Alone</vt:lpstr>
      <vt:lpstr>Global Summary</vt:lpstr>
      <vt:lpstr>Inflation: A Closer Look</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Supply Chains</vt:lpstr>
      <vt:lpstr>Corporations Have Pricing Power!</vt:lpstr>
      <vt:lpstr>My Diagnosis for the Uptick in Inflation </vt:lpstr>
      <vt:lpstr>What’s the Fed Doing About It?</vt:lpstr>
      <vt:lpstr>Federal Funds Rate</vt:lpstr>
      <vt:lpstr>Implications for Demand</vt:lpstr>
      <vt:lpstr>Treasuries</vt:lpstr>
      <vt:lpstr>Mortgage Rates</vt:lpstr>
      <vt:lpstr>Takeaways</vt:lpstr>
      <vt:lpstr> Thank you!</vt:lpstr>
      <vt:lpstr>Some Explanations</vt:lpstr>
      <vt:lpstr>Summing Up The US Economy</vt:lpstr>
      <vt:lpstr>Inflation: Concentrated</vt:lpstr>
      <vt:lpstr>Fed’s Preferred Measure of Inflation</vt:lpstr>
      <vt:lpstr>Measure of Inflation Expectations</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356</cp:revision>
  <cp:lastPrinted>2022-09-23T17:26:15Z</cp:lastPrinted>
  <dcterms:created xsi:type="dcterms:W3CDTF">2017-05-03T22:30:38Z</dcterms:created>
  <dcterms:modified xsi:type="dcterms:W3CDTF">2022-10-06T16:38:09Z</dcterms:modified>
</cp:coreProperties>
</file>