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5"/>
  </p:notesMasterIdLst>
  <p:sldIdLst>
    <p:sldId id="3970" r:id="rId2"/>
    <p:sldId id="4144" r:id="rId3"/>
    <p:sldId id="3935" r:id="rId4"/>
    <p:sldId id="1029" r:id="rId5"/>
    <p:sldId id="4124" r:id="rId6"/>
    <p:sldId id="1091" r:id="rId7"/>
    <p:sldId id="3943" r:id="rId8"/>
    <p:sldId id="4075" r:id="rId9"/>
    <p:sldId id="4079" r:id="rId10"/>
    <p:sldId id="4105" r:id="rId11"/>
    <p:sldId id="4054" r:id="rId12"/>
    <p:sldId id="3886" r:id="rId13"/>
    <p:sldId id="354" r:id="rId14"/>
    <p:sldId id="4099" r:id="rId15"/>
    <p:sldId id="278" r:id="rId16"/>
    <p:sldId id="1076" r:id="rId17"/>
    <p:sldId id="4087" r:id="rId18"/>
    <p:sldId id="4055" r:id="rId19"/>
    <p:sldId id="4131" r:id="rId20"/>
    <p:sldId id="4138" r:id="rId21"/>
    <p:sldId id="331" r:id="rId22"/>
    <p:sldId id="4139" r:id="rId23"/>
    <p:sldId id="4140" r:id="rId24"/>
    <p:sldId id="4141" r:id="rId25"/>
    <p:sldId id="4127" r:id="rId26"/>
    <p:sldId id="4128" r:id="rId27"/>
    <p:sldId id="4129" r:id="rId28"/>
    <p:sldId id="4135" r:id="rId29"/>
    <p:sldId id="4136" r:id="rId30"/>
    <p:sldId id="4137" r:id="rId31"/>
    <p:sldId id="4130" r:id="rId32"/>
    <p:sldId id="4142" r:id="rId33"/>
    <p:sldId id="4063" r:id="rId34"/>
    <p:sldId id="4115" r:id="rId35"/>
    <p:sldId id="4146" r:id="rId36"/>
    <p:sldId id="4062" r:id="rId37"/>
    <p:sldId id="3985" r:id="rId38"/>
    <p:sldId id="4012" r:id="rId39"/>
    <p:sldId id="4058" r:id="rId40"/>
    <p:sldId id="4007" r:id="rId41"/>
    <p:sldId id="4145" r:id="rId42"/>
    <p:sldId id="4005" r:id="rId43"/>
    <p:sldId id="3927" r:id="rId44"/>
    <p:sldId id="4149" r:id="rId45"/>
    <p:sldId id="4143" r:id="rId46"/>
    <p:sldId id="4147" r:id="rId47"/>
    <p:sldId id="4100" r:id="rId48"/>
    <p:sldId id="4125" r:id="rId49"/>
    <p:sldId id="1197" r:id="rId50"/>
    <p:sldId id="271" r:id="rId51"/>
    <p:sldId id="4148" r:id="rId52"/>
    <p:sldId id="4020" r:id="rId53"/>
    <p:sldId id="405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1" autoAdjust="0"/>
    <p:restoredTop sz="94351"/>
  </p:normalViewPr>
  <p:slideViewPr>
    <p:cSldViewPr snapToGrid="0" snapToObjects="1">
      <p:cViewPr varScale="1">
        <p:scale>
          <a:sx n="19" d="100"/>
          <a:sy n="19" d="100"/>
        </p:scale>
        <p:origin x="224" y="1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1" d="100"/>
        <a:sy n="161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www.bloomberg.com</a:t>
            </a:r>
            <a:r>
              <a:rPr lang="en-US" dirty="0"/>
              <a:t>/news/articles/2022-03-02/wheat-soars-above-10-as-russia-invasion-stifles-black-sea-trade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8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news.yahoo.com</a:t>
            </a:r>
            <a:r>
              <a:rPr lang="en-US" dirty="0"/>
              <a:t>/surge-wheat-prices-expected-seed-133755571.html?fr=</a:t>
            </a:r>
            <a:r>
              <a:rPr lang="en-US" dirty="0" err="1"/>
              <a:t>yhssrp_catchall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54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CPI overestimates or underestimates inflation – COVID CPI should reflect a change in purchases. </a:t>
            </a:r>
            <a:r>
              <a:rPr lang="en-US" baseline="0" dirty="0" err="1"/>
              <a:t>Covid</a:t>
            </a:r>
            <a:r>
              <a:rPr lang="en-US" baseline="0" dirty="0"/>
              <a:t> CPI 6.54%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46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69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08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6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6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Josh </a:t>
            </a:r>
            <a:r>
              <a:rPr lang="en-US" b="0" dirty="0" err="1"/>
              <a:t>Zumbrun</a:t>
            </a:r>
            <a:r>
              <a:rPr lang="en-US" b="0" dirty="0"/>
              <a:t>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Blacklist of Russia Marks New Blow for Globalization,”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Wall Street Journal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March 10,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www.wsj.com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/articles/economic-blacklist-of-russia-marks-new-blow-for-globalization-11646940040?mod=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itp_wsj&amp;ru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=yahoo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Noisoe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Valentina Pop, “Russia sanctions list: What the west imposed over the Ukraine invasion,”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March 4, 2022.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www.ft.com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/content/6f3ce193-ab7d-4449-ac1b-751d49b1aaf8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59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bis.doc.gov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index.php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/policy-guidance/country-guidance/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russia-belarus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4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Haley Messenger and Noah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Sheidlower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“Which companies have stopped doing business with Russia?” NBC News, updated Mar 11, 2022.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www.nbcnews.com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/business/business-news/companies-stopped-business-russia-rcna19006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1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oilprice.com</a:t>
            </a:r>
            <a:r>
              <a:rPr lang="en-US" dirty="0"/>
              <a:t>/oil-price-charts/#WTI-Crude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_COVID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Oil/oil_history_noadjust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Oil/oil_history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veryrecent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PCE_GandS_veryrecent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nfl_exp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FUNDS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36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36.png"/><Relationship Id="rId4" Type="http://schemas.openxmlformats.org/officeDocument/2006/relationships/image" Target="file:////Volumes/Promise%20Pegasus/FileShare/Presentations/Base_New/Charts/0.USGraphs/Housing/housing_sales.pn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Zhvi_AllHomes.png" TargetMode="Externa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ca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Russia/Ukraine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Vistage – Corte Madera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March 24, </a:t>
            </a:r>
            <a:r>
              <a:rPr lang="en-US" sz="3100" dirty="0">
                <a:solidFill>
                  <a:schemeClr val="tx2"/>
                </a:solidFill>
              </a:rPr>
              <a:t>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7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233" y="0"/>
            <a:ext cx="10515600" cy="1325563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now: Russian Invasion of Ukraine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07113-B4C0-8545-8BF1-87ABAC05C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399" y="960437"/>
            <a:ext cx="4809202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6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$0.7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15111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59431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B04778-A1CC-EC42-9D2B-BA57253FDACB}"/>
              </a:ext>
            </a:extLst>
          </p:cNvPr>
          <p:cNvCxnSpPr>
            <a:cxnSpLocks/>
          </p:cNvCxnSpPr>
          <p:nvPr/>
        </p:nvCxnSpPr>
        <p:spPr>
          <a:xfrm rot="232919" flipV="1">
            <a:off x="5181606" y="2806263"/>
            <a:ext cx="2564524" cy="528145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4E47B4-60AF-924F-ADCC-2D6BEBE4113A}"/>
              </a:ext>
            </a:extLst>
          </p:cNvPr>
          <p:cNvSpPr txBox="1"/>
          <p:nvPr/>
        </p:nvSpPr>
        <p:spPr>
          <a:xfrm>
            <a:off x="10276411" y="2220438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D8BACA-4E0B-BF40-9500-0641A1F5F957}"/>
              </a:ext>
            </a:extLst>
          </p:cNvPr>
          <p:cNvCxnSpPr>
            <a:cxnSpLocks/>
          </p:cNvCxnSpPr>
          <p:nvPr/>
        </p:nvCxnSpPr>
        <p:spPr>
          <a:xfrm flipV="1">
            <a:off x="7905742" y="2934138"/>
            <a:ext cx="1507890" cy="1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2E865A-CEC9-F145-AA63-8D4F0BA17850}"/>
              </a:ext>
            </a:extLst>
          </p:cNvPr>
          <p:cNvSpPr txBox="1"/>
          <p:nvPr/>
        </p:nvSpPr>
        <p:spPr>
          <a:xfrm rot="19542">
            <a:off x="8330544" y="2605452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5E5ADD-CD7E-6F47-98C8-7E4199A61393}"/>
              </a:ext>
            </a:extLst>
          </p:cNvPr>
          <p:cNvCxnSpPr>
            <a:cxnSpLocks/>
          </p:cNvCxnSpPr>
          <p:nvPr/>
        </p:nvCxnSpPr>
        <p:spPr>
          <a:xfrm>
            <a:off x="9502472" y="2989615"/>
            <a:ext cx="884638" cy="204075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8E4805-8F37-E74D-AAC3-D344CBDC58E9}"/>
              </a:ext>
            </a:extLst>
          </p:cNvPr>
          <p:cNvSpPr txBox="1"/>
          <p:nvPr/>
        </p:nvSpPr>
        <p:spPr>
          <a:xfrm rot="825712">
            <a:off x="9476985" y="2749441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Omicron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99F465-EE3F-8E46-AE6D-94CEA7A3E934}"/>
              </a:ext>
            </a:extLst>
          </p:cNvPr>
          <p:cNvCxnSpPr>
            <a:cxnSpLocks/>
          </p:cNvCxnSpPr>
          <p:nvPr/>
        </p:nvCxnSpPr>
        <p:spPr>
          <a:xfrm flipH="1">
            <a:off x="10752511" y="2630968"/>
            <a:ext cx="1" cy="581284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FBB7764-C833-CC4C-AF1D-735DE2BA3B59}"/>
              </a:ext>
            </a:extLst>
          </p:cNvPr>
          <p:cNvSpPr txBox="1"/>
          <p:nvPr/>
        </p:nvSpPr>
        <p:spPr>
          <a:xfrm rot="21138803">
            <a:off x="5758110" y="2736475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92142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1.1 Million below February, 2020.</a:t>
            </a:r>
          </a:p>
          <a:p>
            <a:r>
              <a:rPr lang="en-US" sz="2100" dirty="0"/>
              <a:t>7.4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DDD55-09FF-0645-A0E7-15FE0BB662B3}"/>
              </a:ext>
            </a:extLst>
          </p:cNvPr>
          <p:cNvSpPr txBox="1"/>
          <p:nvPr/>
        </p:nvSpPr>
        <p:spPr>
          <a:xfrm>
            <a:off x="2415957" y="1552663"/>
            <a:ext cx="4592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0.6 Million below February, 2020.</a:t>
            </a:r>
          </a:p>
          <a:p>
            <a:r>
              <a:rPr lang="en-US" sz="2100" dirty="0"/>
              <a:t>3.7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025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cks: Jittery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2091C0-29E1-A64B-8E30-2E7CDD800C04}"/>
              </a:ext>
            </a:extLst>
          </p:cNvPr>
          <p:cNvSpPr txBox="1"/>
          <p:nvPr/>
        </p:nvSpPr>
        <p:spPr>
          <a:xfrm>
            <a:off x="6096000" y="3962399"/>
            <a:ext cx="530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Interest rates, inflation, Ukraine….oh my!</a:t>
            </a:r>
          </a:p>
        </p:txBody>
      </p:sp>
    </p:spTree>
    <p:extLst>
      <p:ext uri="{BB962C8B-B14F-4D97-AF65-F5344CB8AC3E}">
        <p14:creationId xmlns:p14="http://schemas.microsoft.com/office/powerpoint/2010/main" val="3288368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1E98-4DD9-D446-AE60-699045D9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4FEF-F1AE-1E46-B202-53FFD95A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266" y="1325563"/>
            <a:ext cx="4568687" cy="4351338"/>
          </a:xfrm>
        </p:spPr>
        <p:txBody>
          <a:bodyPr>
            <a:normAutofit/>
          </a:bodyPr>
          <a:lstStyle/>
          <a:p>
            <a:r>
              <a:rPr lang="en-US" dirty="0"/>
              <a:t>Russia/Ukraine</a:t>
            </a:r>
          </a:p>
          <a:p>
            <a:pPr lvl="1"/>
            <a:r>
              <a:rPr lang="en-US" dirty="0"/>
              <a:t>Oil</a:t>
            </a:r>
          </a:p>
          <a:p>
            <a:pPr lvl="1"/>
            <a:r>
              <a:rPr lang="en-US" dirty="0"/>
              <a:t>Wheat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Monetary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FCEF7-ACCD-7F41-8696-4314F33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07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Russia/Ukraine(/Belarus)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7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1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31CDC-44AB-6048-9284-B104AD4A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71FF7-B8C5-2444-9ED3-4E83B09BB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1" y="0"/>
            <a:ext cx="1215427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C36AE7-DF73-8B4E-A0F4-799CECA72727}"/>
              </a:ext>
            </a:extLst>
          </p:cNvPr>
          <p:cNvSpPr txBox="1"/>
          <p:nvPr/>
        </p:nvSpPr>
        <p:spPr>
          <a:xfrm>
            <a:off x="393054" y="6334780"/>
            <a:ext cx="259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March 10, 2022</a:t>
            </a:r>
          </a:p>
        </p:txBody>
      </p:sp>
    </p:spTree>
    <p:extLst>
      <p:ext uri="{BB962C8B-B14F-4D97-AF65-F5344CB8AC3E}">
        <p14:creationId xmlns:p14="http://schemas.microsoft.com/office/powerpoint/2010/main" val="2087620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pact of Russia-Ukraine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/>
          <a:lstStyle/>
          <a:p>
            <a:r>
              <a:rPr lang="en-US" dirty="0"/>
              <a:t>How Russia-Ukraine war impacts globalization</a:t>
            </a:r>
          </a:p>
          <a:p>
            <a:pPr lvl="1"/>
            <a:r>
              <a:rPr lang="en-US" dirty="0"/>
              <a:t>War itself disrupts trade, especially exports of</a:t>
            </a:r>
          </a:p>
          <a:p>
            <a:pPr lvl="2"/>
            <a:r>
              <a:rPr lang="en-US" dirty="0"/>
              <a:t>Ukraine:  wheat</a:t>
            </a:r>
          </a:p>
          <a:p>
            <a:pPr lvl="2"/>
            <a:r>
              <a:rPr lang="en-US" dirty="0"/>
              <a:t>Russia:  wheat, oil</a:t>
            </a:r>
          </a:p>
          <a:p>
            <a:pPr lvl="1"/>
            <a:r>
              <a:rPr lang="en-US" dirty="0"/>
              <a:t>Economic sanctions by governments disrupt</a:t>
            </a:r>
          </a:p>
          <a:p>
            <a:pPr lvl="2"/>
            <a:r>
              <a:rPr lang="en-US" dirty="0"/>
              <a:t>Financial linkages</a:t>
            </a:r>
          </a:p>
          <a:p>
            <a:pPr lvl="2"/>
            <a:r>
              <a:rPr lang="en-US" dirty="0"/>
              <a:t>Trade</a:t>
            </a:r>
          </a:p>
          <a:p>
            <a:pPr lvl="1"/>
            <a:r>
              <a:rPr lang="en-US" dirty="0"/>
              <a:t>Private companies stop dealing with Russia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20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98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pact of Russia-Ukraine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971" y="1223962"/>
            <a:ext cx="8310271" cy="4638693"/>
          </a:xfrm>
        </p:spPr>
        <p:txBody>
          <a:bodyPr/>
          <a:lstStyle/>
          <a:p>
            <a:r>
              <a:rPr lang="en-US" dirty="0"/>
              <a:t>Financial sanctions by US, EU, UK, and others</a:t>
            </a:r>
          </a:p>
          <a:p>
            <a:pPr lvl="1"/>
            <a:r>
              <a:rPr lang="en-US" dirty="0"/>
              <a:t>Frozen foreign-held assets of individuals, Putin and dozens of others</a:t>
            </a:r>
          </a:p>
          <a:p>
            <a:pPr lvl="1"/>
            <a:r>
              <a:rPr lang="en-US" dirty="0"/>
              <a:t>Restrictions on Russia’s Central Bank’s use of international reserves</a:t>
            </a:r>
          </a:p>
          <a:p>
            <a:pPr lvl="1"/>
            <a:r>
              <a:rPr lang="en-US" dirty="0"/>
              <a:t>Several Russian banks removed from the Swift international payments system</a:t>
            </a:r>
          </a:p>
          <a:p>
            <a:pPr lvl="1"/>
            <a:r>
              <a:rPr lang="en-US" dirty="0"/>
              <a:t>Cut off many Russian banks from transactions and operations</a:t>
            </a:r>
          </a:p>
          <a:p>
            <a:pPr lvl="1"/>
            <a:r>
              <a:rPr lang="en-US" dirty="0"/>
              <a:t>Long list of Russian companies banned or restricted</a:t>
            </a:r>
          </a:p>
          <a:p>
            <a:pPr lvl="1"/>
            <a:r>
              <a:rPr lang="en-US" dirty="0"/>
              <a:t>Possible restrictions on Russia borrowing from IMF and World Bank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0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pact of Russia-Ukraine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971" y="1109653"/>
            <a:ext cx="8310271" cy="46386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Trade sanctions by governments</a:t>
            </a:r>
          </a:p>
          <a:p>
            <a:pPr lvl="1"/>
            <a:r>
              <a:rPr lang="en-US" dirty="0"/>
              <a:t>Oil and other energy</a:t>
            </a:r>
          </a:p>
          <a:p>
            <a:pPr lvl="2"/>
            <a:r>
              <a:rPr lang="en-US" dirty="0"/>
              <a:t>Germany puts Nord Stream 2 gas pipeline on hold</a:t>
            </a:r>
          </a:p>
          <a:p>
            <a:pPr lvl="2"/>
            <a:r>
              <a:rPr lang="en-US" dirty="0"/>
              <a:t>US bans from Russia</a:t>
            </a:r>
          </a:p>
          <a:p>
            <a:pPr lvl="2"/>
            <a:r>
              <a:rPr lang="en-US" dirty="0"/>
              <a:t>UK to phase out Russian oil by end of 2022</a:t>
            </a:r>
          </a:p>
          <a:p>
            <a:pPr lvl="2"/>
            <a:r>
              <a:rPr lang="en-US" dirty="0"/>
              <a:t>EU to become independent from Russia by 2030</a:t>
            </a:r>
          </a:p>
          <a:p>
            <a:pPr lvl="1"/>
            <a:r>
              <a:rPr lang="en-US" dirty="0"/>
              <a:t>EU bans steel imports from Russia</a:t>
            </a:r>
          </a:p>
          <a:p>
            <a:pPr lvl="1"/>
            <a:r>
              <a:rPr lang="en-US" dirty="0"/>
              <a:t>US restricts exports to Russia, especially technology and military; later also to Belarus; later also luxury goods</a:t>
            </a:r>
          </a:p>
          <a:p>
            <a:pPr lvl="1"/>
            <a:r>
              <a:rPr lang="en-US" dirty="0"/>
              <a:t>EU and UK impose export restrictions similar to US</a:t>
            </a:r>
          </a:p>
          <a:p>
            <a:pPr lvl="1"/>
            <a:r>
              <a:rPr lang="en-US" dirty="0"/>
              <a:t>Ban on Russian air carriers by Canada, EU, US, UK</a:t>
            </a:r>
          </a:p>
          <a:p>
            <a:pPr lvl="1"/>
            <a:r>
              <a:rPr lang="en-US" dirty="0"/>
              <a:t>G-7 to revoke Russia’s most favored nation status</a:t>
            </a:r>
          </a:p>
          <a:p>
            <a:pPr lvl="2"/>
            <a:r>
              <a:rPr lang="en-US" dirty="0"/>
              <a:t>Permits them to raise tariffs on Russian goods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9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pact of Russia-Ukraine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8971" y="1109653"/>
            <a:ext cx="8310271" cy="46386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Private Companies Stop Dealing in Russia, per NBC News Mar 11:</a:t>
            </a:r>
          </a:p>
          <a:p>
            <a:pPr lvl="1"/>
            <a:r>
              <a:rPr lang="en-US" dirty="0"/>
              <a:t>Automotive:  Ford, GM, Toyota, …</a:t>
            </a:r>
          </a:p>
          <a:p>
            <a:pPr lvl="1"/>
            <a:r>
              <a:rPr lang="en-US" dirty="0"/>
              <a:t>Aviation:  Airbus, Boeing, American, Delta, United, …</a:t>
            </a:r>
          </a:p>
          <a:p>
            <a:pPr lvl="1"/>
            <a:r>
              <a:rPr lang="en-US" dirty="0"/>
              <a:t>Energy:  BP, ExxonMobil, Shell</a:t>
            </a:r>
          </a:p>
          <a:p>
            <a:pPr lvl="1"/>
            <a:r>
              <a:rPr lang="en-US" dirty="0"/>
              <a:t>Equipment:  Caterpillar, Honeywell, Deere</a:t>
            </a:r>
          </a:p>
          <a:p>
            <a:pPr lvl="1"/>
            <a:r>
              <a:rPr lang="en-US" dirty="0"/>
              <a:t>Food &amp; Bev:  Burger King, Coke, McDonalds, Starbucks,…</a:t>
            </a:r>
          </a:p>
          <a:p>
            <a:pPr lvl="1"/>
            <a:r>
              <a:rPr lang="en-US" dirty="0"/>
              <a:t>Finance:  Citigroup, Deutsche Bank, Vanguard, …</a:t>
            </a:r>
          </a:p>
          <a:p>
            <a:pPr lvl="1"/>
            <a:r>
              <a:rPr lang="en-US" dirty="0"/>
              <a:t>Consumer goods:  Proctor &amp; Gamble, Unilever,  Mars, …</a:t>
            </a:r>
          </a:p>
          <a:p>
            <a:pPr lvl="1"/>
            <a:r>
              <a:rPr lang="en-US" dirty="0"/>
              <a:t>Leisure:  Airbnb, Hilton, Expedia, …</a:t>
            </a:r>
          </a:p>
          <a:p>
            <a:pPr lvl="1"/>
            <a:r>
              <a:rPr lang="en-US" dirty="0"/>
              <a:t>Logistics:  DHL, FedEx, Maersk, UPS</a:t>
            </a:r>
          </a:p>
          <a:p>
            <a:pPr lvl="1"/>
            <a:r>
              <a:rPr lang="en-US" dirty="0"/>
              <a:t>Media:  Netflix, Roku, Disney, …</a:t>
            </a:r>
          </a:p>
          <a:p>
            <a:pPr lvl="1"/>
            <a:r>
              <a:rPr lang="en-US" dirty="0"/>
              <a:t>Payment services:  Amex, Visa, Western Union, …</a:t>
            </a:r>
          </a:p>
          <a:p>
            <a:pPr lvl="1"/>
            <a:r>
              <a:rPr lang="en-US" dirty="0"/>
              <a:t>And many more:  Consulting, Retail,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43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67BA-0800-FA4E-8E42-2473A47C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sequences for the Russian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DD17-2AF2-9B49-8B65-23BCBC85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007" y="1253331"/>
            <a:ext cx="5928744" cy="4351338"/>
          </a:xfrm>
        </p:spPr>
        <p:txBody>
          <a:bodyPr/>
          <a:lstStyle/>
          <a:p>
            <a:r>
              <a:rPr lang="en-US" dirty="0"/>
              <a:t>Devaluation of the Ruble</a:t>
            </a:r>
          </a:p>
          <a:p>
            <a:r>
              <a:rPr lang="en-US" dirty="0"/>
              <a:t>High interest rates</a:t>
            </a:r>
          </a:p>
          <a:p>
            <a:r>
              <a:rPr lang="en-US" dirty="0"/>
              <a:t>Shortages</a:t>
            </a:r>
          </a:p>
          <a:p>
            <a:r>
              <a:rPr lang="en-US" dirty="0"/>
              <a:t>Massive inflation</a:t>
            </a:r>
          </a:p>
          <a:p>
            <a:r>
              <a:rPr lang="en-US" dirty="0"/>
              <a:t>Not to mention the Oligarchs</a:t>
            </a:r>
          </a:p>
          <a:p>
            <a:pPr lvl="1"/>
            <a:r>
              <a:rPr lang="en-US" dirty="0"/>
              <a:t>Sanctions on 100 specific individuals.</a:t>
            </a:r>
          </a:p>
          <a:p>
            <a:r>
              <a:rPr lang="en-US" dirty="0"/>
              <a:t>Fear of renewed “Iron Curtain”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AD033-B256-074D-9129-ECD25BEE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56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67BA-0800-FA4E-8E42-2473A47C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sequences for the Global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DD17-2AF2-9B49-8B65-23BCBC85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247" y="1602225"/>
            <a:ext cx="715107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Primarily:</a:t>
            </a:r>
          </a:p>
          <a:p>
            <a:pPr lvl="1"/>
            <a:r>
              <a:rPr lang="en-US" dirty="0"/>
              <a:t>Oil</a:t>
            </a:r>
          </a:p>
          <a:p>
            <a:pPr lvl="1"/>
            <a:r>
              <a:rPr lang="en-US" dirty="0"/>
              <a:t>Wheat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Major suppliers of each</a:t>
            </a:r>
          </a:p>
          <a:p>
            <a:pPr lvl="2"/>
            <a:r>
              <a:rPr lang="en-US" dirty="0"/>
              <a:t>29% of world wheat production</a:t>
            </a:r>
          </a:p>
          <a:p>
            <a:pPr lvl="2"/>
            <a:r>
              <a:rPr lang="en-US" dirty="0"/>
              <a:t>20-40% of Europe’s oil and gas</a:t>
            </a:r>
          </a:p>
          <a:p>
            <a:pPr lvl="2"/>
            <a:r>
              <a:rPr lang="en-US" dirty="0"/>
              <a:t>Russia part of OPEC+</a:t>
            </a:r>
          </a:p>
          <a:p>
            <a:pPr lvl="1"/>
            <a:r>
              <a:rPr lang="en-US" dirty="0"/>
              <a:t>Russian and </a:t>
            </a:r>
            <a:r>
              <a:rPr lang="en-US" dirty="0" err="1"/>
              <a:t>Ukranian</a:t>
            </a:r>
            <a:r>
              <a:rPr lang="en-US" dirty="0"/>
              <a:t> combined economies are small</a:t>
            </a:r>
            <a:r>
              <a:rPr lang="en-US"/>
              <a:t>. </a:t>
            </a:r>
          </a:p>
          <a:p>
            <a:pPr lvl="2"/>
            <a:r>
              <a:rPr lang="en-US"/>
              <a:t>Don’t forget Belarus.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AD033-B256-074D-9129-ECD25BEE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802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E2D28-DAE9-4F46-A621-C12B5ADC0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177" y="992603"/>
            <a:ext cx="6142876" cy="54201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4F936-207D-4E49-B660-981175A2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Oil</a:t>
            </a:r>
            <a:r>
              <a:rPr lang="en-US" dirty="0"/>
              <a:t>  - West Texas Intermediate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FC378-7B5C-7248-8D86-FC08B203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9A8A8-5834-A244-8887-64ACDF06FD0C}"/>
              </a:ext>
            </a:extLst>
          </p:cNvPr>
          <p:cNvCxnSpPr>
            <a:cxnSpLocks/>
          </p:cNvCxnSpPr>
          <p:nvPr/>
        </p:nvCxnSpPr>
        <p:spPr>
          <a:xfrm flipV="1">
            <a:off x="7801182" y="1066176"/>
            <a:ext cx="0" cy="47256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DF1D73-50AF-5043-99F3-CB88379B58C2}"/>
              </a:ext>
            </a:extLst>
          </p:cNvPr>
          <p:cNvSpPr txBox="1"/>
          <p:nvPr/>
        </p:nvSpPr>
        <p:spPr>
          <a:xfrm>
            <a:off x="7731175" y="992603"/>
            <a:ext cx="154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Russia Invades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C1EB1-8735-1540-9DFD-2158F7DB61FD}"/>
              </a:ext>
            </a:extLst>
          </p:cNvPr>
          <p:cNvSpPr txBox="1"/>
          <p:nvPr/>
        </p:nvSpPr>
        <p:spPr>
          <a:xfrm>
            <a:off x="4644254" y="1494467"/>
            <a:ext cx="2584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did it fall?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Who knows?</a:t>
            </a:r>
          </a:p>
          <a:p>
            <a:pPr marL="285750" indent="-285750">
              <a:buFontTx/>
              <a:buChar char="-"/>
            </a:pPr>
            <a:r>
              <a:rPr lang="en-US" dirty="0"/>
              <a:t>Slack demand in China</a:t>
            </a:r>
          </a:p>
          <a:p>
            <a:pPr marL="285750" indent="-285750">
              <a:buFontTx/>
              <a:buChar char="-"/>
            </a:pPr>
            <a:r>
              <a:rPr lang="en-US" dirty="0"/>
              <a:t>Long bets sold</a:t>
            </a:r>
          </a:p>
        </p:txBody>
      </p:sp>
    </p:spTree>
    <p:extLst>
      <p:ext uri="{BB962C8B-B14F-4D97-AF65-F5344CB8AC3E}">
        <p14:creationId xmlns:p14="http://schemas.microsoft.com/office/powerpoint/2010/main" val="3339895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7A24-B1E9-1949-AA3A-174E20ED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Oil</a:t>
            </a:r>
            <a:r>
              <a:rPr lang="en-US" dirty="0"/>
              <a:t> Prices in Historical Context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4BE24F-D312-C141-B0D8-14071C7A2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87600" y="1097127"/>
            <a:ext cx="10266198" cy="51330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5D20E-ACBA-344B-9C53-273F90D8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48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7A24-B1E9-1949-AA3A-174E20ED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Oil</a:t>
            </a:r>
            <a:r>
              <a:rPr lang="en-US" dirty="0"/>
              <a:t> Prices in Historical Context – Inflation Adj.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4BE24F-D312-C141-B0D8-14071C7A2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87600" y="1097127"/>
            <a:ext cx="10266199" cy="51330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5D20E-ACBA-344B-9C53-273F90D8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4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240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D915-B8B5-004E-8279-ABA0C8A7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</a:t>
            </a:r>
            <a:r>
              <a:rPr lang="en-US" dirty="0"/>
              <a:t>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0A56-B77F-A948-91BB-C4C9FF3BC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E176D-868C-B642-8A90-2754E5E2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1AD6B-D8B0-1F4E-AEB8-093CE77A0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99" y="488111"/>
            <a:ext cx="7227353" cy="57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13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CF4D-A270-AA44-AD00-41BEDF88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</a:t>
            </a:r>
            <a:r>
              <a:rPr lang="en-US" dirty="0"/>
              <a:t>in Prices: All-Time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DC044-F4C9-2343-9D8F-9219FDCE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26FA1-3EF2-C843-8011-9BC5B5C83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54" y="1325563"/>
            <a:ext cx="8497491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06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8205-B4F3-6241-A45A-81DB2FD6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Oh, </a:t>
            </a:r>
            <a:r>
              <a:rPr lang="en-US" dirty="0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E73D9-E93F-4B4D-80DC-AF2BD141E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40% of the world’s PALLADIUM comes from Russia.</a:t>
            </a:r>
          </a:p>
          <a:p>
            <a:pPr lvl="1"/>
            <a:r>
              <a:rPr lang="en-US" dirty="0"/>
              <a:t>Used in catalytic convertors.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70% of the world’s NEON comes from Ukraine.</a:t>
            </a:r>
          </a:p>
          <a:p>
            <a:pPr lvl="1"/>
            <a:r>
              <a:rPr lang="en-US" dirty="0"/>
              <a:t>Used in production of semiconductors.</a:t>
            </a:r>
          </a:p>
          <a:p>
            <a:pPr lvl="1"/>
            <a:endParaRPr lang="en-US" dirty="0"/>
          </a:p>
          <a:p>
            <a:r>
              <a:rPr lang="en-US" dirty="0"/>
              <a:t>Fertilizer: Russia is the world’s largest supplier.</a:t>
            </a:r>
          </a:p>
          <a:p>
            <a:pPr lvl="1"/>
            <a:r>
              <a:rPr lang="en-US" dirty="0"/>
              <a:t>Prices are 3-4x their 2020 levels.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Therefore: more supply chain issues, more inflation, food insecurity.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4E3C9-8920-714E-B4A1-D8EB75AD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29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04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ation News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2161" y="1765785"/>
            <a:ext cx="4648200" cy="3171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98422" y="6595351"/>
            <a:ext cx="1899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Wall Street Journal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454" y="5319346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16491"/>
            <a:ext cx="4476750" cy="3248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2685" y="5319346"/>
            <a:ext cx="39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items: 7.9%  - new four decade high</a:t>
            </a:r>
          </a:p>
        </p:txBody>
      </p:sp>
    </p:spTree>
    <p:extLst>
      <p:ext uri="{BB962C8B-B14F-4D97-AF65-F5344CB8AC3E}">
        <p14:creationId xmlns:p14="http://schemas.microsoft.com/office/powerpoint/2010/main" val="237964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E3D9-DBB7-F54F-876B-65B7CF19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and Fuel are A Big Part of the Story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EE4C360-EC43-7F42-A8FC-9256E9B71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1337" y="1149716"/>
            <a:ext cx="9809326" cy="4904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7D64-EC57-0A4C-A392-BCDF0033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64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1608270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1702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331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4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88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Not </a:t>
            </a:r>
            <a:r>
              <a:rPr lang="en-US" sz="3600" dirty="0" err="1"/>
              <a:t>Sooo</a:t>
            </a:r>
            <a:r>
              <a:rPr lang="en-US" sz="3600" dirty="0"/>
              <a:t> High.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38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519D-F153-8B4F-AEE0-BEF8E1EA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ods are Driving Inflation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7EF7BE4-A4E5-E54B-A084-E08C62C7C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44663" y="1570038"/>
            <a:ext cx="870267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91A8A-A83F-5B41-9EE0-09968117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776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0080-13C3-44DD-8D2B-45842F7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 Far Inflationary Expectations Look Stable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7D1A-5911-42E5-B4F9-D60FEC01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900"/>
            <a:ext cx="10515600" cy="4351338"/>
          </a:xfrm>
        </p:spPr>
        <p:txBody>
          <a:bodyPr/>
          <a:lstStyle/>
          <a:p>
            <a:r>
              <a:rPr lang="en-US" dirty="0"/>
              <a:t>Professional forecasters, financial markets and the Fed itself think that inflation in 2022 will be in the 2.5-3%, range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E610-814D-4E8C-A02A-42AA4334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169FC21-507F-4EBC-8BE7-459DAA342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23646"/>
              </p:ext>
            </p:extLst>
          </p:nvPr>
        </p:nvGraphicFramePr>
        <p:xfrm>
          <a:off x="1449114" y="2298823"/>
          <a:ext cx="9293772" cy="2850583"/>
        </p:xfrm>
        <a:graphic>
          <a:graphicData uri="http://schemas.openxmlformats.org/drawingml/2006/table">
            <a:tbl>
              <a:tblPr firstRow="1" firstCol="1" bandRow="1"/>
              <a:tblGrid>
                <a:gridCol w="3300248">
                  <a:extLst>
                    <a:ext uri="{9D8B030D-6E8A-4147-A177-3AD203B41FA5}">
                      <a16:colId xmlns:a16="http://schemas.microsoft.com/office/drawing/2014/main" val="3998421758"/>
                    </a:ext>
                  </a:extLst>
                </a:gridCol>
                <a:gridCol w="1555531">
                  <a:extLst>
                    <a:ext uri="{9D8B030D-6E8A-4147-A177-3AD203B41FA5}">
                      <a16:colId xmlns:a16="http://schemas.microsoft.com/office/drawing/2014/main" val="3626645916"/>
                    </a:ext>
                  </a:extLst>
                </a:gridCol>
                <a:gridCol w="1366344">
                  <a:extLst>
                    <a:ext uri="{9D8B030D-6E8A-4147-A177-3AD203B41FA5}">
                      <a16:colId xmlns:a16="http://schemas.microsoft.com/office/drawing/2014/main" val="1719579644"/>
                    </a:ext>
                  </a:extLst>
                </a:gridCol>
                <a:gridCol w="1681656">
                  <a:extLst>
                    <a:ext uri="{9D8B030D-6E8A-4147-A177-3AD203B41FA5}">
                      <a16:colId xmlns:a16="http://schemas.microsoft.com/office/drawing/2014/main" val="3410669536"/>
                    </a:ext>
                  </a:extLst>
                </a:gridCol>
                <a:gridCol w="1389993">
                  <a:extLst>
                    <a:ext uri="{9D8B030D-6E8A-4147-A177-3AD203B41FA5}">
                      <a16:colId xmlns:a16="http://schemas.microsoft.com/office/drawing/2014/main" val="3440466502"/>
                    </a:ext>
                  </a:extLst>
                </a:gridCol>
              </a:tblGrid>
              <a:tr h="52587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0" marR="66470" marT="33471" marB="3347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Fed Forecasts from 12/15/21 FOMC Meeting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84" marR="67884" marT="33942" marB="339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7884" marR="67884" marT="33942" marB="33942"/>
                </a:tc>
                <a:tc hMerge="1">
                  <a:txBody>
                    <a:bodyPr/>
                    <a:lstStyle/>
                    <a:p>
                      <a:endParaRPr lang="en-US" sz="1300"/>
                    </a:p>
                  </a:txBody>
                  <a:tcPr marL="67884" marR="67884" marT="33942" marB="33942"/>
                </a:tc>
                <a:tc hMerge="1">
                  <a:txBody>
                    <a:bodyPr/>
                    <a:lstStyle/>
                    <a:p>
                      <a:endParaRPr lang="en-US" sz="1300"/>
                    </a:p>
                  </a:txBody>
                  <a:tcPr marL="67884" marR="67884" marT="33942" marB="33942"/>
                </a:tc>
                <a:extLst>
                  <a:ext uri="{0D108BD9-81ED-4DB2-BD59-A6C34878D82A}">
                    <a16:rowId xmlns:a16="http://schemas.microsoft.com/office/drawing/2014/main" val="4277285487"/>
                  </a:ext>
                </a:extLst>
              </a:tr>
              <a:tr h="729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Longer run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33482"/>
                  </a:ext>
                </a:extLst>
              </a:tr>
              <a:tr h="53259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Unemployment 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55659"/>
                  </a:ext>
                </a:extLst>
              </a:tr>
              <a:tr h="53035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Inflation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89782"/>
                  </a:ext>
                </a:extLst>
              </a:tr>
              <a:tr h="53259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Interest rate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027" marR="82027" marT="707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345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4C6F6C-A194-0643-869E-89B3F362EBA6}"/>
              </a:ext>
            </a:extLst>
          </p:cNvPr>
          <p:cNvSpPr txBox="1"/>
          <p:nvPr/>
        </p:nvSpPr>
        <p:spPr>
          <a:xfrm>
            <a:off x="3331447" y="5551399"/>
            <a:ext cx="6915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Russia/Ukraine conflict may well raise these forecasts.</a:t>
            </a:r>
          </a:p>
        </p:txBody>
      </p:sp>
    </p:spTree>
    <p:extLst>
      <p:ext uri="{BB962C8B-B14F-4D97-AF65-F5344CB8AC3E}">
        <p14:creationId xmlns:p14="http://schemas.microsoft.com/office/powerpoint/2010/main" val="8744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asure of Inflation Expectations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11" name="Content Placeholder 10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21E72156-AB9E-2546-A67F-D8C264526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0" y="1480828"/>
            <a:ext cx="8702674" cy="4351337"/>
          </a:xfrm>
        </p:spPr>
      </p:pic>
      <p:sp>
        <p:nvSpPr>
          <p:cNvPr id="6" name="TextBox 5"/>
          <p:cNvSpPr txBox="1"/>
          <p:nvPr/>
        </p:nvSpPr>
        <p:spPr>
          <a:xfrm>
            <a:off x="7067000" y="3367904"/>
            <a:ext cx="4759380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Breakeven Inflation Rate = Difference between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nominal and real 5-year and 10-year Treasury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constant maturity securities.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Market participants expect around 2.9%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inflation annually over the next 10 years and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3.5% over the next 5 years.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expectations are increasing – especially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after the Russian invasion.</a:t>
            </a:r>
          </a:p>
        </p:txBody>
      </p:sp>
    </p:spTree>
    <p:extLst>
      <p:ext uri="{BB962C8B-B14F-4D97-AF65-F5344CB8AC3E}">
        <p14:creationId xmlns:p14="http://schemas.microsoft.com/office/powerpoint/2010/main" val="2253484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817C-ACE0-8F4A-81A3-D6FCBD9E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netary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C4D2F-522B-A245-A792-6853B6536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 has raised interest rates by 25 basis pts. (1/4%)</a:t>
            </a:r>
          </a:p>
          <a:p>
            <a:r>
              <a:rPr lang="en-US" dirty="0"/>
              <a:t>Is this enough or too much?</a:t>
            </a:r>
          </a:p>
          <a:p>
            <a:pPr lvl="1"/>
            <a:r>
              <a:rPr lang="en-US" dirty="0"/>
              <a:t>Nobody knows.</a:t>
            </a:r>
          </a:p>
          <a:p>
            <a:pPr lvl="1"/>
            <a:r>
              <a:rPr lang="en-US" dirty="0"/>
              <a:t>Likely not too much.</a:t>
            </a:r>
          </a:p>
          <a:p>
            <a:r>
              <a:rPr lang="en-US" dirty="0"/>
              <a:t>Should Fed be more aggressive?</a:t>
            </a:r>
          </a:p>
          <a:p>
            <a:pPr lvl="1"/>
            <a:r>
              <a:rPr lang="en-US" dirty="0"/>
              <a:t>Recessions tend to follow Fed aggression.</a:t>
            </a:r>
          </a:p>
          <a:p>
            <a:pPr lvl="1"/>
            <a:r>
              <a:rPr lang="en-US" dirty="0"/>
              <a:t>Inflation of 2010-11 says Fed should play it cool.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5A3F9-87D7-B44A-AC70-8AECFB2B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089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5398-1791-DC4E-9509-E2EB7E56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982B6346-8F86-7543-8127-43206FCCB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03325" y="1325563"/>
            <a:ext cx="9785350" cy="48926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04703-A692-C349-98C1-F883B579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25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GDP expanded by 5.7% percent in 2021, 3-4%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2021 was an odd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Workers attained the upper hand.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chains broke.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Inflation surged.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economy rebuilt itself.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Russian war in Ukraine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478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7612-1026-974B-AA77-CE311AD9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85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 Headed?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895D5-5696-EB4C-948C-5F7758726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Economic fallout of the Russia/Ukraine conflict … will be modest?</a:t>
            </a:r>
          </a:p>
          <a:p>
            <a:pPr lvl="1"/>
            <a:r>
              <a:rPr lang="en-US" dirty="0"/>
              <a:t>Recession is a remote possibility, but not out of the question.</a:t>
            </a:r>
          </a:p>
          <a:p>
            <a:r>
              <a:rPr lang="en-US" dirty="0"/>
              <a:t>At best, back to where we were before the pandemic.</a:t>
            </a:r>
          </a:p>
          <a:p>
            <a:pPr lvl="1"/>
            <a:r>
              <a:rPr lang="en-US" dirty="0"/>
              <a:t>Economic growth of ~2%/year.</a:t>
            </a:r>
          </a:p>
          <a:p>
            <a:pPr lvl="1"/>
            <a:r>
              <a:rPr lang="en-US" dirty="0"/>
              <a:t>Low interest rates.</a:t>
            </a:r>
          </a:p>
          <a:p>
            <a:pPr lvl="1"/>
            <a:r>
              <a:rPr lang="en-US" dirty="0"/>
              <a:t>Inflation back in the 2% range.</a:t>
            </a:r>
          </a:p>
          <a:p>
            <a:r>
              <a:rPr lang="en-US" dirty="0"/>
              <a:t>How long is it going to take to get there and what will we endure?</a:t>
            </a:r>
          </a:p>
          <a:p>
            <a:pPr lvl="1"/>
            <a:r>
              <a:rPr lang="en-US" dirty="0"/>
              <a:t>Could be 5 years before we are back to equilibrium. NOT back to normal.</a:t>
            </a:r>
          </a:p>
          <a:p>
            <a:r>
              <a:rPr lang="en-US" dirty="0"/>
              <a:t>Next year: elevated inflation and interest rates.</a:t>
            </a:r>
          </a:p>
          <a:p>
            <a:r>
              <a:rPr lang="en-US" dirty="0"/>
              <a:t>2023: GDP growth relatively slow, but perhaps greater than recent averages.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9CBC8-D2EA-F647-8F25-DCC05C29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08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58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13794584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Home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286447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5563"/>
            <a:ext cx="5934941" cy="43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83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55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r>
              <a:rPr lang="en-US" dirty="0"/>
              <a:t>Hot Topics</a:t>
            </a:r>
          </a:p>
          <a:p>
            <a:pPr lvl="1"/>
            <a:r>
              <a:rPr lang="en-US" dirty="0"/>
              <a:t>Russia/Ukraine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Monetary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597039" y="1730381"/>
            <a:ext cx="11155300" cy="35863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53911" y="3873269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351690" y="2050778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E252E-AF12-7941-BA16-6FB261A4DC30}"/>
              </a:ext>
            </a:extLst>
          </p:cNvPr>
          <p:cNvSpPr txBox="1"/>
          <p:nvPr/>
        </p:nvSpPr>
        <p:spPr>
          <a:xfrm>
            <a:off x="3929063" y="2134680"/>
            <a:ext cx="149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Nationally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A2A5E-7840-604A-B3E4-936EDD7FE6F0}"/>
              </a:ext>
            </a:extLst>
          </p:cNvPr>
          <p:cNvCxnSpPr/>
          <p:nvPr/>
        </p:nvCxnSpPr>
        <p:spPr>
          <a:xfrm flipH="1">
            <a:off x="868642" y="4997138"/>
            <a:ext cx="71374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158" y="74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Are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546216" y="1622493"/>
            <a:ext cx="11099568" cy="3600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862925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336175" y="1930280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0117C-732A-EC48-8B9B-5E3F08FF22E9}"/>
              </a:ext>
            </a:extLst>
          </p:cNvPr>
          <p:cNvSpPr txBox="1"/>
          <p:nvPr/>
        </p:nvSpPr>
        <p:spPr>
          <a:xfrm>
            <a:off x="3929063" y="2134680"/>
            <a:ext cx="141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California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781C3-AA4F-F64A-A248-C2BBA384A2B8}"/>
              </a:ext>
            </a:extLst>
          </p:cNvPr>
          <p:cNvCxnSpPr/>
          <p:nvPr/>
        </p:nvCxnSpPr>
        <p:spPr>
          <a:xfrm flipH="1">
            <a:off x="804036" y="4917800"/>
            <a:ext cx="71374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16591</TotalTime>
  <Words>1885</Words>
  <Application>Microsoft Macintosh PowerPoint</Application>
  <PresentationFormat>Widescreen</PresentationFormat>
  <Paragraphs>383</Paragraphs>
  <Slides>53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Outline</vt:lpstr>
      <vt:lpstr>Making Real Progress!</vt:lpstr>
      <vt:lpstr>California Cases Are Falling Nicely</vt:lpstr>
      <vt:lpstr>  and now: Russian Invasion of Ukraine</vt:lpstr>
      <vt:lpstr>The U.S. Economy</vt:lpstr>
      <vt:lpstr>GDP Trajectory: Pandemic Plunge!</vt:lpstr>
      <vt:lpstr>Monthly Changes in Nonfarm Employment</vt:lpstr>
      <vt:lpstr>Monthly Changes in Nonfarm Employment</vt:lpstr>
      <vt:lpstr>Employment Gap</vt:lpstr>
      <vt:lpstr>Trends in Labor Force Participation</vt:lpstr>
      <vt:lpstr>Stocks: Jittery</vt:lpstr>
      <vt:lpstr>Hot Topics</vt:lpstr>
      <vt:lpstr>Russia/Ukraine(/Belarus)</vt:lpstr>
      <vt:lpstr>PowerPoint Presentation</vt:lpstr>
      <vt:lpstr> Impact of Russia-Ukraine War</vt:lpstr>
      <vt:lpstr> Impact of Russia-Ukraine War</vt:lpstr>
      <vt:lpstr> Impact of Russia-Ukraine War</vt:lpstr>
      <vt:lpstr> Impact of Russia-Ukraine War</vt:lpstr>
      <vt:lpstr>Consequences for the Russian Economy</vt:lpstr>
      <vt:lpstr>Consequences for the Global Economy</vt:lpstr>
      <vt:lpstr>Oil  - West Texas Intermediate</vt:lpstr>
      <vt:lpstr>Oil Prices in Historical Context</vt:lpstr>
      <vt:lpstr>Oil Prices in Historical Context – Inflation Adj.</vt:lpstr>
      <vt:lpstr>Grains</vt:lpstr>
      <vt:lpstr>Grain Prices: All-Time High</vt:lpstr>
      <vt:lpstr>Oh, and…</vt:lpstr>
      <vt:lpstr>Inflation</vt:lpstr>
      <vt:lpstr>Inflation News</vt:lpstr>
      <vt:lpstr>Food and Fuel are A Big Part of the Story</vt:lpstr>
      <vt:lpstr>PowerPoint Presentation</vt:lpstr>
      <vt:lpstr>We’re Buying Mostly … Stuff</vt:lpstr>
      <vt:lpstr>Inflation: Concentrated</vt:lpstr>
      <vt:lpstr>Corporate Profits…Adding to Inflation?</vt:lpstr>
      <vt:lpstr>Inflation – The Fed’s Metric! Not Sooo High.</vt:lpstr>
      <vt:lpstr>Goods are Driving Inflation</vt:lpstr>
      <vt:lpstr>Inflation – PCE and Fed Suggest: I don’t know.</vt:lpstr>
      <vt:lpstr>So Far Inflationary Expectations Look Stable</vt:lpstr>
      <vt:lpstr>Measure of Inflation Expectations</vt:lpstr>
      <vt:lpstr>Monetary Policy</vt:lpstr>
      <vt:lpstr>Federal Funds Rate</vt:lpstr>
      <vt:lpstr>Conclusion</vt:lpstr>
      <vt:lpstr>Where Are We Headed?</vt:lpstr>
      <vt:lpstr> Thank you!</vt:lpstr>
      <vt:lpstr> Home Prices and Housing Starts</vt:lpstr>
      <vt:lpstr> Home Prices and Home Sales</vt:lpstr>
      <vt:lpstr>RE Experiences Differ!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315</cp:revision>
  <cp:lastPrinted>2022-03-25T01:08:52Z</cp:lastPrinted>
  <dcterms:created xsi:type="dcterms:W3CDTF">2017-05-03T22:30:38Z</dcterms:created>
  <dcterms:modified xsi:type="dcterms:W3CDTF">2022-03-25T01:10:02Z</dcterms:modified>
</cp:coreProperties>
</file>