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6"/>
  </p:notesMasterIdLst>
  <p:sldIdLst>
    <p:sldId id="1026" r:id="rId2"/>
    <p:sldId id="328" r:id="rId3"/>
    <p:sldId id="4001" r:id="rId4"/>
    <p:sldId id="4094" r:id="rId5"/>
    <p:sldId id="1027" r:id="rId6"/>
    <p:sldId id="3970" r:id="rId7"/>
    <p:sldId id="1091" r:id="rId8"/>
    <p:sldId id="3943" r:id="rId9"/>
    <p:sldId id="3997" r:id="rId10"/>
    <p:sldId id="4075" r:id="rId11"/>
    <p:sldId id="4089" r:id="rId12"/>
    <p:sldId id="4079" r:id="rId13"/>
    <p:sldId id="4054" r:id="rId14"/>
    <p:sldId id="3981" r:id="rId15"/>
    <p:sldId id="4002" r:id="rId16"/>
    <p:sldId id="1166" r:id="rId17"/>
    <p:sldId id="3982" r:id="rId18"/>
    <p:sldId id="4081" r:id="rId19"/>
    <p:sldId id="3946" r:id="rId20"/>
    <p:sldId id="3886" r:id="rId21"/>
    <p:sldId id="3947" r:id="rId22"/>
    <p:sldId id="4035" r:id="rId23"/>
    <p:sldId id="3948" r:id="rId24"/>
    <p:sldId id="354" r:id="rId25"/>
    <p:sldId id="4099" r:id="rId26"/>
    <p:sldId id="278" r:id="rId27"/>
    <p:sldId id="372" r:id="rId28"/>
    <p:sldId id="1076" r:id="rId29"/>
    <p:sldId id="1761" r:id="rId30"/>
    <p:sldId id="4087" r:id="rId31"/>
    <p:sldId id="4055" r:id="rId32"/>
    <p:sldId id="3825" r:id="rId33"/>
    <p:sldId id="3870" r:id="rId34"/>
    <p:sldId id="3871" r:id="rId35"/>
    <p:sldId id="4097" r:id="rId36"/>
    <p:sldId id="4056" r:id="rId37"/>
    <p:sldId id="338" r:id="rId38"/>
    <p:sldId id="292" r:id="rId39"/>
    <p:sldId id="4057" r:id="rId40"/>
    <p:sldId id="293" r:id="rId41"/>
    <p:sldId id="3855" r:id="rId42"/>
    <p:sldId id="3917" r:id="rId43"/>
    <p:sldId id="3979" r:id="rId44"/>
    <p:sldId id="3898" r:id="rId45"/>
    <p:sldId id="4063" r:id="rId46"/>
    <p:sldId id="4062" r:id="rId47"/>
    <p:sldId id="3985" r:id="rId48"/>
    <p:sldId id="4012" r:id="rId49"/>
    <p:sldId id="4058" r:id="rId50"/>
    <p:sldId id="360" r:id="rId51"/>
    <p:sldId id="4038" r:id="rId52"/>
    <p:sldId id="4007" r:id="rId53"/>
    <p:sldId id="4005" r:id="rId54"/>
    <p:sldId id="4116" r:id="rId55"/>
    <p:sldId id="4121" r:id="rId56"/>
    <p:sldId id="4122" r:id="rId57"/>
    <p:sldId id="4117" r:id="rId58"/>
    <p:sldId id="4065" r:id="rId59"/>
    <p:sldId id="4024" r:id="rId60"/>
    <p:sldId id="4022" r:id="rId61"/>
    <p:sldId id="4098" r:id="rId62"/>
    <p:sldId id="4066" r:id="rId63"/>
    <p:sldId id="4083" r:id="rId64"/>
    <p:sldId id="271" r:id="rId65"/>
    <p:sldId id="4042" r:id="rId66"/>
    <p:sldId id="4020" r:id="rId67"/>
    <p:sldId id="3995" r:id="rId68"/>
    <p:sldId id="4100" r:id="rId69"/>
    <p:sldId id="4067" r:id="rId70"/>
    <p:sldId id="4093" r:id="rId71"/>
    <p:sldId id="1197" r:id="rId72"/>
    <p:sldId id="4090" r:id="rId73"/>
    <p:sldId id="3949" r:id="rId74"/>
    <p:sldId id="3986" r:id="rId75"/>
    <p:sldId id="3988" r:id="rId76"/>
    <p:sldId id="3924" r:id="rId77"/>
    <p:sldId id="4060" r:id="rId78"/>
    <p:sldId id="4061" r:id="rId79"/>
    <p:sldId id="3968" r:id="rId80"/>
    <p:sldId id="3951" r:id="rId81"/>
    <p:sldId id="3987" r:id="rId82"/>
    <p:sldId id="3952" r:id="rId83"/>
    <p:sldId id="4004" r:id="rId84"/>
    <p:sldId id="4069" r:id="rId85"/>
    <p:sldId id="3975" r:id="rId86"/>
    <p:sldId id="3878" r:id="rId87"/>
    <p:sldId id="3910" r:id="rId88"/>
    <p:sldId id="1694" r:id="rId89"/>
    <p:sldId id="3915" r:id="rId90"/>
    <p:sldId id="4080" r:id="rId91"/>
    <p:sldId id="4078" r:id="rId92"/>
    <p:sldId id="1248" r:id="rId93"/>
    <p:sldId id="4086" r:id="rId94"/>
    <p:sldId id="4053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91429"/>
  </p:normalViewPr>
  <p:slideViewPr>
    <p:cSldViewPr snapToGrid="0" snapToObjects="1">
      <p:cViewPr varScale="1">
        <p:scale>
          <a:sx n="68" d="100"/>
          <a:sy n="68" d="100"/>
        </p:scale>
        <p:origin x="216" y="1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Sources of Personal </a:t>
            </a:r>
            <a:r>
              <a:rPr lang="en-US" sz="2400" baseline="0"/>
              <a:t>Income</a:t>
            </a:r>
          </a:p>
          <a:p>
            <a:pPr>
              <a:defRPr/>
            </a:pPr>
            <a:r>
              <a:rPr lang="en-US" sz="1800" baseline="0"/>
              <a:t>(Billions of $s at Annual Rates, BEA)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Before Tax Income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JunData!$K$4:$K$21</c:f>
              <c:numCache>
                <c:formatCode>0.0</c:formatCode>
                <c:ptCount val="18"/>
                <c:pt idx="0">
                  <c:v>17140.000000000004</c:v>
                </c:pt>
                <c:pt idx="1">
                  <c:v>17286.600000000002</c:v>
                </c:pt>
                <c:pt idx="2">
                  <c:v>16820.599999999999</c:v>
                </c:pt>
                <c:pt idx="3">
                  <c:v>15792.800000000001</c:v>
                </c:pt>
                <c:pt idx="4">
                  <c:v>16114.8</c:v>
                </c:pt>
                <c:pt idx="5">
                  <c:v>16454.400000000001</c:v>
                </c:pt>
                <c:pt idx="6">
                  <c:v>16658.5</c:v>
                </c:pt>
                <c:pt idx="7">
                  <c:v>16878.2</c:v>
                </c:pt>
                <c:pt idx="8">
                  <c:v>17063.399999999998</c:v>
                </c:pt>
                <c:pt idx="9">
                  <c:v>17306.2</c:v>
                </c:pt>
                <c:pt idx="10">
                  <c:v>17280.199999999997</c:v>
                </c:pt>
                <c:pt idx="11">
                  <c:v>17355.3</c:v>
                </c:pt>
                <c:pt idx="12">
                  <c:v>17327.400000000001</c:v>
                </c:pt>
                <c:pt idx="13">
                  <c:v>17361.199999999997</c:v>
                </c:pt>
                <c:pt idx="14">
                  <c:v>17567.300000000003</c:v>
                </c:pt>
                <c:pt idx="15">
                  <c:v>17691.100000000002</c:v>
                </c:pt>
                <c:pt idx="16">
                  <c:v>17794.5</c:v>
                </c:pt>
                <c:pt idx="17">
                  <c:v>17913.7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33-4914-AEA4-8C2EDA08B9E0}"/>
            </c:ext>
          </c:extLst>
        </c:ser>
        <c:ser>
          <c:idx val="0"/>
          <c:order val="1"/>
          <c:tx>
            <c:v>After Tax Income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JunData!$L$4:$L$21</c:f>
              <c:numCache>
                <c:formatCode>0.0</c:formatCode>
                <c:ptCount val="18"/>
                <c:pt idx="0">
                  <c:v>16622.600000000002</c:v>
                </c:pt>
                <c:pt idx="1">
                  <c:v>16734.8</c:v>
                </c:pt>
                <c:pt idx="2">
                  <c:v>16444.3</c:v>
                </c:pt>
                <c:pt idx="3">
                  <c:v>18919.400000000001</c:v>
                </c:pt>
                <c:pt idx="4">
                  <c:v>18024</c:v>
                </c:pt>
                <c:pt idx="5">
                  <c:v>17805.599999999999</c:v>
                </c:pt>
                <c:pt idx="6">
                  <c:v>17960.599999999999</c:v>
                </c:pt>
                <c:pt idx="7">
                  <c:v>17349.599999999999</c:v>
                </c:pt>
                <c:pt idx="8">
                  <c:v>17476.799999999996</c:v>
                </c:pt>
                <c:pt idx="9">
                  <c:v>17398.900000000001</c:v>
                </c:pt>
                <c:pt idx="10">
                  <c:v>17175.599999999995</c:v>
                </c:pt>
                <c:pt idx="11">
                  <c:v>17272.2</c:v>
                </c:pt>
                <c:pt idx="12">
                  <c:v>19203.099999999999</c:v>
                </c:pt>
                <c:pt idx="13">
                  <c:v>17640.400000000001</c:v>
                </c:pt>
                <c:pt idx="14">
                  <c:v>21802.300000000003</c:v>
                </c:pt>
                <c:pt idx="15">
                  <c:v>18460</c:v>
                </c:pt>
                <c:pt idx="16">
                  <c:v>17958</c:v>
                </c:pt>
                <c:pt idx="17">
                  <c:v>17955.400000000001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B33-4914-AEA4-8C2EDA08B9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6280288"/>
        <c:axId val="656281600"/>
      </c:lineChart>
      <c:dateAx>
        <c:axId val="656280288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1600"/>
        <c:crosses val="autoZero"/>
        <c:auto val="1"/>
        <c:lblOffset val="100"/>
        <c:baseTimeUnit val="months"/>
      </c:dateAx>
      <c:valAx>
        <c:axId val="656281600"/>
        <c:scaling>
          <c:orientation val="minMax"/>
          <c:max val="23000"/>
          <c:min val="1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Spending and Saving</a:t>
            </a:r>
            <a:endParaRPr lang="en-US" sz="2400" baseline="0"/>
          </a:p>
          <a:p>
            <a:pPr>
              <a:defRPr/>
            </a:pPr>
            <a:r>
              <a:rPr lang="en-US" sz="1800" baseline="0"/>
              <a:t>(Billions of $s at Annual Rates, BEA)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Personal Outlays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JunData!$M$4:$M$21</c:f>
              <c:numCache>
                <c:formatCode>0.0</c:formatCode>
                <c:ptCount val="18"/>
                <c:pt idx="0">
                  <c:v>14769.9</c:v>
                </c:pt>
                <c:pt idx="1">
                  <c:v>14785.1</c:v>
                </c:pt>
                <c:pt idx="2">
                  <c:v>13762.2</c:v>
                </c:pt>
                <c:pt idx="3">
                  <c:v>12021.8</c:v>
                </c:pt>
                <c:pt idx="4">
                  <c:v>13058.1</c:v>
                </c:pt>
                <c:pt idx="5">
                  <c:v>13889.3</c:v>
                </c:pt>
                <c:pt idx="6">
                  <c:v>14129.2</c:v>
                </c:pt>
                <c:pt idx="7">
                  <c:v>14270.5</c:v>
                </c:pt>
                <c:pt idx="8">
                  <c:v>14481.7</c:v>
                </c:pt>
                <c:pt idx="9">
                  <c:v>14546</c:v>
                </c:pt>
                <c:pt idx="10">
                  <c:v>14467.3</c:v>
                </c:pt>
                <c:pt idx="11">
                  <c:v>14389.5</c:v>
                </c:pt>
                <c:pt idx="12">
                  <c:v>14857.9</c:v>
                </c:pt>
                <c:pt idx="13">
                  <c:v>14699.6</c:v>
                </c:pt>
                <c:pt idx="14">
                  <c:v>15458.9</c:v>
                </c:pt>
                <c:pt idx="15">
                  <c:v>15630</c:v>
                </c:pt>
                <c:pt idx="16">
                  <c:v>15616.2</c:v>
                </c:pt>
                <c:pt idx="17">
                  <c:v>15771.6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C9-492A-A1FF-90E7FAFA1F9F}"/>
            </c:ext>
          </c:extLst>
        </c:ser>
        <c:ser>
          <c:idx val="2"/>
          <c:order val="1"/>
          <c:tx>
            <c:v>After Tax Income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JunData!$E$4:$E$21</c:f>
              <c:numCache>
                <c:formatCode>0.0</c:formatCode>
                <c:ptCount val="18"/>
                <c:pt idx="0">
                  <c:v>16622.599999999999</c:v>
                </c:pt>
                <c:pt idx="1">
                  <c:v>16734.8</c:v>
                </c:pt>
                <c:pt idx="2">
                  <c:v>16444.3</c:v>
                </c:pt>
                <c:pt idx="3">
                  <c:v>18919.400000000001</c:v>
                </c:pt>
                <c:pt idx="4">
                  <c:v>18024</c:v>
                </c:pt>
                <c:pt idx="5">
                  <c:v>17805.599999999999</c:v>
                </c:pt>
                <c:pt idx="6">
                  <c:v>17960.599999999999</c:v>
                </c:pt>
                <c:pt idx="7">
                  <c:v>17349.599999999999</c:v>
                </c:pt>
                <c:pt idx="8">
                  <c:v>17476.8</c:v>
                </c:pt>
                <c:pt idx="9">
                  <c:v>17398.900000000001</c:v>
                </c:pt>
                <c:pt idx="10">
                  <c:v>17175.599999999999</c:v>
                </c:pt>
                <c:pt idx="11">
                  <c:v>17272.2</c:v>
                </c:pt>
                <c:pt idx="12">
                  <c:v>19203.099999999999</c:v>
                </c:pt>
                <c:pt idx="13">
                  <c:v>17640.400000000001</c:v>
                </c:pt>
                <c:pt idx="14">
                  <c:v>21802.3</c:v>
                </c:pt>
                <c:pt idx="15">
                  <c:v>18460</c:v>
                </c:pt>
                <c:pt idx="16">
                  <c:v>17958</c:v>
                </c:pt>
                <c:pt idx="17">
                  <c:v>17955.400000000001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C9-492A-A1FF-90E7FAFA1F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6280288"/>
        <c:axId val="656281600"/>
      </c:lineChart>
      <c:dateAx>
        <c:axId val="656280288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1600"/>
        <c:crosses val="autoZero"/>
        <c:auto val="1"/>
        <c:lblOffset val="100"/>
        <c:baseTimeUnit val="months"/>
      </c:dateAx>
      <c:valAx>
        <c:axId val="656281600"/>
        <c:scaling>
          <c:orientation val="minMax"/>
          <c:max val="23000"/>
          <c:min val="1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gradFill>
        <a:gsLst>
          <a:gs pos="0">
            <a:schemeClr val="accent1">
              <a:lumMod val="5000"/>
              <a:lumOff val="95000"/>
            </a:schemeClr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lin ang="5400000" scaled="1"/>
      </a:gra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2/9/22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insights/worlds-top-economies/#countries-by-gdp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https://www.investopedia.com/insights/worlds-top-economies/#countries-by-gdp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60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err="1"/>
              <a:t>treas_recent.png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58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39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39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72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30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Charts:</a:t>
            </a:r>
          </a:p>
          <a:p>
            <a:r>
              <a:rPr lang="en-US" dirty="0" err="1"/>
              <a:t>homeprices_recession.png</a:t>
            </a:r>
            <a:endParaRPr lang="en-US" dirty="0"/>
          </a:p>
          <a:p>
            <a:r>
              <a:rPr lang="en-US" dirty="0" err="1"/>
              <a:t>housing.png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03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12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30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Components</a:t>
            </a:r>
            <a:r>
              <a:rPr lang="en-US" baseline="0" dirty="0"/>
              <a:t> sum to GDP</a:t>
            </a:r>
          </a:p>
          <a:p>
            <a:pPr marL="228600" indent="-228600">
              <a:buAutoNum type="arabicParenBoth"/>
            </a:pPr>
            <a:r>
              <a:rPr lang="en-US" dirty="0"/>
              <a:t>Average</a:t>
            </a:r>
            <a:r>
              <a:rPr lang="en-US" baseline="0" dirty="0"/>
              <a:t> % of GDP for each component from 1960-Present: C = 64%, I=15%, G=24%, NX = 2% (X = 7%, M=9%)</a:t>
            </a:r>
          </a:p>
          <a:p>
            <a:pPr marL="228600" indent="-228600">
              <a:buAutoNum type="arabicParenBoth"/>
            </a:pPr>
            <a:r>
              <a:rPr lang="en-US" baseline="0" dirty="0"/>
              <a:t>Net Exports as a % of GDP has increased over the sample period, but it’s contribution to GDP is relatively small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50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77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15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/>
              <a:t>CV_DJSP_6mo.png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19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64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3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baseline="0" dirty="0"/>
              <a:t>Unemployment rises during recessions and falls during economic expansions.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Unemployment peaked at the end of the 2009 recession.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The Fed worked to reduce the effects of the recession. Near the end of 2008, the FOMC reduced the federal funds rate to nearly zero and worked to reduce longer-term interest rates via large-scale asset purchase programs (late 2008 – 10/2014).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Unemployment is currently below the natural rate of unemployment. This is traditionally accompanied by economic growth and rising price levels. It’s also a major reason for FOMC’s decision to increase the federal funds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11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CLF16OV.png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95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</a:t>
            </a:r>
            <a:r>
              <a:rPr lang="en-US" baseline="0" dirty="0"/>
              <a:t> FOMC waited for labor market conditions to improve before raising the fed funds rate in late 2015.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FOMC currently working to normalize monetary policy by raising interest rates and reducing assets on its balance sheet</a:t>
            </a:r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228600" indent="-228600">
              <a:buAutoNum type="arabicParenBoth"/>
            </a:pPr>
            <a:r>
              <a:rPr lang="en-US" baseline="0" dirty="0" err="1"/>
              <a:t>FedFunds_recent.png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34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63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43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cases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National/gdp_shares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National/emp_shares.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PA/Allegheny/emp_shares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GDP/gdp_panValues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spend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cktherecovery.or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PA/Allegheny/gdp_chg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spend_hardesthit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cktherecovery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.pn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_recent.pn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pandemic.pn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Employment/UNRATE_alone_history.png" TargetMode="External"/><Relationship Id="rId5" Type="http://schemas.openxmlformats.org/officeDocument/2006/relationships/image" Target="../media/image20.png"/><Relationship Id="rId4" Type="http://schemas.openxmlformats.org/officeDocument/2006/relationships/image" Target="file:////Volumes/Promise%20Pegasus/FileShare/Presentations/Base_New/Charts/0.USGraphs/Employment/UNRATE_alone.pn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CLF16OV.pn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PA/Allegheny/laus_emp.p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NEED/LocalGraphs/Counties/PA/Allegheny/laus_lf.png" TargetMode="Externa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tocks/CV_DJSP.pn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avings/savings_Excess.pn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FUNDS_recent.pn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FUNDS.pn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Assets.pn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Monetary/treas.png" TargetMode="External"/><Relationship Id="rId5" Type="http://schemas.openxmlformats.org/officeDocument/2006/relationships/image" Target="../media/image30.png"/><Relationship Id="rId4" Type="http://schemas.openxmlformats.org/officeDocument/2006/relationships/image" Target="file:////Volumes/Promise%20Pegasus/FileShare/Presentations/Base_New/Charts/0.USGraphs/Monetary/treas_recent.pn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lowwage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buildingcosts.pn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esentations/Base_New/Charts/0.USGraphs/Inflation/usedcars.png" TargetMode="External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CorporateProfits/corporateprofits_recession.pn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cpi_veryrecent.png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cpi.pn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_veryrecent.png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LFE_PostpandemicFC.pn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_GandS_veryrecent.png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JOLTS/jolts_Quits.pn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JOLTS/jolts_QUITS_High.pn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esentations/Base_New/Charts/0.USGraphs/Employment/JOLTS/jolts_QUITS_Low.png" TargetMode="External"/><Relationship Id="rId4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wagecomp_leisure_nocpi.png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Wages/wagecomp_leisure.png" TargetMode="External"/><Relationship Id="rId4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ProdnWages_recessionChange.png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Wages/ProdnWages_recessionChange_recent.png" TargetMode="External"/><Relationship Id="rId4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Housing/homepricesReal_recession.png" TargetMode="External"/><Relationship Id="rId5" Type="http://schemas.openxmlformats.org/officeDocument/2006/relationships/image" Target="../media/image54.png"/><Relationship Id="rId4" Type="http://schemas.openxmlformats.org/officeDocument/2006/relationships/image" Target="file:////Volumes/Promise%20Pegasus/FileShare/Presentations/Base_New/Charts/0.USGraphs/Housing/housing.png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States/PA/Zhvi_AllHomes.png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CA/San_Francisco/Zhvi_AllHomes.png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NEED/LocalGraphs/Counties/PA/Allegheny/Zhvi_AllHomes.png" TargetMode="External"/><Relationship Id="rId4" Type="http://schemas.openxmlformats.org/officeDocument/2006/relationships/image" Target="../media/image5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Wealth/Charts/wealthgap.png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RetailSales_Detail_cum.png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_Contributions/contrib_Consumption.png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recent.png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unemp_gender_pandemic.png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UNRATE.png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lfpr_Counts_Pandemic.png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smallbizopen.png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haveman/NEED%20Dropbox/Presentations/Coronavirus/Images/smallbiz.png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PA/Allegheny/gdp_shares.png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recession.png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PAYEMS_Annual.png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Stocks/CV_DJSP_6mo.png" TargetMode="External"/><Relationship Id="rId5" Type="http://schemas.openxmlformats.org/officeDocument/2006/relationships/image" Target="../media/image75.png"/><Relationship Id="rId4" Type="http://schemas.openxmlformats.org/officeDocument/2006/relationships/image" Target="file:////Volumes/Promise%20Pegasus/FileShare/Presentations/Base_New/Charts/0.USGraphs/Monetary/treas_recent.png" TargetMode="Externa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LocalGraphs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Winter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Pittsburgh, PA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February-March,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65992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457A-F682-A344-AA0F-BDB2832F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king Real Progress…Until Omicron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4859D-F078-8447-AE02-81C028E6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8955D-F7A5-4946-B319-DB59235A1F52}"/>
              </a:ext>
            </a:extLst>
          </p:cNvPr>
          <p:cNvSpPr txBox="1"/>
          <p:nvPr/>
        </p:nvSpPr>
        <p:spPr>
          <a:xfrm>
            <a:off x="9598383" y="6438527"/>
            <a:ext cx="123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NYTimes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85B20-D738-7248-8FE0-85C6FAF4332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601646" y="1492697"/>
            <a:ext cx="10988708" cy="39146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16E6F7-B9BE-0D4E-9BE6-C6FD30C7CA5F}"/>
              </a:ext>
            </a:extLst>
          </p:cNvPr>
          <p:cNvSpPr/>
          <p:nvPr/>
        </p:nvSpPr>
        <p:spPr>
          <a:xfrm>
            <a:off x="8142188" y="3943607"/>
            <a:ext cx="4049812" cy="1850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F01D6-0C83-364C-A0B9-6F4BA2CFAF1E}"/>
              </a:ext>
            </a:extLst>
          </p:cNvPr>
          <p:cNvSpPr/>
          <p:nvPr/>
        </p:nvSpPr>
        <p:spPr>
          <a:xfrm>
            <a:off x="0" y="1819946"/>
            <a:ext cx="2295939" cy="54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E252E-AF12-7941-BA16-6FB261A4DC30}"/>
              </a:ext>
            </a:extLst>
          </p:cNvPr>
          <p:cNvSpPr txBox="1"/>
          <p:nvPr/>
        </p:nvSpPr>
        <p:spPr>
          <a:xfrm>
            <a:off x="3929063" y="2134680"/>
            <a:ext cx="149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Nationally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EA2A5E-7840-604A-B3E4-936EDD7FE6F0}"/>
              </a:ext>
            </a:extLst>
          </p:cNvPr>
          <p:cNvCxnSpPr/>
          <p:nvPr/>
        </p:nvCxnSpPr>
        <p:spPr>
          <a:xfrm flipH="1">
            <a:off x="934861" y="4421717"/>
            <a:ext cx="713747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65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6014C-CAA9-1548-996E-95DC78FAE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Om</a:t>
            </a:r>
            <a:r>
              <a:rPr lang="en-US" dirty="0"/>
              <a:t>icron is Making Things Difficult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AA5E-6853-784F-9DFB-713819358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b="0" dirty="0" err="1"/>
              <a:t>Covid</a:t>
            </a:r>
            <a:r>
              <a:rPr lang="en-US" b="0" dirty="0"/>
              <a:t>-related absences: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Are creating headaches for businesses that were struggling to hire workers even before Omicron. 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Restaurants and retail stores have cut back hours.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Broadway shows called off performances. 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Airlines canceled thousands of flights over the holidays because so many crew members called in sick; 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on one day last month, nearly a third of United Airlines Workers at Newark Liberty International Airport, a major hub, called in sick.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099A7-A682-9148-9880-492C068C9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253B23-F68A-EA4D-8E0C-4B5B46F066EF}"/>
              </a:ext>
            </a:extLst>
          </p:cNvPr>
          <p:cNvSpPr txBox="1"/>
          <p:nvPr/>
        </p:nvSpPr>
        <p:spPr>
          <a:xfrm>
            <a:off x="9272751" y="6439173"/>
            <a:ext cx="22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NYTimes.com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132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457A-F682-A344-AA0F-BDB2832F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Pen</a:t>
            </a:r>
            <a:r>
              <a:rPr lang="en-US" dirty="0"/>
              <a:t>nsylvania Cases Are Falling Nicely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4859D-F078-8447-AE02-81C028E6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8955D-F7A5-4946-B319-DB59235A1F52}"/>
              </a:ext>
            </a:extLst>
          </p:cNvPr>
          <p:cNvSpPr txBox="1"/>
          <p:nvPr/>
        </p:nvSpPr>
        <p:spPr>
          <a:xfrm>
            <a:off x="9598383" y="6438527"/>
            <a:ext cx="123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NYTimes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85B20-D738-7248-8FE0-85C6FAF433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9956" y="1380376"/>
            <a:ext cx="11347575" cy="40239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16E6F7-B9BE-0D4E-9BE6-C6FD30C7CA5F}"/>
              </a:ext>
            </a:extLst>
          </p:cNvPr>
          <p:cNvSpPr/>
          <p:nvPr/>
        </p:nvSpPr>
        <p:spPr>
          <a:xfrm>
            <a:off x="8142188" y="3943607"/>
            <a:ext cx="4049812" cy="1850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F01D6-0C83-364C-A0B9-6F4BA2CFAF1E}"/>
              </a:ext>
            </a:extLst>
          </p:cNvPr>
          <p:cNvSpPr/>
          <p:nvPr/>
        </p:nvSpPr>
        <p:spPr>
          <a:xfrm>
            <a:off x="0" y="1819946"/>
            <a:ext cx="2295939" cy="54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C0117C-732A-EC48-8B9B-5E3F08FF22E9}"/>
              </a:ext>
            </a:extLst>
          </p:cNvPr>
          <p:cNvSpPr txBox="1"/>
          <p:nvPr/>
        </p:nvSpPr>
        <p:spPr>
          <a:xfrm>
            <a:off x="3929063" y="2134680"/>
            <a:ext cx="1855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Pennsylvania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5781C3-AA4F-F64A-A248-C2BBA384A2B8}"/>
              </a:ext>
            </a:extLst>
          </p:cNvPr>
          <p:cNvCxnSpPr/>
          <p:nvPr/>
        </p:nvCxnSpPr>
        <p:spPr>
          <a:xfrm flipH="1">
            <a:off x="686506" y="4557180"/>
            <a:ext cx="713747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97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9010-AAAB-4C4A-9BDB-22A67788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U.S. Economy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33349-B402-F24F-92FE-FF44063F4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49C8A-3A1A-174F-918A-71B756C8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581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EA9A-3C36-4643-A6DF-0C6CABDC8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Basic Statistics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1F32882-32CA-7F48-B318-EB2AC54163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8125817"/>
              </p:ext>
            </p:extLst>
          </p:nvPr>
        </p:nvGraphicFramePr>
        <p:xfrm>
          <a:off x="2342327" y="1096963"/>
          <a:ext cx="7839858" cy="4465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248">
                  <a:extLst>
                    <a:ext uri="{9D8B030D-6E8A-4147-A177-3AD203B41FA5}">
                      <a16:colId xmlns:a16="http://schemas.microsoft.com/office/drawing/2014/main" val="1312289277"/>
                    </a:ext>
                  </a:extLst>
                </a:gridCol>
                <a:gridCol w="3642610">
                  <a:extLst>
                    <a:ext uri="{9D8B030D-6E8A-4147-A177-3AD203B41FA5}">
                      <a16:colId xmlns:a16="http://schemas.microsoft.com/office/drawing/2014/main" val="2451204267"/>
                    </a:ext>
                  </a:extLst>
                </a:gridCol>
              </a:tblGrid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Statistic: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Value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94460252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331.9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8399478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Labor Force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163.7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377635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Employment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149.6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5078"/>
                  </a:ext>
                </a:extLst>
              </a:tr>
              <a:tr h="686314">
                <a:tc>
                  <a:txBody>
                    <a:bodyPr/>
                    <a:lstStyle/>
                    <a:p>
                      <a:r>
                        <a:rPr lang="en-US" sz="2400" dirty="0"/>
                        <a:t>Gross Domestic Product (GDP)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$23.9 Trillion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001420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r>
                        <a:rPr lang="en-US" sz="2400" dirty="0"/>
                        <a:t>Income per Capita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$63,002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9538101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Ave. Hourly Earnings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$31.31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56397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50105-51EA-004E-ACC2-10F4529A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432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6306-E787-8C4F-BBB6-C58FB563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</a:t>
            </a:r>
            <a:r>
              <a:rPr lang="en-US" dirty="0"/>
              <a:t> Economy in Global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DC48F-C405-BA42-B876-B4DBBD17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4BB2E5-5518-F949-B9FE-33D8AFCB324E}"/>
              </a:ext>
            </a:extLst>
          </p:cNvPr>
          <p:cNvSpPr txBox="1"/>
          <p:nvPr/>
        </p:nvSpPr>
        <p:spPr>
          <a:xfrm>
            <a:off x="909066" y="1453274"/>
            <a:ext cx="416492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U.S. Real GDP (2019$): 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21.845 trillion</a:t>
            </a:r>
            <a:r>
              <a:rPr lang="en-US" sz="2800" b="1" dirty="0"/>
              <a:t> in 2019-Q4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19.663 trillion </a:t>
            </a:r>
            <a:r>
              <a:rPr lang="en-US" sz="2800" b="1" dirty="0"/>
              <a:t>in 2020-Q2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22.531 trillion </a:t>
            </a:r>
            <a:r>
              <a:rPr lang="en-US" sz="2800" b="1" dirty="0"/>
              <a:t>in 2021-Q4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5A3588-7189-5A44-87E1-48F71AEFE0CC}"/>
              </a:ext>
            </a:extLst>
          </p:cNvPr>
          <p:cNvGrpSpPr/>
          <p:nvPr/>
        </p:nvGrpSpPr>
        <p:grpSpPr>
          <a:xfrm>
            <a:off x="632568" y="907379"/>
            <a:ext cx="11082666" cy="5458015"/>
            <a:chOff x="632568" y="907379"/>
            <a:chExt cx="11082666" cy="54580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5E5678-4AC1-334D-A543-C44C30048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519088" y="907379"/>
              <a:ext cx="6196146" cy="5458015"/>
            </a:xfrm>
            <a:prstGeom prst="rect">
              <a:avLst/>
            </a:prstGeom>
          </p:spPr>
        </p:pic>
        <p:pic>
          <p:nvPicPr>
            <p:cNvPr id="8" name="Picture 7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1D47F4E6-D576-014D-8D3D-AB355C455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568" y="4236121"/>
              <a:ext cx="5590761" cy="17145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0D4B8E3-2E9D-2D44-9A5C-B356C235199F}"/>
              </a:ext>
            </a:extLst>
          </p:cNvPr>
          <p:cNvSpPr/>
          <p:nvPr/>
        </p:nvSpPr>
        <p:spPr>
          <a:xfrm>
            <a:off x="476766" y="5404726"/>
            <a:ext cx="5795447" cy="545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9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BB741-D15D-9A4A-BF56-9B002E85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dirty="0"/>
              <a:t>mposition of the U.S. Economy: GDP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48E4B5-17A0-3346-9AE1-8493D9AAF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82" y="1325563"/>
            <a:ext cx="9720036" cy="48600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25374-7042-A740-9080-038689482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069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42E5-E5BB-A24C-B4F4-1AC66AE84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Co</a:t>
            </a:r>
            <a:r>
              <a:rPr lang="en-US" sz="3800" dirty="0"/>
              <a:t>mposition of the U.S. Economy: Employment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9F79A9-D87F-554E-AAF6-51DE59A4E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64" y="1342480"/>
            <a:ext cx="9720072" cy="48600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04A2E-C7AE-3C45-BBA5-54FB9247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B8D33-371A-6D44-A892-CA1C7CE43137}"/>
              </a:ext>
            </a:extLst>
          </p:cNvPr>
          <p:cNvSpPr txBox="1"/>
          <p:nvPr/>
        </p:nvSpPr>
        <p:spPr>
          <a:xfrm>
            <a:off x="2193367" y="2016497"/>
            <a:ext cx="2023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Manufacturing</a:t>
            </a:r>
          </a:p>
          <a:p>
            <a:r>
              <a:rPr lang="en-US" dirty="0"/>
              <a:t>GDP Share = 10.9%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CA95A-4835-5946-8CBF-6063282B9EB8}"/>
              </a:ext>
            </a:extLst>
          </p:cNvPr>
          <p:cNvSpPr txBox="1"/>
          <p:nvPr/>
        </p:nvSpPr>
        <p:spPr>
          <a:xfrm>
            <a:off x="7257738" y="2016497"/>
            <a:ext cx="252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 GDP Share = 7.4%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30A952-DB98-514F-9A89-DDE8D236A6D6}"/>
              </a:ext>
            </a:extLst>
          </p:cNvPr>
          <p:cNvCxnSpPr>
            <a:cxnSpLocks/>
          </p:cNvCxnSpPr>
          <p:nvPr/>
        </p:nvCxnSpPr>
        <p:spPr>
          <a:xfrm>
            <a:off x="2578308" y="2662828"/>
            <a:ext cx="0" cy="455126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1853A1-9522-9B43-AB68-BC0CEEF63C3B}"/>
              </a:ext>
            </a:extLst>
          </p:cNvPr>
          <p:cNvCxnSpPr>
            <a:cxnSpLocks/>
          </p:cNvCxnSpPr>
          <p:nvPr/>
        </p:nvCxnSpPr>
        <p:spPr>
          <a:xfrm>
            <a:off x="8994098" y="2385829"/>
            <a:ext cx="792089" cy="276999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66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4C4DA-5414-EF44-B19E-B3025CEEC1B3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108776" y="1243001"/>
            <a:ext cx="9974446" cy="4987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6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All</a:t>
            </a:r>
            <a:r>
              <a:rPr lang="en-US" dirty="0"/>
              <a:t>egheny County Employment: Health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497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22BA3B-C6AD-434D-AFE2-F01F29ECC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of Impact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1931FF-419C-A84B-8E26-5C138DF24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D4EB4-8FCA-5A40-9184-93F7FF78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64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nonpartisan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EED9167-0C90-0249-AC37-95007AA09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67384" y="1088877"/>
            <a:ext cx="10282698" cy="514134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C4BD39-2117-415E-A656-F9F391A0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Trajectory: Pandemic Plunge!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952D9-4526-4892-AD54-F2C1EC13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B28F7-D760-44C1-A506-2B4A4A778A45}"/>
              </a:ext>
            </a:extLst>
          </p:cNvPr>
          <p:cNvSpPr txBox="1"/>
          <p:nvPr/>
        </p:nvSpPr>
        <p:spPr>
          <a:xfrm>
            <a:off x="6635393" y="3429000"/>
            <a:ext cx="4149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GDP is: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$0.3 Trillion below 2019 forecast.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$0.7 Trillion ABOVE 2019-Q4 level.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DF7C6-6914-C547-A60C-5DEFECC56BA3}"/>
              </a:ext>
            </a:extLst>
          </p:cNvPr>
          <p:cNvSpPr txBox="1"/>
          <p:nvPr/>
        </p:nvSpPr>
        <p:spPr>
          <a:xfrm>
            <a:off x="8348238" y="2695628"/>
            <a:ext cx="11215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Q3 - Flat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033920-98FF-4544-90EE-BFA67948551A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8647111" y="2175360"/>
            <a:ext cx="261890" cy="520268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117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E0CA4-B241-AB4C-91CD-93D21BF00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517428" y="932693"/>
            <a:ext cx="9551314" cy="529753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Spe</a:t>
            </a:r>
            <a:r>
              <a:rPr lang="en-US"/>
              <a:t>nding Patterns Since First US Case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1CB44-F0CE-CE42-8A3B-A8693DD09509}"/>
              </a:ext>
            </a:extLst>
          </p:cNvPr>
          <p:cNvSpPr/>
          <p:nvPr/>
        </p:nvSpPr>
        <p:spPr>
          <a:xfrm>
            <a:off x="9418725" y="894522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9A983A-7D09-BA42-81C8-8908D8F1AA05}"/>
              </a:ext>
            </a:extLst>
          </p:cNvPr>
          <p:cNvSpPr/>
          <p:nvPr/>
        </p:nvSpPr>
        <p:spPr>
          <a:xfrm>
            <a:off x="7714909" y="1852802"/>
            <a:ext cx="1232722" cy="64677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EBE99-F1D4-7648-8CFB-C0E9E4F51591}"/>
              </a:ext>
            </a:extLst>
          </p:cNvPr>
          <p:cNvSpPr txBox="1"/>
          <p:nvPr/>
        </p:nvSpPr>
        <p:spPr>
          <a:xfrm>
            <a:off x="7842450" y="1404516"/>
            <a:ext cx="9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Q3 - Flat</a:t>
            </a:r>
          </a:p>
        </p:txBody>
      </p:sp>
    </p:spTree>
    <p:extLst>
      <p:ext uri="{BB962C8B-B14F-4D97-AF65-F5344CB8AC3E}">
        <p14:creationId xmlns:p14="http://schemas.microsoft.com/office/powerpoint/2010/main" val="80225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D0F94-DA5A-B24C-8D39-1A253909E043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007435" y="1096269"/>
            <a:ext cx="10267910" cy="5133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But</a:t>
            </a:r>
            <a:r>
              <a:rPr lang="en-US"/>
              <a:t> Not All Industries Were Equally Harmed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911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E0CA4-B241-AB4C-91CD-93D21BF00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2043" y="1078524"/>
            <a:ext cx="8120753" cy="506396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Spe</a:t>
            </a:r>
            <a:r>
              <a:rPr lang="en-US" dirty="0"/>
              <a:t>nding Patterns – Hardest Hit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Source: </a:t>
            </a:r>
            <a:r>
              <a:rPr lang="en-US" sz="1200">
                <a:hlinkClick r:id="rId4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1CB44-F0CE-CE42-8A3B-A8693DD09509}"/>
              </a:ext>
            </a:extLst>
          </p:cNvPr>
          <p:cNvSpPr/>
          <p:nvPr/>
        </p:nvSpPr>
        <p:spPr>
          <a:xfrm>
            <a:off x="8949021" y="1023475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B5B50-7D5C-DC46-8B81-588B7C92128A}"/>
              </a:ext>
            </a:extLst>
          </p:cNvPr>
          <p:cNvSpPr txBox="1"/>
          <p:nvPr/>
        </p:nvSpPr>
        <p:spPr>
          <a:xfrm>
            <a:off x="9408160" y="3931920"/>
            <a:ext cx="1407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+0.2%</a:t>
            </a:r>
          </a:p>
          <a:p>
            <a:r>
              <a:rPr lang="en-US" sz="1600" dirty="0">
                <a:solidFill>
                  <a:srgbClr val="C00000"/>
                </a:solidFill>
              </a:rPr>
              <a:t>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935941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</p:spTree>
    <p:extLst>
      <p:ext uri="{BB962C8B-B14F-4D97-AF65-F5344CB8AC3E}">
        <p14:creationId xmlns:p14="http://schemas.microsoft.com/office/powerpoint/2010/main" val="3594315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B04778-A1CC-EC42-9D2B-BA57253FDACB}"/>
              </a:ext>
            </a:extLst>
          </p:cNvPr>
          <p:cNvCxnSpPr>
            <a:cxnSpLocks/>
          </p:cNvCxnSpPr>
          <p:nvPr/>
        </p:nvCxnSpPr>
        <p:spPr>
          <a:xfrm rot="232919" flipV="1">
            <a:off x="5181606" y="2806263"/>
            <a:ext cx="2564524" cy="528145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4E47B4-60AF-924F-ADCC-2D6BEBE4113A}"/>
              </a:ext>
            </a:extLst>
          </p:cNvPr>
          <p:cNvSpPr txBox="1"/>
          <p:nvPr/>
        </p:nvSpPr>
        <p:spPr>
          <a:xfrm rot="21126563">
            <a:off x="5739609" y="2747435"/>
            <a:ext cx="1040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Recovery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D8BACA-4E0B-BF40-9500-0641A1F5F957}"/>
              </a:ext>
            </a:extLst>
          </p:cNvPr>
          <p:cNvCxnSpPr>
            <a:cxnSpLocks/>
          </p:cNvCxnSpPr>
          <p:nvPr/>
        </p:nvCxnSpPr>
        <p:spPr>
          <a:xfrm rot="20186278">
            <a:off x="7979972" y="2578045"/>
            <a:ext cx="1633122" cy="712000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2E865A-CEC9-F145-AA63-8D4F0BA17850}"/>
              </a:ext>
            </a:extLst>
          </p:cNvPr>
          <p:cNvSpPr txBox="1"/>
          <p:nvPr/>
        </p:nvSpPr>
        <p:spPr>
          <a:xfrm rot="19542">
            <a:off x="8459497" y="2605452"/>
            <a:ext cx="104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Delta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5E5ADD-CD7E-6F47-98C8-7E4199A61393}"/>
              </a:ext>
            </a:extLst>
          </p:cNvPr>
          <p:cNvCxnSpPr>
            <a:cxnSpLocks/>
          </p:cNvCxnSpPr>
          <p:nvPr/>
        </p:nvCxnSpPr>
        <p:spPr>
          <a:xfrm>
            <a:off x="9889331" y="3048230"/>
            <a:ext cx="884638" cy="204075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C8E4805-8F37-E74D-AAC3-D344CBDC58E9}"/>
              </a:ext>
            </a:extLst>
          </p:cNvPr>
          <p:cNvSpPr txBox="1"/>
          <p:nvPr/>
        </p:nvSpPr>
        <p:spPr>
          <a:xfrm rot="825712">
            <a:off x="9899013" y="2808056"/>
            <a:ext cx="104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Omicron</a:t>
            </a:r>
          </a:p>
        </p:txBody>
      </p:sp>
    </p:spTree>
    <p:extLst>
      <p:ext uri="{BB962C8B-B14F-4D97-AF65-F5344CB8AC3E}">
        <p14:creationId xmlns:p14="http://schemas.microsoft.com/office/powerpoint/2010/main" val="92142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A220B-7EE2-9043-A729-4472610F60DF}"/>
              </a:ext>
            </a:extLst>
          </p:cNvPr>
          <p:cNvSpPr txBox="1"/>
          <p:nvPr/>
        </p:nvSpPr>
        <p:spPr>
          <a:xfrm>
            <a:off x="6787404" y="3184711"/>
            <a:ext cx="4488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2.0 Million below February, 2020.</a:t>
            </a:r>
          </a:p>
          <a:p>
            <a:r>
              <a:rPr lang="en-US" sz="2100" dirty="0"/>
              <a:t>8.0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321836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818F172F-7F50-1143-A50D-EC059928A0CD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059577" y="1180212"/>
            <a:ext cx="10100028" cy="5050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DE153E-F27E-7645-A3CA-6E58A0342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21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employment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DED0A-4441-C64E-9BD5-14896B55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46755-3939-424E-88F9-0143556621B0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45986" y="1180212"/>
            <a:ext cx="10100028" cy="50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0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458D-CDD5-2140-8E38-B5F6A036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nds in Labor Force Participation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AB938-D177-AA4A-99C6-9E4090F1F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A6ABBB-A7D4-ED46-B464-AA78BBC57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8995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6DDD55-09FF-0645-A0E7-15FE0BB662B3}"/>
              </a:ext>
            </a:extLst>
          </p:cNvPr>
          <p:cNvSpPr txBox="1"/>
          <p:nvPr/>
        </p:nvSpPr>
        <p:spPr>
          <a:xfrm>
            <a:off x="6155618" y="3346294"/>
            <a:ext cx="45925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0.9 Million below February, 2020.</a:t>
            </a:r>
          </a:p>
          <a:p>
            <a:r>
              <a:rPr lang="en-US" sz="2100" dirty="0"/>
              <a:t>14.7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320253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A02008-F3F9-664C-9CFC-E70214A50E49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53560" y="1324665"/>
            <a:ext cx="5931603" cy="43138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4D1B3B-BD8D-6B4F-B16F-754FE3B958E6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6084345" y="1324665"/>
            <a:ext cx="5931605" cy="43138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F33782-2DC4-9945-80E1-ADA08DA6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Allegheny County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63303-2403-D640-8E54-F2887221D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956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Coronavirus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cks: Bounced Back Quicker This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999893" y="912953"/>
            <a:ext cx="10634546" cy="53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68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1E98-4DD9-D446-AE60-699045D9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Hot</a:t>
            </a:r>
            <a:r>
              <a:rPr lang="en-US" dirty="0"/>
              <a:t>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E4FEF-F1AE-1E46-B202-53FFD95A7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266" y="1325563"/>
            <a:ext cx="4568687" cy="4351338"/>
          </a:xfrm>
        </p:spPr>
        <p:txBody>
          <a:bodyPr>
            <a:normAutofit/>
          </a:bodyPr>
          <a:lstStyle/>
          <a:p>
            <a:r>
              <a:rPr lang="en-US" dirty="0"/>
              <a:t>Government policy</a:t>
            </a:r>
          </a:p>
          <a:p>
            <a:r>
              <a:rPr lang="en-US" dirty="0"/>
              <a:t>Inflation</a:t>
            </a:r>
          </a:p>
          <a:p>
            <a:r>
              <a:rPr lang="en-US" dirty="0"/>
              <a:t>Great resignation</a:t>
            </a:r>
          </a:p>
          <a:p>
            <a:r>
              <a:rPr lang="en-US" dirty="0"/>
              <a:t>Housing markets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FCEF7-ACCD-7F41-8696-4314F335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407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40E87-1715-47AC-ABB5-9A8675BE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at Have Been Policy Effects?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C2ED4-1144-4418-9D74-DC13CF124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MONETARY POLICY (Fed) acted quickly and effectively to prevent a financial market meltdown and to keep credit flowing.  But the Fed lends and does not spend.</a:t>
            </a:r>
          </a:p>
          <a:p>
            <a:r>
              <a:rPr lang="en-US" dirty="0"/>
              <a:t>FISCAL POLICY (Congress) acted quickly, but inevitably made some mistakes.</a:t>
            </a:r>
          </a:p>
          <a:p>
            <a:pPr lvl="1"/>
            <a:r>
              <a:rPr lang="en-US" dirty="0"/>
              <a:t>Stimulus Checks, A ($268b)</a:t>
            </a:r>
          </a:p>
          <a:p>
            <a:pPr lvl="1"/>
            <a:r>
              <a:rPr lang="en-US" dirty="0"/>
              <a:t>Expanded Unemployment, B ($268b)</a:t>
            </a:r>
          </a:p>
          <a:p>
            <a:pPr lvl="1"/>
            <a:r>
              <a:rPr lang="en-US" dirty="0"/>
              <a:t>Paycheck Protection Program, C- ($525b)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82A4D-6C6C-4E98-B6A4-48597465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842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87FD-B714-4A32-9992-9F16F134B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817" y="24516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overy Due to Immense Fiscal Stimulus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and Control of COVID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44050-3342-4023-92B5-0DAB8FDA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EB45024-F153-46EE-B303-72CE317AA7E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745446"/>
          <a:ext cx="105156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0086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9BEF9-90D4-4426-B6F8-D1A7CC38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40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mulus allowed Spending to Recover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491A1-A0EE-46BB-855F-3E23FB242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8AF46DF-FAB0-49CC-A8B6-C31595319F62}"/>
              </a:ext>
            </a:extLst>
          </p:cNvPr>
          <p:cNvGraphicFramePr>
            <a:graphicFrameLocks noGrp="1"/>
          </p:cNvGraphicFramePr>
          <p:nvPr/>
        </p:nvGraphicFramePr>
        <p:xfrm>
          <a:off x="1233053" y="1637052"/>
          <a:ext cx="9644743" cy="456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56570C4-C4CF-4940-8538-6EDD22EAFF0B}"/>
              </a:ext>
            </a:extLst>
          </p:cNvPr>
          <p:cNvSpPr txBox="1"/>
          <p:nvPr/>
        </p:nvSpPr>
        <p:spPr>
          <a:xfrm>
            <a:off x="5714548" y="4615212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Abnormally high Saving is over $2.8 trillion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EFB49-C5F5-4174-8001-DAA3FBA18D09}"/>
              </a:ext>
            </a:extLst>
          </p:cNvPr>
          <p:cNvSpPr txBox="1"/>
          <p:nvPr/>
        </p:nvSpPr>
        <p:spPr>
          <a:xfrm>
            <a:off x="2446591" y="2675176"/>
            <a:ext cx="497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But Note that Saving also went way up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6EF4C2-CB40-4775-A4A4-03F7E47BC19A}"/>
              </a:ext>
            </a:extLst>
          </p:cNvPr>
          <p:cNvGrpSpPr/>
          <p:nvPr/>
        </p:nvGrpSpPr>
        <p:grpSpPr>
          <a:xfrm>
            <a:off x="3550376" y="3505783"/>
            <a:ext cx="2137409" cy="1590675"/>
            <a:chOff x="3381375" y="3429000"/>
            <a:chExt cx="2137409" cy="1590675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9C2B787-5A04-4BFD-84D1-03FEF058418D}"/>
                </a:ext>
              </a:extLst>
            </p:cNvPr>
            <p:cNvCxnSpPr/>
            <p:nvPr/>
          </p:nvCxnSpPr>
          <p:spPr>
            <a:xfrm flipV="1">
              <a:off x="3381375" y="3429000"/>
              <a:ext cx="0" cy="1590675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3F305F-6244-470C-92B0-B2CA2FA20821}"/>
                </a:ext>
              </a:extLst>
            </p:cNvPr>
            <p:cNvSpPr txBox="1"/>
            <p:nvPr/>
          </p:nvSpPr>
          <p:spPr>
            <a:xfrm>
              <a:off x="3381375" y="3875208"/>
              <a:ext cx="2137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Saving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837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A822-6CF7-4C4A-ABCB-F4B44D3CE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Abn</a:t>
            </a:r>
            <a:r>
              <a:rPr lang="en-US" dirty="0"/>
              <a:t>ormally High Savings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FE10EE-1FB8-7445-A19A-E0A3BB7E6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66965" y="1128889"/>
            <a:ext cx="10202673" cy="51013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96A6B-B222-974D-900E-FD52779B6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E0879-B487-7347-AC2B-7284EF379090}"/>
              </a:ext>
            </a:extLst>
          </p:cNvPr>
          <p:cNvSpPr txBox="1"/>
          <p:nvPr/>
        </p:nvSpPr>
        <p:spPr>
          <a:xfrm>
            <a:off x="3011959" y="3782130"/>
            <a:ext cx="781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4016AB-2967-B743-9B9B-0FB5B8F1D93B}"/>
              </a:ext>
            </a:extLst>
          </p:cNvPr>
          <p:cNvSpPr txBox="1"/>
          <p:nvPr/>
        </p:nvSpPr>
        <p:spPr>
          <a:xfrm>
            <a:off x="3978774" y="2548614"/>
            <a:ext cx="1396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Trump Bump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F18DBD-E31D-764E-877F-A9F732CC90BE}"/>
              </a:ext>
            </a:extLst>
          </p:cNvPr>
          <p:cNvSpPr txBox="1"/>
          <p:nvPr/>
        </p:nvSpPr>
        <p:spPr>
          <a:xfrm>
            <a:off x="6162859" y="2363948"/>
            <a:ext cx="130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Biden Boost</a:t>
            </a:r>
          </a:p>
        </p:txBody>
      </p:sp>
    </p:spTree>
    <p:extLst>
      <p:ext uri="{BB962C8B-B14F-4D97-AF65-F5344CB8AC3E}">
        <p14:creationId xmlns:p14="http://schemas.microsoft.com/office/powerpoint/2010/main" val="4069461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2F3DF-7FD6-0546-BA5F-E69934804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2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netary Policy: Federal Reserve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DE164-282E-6949-B019-8F6AB355E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goal is to keep interest rates low, to facilitate continued borrowing.</a:t>
            </a:r>
          </a:p>
          <a:p>
            <a:pPr lvl="1"/>
            <a:r>
              <a:rPr lang="en-US" dirty="0"/>
              <a:t>Federal Funds Rate – rate at which banks lend to each other, usually overnight.</a:t>
            </a:r>
          </a:p>
          <a:p>
            <a:pPr lvl="1"/>
            <a:r>
              <a:rPr lang="en-US" dirty="0"/>
              <a:t>Purchases of U.S. Treasury securities – keep money flowing to the government at low rates of interest.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A2C85-9749-104A-A400-9C61D26E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386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 – Last 5 Years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590190-B6C7-BF4C-917A-9A49694C4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2389572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86959-7597-6948-8DE8-A2AAA9E262A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997351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29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Reserve Assets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86959-7597-6948-8DE8-A2AAA9E262A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939200" y="1073426"/>
            <a:ext cx="10313600" cy="5156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1D658-E8DA-3D44-B9C5-B9E19754C068}"/>
              </a:ext>
            </a:extLst>
          </p:cNvPr>
          <p:cNvSpPr txBox="1"/>
          <p:nvPr/>
        </p:nvSpPr>
        <p:spPr>
          <a:xfrm>
            <a:off x="10644351" y="141135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8.8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3CC72-F871-0740-95C5-B9AE9DAD33B6}"/>
              </a:ext>
            </a:extLst>
          </p:cNvPr>
          <p:cNvSpPr txBox="1"/>
          <p:nvPr/>
        </p:nvSpPr>
        <p:spPr>
          <a:xfrm>
            <a:off x="9633873" y="346716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F7F2-FFA1-654D-971B-EE423A4F5027}"/>
              </a:ext>
            </a:extLst>
          </p:cNvPr>
          <p:cNvSpPr txBox="1"/>
          <p:nvPr/>
        </p:nvSpPr>
        <p:spPr>
          <a:xfrm>
            <a:off x="4548351" y="445444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C078C6-F3A4-3D4E-953F-3876F7BE2DD5}"/>
              </a:ext>
            </a:extLst>
          </p:cNvPr>
          <p:cNvSpPr txBox="1"/>
          <p:nvPr/>
        </p:nvSpPr>
        <p:spPr>
          <a:xfrm>
            <a:off x="4385538" y="1712343"/>
            <a:ext cx="45886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Largely Treasury Securities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AE281F-5545-CF4D-A821-0E00C2F437CE}"/>
              </a:ext>
            </a:extLst>
          </p:cNvPr>
          <p:cNvSpPr txBox="1"/>
          <p:nvPr/>
        </p:nvSpPr>
        <p:spPr>
          <a:xfrm>
            <a:off x="4238368" y="3218794"/>
            <a:ext cx="15536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Financial Crisis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F3E04D-6DD5-CF44-B9B9-AE8BF77F5365}"/>
              </a:ext>
            </a:extLst>
          </p:cNvPr>
          <p:cNvSpPr txBox="1"/>
          <p:nvPr/>
        </p:nvSpPr>
        <p:spPr>
          <a:xfrm>
            <a:off x="8974230" y="2561115"/>
            <a:ext cx="11030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Pandemic</a:t>
            </a:r>
          </a:p>
        </p:txBody>
      </p:sp>
    </p:spTree>
    <p:extLst>
      <p:ext uri="{BB962C8B-B14F-4D97-AF65-F5344CB8AC3E}">
        <p14:creationId xmlns:p14="http://schemas.microsoft.com/office/powerpoint/2010/main" val="675455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117775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(2/2): 	Trade and Globalization (Alan Deardorff, University of Michigan)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2 (2/9): 	US Economy &amp; Coronavirus Economics (Me)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(2/16): 	The Black-White Wealth Gap (Stephanie </a:t>
            </a:r>
            <a:r>
              <a:rPr lang="en-US" dirty="0" err="1"/>
              <a:t>Seguino</a:t>
            </a:r>
            <a:r>
              <a:rPr lang="en-US" dirty="0"/>
              <a:t>, U-Vermont)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(2/23):	Health Economics (Veronika </a:t>
            </a:r>
            <a:r>
              <a:rPr lang="en-US" dirty="0" err="1"/>
              <a:t>Dolar</a:t>
            </a:r>
            <a:r>
              <a:rPr lang="en-US" dirty="0"/>
              <a:t>, SUNY, Old Westbury)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(3/2):	Economic Inequality (Me)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545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asuries – Low Interest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A9ABC-EAC4-B04A-873A-87B600515E7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1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E66FE-9D58-4648-9F88-34936C0DC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1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</a:t>
            </a:r>
            <a:r>
              <a:rPr lang="en-US" dirty="0"/>
              <a:t>w Wage Employment is Lagging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78E1A-A6FE-9749-9290-C57044BB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20FA8-310A-264D-8A5D-220E9696655A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2018334" y="1016999"/>
            <a:ext cx="8155542" cy="52132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1CA1F2-3B1C-064A-9C60-2459692F2DEE}"/>
              </a:ext>
            </a:extLst>
          </p:cNvPr>
          <p:cNvSpPr/>
          <p:nvPr/>
        </p:nvSpPr>
        <p:spPr>
          <a:xfrm>
            <a:off x="8855277" y="924101"/>
            <a:ext cx="1600200" cy="56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740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54767-A733-48D7-B04E-A3DB57D7D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217" y="136525"/>
            <a:ext cx="3605572" cy="167660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 Lo</a:t>
            </a:r>
            <a:r>
              <a:rPr lang="en-US" dirty="0"/>
              <a:t>w Income Troubles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29A41-EEA1-462E-8D8B-88F35A0F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2608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/>
              <a:pPr>
                <a:spcAft>
                  <a:spcPts val="600"/>
                </a:spcAft>
              </a:pPr>
              <a:t>42</a:t>
            </a:fld>
            <a:endParaRPr lang="en-GB"/>
          </a:p>
        </p:txBody>
      </p:sp>
      <p:pic>
        <p:nvPicPr>
          <p:cNvPr id="5" name="Picture 2" descr="1 in 3 Adults Had Trouble Paying for Usual Household Expenses in Last 7 Days">
            <a:extLst>
              <a:ext uri="{FF2B5EF4-FFF2-40B4-BE49-F238E27FC236}">
                <a16:creationId xmlns:a16="http://schemas.microsoft.com/office/drawing/2014/main" id="{7F46EDE1-1798-4DC1-B874-DB286E6E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" b="-1"/>
          <a:stretch/>
        </p:blipFill>
        <p:spPr bwMode="auto">
          <a:xfrm>
            <a:off x="4359369" y="722376"/>
            <a:ext cx="6263640" cy="541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7246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D39B-96D3-8846-B034-A9E8CA396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/>
              <a:t>roblem Exacerbated….Not Created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737F0F35-4226-3E4B-964F-A0346784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742" y="840163"/>
            <a:ext cx="7236515" cy="54273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D8A32-F0A3-084B-BFA2-1B38AE33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35557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1698E-EE8D-4234-BDF3-407C7B293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Cur</a:t>
            </a:r>
            <a:r>
              <a:rPr lang="en-US" dirty="0"/>
              <a:t>rent Deficits in Perspective: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02D1D-DDD5-4CB1-AF2E-A02CDEF75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budgetary cost of the 3 major fiscal packages during the pandemic was over $5 trillion.  As a share of the economy this is almost the size of war production in 1943.</a:t>
            </a:r>
          </a:p>
          <a:p>
            <a:pPr marL="457200" lvl="1" indent="0">
              <a:buNone/>
            </a:pPr>
            <a:r>
              <a:rPr lang="en-US" dirty="0"/>
              <a:t>			(Romer, </a:t>
            </a:r>
            <a:r>
              <a:rPr lang="en-US" i="1" dirty="0"/>
              <a:t>Brookings Papers on Economic Activity</a:t>
            </a:r>
            <a:r>
              <a:rPr lang="en-US" dirty="0"/>
              <a:t>, 3/25/2021.)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Since March of 2020, Fed net holdings of US Treasury bonds have increased by $5.0 trillion.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45B92-1332-4E60-9862-62556A8F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4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045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DB004D-673D-7D4C-A7E3-FB405CB6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8225D-F2EA-DC46-83B8-28CE97E51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762000"/>
            <a:ext cx="10121900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B2D780-7539-8F40-B7AA-F5F140FF7B4E}"/>
              </a:ext>
            </a:extLst>
          </p:cNvPr>
          <p:cNvSpPr txBox="1"/>
          <p:nvPr/>
        </p:nvSpPr>
        <p:spPr>
          <a:xfrm>
            <a:off x="10121326" y="6456851"/>
            <a:ext cx="1484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Investopedia</a:t>
            </a:r>
          </a:p>
        </p:txBody>
      </p:sp>
    </p:spTree>
    <p:extLst>
      <p:ext uri="{BB962C8B-B14F-4D97-AF65-F5344CB8AC3E}">
        <p14:creationId xmlns:p14="http://schemas.microsoft.com/office/powerpoint/2010/main" val="16410466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61CA6-0F4B-4046-8E3D-493D672D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9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’re Buying Mostly …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3B297-0BDC-7646-BE95-39D3B3A75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9B161-4081-844B-A972-FE5F6810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4B44B-F557-9040-8826-1FB71C9F8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0" y="1079500"/>
            <a:ext cx="9766300" cy="469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DD2088-DEC0-CA44-B47C-4E5184117314}"/>
              </a:ext>
            </a:extLst>
          </p:cNvPr>
          <p:cNvSpPr txBox="1"/>
          <p:nvPr/>
        </p:nvSpPr>
        <p:spPr>
          <a:xfrm>
            <a:off x="9070428" y="6456851"/>
            <a:ext cx="1855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Jason Furman, PIIE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193855-1ADC-7843-8691-796E3B4781C5}"/>
              </a:ext>
            </a:extLst>
          </p:cNvPr>
          <p:cNvSpPr txBox="1"/>
          <p:nvPr/>
        </p:nvSpPr>
        <p:spPr>
          <a:xfrm>
            <a:off x="4759231" y="4540197"/>
            <a:ext cx="26709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Demand-Pull</a:t>
            </a:r>
          </a:p>
        </p:txBody>
      </p:sp>
    </p:spTree>
    <p:extLst>
      <p:ext uri="{BB962C8B-B14F-4D97-AF65-F5344CB8AC3E}">
        <p14:creationId xmlns:p14="http://schemas.microsoft.com/office/powerpoint/2010/main" val="317022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81D65-4E99-4D49-AED2-2191C898E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Concentrated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D2CB956B-4BC5-8649-9607-DBA0282F24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82882" y="1300163"/>
            <a:ext cx="5936918" cy="4319339"/>
          </a:xfrm>
        </p:spPr>
      </p:pic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210C1134-5845-A140-A47C-1CE79172B9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172200" y="1325563"/>
            <a:ext cx="5936918" cy="431933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50A23-B73A-FC48-BE6A-A6B6DE9E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9E16D-83B5-2046-B0D4-F27B416F6617}"/>
              </a:ext>
            </a:extLst>
          </p:cNvPr>
          <p:cNvSpPr txBox="1"/>
          <p:nvPr/>
        </p:nvSpPr>
        <p:spPr>
          <a:xfrm>
            <a:off x="4965132" y="4504571"/>
            <a:ext cx="20725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Cost-Push</a:t>
            </a:r>
          </a:p>
        </p:txBody>
      </p:sp>
    </p:spTree>
    <p:extLst>
      <p:ext uri="{BB962C8B-B14F-4D97-AF65-F5344CB8AC3E}">
        <p14:creationId xmlns:p14="http://schemas.microsoft.com/office/powerpoint/2010/main" val="23316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B719A-5294-7747-8C3B-056AF234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porate Profits…Adding to Inflation?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43D3A9AD-66F9-4A47-9D31-133DF8CDB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932729" y="1066955"/>
            <a:ext cx="10326542" cy="51632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4534C-AD15-5C48-A1F7-E034ABBC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149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in the chat.</a:t>
            </a:r>
          </a:p>
          <a:p>
            <a:pPr lvl="1"/>
            <a:r>
              <a:rPr lang="en-US" dirty="0"/>
              <a:t>I will try to handle them as they come up, but may take them in a bunch as time permits.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pPr lvl="1"/>
            <a:r>
              <a:rPr lang="en-US" dirty="0"/>
              <a:t>And the questions in the chat have been addressed.</a:t>
            </a:r>
          </a:p>
          <a:p>
            <a:r>
              <a:rPr lang="en-US" dirty="0"/>
              <a:t>OLLI allowing, we can stay beyond the end of class to have further discussion.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926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– Climbing! Should we worry?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117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578CB-97A3-534A-A040-9C0BE037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5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in Historical Perspective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714BEC-6276-B44C-875A-76795BB8E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50758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4C20-4968-F842-A254-F50F29BC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6488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07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Infl</a:t>
            </a:r>
            <a:r>
              <a:rPr lang="en-US" sz="3600" dirty="0"/>
              <a:t>ation – The Fed’s Metric! Should we worry?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653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– PCE and Fed Suggest: I don’t know.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916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E0E30-F819-694F-9C47-4B95BA222E6F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Driving Inflation?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80CB0-392B-6342-9402-7374B05F7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093268"/>
          </a:xfrm>
          <a:ln w="19050">
            <a:noFill/>
          </a:ln>
        </p:spPr>
        <p:txBody>
          <a:bodyPr>
            <a:normAutofit fontScale="92500" lnSpcReduction="10000"/>
          </a:bodyPr>
          <a:lstStyle/>
          <a:p>
            <a:r>
              <a:rPr lang="en-US" dirty="0"/>
              <a:t>Profiteering / Greed:  President Biden and Senator Elizabeth Warren.</a:t>
            </a:r>
          </a:p>
          <a:p>
            <a:endParaRPr lang="en-US" dirty="0"/>
          </a:p>
          <a:p>
            <a:r>
              <a:rPr lang="en-US" dirty="0"/>
              <a:t>Supply Chains Disruptions:  </a:t>
            </a:r>
          </a:p>
          <a:p>
            <a:pPr lvl="1"/>
            <a:r>
              <a:rPr lang="en-US" dirty="0"/>
              <a:t>The pandemic has impacted the ability to get parts and supplies. </a:t>
            </a:r>
          </a:p>
          <a:p>
            <a:pPr lvl="1"/>
            <a:r>
              <a:rPr lang="en-US" dirty="0"/>
              <a:t>Labor shortages and rising wages have raised costs and help push up prices.</a:t>
            </a:r>
          </a:p>
          <a:p>
            <a:endParaRPr lang="en-US" dirty="0"/>
          </a:p>
          <a:p>
            <a:r>
              <a:rPr lang="en-US" dirty="0"/>
              <a:t>Increased Demand: </a:t>
            </a:r>
          </a:p>
          <a:p>
            <a:pPr lvl="1"/>
            <a:r>
              <a:rPr lang="en-US" dirty="0"/>
              <a:t>During the pandemic there has been an increase in demand for goods. For many of these goods, it is not easy to ramp up production.</a:t>
            </a:r>
          </a:p>
          <a:p>
            <a:pPr lvl="1"/>
            <a:r>
              <a:rPr lang="en-US" dirty="0"/>
              <a:t>The fiscal and monetary authorities have provided lots of stimulus.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7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0FC04-7D8E-3348-B17D-8218C427D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ply Chain Delays: ISM Delivery Days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1D78C-2AE9-B147-A3D4-70A57A2D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D03FB3-D23F-4A4D-A327-A2E1D90DD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426" y="1074821"/>
            <a:ext cx="11504802" cy="515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91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0FC04-7D8E-3348-B17D-8218C427D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Sup</a:t>
            </a:r>
            <a:r>
              <a:rPr lang="en-US" sz="3600" dirty="0"/>
              <a:t>ply Chain Delays: It’s Not All Supply Shortages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1D78C-2AE9-B147-A3D4-70A57A2D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23675B-0671-D649-B341-0C290AC37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41" y="1079291"/>
            <a:ext cx="9673652" cy="492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05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07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Infl</a:t>
            </a:r>
            <a:r>
              <a:rPr lang="en-US" sz="3600" dirty="0"/>
              <a:t>ation – Catching up Gets Credibility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455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9DD6-59F0-B344-BF83-80968EA7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 Resignation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8C56A-7B52-B749-8188-3CB1F3BF2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76BC2-354F-1F43-934A-449A8CEB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362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9F370-2712-4C49-94B3-F1CD7DBC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</a:t>
            </a:r>
            <a:r>
              <a:rPr lang="en-US" dirty="0"/>
              <a:t>ts Are High! The Great Resignation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9D3ED7-18D4-2142-83E2-2EB6F2BB5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53B1F-C4EF-6D4F-A2EE-C88A4711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611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991515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 Economy and Coronavirus Economics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4B71A9-3273-A54A-BF95-D7C55A140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0" y="266919"/>
            <a:ext cx="2808532" cy="20110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016D1B-7F0F-FF4C-957B-C5DDDACB1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191" y="4429126"/>
            <a:ext cx="3380020" cy="1892811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9D2299F7-B118-F94E-8862-E4A57C984DB5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39417089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5871-0770-5E43-B171-91ADB4E9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</a:t>
            </a:r>
            <a:r>
              <a:rPr lang="en-US" dirty="0"/>
              <a:t>ts – Rising, but More in Some Industries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F9D02C78-9627-A041-9EAC-D0A7803B3F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176049" y="1795681"/>
            <a:ext cx="5843751" cy="4251557"/>
          </a:xfrm>
        </p:spPr>
      </p:pic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1B99DBA2-5EEE-2243-B39E-38D2C2E088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172199" y="1795681"/>
            <a:ext cx="5843751" cy="425155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C9D87-917E-8F4F-A3F6-00059763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0151A2-E084-6D49-8DD3-CEE75050CDCC}"/>
              </a:ext>
            </a:extLst>
          </p:cNvPr>
          <p:cNvSpPr txBox="1"/>
          <p:nvPr/>
        </p:nvSpPr>
        <p:spPr>
          <a:xfrm>
            <a:off x="3329609" y="2246243"/>
            <a:ext cx="1920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Accom. &amp; Food Services</a:t>
            </a:r>
          </a:p>
          <a:p>
            <a:r>
              <a:rPr lang="en-US" sz="1400" dirty="0">
                <a:solidFill>
                  <a:srgbClr val="930000"/>
                </a:solidFill>
              </a:rPr>
              <a:t>Leisure &amp; Hospitality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2DB7A-F840-7041-B621-4899193BB4AB}"/>
              </a:ext>
            </a:extLst>
          </p:cNvPr>
          <p:cNvSpPr txBox="1"/>
          <p:nvPr/>
        </p:nvSpPr>
        <p:spPr>
          <a:xfrm>
            <a:off x="4833730" y="3121223"/>
            <a:ext cx="596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19200"/>
                </a:solidFill>
              </a:rPr>
              <a:t>Retail</a:t>
            </a:r>
          </a:p>
        </p:txBody>
      </p:sp>
    </p:spTree>
    <p:extLst>
      <p:ext uri="{BB962C8B-B14F-4D97-AF65-F5344CB8AC3E}">
        <p14:creationId xmlns:p14="http://schemas.microsoft.com/office/powerpoint/2010/main" val="1175545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6618602-C285-374C-85AE-083C5095E962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325941" y="1201026"/>
            <a:ext cx="7540118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6B62D-BB09-3643-B1CE-CD8B10EC1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5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This</a:t>
            </a:r>
            <a:r>
              <a:rPr lang="en-US" dirty="0"/>
              <a:t> is Happening Despite Rising Wages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13A34035-FFDA-8C44-9A26-E9850BDED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r:link="rId5"/>
          <a:stretch>
            <a:fillRect/>
          </a:stretch>
        </p:blipFill>
        <p:spPr>
          <a:xfrm>
            <a:off x="2325941" y="1201026"/>
            <a:ext cx="7540118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612BF-2A6F-834C-AF0F-4497FF4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3092A-5266-0F4F-977E-3312A6E1E63E}"/>
              </a:ext>
            </a:extLst>
          </p:cNvPr>
          <p:cNvSpPr txBox="1"/>
          <p:nvPr/>
        </p:nvSpPr>
        <p:spPr>
          <a:xfrm>
            <a:off x="7116105" y="1886660"/>
            <a:ext cx="1693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30000"/>
                </a:solidFill>
              </a:rPr>
              <a:t>Leisure &amp; Hospitality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174F26-369A-2A4E-8116-108B9A347420}"/>
              </a:ext>
            </a:extLst>
          </p:cNvPr>
          <p:cNvSpPr txBox="1"/>
          <p:nvPr/>
        </p:nvSpPr>
        <p:spPr>
          <a:xfrm>
            <a:off x="7773593" y="3371088"/>
            <a:ext cx="1224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Total Nonfarm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C29F9A-9EDC-474A-B040-3D09EE3C9370}"/>
              </a:ext>
            </a:extLst>
          </p:cNvPr>
          <p:cNvSpPr txBox="1"/>
          <p:nvPr/>
        </p:nvSpPr>
        <p:spPr>
          <a:xfrm>
            <a:off x="8733254" y="231754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108.7</a:t>
            </a:r>
          </a:p>
        </p:txBody>
      </p:sp>
    </p:spTree>
    <p:extLst>
      <p:ext uri="{BB962C8B-B14F-4D97-AF65-F5344CB8AC3E}">
        <p14:creationId xmlns:p14="http://schemas.microsoft.com/office/powerpoint/2010/main" val="407441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1779-FA67-DC48-A0FB-FB09B9093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Adjusted Wages Are Falling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5E9C1-3EFF-0A40-97B4-6C2EB2CD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pic>
        <p:nvPicPr>
          <p:cNvPr id="16" name="Content Placeholder 15" descr="Chart&#10;&#10;Description automatically generated">
            <a:extLst>
              <a:ext uri="{FF2B5EF4-FFF2-40B4-BE49-F238E27FC236}">
                <a16:creationId xmlns:a16="http://schemas.microsoft.com/office/drawing/2014/main" id="{81B69AF8-A6D5-DC47-A245-2C79A19E3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55712" y="1336056"/>
            <a:ext cx="9788339" cy="4894170"/>
          </a:xfrm>
        </p:spPr>
      </p:pic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5F906F70-B2B9-D84E-AC6F-530D70A28C25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255712" y="1363745"/>
            <a:ext cx="9788339" cy="48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6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C616C-C70A-2B42-82F2-602E5DC47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Estate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13D57-BC99-0E4A-AF9C-6040C2BE46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AD2B5-628C-4549-AAF9-F5DE173E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375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6198-C87D-A04B-BCFB-CE4B61BD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me Prices and Housing Starts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289BF-5FAB-E04A-9347-D90BAC9C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A350D6-8AD4-604E-A7B2-61164E259CF6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096001" y="1598140"/>
            <a:ext cx="5771223" cy="384561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6CB5E-64BE-4749-8FD1-715688D8C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r:link="rId6"/>
          <a:srcRect/>
          <a:stretch>
            <a:fillRect/>
          </a:stretch>
        </p:blipFill>
        <p:spPr>
          <a:xfrm>
            <a:off x="208733" y="1608204"/>
            <a:ext cx="5779008" cy="3850798"/>
          </a:xfrm>
        </p:spPr>
      </p:pic>
    </p:spTree>
    <p:extLst>
      <p:ext uri="{BB962C8B-B14F-4D97-AF65-F5344CB8AC3E}">
        <p14:creationId xmlns:p14="http://schemas.microsoft.com/office/powerpoint/2010/main" val="42525378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28DF6-3367-1F41-97D5-77D916646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Rea</a:t>
            </a:r>
            <a:r>
              <a:rPr lang="en-US" dirty="0"/>
              <a:t>l Estate Prices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59A66-94B0-BE4F-A164-63E3F3ABE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39314-58FC-4542-8A9F-156638FB9121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2391208" y="841438"/>
            <a:ext cx="7409583" cy="538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462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196A4-0269-A148-BC57-E8F35B9F3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</a:t>
            </a:r>
            <a:r>
              <a:rPr lang="en-US" dirty="0"/>
              <a:t> Experiences Differ!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6DC2E9-5448-764B-95DA-5EC81EAC46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741" y="1325563"/>
            <a:ext cx="5934944" cy="431632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E59B39-60D9-6E4D-87C6-8D85FE8D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0588D-4CCB-1847-A5DB-81B1621A222A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6149803" y="1325563"/>
            <a:ext cx="5934456" cy="43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895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6095-2899-A446-AEC5-9A71BD4B4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Pri</a:t>
            </a:r>
            <a:r>
              <a:rPr lang="en-US" dirty="0"/>
              <a:t>mary Topics Covered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87BD4-4CD4-5F47-872F-893D5F32D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0730"/>
            <a:ext cx="10644553" cy="4351338"/>
          </a:xfrm>
        </p:spPr>
        <p:txBody>
          <a:bodyPr>
            <a:normAutofit/>
          </a:bodyPr>
          <a:lstStyle/>
          <a:p>
            <a:r>
              <a:rPr lang="en-US" dirty="0"/>
              <a:t>GDP</a:t>
            </a:r>
          </a:p>
          <a:p>
            <a:pPr lvl="1"/>
            <a:r>
              <a:rPr lang="en-US" dirty="0"/>
              <a:t>Recovered the decline, but not where it should be.</a:t>
            </a:r>
          </a:p>
          <a:p>
            <a:pPr lvl="1"/>
            <a:r>
              <a:rPr lang="en-US" dirty="0"/>
              <a:t>Won’t recover previous forecast until late 2022.</a:t>
            </a:r>
          </a:p>
          <a:p>
            <a:r>
              <a:rPr lang="en-US" dirty="0"/>
              <a:t>Employment</a:t>
            </a:r>
          </a:p>
          <a:p>
            <a:pPr lvl="1"/>
            <a:r>
              <a:rPr lang="en-US" dirty="0"/>
              <a:t>Still down 8.0 million jobs relative to forecast.  (2.0 million relative to Feb/20).</a:t>
            </a:r>
          </a:p>
          <a:p>
            <a:pPr lvl="1"/>
            <a:r>
              <a:rPr lang="en-US" dirty="0"/>
              <a:t>Labor force is 0.9 million smaller than at the beginning of the pandemic.</a:t>
            </a:r>
          </a:p>
          <a:p>
            <a:pPr lvl="1"/>
            <a:r>
              <a:rPr lang="en-US" dirty="0"/>
              <a:t>Rising wages may be enticing low-wage workers back to work.</a:t>
            </a:r>
          </a:p>
          <a:p>
            <a:r>
              <a:rPr lang="en-US" dirty="0"/>
              <a:t>Inflation</a:t>
            </a:r>
          </a:p>
          <a:p>
            <a:pPr lvl="1"/>
            <a:r>
              <a:rPr lang="en-US" dirty="0"/>
              <a:t>Going to be high for a while, but transitory – maybe?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412ED-6D63-134A-AFC3-BB207DBE1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1557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0D235-8FFA-3948-A76D-1EF4F0B64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AF7F0"/>
                </a:solidFill>
              </a:rPr>
              <a:t>Con</a:t>
            </a:r>
            <a:r>
              <a:rPr lang="en-US" dirty="0"/>
              <a:t>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17137-A76E-5E4D-9BF0-148636EAD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4818285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Recovery is well underway, but may be slowing.</a:t>
            </a:r>
          </a:p>
          <a:p>
            <a:pPr>
              <a:spcAft>
                <a:spcPts val="1000"/>
              </a:spcAft>
            </a:pPr>
            <a:r>
              <a:rPr lang="en-US" dirty="0"/>
              <a:t>GDP expanded by 5.7% percent in 2021, 3-4% in 2022.</a:t>
            </a:r>
          </a:p>
          <a:p>
            <a:pPr>
              <a:spcAft>
                <a:spcPts val="1000"/>
              </a:spcAft>
            </a:pPr>
            <a:r>
              <a:rPr lang="en-US" dirty="0"/>
              <a:t>2021 was an odd year.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Workers attained the upper hand.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Supply chains broke.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Inflation surged.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The economy rebuilt itself.</a:t>
            </a:r>
          </a:p>
          <a:p>
            <a:pPr>
              <a:spcAft>
                <a:spcPts val="1000"/>
              </a:spcAft>
            </a:pPr>
            <a:r>
              <a:rPr lang="en-US" dirty="0"/>
              <a:t>Biggest problems: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Supply chain bottlenecks.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Labor force participation.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C5582-A486-324A-9A4E-8FF816BCD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4785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898C0-48DD-A04F-8F57-FD142987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Bes</a:t>
            </a:r>
            <a:r>
              <a:rPr lang="en-US" dirty="0"/>
              <a:t>t Measures of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0FCDC-4A76-D145-A9C5-C9FE6F275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INFLATION – getting it under control.</a:t>
            </a:r>
          </a:p>
          <a:p>
            <a:pPr>
              <a:lnSpc>
                <a:spcPct val="200000"/>
              </a:lnSpc>
            </a:pPr>
            <a:r>
              <a:rPr lang="en-US" dirty="0"/>
              <a:t>REAL WAGES– need to see progress.</a:t>
            </a:r>
          </a:p>
          <a:p>
            <a:pPr>
              <a:lnSpc>
                <a:spcPct val="200000"/>
              </a:lnSpc>
            </a:pPr>
            <a:r>
              <a:rPr lang="en-US" dirty="0"/>
              <a:t>WORKFORCE PARTICIPATION – need growth here to get GDP growth.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dirty="0"/>
              <a:t>Pay no attention to the unemployment rate.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80EE6-49CA-4D4E-ADA5-B4D9A233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114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33307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D. Haveman, NEED</a:t>
            </a:r>
          </a:p>
          <a:p>
            <a:pPr lvl="1"/>
            <a:r>
              <a:rPr lang="en-US" dirty="0"/>
              <a:t>Scott Baier, Clemson University</a:t>
            </a:r>
          </a:p>
          <a:p>
            <a:pPr lvl="1"/>
            <a:r>
              <a:rPr lang="en-US" dirty="0"/>
              <a:t>Geoffrey </a:t>
            </a:r>
            <a:r>
              <a:rPr lang="en-US" dirty="0" err="1"/>
              <a:t>Woglom</a:t>
            </a:r>
            <a:r>
              <a:rPr lang="en-US" dirty="0"/>
              <a:t>, Amherst College (Emeritus)</a:t>
            </a:r>
          </a:p>
          <a:p>
            <a:pPr lvl="1"/>
            <a:r>
              <a:rPr lang="en-US" dirty="0"/>
              <a:t>Brian </a:t>
            </a:r>
            <a:r>
              <a:rPr lang="en-US" dirty="0" err="1"/>
              <a:t>Dombeck</a:t>
            </a:r>
            <a:r>
              <a:rPr lang="en-US" dirty="0"/>
              <a:t>, Lewis &amp; Clark College</a:t>
            </a:r>
          </a:p>
          <a:p>
            <a:pPr lvl="1"/>
            <a:r>
              <a:rPr lang="en-US" dirty="0"/>
              <a:t>Doris </a:t>
            </a:r>
            <a:r>
              <a:rPr lang="en-US" dirty="0" err="1"/>
              <a:t>Geide</a:t>
            </a:r>
            <a:r>
              <a:rPr lang="en-US" dirty="0"/>
              <a:t>-Stevenson, Weber State</a:t>
            </a:r>
          </a:p>
          <a:p>
            <a:endParaRPr lang="en-US" dirty="0"/>
          </a:p>
          <a:p>
            <a:r>
              <a:rPr lang="en-US" dirty="0"/>
              <a:t>Disclaimer</a:t>
            </a:r>
          </a:p>
          <a:p>
            <a:pPr lvl="1"/>
            <a:r>
              <a:rPr lang="en-US" sz="1800" dirty="0"/>
              <a:t>NEED presentations are designed to be nonpartisan.</a:t>
            </a:r>
          </a:p>
          <a:p>
            <a:pPr lvl="1"/>
            <a:r>
              <a:rPr lang="en-US" sz="1800" dirty="0"/>
              <a:t>It is, however, inevitable that the presenter will be asked for and will provide their own views.</a:t>
            </a:r>
          </a:p>
          <a:p>
            <a:pPr lvl="1"/>
            <a:r>
              <a:rPr lang="en-US" sz="1800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297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49B3-AE45-4A46-B8E1-6A7B28F9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167" y="0"/>
            <a:ext cx="10515600" cy="1325563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B-W</a:t>
            </a:r>
            <a:r>
              <a:rPr lang="en-US" dirty="0"/>
              <a:t> Wealth Gap: Stephanie </a:t>
            </a:r>
            <a:r>
              <a:rPr lang="en-US" dirty="0" err="1"/>
              <a:t>Seguino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25B3A-BAB7-BD46-B857-EA0D73C5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438174-F778-754D-833A-7855B2B72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96023" y="909633"/>
            <a:ext cx="7982836" cy="532059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FF120-C09C-5C45-9746-E81691BCCA32}"/>
              </a:ext>
            </a:extLst>
          </p:cNvPr>
          <p:cNvSpPr txBox="1"/>
          <p:nvPr/>
        </p:nvSpPr>
        <p:spPr>
          <a:xfrm flipH="1">
            <a:off x="5488053" y="2277267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is</a:t>
            </a:r>
          </a:p>
          <a:p>
            <a:r>
              <a:rPr lang="en-US" dirty="0"/>
              <a:t>7x Greater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E6A05-055C-D74C-8D88-A6C5EBC2D47E}"/>
              </a:ext>
            </a:extLst>
          </p:cNvPr>
          <p:cNvSpPr txBox="1"/>
          <p:nvPr/>
        </p:nvSpPr>
        <p:spPr>
          <a:xfrm flipH="1">
            <a:off x="7862246" y="3131562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is 8x Greater</a:t>
            </a:r>
          </a:p>
        </p:txBody>
      </p:sp>
    </p:spTree>
    <p:extLst>
      <p:ext uri="{BB962C8B-B14F-4D97-AF65-F5344CB8AC3E}">
        <p14:creationId xmlns:p14="http://schemas.microsoft.com/office/powerpoint/2010/main" val="13432190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7326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45A98-72EC-9046-B213-F2D33070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Ret</a:t>
            </a:r>
            <a:r>
              <a:rPr lang="en-US" dirty="0"/>
              <a:t>ail Sales Are Slowing – Q4-21?  Q1-22?</a:t>
            </a:r>
          </a:p>
        </p:txBody>
      </p:sp>
      <p:pic>
        <p:nvPicPr>
          <p:cNvPr id="6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786E1197-218E-0548-AE0F-9F0C0611E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975360" y="1109586"/>
            <a:ext cx="10241280" cy="51206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5B47A-EF19-4F47-BD73-00AF1576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9C420-79FA-D841-BAFE-B00347326F29}"/>
              </a:ext>
            </a:extLst>
          </p:cNvPr>
          <p:cNvSpPr txBox="1"/>
          <p:nvPr/>
        </p:nvSpPr>
        <p:spPr>
          <a:xfrm>
            <a:off x="8291945" y="1325563"/>
            <a:ext cx="2708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Could be X-mas shopping </a:t>
            </a:r>
          </a:p>
          <a:p>
            <a:r>
              <a:rPr lang="en-US" dirty="0"/>
              <a:t>all happened in November.</a:t>
            </a:r>
          </a:p>
          <a:p>
            <a:r>
              <a:rPr lang="en-US" dirty="0"/>
              <a:t>(Supply chain awareness?)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1C63D4-930E-2A41-9481-39C16F6DD58D}"/>
              </a:ext>
            </a:extLst>
          </p:cNvPr>
          <p:cNvSpPr/>
          <p:nvPr/>
        </p:nvSpPr>
        <p:spPr>
          <a:xfrm>
            <a:off x="4499264" y="1427018"/>
            <a:ext cx="841663" cy="2216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78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sumption: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</p:spTree>
    <p:extLst>
      <p:ext uri="{BB962C8B-B14F-4D97-AF65-F5344CB8AC3E}">
        <p14:creationId xmlns:p14="http://schemas.microsoft.com/office/powerpoint/2010/main" val="31168732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9934431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81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ected Women More Than Men?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0042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3F1E92F-F2A0-D04B-8433-930513B06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430783" y="1323339"/>
            <a:ext cx="9700886" cy="485044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C4D471-A418-4F7D-9ECF-A1737D0A1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31" y="-222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Ano</a:t>
            </a:r>
            <a:r>
              <a:rPr lang="en-US" dirty="0"/>
              <a:t>ther Measure: Unemployment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ED43C-CF72-4EF1-95FA-9C0F57CE2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 dirty="0"/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5DE209EB-EE5C-4EEE-B92B-CD7428D072C7}"/>
              </a:ext>
            </a:extLst>
          </p:cNvPr>
          <p:cNvSpPr/>
          <p:nvPr/>
        </p:nvSpPr>
        <p:spPr>
          <a:xfrm>
            <a:off x="7292670" y="1872229"/>
            <a:ext cx="1491686" cy="1055181"/>
          </a:xfrm>
          <a:prstGeom prst="borderCallout1">
            <a:avLst>
              <a:gd name="adj1" fmla="val 31417"/>
              <a:gd name="adj2" fmla="val 112008"/>
              <a:gd name="adj3" fmla="val -2156"/>
              <a:gd name="adj4" fmla="val 1502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Peak: 22.9%</a:t>
            </a:r>
            <a:br>
              <a:rPr lang="en-US" dirty="0"/>
            </a:br>
            <a:r>
              <a:rPr lang="en-US" dirty="0"/>
              <a:t>(April, 2019)</a:t>
            </a:r>
          </a:p>
        </p:txBody>
      </p:sp>
    </p:spTree>
    <p:extLst>
      <p:ext uri="{BB962C8B-B14F-4D97-AF65-F5344CB8AC3E}">
        <p14:creationId xmlns:p14="http://schemas.microsoft.com/office/powerpoint/2010/main" val="29991811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FE16F-9E21-4949-BD71-F4A1BE18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ply Chains Are at the 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1F940-3D7E-B147-A909-9A0C1B58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D39A3-F10C-AB4E-A1D3-D5404C6F3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919" y="941621"/>
            <a:ext cx="7426161" cy="528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60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7ECFD-4E5F-3147-8461-8474CB70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Are Supply Chains?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63692-5411-AB4A-821E-B64F765F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F7F0F-E0C8-154B-852D-6CB7D6BD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71" y="857160"/>
            <a:ext cx="6442292" cy="5417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11580-872F-0D47-8975-5572B5944F60}"/>
              </a:ext>
            </a:extLst>
          </p:cNvPr>
          <p:cNvSpPr txBox="1"/>
          <p:nvPr/>
        </p:nvSpPr>
        <p:spPr>
          <a:xfrm>
            <a:off x="7985974" y="6554787"/>
            <a:ext cx="4167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www.cfr.org</a:t>
            </a:r>
            <a:r>
              <a:rPr lang="en-US" sz="1200" dirty="0"/>
              <a:t>/article/what-happened-supply-chains-2021</a:t>
            </a:r>
          </a:p>
        </p:txBody>
      </p:sp>
    </p:spTree>
    <p:extLst>
      <p:ext uri="{BB962C8B-B14F-4D97-AF65-F5344CB8AC3E}">
        <p14:creationId xmlns:p14="http://schemas.microsoft.com/office/powerpoint/2010/main" val="16078956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ECD5-F452-414A-9AFA-4A71BB07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does spending matter?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49114-11D2-E541-B16B-85110DDE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7946807-EF1E-D741-8C1B-E5A2E0A00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769180" y="1151814"/>
            <a:ext cx="8653639" cy="507841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B91D55-E3CF-3B40-A207-0ABD8E1171FD}"/>
              </a:ext>
            </a:extLst>
          </p:cNvPr>
          <p:cNvSpPr txBox="1"/>
          <p:nvPr/>
        </p:nvSpPr>
        <p:spPr>
          <a:xfrm>
            <a:off x="8519179" y="3187669"/>
            <a:ext cx="15103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Spending:</a:t>
            </a:r>
          </a:p>
          <a:p>
            <a:r>
              <a:rPr lang="en-US" dirty="0"/>
              <a:t>Goods	20%</a:t>
            </a:r>
          </a:p>
          <a:p>
            <a:r>
              <a:rPr lang="en-US" dirty="0"/>
              <a:t>Services	44%</a:t>
            </a:r>
          </a:p>
          <a:p>
            <a:endParaRPr lang="en-US" b="1" i="1" dirty="0"/>
          </a:p>
          <a:p>
            <a:r>
              <a:rPr lang="en-US" b="1" i="1" dirty="0"/>
              <a:t>Total	64%</a:t>
            </a:r>
          </a:p>
        </p:txBody>
      </p:sp>
    </p:spTree>
    <p:extLst>
      <p:ext uri="{BB962C8B-B14F-4D97-AF65-F5344CB8AC3E}">
        <p14:creationId xmlns:p14="http://schemas.microsoft.com/office/powerpoint/2010/main" val="726068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683" y="1445673"/>
            <a:ext cx="5106633" cy="4351338"/>
          </a:xfrm>
        </p:spPr>
        <p:txBody>
          <a:bodyPr>
            <a:normAutofit/>
          </a:bodyPr>
          <a:lstStyle/>
          <a:p>
            <a:r>
              <a:rPr lang="en-US" dirty="0"/>
              <a:t>State of the pandemic</a:t>
            </a:r>
          </a:p>
          <a:p>
            <a:r>
              <a:rPr lang="en-US" dirty="0"/>
              <a:t>The U.S. Economy</a:t>
            </a:r>
          </a:p>
          <a:p>
            <a:r>
              <a:rPr lang="en-US" dirty="0"/>
              <a:t>Hot Topics</a:t>
            </a:r>
          </a:p>
          <a:p>
            <a:pPr lvl="1"/>
            <a:r>
              <a:rPr lang="en-US" dirty="0"/>
              <a:t>Government policy</a:t>
            </a:r>
          </a:p>
          <a:p>
            <a:pPr lvl="1"/>
            <a:r>
              <a:rPr lang="en-US" dirty="0"/>
              <a:t>Debt</a:t>
            </a:r>
          </a:p>
          <a:p>
            <a:pPr lvl="1"/>
            <a:r>
              <a:rPr lang="en-US" dirty="0"/>
              <a:t>Inflation</a:t>
            </a:r>
          </a:p>
          <a:p>
            <a:pPr lvl="1"/>
            <a:r>
              <a:rPr lang="en-US" dirty="0"/>
              <a:t>Great resignation</a:t>
            </a:r>
          </a:p>
          <a:p>
            <a:pPr lvl="1"/>
            <a:r>
              <a:rPr lang="en-US" dirty="0"/>
              <a:t>Housing markets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6035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81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ected Women More Than Men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72A38-20C0-8B4D-8160-716E79C26F14}"/>
              </a:ext>
            </a:extLst>
          </p:cNvPr>
          <p:cNvSpPr txBox="1"/>
          <p:nvPr/>
        </p:nvSpPr>
        <p:spPr>
          <a:xfrm>
            <a:off x="6897756" y="3935896"/>
            <a:ext cx="351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term implications for women?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FBB4F-2D06-6041-B644-BBFE5474DDD2}"/>
              </a:ext>
            </a:extLst>
          </p:cNvPr>
          <p:cNvSpPr txBox="1"/>
          <p:nvPr/>
        </p:nvSpPr>
        <p:spPr>
          <a:xfrm>
            <a:off x="10130117" y="2017266"/>
            <a:ext cx="93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Women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09533-8C18-C846-941A-A8F02B59C359}"/>
              </a:ext>
            </a:extLst>
          </p:cNvPr>
          <p:cNvSpPr txBox="1"/>
          <p:nvPr/>
        </p:nvSpPr>
        <p:spPr>
          <a:xfrm>
            <a:off x="10100011" y="173992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Men</a:t>
            </a:r>
          </a:p>
        </p:txBody>
      </p:sp>
    </p:spTree>
    <p:extLst>
      <p:ext uri="{BB962C8B-B14F-4D97-AF65-F5344CB8AC3E}">
        <p14:creationId xmlns:p14="http://schemas.microsoft.com/office/powerpoint/2010/main" val="28930444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98A14-8449-B742-901E-8BB97CA15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7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Women More Than Men?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8370B-5E09-204C-8D2E-98141D139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Women are disproportionately represented in low-wage and face-to-face jobs.</a:t>
            </a:r>
          </a:p>
          <a:p>
            <a:pPr>
              <a:spcAft>
                <a:spcPts val="1000"/>
              </a:spcAft>
            </a:pPr>
            <a:r>
              <a:rPr lang="en-US" dirty="0"/>
              <a:t>Our childcare and school systems don’t meet the needs of working mothers.</a:t>
            </a:r>
          </a:p>
          <a:p>
            <a:pPr>
              <a:spcAft>
                <a:spcPts val="1000"/>
              </a:spcAft>
            </a:pPr>
            <a:r>
              <a:rPr lang="en-US" dirty="0"/>
              <a:t>COVID-19 has upended the labor market, with disastrous consequences for working women and their families.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Many women continued working in high risk jobs.</a:t>
            </a:r>
          </a:p>
          <a:p>
            <a:pPr>
              <a:spcAft>
                <a:spcPts val="1000"/>
              </a:spcAft>
            </a:pPr>
            <a:r>
              <a:rPr lang="en-US" dirty="0"/>
              <a:t>The difference in impact is waning.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8E29B-FCEC-EA40-BE47-B8521C2C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6403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8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ecting Black Workers More than White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C0C79-BD23-B549-BE84-D6E6A78FF63C}"/>
              </a:ext>
            </a:extLst>
          </p:cNvPr>
          <p:cNvSpPr txBox="1"/>
          <p:nvPr/>
        </p:nvSpPr>
        <p:spPr>
          <a:xfrm>
            <a:off x="10229770" y="298827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Black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EDFF8-B899-AF42-BD2A-12483B541C5A}"/>
              </a:ext>
            </a:extLst>
          </p:cNvPr>
          <p:cNvSpPr txBox="1"/>
          <p:nvPr/>
        </p:nvSpPr>
        <p:spPr>
          <a:xfrm>
            <a:off x="10229770" y="2470391"/>
            <a:ext cx="766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40157616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FDD7F-5BFB-764C-A404-6918D723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Index to Follow: CPI or PCE?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1CA4A-E6CB-3C46-80D7-8B603D27C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CPI is the headline statistic, followed by most newspapers.</a:t>
            </a:r>
          </a:p>
          <a:p>
            <a:pPr lvl="1"/>
            <a:r>
              <a:rPr lang="en-US" dirty="0"/>
              <a:t>Allows more granularity – ability to look at specific products.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PCE is the one followed by the Fed.</a:t>
            </a:r>
          </a:p>
          <a:p>
            <a:pPr lvl="1"/>
            <a:r>
              <a:rPr lang="en-US" dirty="0"/>
              <a:t>Why?</a:t>
            </a:r>
          </a:p>
          <a:p>
            <a:pPr lvl="2"/>
            <a:r>
              <a:rPr lang="en-US" dirty="0"/>
              <a:t>Accounts for short term fluctuations in consumer purchases.</a:t>
            </a:r>
          </a:p>
          <a:p>
            <a:pPr lvl="2"/>
            <a:r>
              <a:rPr lang="en-US" dirty="0"/>
              <a:t>Based on more reliable data.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Fed generally pays attention to the core inflation #s.</a:t>
            </a:r>
          </a:p>
          <a:p>
            <a:pPr lvl="1"/>
            <a:r>
              <a:rPr lang="en-US" dirty="0"/>
              <a:t>Excluding food and energy.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53D00-F35C-5A4B-A8CE-3BB02A39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436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207E9-9A25-0148-AC73-E3B61751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8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</a:t>
            </a:r>
            <a:r>
              <a:rPr lang="en-US"/>
              <a:t>: Critical </a:t>
            </a:r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15084-21D5-9B4F-80A7-5ADEBE202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Inequities</a:t>
            </a:r>
          </a:p>
          <a:p>
            <a:pPr lvl="1"/>
            <a:r>
              <a:rPr lang="en-US" dirty="0"/>
              <a:t>Price changes vary wildly across goods.</a:t>
            </a:r>
          </a:p>
          <a:p>
            <a:pPr lvl="1"/>
            <a:r>
              <a:rPr lang="en-US" dirty="0"/>
              <a:t>How inflation hits you depends on what you buy and your level of income.</a:t>
            </a:r>
          </a:p>
          <a:p>
            <a:pPr lvl="2"/>
            <a:r>
              <a:rPr lang="en-US" dirty="0"/>
              <a:t>Some evidence that lower income individuals face higher inflation.</a:t>
            </a:r>
          </a:p>
          <a:p>
            <a:pPr lvl="1"/>
            <a:endParaRPr lang="en-US" dirty="0"/>
          </a:p>
          <a:p>
            <a:r>
              <a:rPr lang="en-US" dirty="0"/>
              <a:t>Online inflation is much lower than the CPI</a:t>
            </a:r>
          </a:p>
          <a:p>
            <a:pPr lvl="1"/>
            <a:r>
              <a:rPr lang="en-US" dirty="0"/>
              <a:t>Estimates suggest about 2% lower.</a:t>
            </a:r>
          </a:p>
          <a:p>
            <a:pPr lvl="1"/>
            <a:endParaRPr lang="en-US" dirty="0"/>
          </a:p>
          <a:p>
            <a:r>
              <a:rPr lang="en-US" dirty="0"/>
              <a:t>Both have implications for the policy response.</a:t>
            </a:r>
          </a:p>
          <a:p>
            <a:pPr lvl="1"/>
            <a:r>
              <a:rPr lang="en-US" dirty="0"/>
              <a:t>Safety net? Antitrust action?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A9028-CD39-9B45-8BE2-BA751D1F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2344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AD7E-8618-42F3-956E-6C7D915B5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1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ard-Hit Sector:  Small Business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73487-9BC7-40DC-A5A9-D62FB8790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76756-85C1-4F89-BA22-BEFA5A14A16E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586588" y="1467745"/>
            <a:ext cx="7927442" cy="4614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5154AE-2456-B142-B396-3D727D919F33}"/>
              </a:ext>
            </a:extLst>
          </p:cNvPr>
          <p:cNvSpPr txBox="1"/>
          <p:nvPr/>
        </p:nvSpPr>
        <p:spPr>
          <a:xfrm>
            <a:off x="3669890" y="1027322"/>
            <a:ext cx="376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Biz Closures in the United States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037BB4-8F85-F64E-8FA5-F7D038AF17D6}"/>
              </a:ext>
            </a:extLst>
          </p:cNvPr>
          <p:cNvSpPr/>
          <p:nvPr/>
        </p:nvSpPr>
        <p:spPr>
          <a:xfrm>
            <a:off x="4982547" y="1929367"/>
            <a:ext cx="1135525" cy="18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2CED62-E730-F045-A39A-15C5DFA0DEE0}"/>
              </a:ext>
            </a:extLst>
          </p:cNvPr>
          <p:cNvSpPr/>
          <p:nvPr/>
        </p:nvSpPr>
        <p:spPr>
          <a:xfrm>
            <a:off x="11103004" y="1869733"/>
            <a:ext cx="1135525" cy="18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40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1C76-338D-F041-A3EC-5CE8154D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</a:t>
            </a:r>
            <a:r>
              <a:rPr lang="en-US" dirty="0"/>
              <a:t>all Businesses: They Didn’t Get Enough PPP</a:t>
            </a:r>
          </a:p>
        </p:txBody>
      </p:sp>
      <p:pic>
        <p:nvPicPr>
          <p:cNvPr id="6" name="Content Placeholder 5" descr="A picture containing chart&#10;&#10;Description automatically generated">
            <a:extLst>
              <a:ext uri="{FF2B5EF4-FFF2-40B4-BE49-F238E27FC236}">
                <a16:creationId xmlns:a16="http://schemas.microsoft.com/office/drawing/2014/main" id="{F38E3BD2-3F6D-8945-93B4-D4CD029A0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752600" y="1042615"/>
            <a:ext cx="8686800" cy="51876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A0C47-7979-1E46-85C8-C0ADE534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012D4-E1B1-3A4E-8612-26D251012F23}"/>
              </a:ext>
            </a:extLst>
          </p:cNvPr>
          <p:cNvSpPr/>
          <p:nvPr/>
        </p:nvSpPr>
        <p:spPr>
          <a:xfrm>
            <a:off x="8905773" y="894522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705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3208-60F1-469C-A300-0E7F69D01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6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“</a:t>
            </a:r>
            <a:r>
              <a:rPr lang="en-US" dirty="0"/>
              <a:t>K-shaped” recovery?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D8EEB-24DE-45BC-9662-5A6ACC6B3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74" y="2756842"/>
            <a:ext cx="10677939" cy="365594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Executive Summary</a:t>
            </a:r>
          </a:p>
          <a:p>
            <a:r>
              <a:rPr lang="en-US" b="0" dirty="0"/>
              <a:t>Those with financial wealth/residential real estate have seen its value grow in excess of inflation.</a:t>
            </a:r>
          </a:p>
          <a:p>
            <a:r>
              <a:rPr lang="en-US" b="0" dirty="0"/>
              <a:t>High income earners (&gt;60k/</a:t>
            </a:r>
            <a:r>
              <a:rPr lang="en-US" b="0" dirty="0" err="1"/>
              <a:t>yr</a:t>
            </a:r>
            <a:r>
              <a:rPr lang="en-US" b="0" dirty="0"/>
              <a:t>) have largely kept their jobs; </a:t>
            </a:r>
          </a:p>
          <a:p>
            <a:pPr lvl="1"/>
            <a:r>
              <a:rPr lang="en-US" b="0" dirty="0"/>
              <a:t>middle and low income earners have depressed employment rates</a:t>
            </a:r>
          </a:p>
          <a:p>
            <a:r>
              <a:rPr lang="en-US" b="0" dirty="0"/>
              <a:t>Women are disproportionately exiting labor force.</a:t>
            </a:r>
          </a:p>
          <a:p>
            <a:r>
              <a:rPr lang="en-US" b="0" dirty="0"/>
              <a:t>Food insecurity has been very high.</a:t>
            </a:r>
          </a:p>
          <a:p>
            <a:pPr marL="0" indent="0">
              <a:buNone/>
            </a:pPr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6ECB3-D69C-46BC-BA3A-376FD27A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39701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6D57B-F50E-BB4B-911C-53C2C92D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onavirus and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C8232-A58D-E046-ADF5-9EFC15E5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141880-DA95-3340-81C1-AC6AA3444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515" y="1602225"/>
            <a:ext cx="6054969" cy="4351338"/>
          </a:xfrm>
        </p:spPr>
        <p:txBody>
          <a:bodyPr/>
          <a:lstStyle/>
          <a:p>
            <a:r>
              <a:rPr lang="en-US" dirty="0"/>
              <a:t>Resources to weather the storm.</a:t>
            </a:r>
          </a:p>
          <a:p>
            <a:r>
              <a:rPr lang="en-US" dirty="0"/>
              <a:t>Racial inequities.</a:t>
            </a:r>
          </a:p>
          <a:p>
            <a:r>
              <a:rPr lang="en-US" dirty="0"/>
              <a:t>Educational inequities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Low wage jobs are at risk.</a:t>
            </a:r>
          </a:p>
        </p:txBody>
      </p:sp>
    </p:spTree>
    <p:extLst>
      <p:ext uri="{BB962C8B-B14F-4D97-AF65-F5344CB8AC3E}">
        <p14:creationId xmlns:p14="http://schemas.microsoft.com/office/powerpoint/2010/main" val="12360425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9159-28E8-F64B-B911-69B015A9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</a:t>
            </a:r>
            <a:r>
              <a:rPr lang="en-US" dirty="0"/>
              <a:t>uctural Changes?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2BF86-23E3-604A-85EB-B95D5E050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64562"/>
            <a:ext cx="5181600" cy="4189162"/>
          </a:xfrm>
        </p:spPr>
        <p:txBody>
          <a:bodyPr/>
          <a:lstStyle/>
          <a:p>
            <a:r>
              <a:rPr lang="en-US" dirty="0"/>
              <a:t>Retail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Telehealth</a:t>
            </a:r>
          </a:p>
          <a:p>
            <a:r>
              <a:rPr lang="en-US" dirty="0"/>
              <a:t>Business travel?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CFC69-3161-1E47-AF19-31A73CBE9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64562"/>
            <a:ext cx="5181600" cy="4189162"/>
          </a:xfrm>
        </p:spPr>
        <p:txBody>
          <a:bodyPr/>
          <a:lstStyle/>
          <a:p>
            <a:r>
              <a:rPr lang="en-US" dirty="0"/>
              <a:t>Wealth concentration</a:t>
            </a:r>
          </a:p>
          <a:p>
            <a:r>
              <a:rPr lang="en-US" dirty="0"/>
              <a:t>Industry concentration</a:t>
            </a:r>
          </a:p>
          <a:p>
            <a:r>
              <a:rPr lang="en-US" dirty="0"/>
              <a:t>Automation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9F83F-155D-944E-ACC8-E54AA2CE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444FDA-2852-E44E-B926-28B6C119DD7E}"/>
              </a:ext>
            </a:extLst>
          </p:cNvPr>
          <p:cNvSpPr txBox="1">
            <a:spLocks/>
          </p:cNvSpPr>
          <p:nvPr/>
        </p:nvSpPr>
        <p:spPr>
          <a:xfrm>
            <a:off x="838200" y="1734853"/>
            <a:ext cx="10515600" cy="112557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Pandemic has been an accelerant.</a:t>
            </a:r>
          </a:p>
          <a:p>
            <a:pPr lvl="1"/>
            <a:r>
              <a:rPr lang="en-US"/>
              <a:t>Not a change agent.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18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9010-AAAB-4C4A-9BDB-22A67788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Pandemic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33349-B402-F24F-92FE-FF44063F4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49C8A-3A1A-174F-918A-71B756C8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7141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11406-82DF-8144-BB07-F88EF9FBBCBB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108776" y="1243002"/>
            <a:ext cx="9974448" cy="4987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6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All</a:t>
            </a:r>
            <a:r>
              <a:rPr lang="en-US" dirty="0"/>
              <a:t>egheny County GSP: Trans &amp; Warehousing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9943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 – In Historical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0144071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1BE61-852E-F446-B70C-443620258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An</a:t>
            </a:r>
            <a:r>
              <a:rPr lang="en-US" dirty="0"/>
              <a:t>nual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9992F-2CAB-AC43-AC7C-83BDB3D00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9BE08B0-53A0-E24F-B0B9-B249540BB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36501" y="996557"/>
            <a:ext cx="10467338" cy="5233669"/>
          </a:xfrm>
        </p:spPr>
      </p:pic>
    </p:spTree>
    <p:extLst>
      <p:ext uri="{BB962C8B-B14F-4D97-AF65-F5344CB8AC3E}">
        <p14:creationId xmlns:p14="http://schemas.microsoft.com/office/powerpoint/2010/main" val="39584689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6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rkets Respond To Fed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A9ABC-EAC4-B04A-873A-87B600515E7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38739F-7CF6-1F46-827A-32053DE95225}"/>
              </a:ext>
            </a:extLst>
          </p:cNvPr>
          <p:cNvSpPr txBox="1"/>
          <p:nvPr/>
        </p:nvSpPr>
        <p:spPr>
          <a:xfrm>
            <a:off x="6647279" y="4118628"/>
            <a:ext cx="375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…and COVID and Russia and Inflation?</a:t>
            </a:r>
          </a:p>
        </p:txBody>
      </p:sp>
    </p:spTree>
    <p:extLst>
      <p:ext uri="{BB962C8B-B14F-4D97-AF65-F5344CB8AC3E}">
        <p14:creationId xmlns:p14="http://schemas.microsoft.com/office/powerpoint/2010/main" val="425929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0583-B943-B44B-8490-B6803B3B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hlinkClick r:id="rId2"/>
              </a:rPr>
              <a:t>www.NEEDelegation.org/LocalGraphs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C2BF2-AD29-174E-8A41-AD8AEFCC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every state and county in the United States.</a:t>
            </a:r>
          </a:p>
          <a:p>
            <a:r>
              <a:rPr lang="en-US" dirty="0"/>
              <a:t>Detailed graphs on employment, housing, moves, and other statistics.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CEAAA-E031-8B48-B3E4-329ACA54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37560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11415</TotalTime>
  <Words>2818</Words>
  <Application>Microsoft Macintosh PowerPoint</Application>
  <PresentationFormat>Widescreen</PresentationFormat>
  <Paragraphs>521</Paragraphs>
  <Slides>94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8" baseType="lpstr">
      <vt:lpstr>Arial</vt:lpstr>
      <vt:lpstr>Calibri</vt:lpstr>
      <vt:lpstr>Courier New</vt:lpstr>
      <vt:lpstr>Custom Design</vt:lpstr>
      <vt:lpstr>PowerPoint Presentation</vt:lpstr>
      <vt:lpstr> National Economic Education Delegation</vt:lpstr>
      <vt:lpstr> Available NEED Topics Include:</vt:lpstr>
      <vt:lpstr> Course Outline</vt:lpstr>
      <vt:lpstr>Submitting Questions</vt:lpstr>
      <vt:lpstr>PowerPoint Presentation</vt:lpstr>
      <vt:lpstr>Credits and Disclaimer</vt:lpstr>
      <vt:lpstr>Outline</vt:lpstr>
      <vt:lpstr>State of the Pandemic</vt:lpstr>
      <vt:lpstr>Making Real Progress…Until Omicron</vt:lpstr>
      <vt:lpstr>Omicron is Making Things Difficult</vt:lpstr>
      <vt:lpstr>Pennsylvania Cases Are Falling Nicely</vt:lpstr>
      <vt:lpstr>The U.S. Economy</vt:lpstr>
      <vt:lpstr>Some Basic Statistics</vt:lpstr>
      <vt:lpstr>U.S. Economy in Global Perspective</vt:lpstr>
      <vt:lpstr> Composition of the U.S. Economy: GDP</vt:lpstr>
      <vt:lpstr> Composition of the U.S. Economy: Employment</vt:lpstr>
      <vt:lpstr>Allegheny County Employment: Health</vt:lpstr>
      <vt:lpstr>Evidence of Impact</vt:lpstr>
      <vt:lpstr>GDP Trajectory: Pandemic Plunge!</vt:lpstr>
      <vt:lpstr>Spending Patterns Since First US Case</vt:lpstr>
      <vt:lpstr>But Not All Industries Were Equally Harmed</vt:lpstr>
      <vt:lpstr>Spending Patterns – Hardest Hit Sectors</vt:lpstr>
      <vt:lpstr>Monthly Changes in Nonfarm Employment</vt:lpstr>
      <vt:lpstr>Monthly Changes in Nonfarm Employment</vt:lpstr>
      <vt:lpstr>Employment Gap</vt:lpstr>
      <vt:lpstr>Unemployment Rate</vt:lpstr>
      <vt:lpstr>Trends in Labor Force Participation</vt:lpstr>
      <vt:lpstr>Employment in Allegheny County</vt:lpstr>
      <vt:lpstr>Stocks: Bounced Back Quicker This Time</vt:lpstr>
      <vt:lpstr>Hot Topics</vt:lpstr>
      <vt:lpstr>What Have Been Policy Effects?</vt:lpstr>
      <vt:lpstr>Recovery Due to Immense Fiscal Stimulus and Control of COVID</vt:lpstr>
      <vt:lpstr>Stimulus allowed Spending to Recover</vt:lpstr>
      <vt:lpstr>Abnormally High Savings</vt:lpstr>
      <vt:lpstr>Monetary Policy: Federal Reserve</vt:lpstr>
      <vt:lpstr>Federal Funds Rate – Last 5 Years </vt:lpstr>
      <vt:lpstr>Federal Funds Rate</vt:lpstr>
      <vt:lpstr>Federal Reserve Assets</vt:lpstr>
      <vt:lpstr>Treasuries – Low Interest Rates</vt:lpstr>
      <vt:lpstr>Low Wage Employment is Lagging</vt:lpstr>
      <vt:lpstr> Low Income Troubles</vt:lpstr>
      <vt:lpstr>A Problem Exacerbated….Not Created</vt:lpstr>
      <vt:lpstr>Current Deficits in Perspective:</vt:lpstr>
      <vt:lpstr>Inflation</vt:lpstr>
      <vt:lpstr>PowerPoint Presentation</vt:lpstr>
      <vt:lpstr>We’re Buying Mostly … Stuff</vt:lpstr>
      <vt:lpstr>Inflation: Concentrated</vt:lpstr>
      <vt:lpstr>Corporate Profits…Adding to Inflation?</vt:lpstr>
      <vt:lpstr>Inflation – Climbing! Should we worry?</vt:lpstr>
      <vt:lpstr>Inflation in Historical Perspective</vt:lpstr>
      <vt:lpstr>Inflation – The Fed’s Metric! Should we worry?</vt:lpstr>
      <vt:lpstr>Inflation – PCE and Fed Suggest: I don’t know.</vt:lpstr>
      <vt:lpstr>What is Driving Inflation?</vt:lpstr>
      <vt:lpstr>Supply Chain Delays: ISM Delivery Days</vt:lpstr>
      <vt:lpstr>Supply Chain Delays: It’s Not All Supply Shortages</vt:lpstr>
      <vt:lpstr>Inflation – Catching up Gets Credibility</vt:lpstr>
      <vt:lpstr>The Great Resignation</vt:lpstr>
      <vt:lpstr>Quits Are High! The Great Resignation</vt:lpstr>
      <vt:lpstr>Quits – Rising, but More in Some Industries</vt:lpstr>
      <vt:lpstr>This is Happening Despite Rising Wages</vt:lpstr>
      <vt:lpstr>Inflation Adjusted Wages Are Falling</vt:lpstr>
      <vt:lpstr>Real Estate</vt:lpstr>
      <vt:lpstr> Home Prices and Housing Starts</vt:lpstr>
      <vt:lpstr>Real Estate Prices</vt:lpstr>
      <vt:lpstr>RE Experiences Differ!</vt:lpstr>
      <vt:lpstr>Primary Topics Covered</vt:lpstr>
      <vt:lpstr>Conclusion</vt:lpstr>
      <vt:lpstr>Best Measures of Progress</vt:lpstr>
      <vt:lpstr>B-W Wealth Gap: Stephanie Seguino</vt:lpstr>
      <vt:lpstr> Thank you!</vt:lpstr>
      <vt:lpstr>Retail Sales Are Slowing – Q4-21?  Q1-22?</vt:lpstr>
      <vt:lpstr>Consumption: Quarterly Growth</vt:lpstr>
      <vt:lpstr>Employment Gap</vt:lpstr>
      <vt:lpstr> Affected Women More Than Men?</vt:lpstr>
      <vt:lpstr>Another Measure: Unemployment</vt:lpstr>
      <vt:lpstr>Supply Chains Are at the Core</vt:lpstr>
      <vt:lpstr>What Are Supply Chains?</vt:lpstr>
      <vt:lpstr>Why does spending matter? </vt:lpstr>
      <vt:lpstr> Affected Women More Than Men</vt:lpstr>
      <vt:lpstr>Why Women More Than Men?</vt:lpstr>
      <vt:lpstr>Affecting Black Workers More than White</vt:lpstr>
      <vt:lpstr>What Index to Follow: CPI or PCE?</vt:lpstr>
      <vt:lpstr>Inflation: Critical Issues</vt:lpstr>
      <vt:lpstr>A Hard-Hit Sector:  Small Business</vt:lpstr>
      <vt:lpstr>Small Businesses: They Didn’t Get Enough PPP</vt:lpstr>
      <vt:lpstr>A “K-shaped” recovery?</vt:lpstr>
      <vt:lpstr>Coronavirus and Inequality</vt:lpstr>
      <vt:lpstr>Structural Changes?</vt:lpstr>
      <vt:lpstr> Allegheny County GSP: Trans &amp; Warehousing</vt:lpstr>
      <vt:lpstr>Employment Gap – In Historical Perspective</vt:lpstr>
      <vt:lpstr> Annual Changes in Nonfarm Employment</vt:lpstr>
      <vt:lpstr>Markets Respond To Fed Policies</vt:lpstr>
      <vt:lpstr>www.NEEDelegation.org/LocalGraphs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279</cp:revision>
  <cp:lastPrinted>2022-01-18T19:59:29Z</cp:lastPrinted>
  <dcterms:created xsi:type="dcterms:W3CDTF">2017-05-03T22:30:38Z</dcterms:created>
  <dcterms:modified xsi:type="dcterms:W3CDTF">2022-02-09T21:40:38Z</dcterms:modified>
</cp:coreProperties>
</file>