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5"/>
  </p:notesMasterIdLst>
  <p:sldIdLst>
    <p:sldId id="1026" r:id="rId2"/>
    <p:sldId id="328" r:id="rId3"/>
    <p:sldId id="3935" r:id="rId4"/>
    <p:sldId id="1029" r:id="rId5"/>
    <p:sldId id="4124" r:id="rId6"/>
    <p:sldId id="4094" r:id="rId7"/>
    <p:sldId id="3974" r:id="rId8"/>
    <p:sldId id="1078" r:id="rId9"/>
    <p:sldId id="1093" r:id="rId10"/>
    <p:sldId id="4091" r:id="rId11"/>
    <p:sldId id="4125" r:id="rId12"/>
    <p:sldId id="1027" r:id="rId13"/>
    <p:sldId id="3970" r:id="rId14"/>
    <p:sldId id="1091" r:id="rId15"/>
    <p:sldId id="3943" r:id="rId16"/>
    <p:sldId id="3997" r:id="rId17"/>
    <p:sldId id="4075" r:id="rId18"/>
    <p:sldId id="4089" r:id="rId19"/>
    <p:sldId id="4079" r:id="rId20"/>
    <p:sldId id="4054" r:id="rId21"/>
    <p:sldId id="3981" r:id="rId22"/>
    <p:sldId id="4002" r:id="rId23"/>
    <p:sldId id="1166" r:id="rId24"/>
    <p:sldId id="3982" r:id="rId25"/>
    <p:sldId id="4081" r:id="rId26"/>
    <p:sldId id="3946" r:id="rId27"/>
    <p:sldId id="3886" r:id="rId28"/>
    <p:sldId id="3947" r:id="rId29"/>
    <p:sldId id="4035" r:id="rId30"/>
    <p:sldId id="3948" r:id="rId31"/>
    <p:sldId id="354" r:id="rId32"/>
    <p:sldId id="4099" r:id="rId33"/>
    <p:sldId id="278" r:id="rId34"/>
    <p:sldId id="372" r:id="rId35"/>
    <p:sldId id="1076" r:id="rId36"/>
    <p:sldId id="4127" r:id="rId37"/>
    <p:sldId id="1761" r:id="rId38"/>
    <p:sldId id="4087" r:id="rId39"/>
    <p:sldId id="1262" r:id="rId40"/>
    <p:sldId id="4055" r:id="rId41"/>
    <p:sldId id="3825" r:id="rId42"/>
    <p:sldId id="3870" r:id="rId43"/>
    <p:sldId id="3871" r:id="rId44"/>
    <p:sldId id="4097" r:id="rId45"/>
    <p:sldId id="4056" r:id="rId46"/>
    <p:sldId id="338" r:id="rId47"/>
    <p:sldId id="292" r:id="rId48"/>
    <p:sldId id="4057" r:id="rId49"/>
    <p:sldId id="293" r:id="rId50"/>
    <p:sldId id="3855" r:id="rId51"/>
    <p:sldId id="3917" r:id="rId52"/>
    <p:sldId id="3979" r:id="rId53"/>
    <p:sldId id="3898" r:id="rId54"/>
    <p:sldId id="4063" r:id="rId55"/>
    <p:sldId id="4062" r:id="rId56"/>
    <p:sldId id="3985" r:id="rId57"/>
    <p:sldId id="4012" r:id="rId58"/>
    <p:sldId id="4058" r:id="rId59"/>
    <p:sldId id="360" r:id="rId60"/>
    <p:sldId id="4038" r:id="rId61"/>
    <p:sldId id="4007" r:id="rId62"/>
    <p:sldId id="4005" r:id="rId63"/>
    <p:sldId id="4116" r:id="rId64"/>
    <p:sldId id="4121" r:id="rId65"/>
    <p:sldId id="4122" r:id="rId66"/>
    <p:sldId id="4117" r:id="rId67"/>
    <p:sldId id="4128" r:id="rId68"/>
    <p:sldId id="4065" r:id="rId69"/>
    <p:sldId id="4024" r:id="rId70"/>
    <p:sldId id="4098" r:id="rId71"/>
    <p:sldId id="4066" r:id="rId72"/>
    <p:sldId id="4083" r:id="rId73"/>
    <p:sldId id="271" r:id="rId74"/>
    <p:sldId id="4042" r:id="rId75"/>
    <p:sldId id="4020" r:id="rId76"/>
    <p:sldId id="3995" r:id="rId77"/>
    <p:sldId id="4100" r:id="rId78"/>
    <p:sldId id="4067" r:id="rId79"/>
    <p:sldId id="4126" r:id="rId80"/>
    <p:sldId id="1197" r:id="rId81"/>
    <p:sldId id="4090" r:id="rId82"/>
    <p:sldId id="3949" r:id="rId83"/>
    <p:sldId id="3986" r:id="rId84"/>
    <p:sldId id="3988" r:id="rId85"/>
    <p:sldId id="3924" r:id="rId86"/>
    <p:sldId id="4060" r:id="rId87"/>
    <p:sldId id="4061" r:id="rId88"/>
    <p:sldId id="3968" r:id="rId89"/>
    <p:sldId id="3951" r:id="rId90"/>
    <p:sldId id="3987" r:id="rId91"/>
    <p:sldId id="3952" r:id="rId92"/>
    <p:sldId id="4004" r:id="rId93"/>
    <p:sldId id="4069" r:id="rId94"/>
    <p:sldId id="3975" r:id="rId95"/>
    <p:sldId id="3878" r:id="rId96"/>
    <p:sldId id="3910" r:id="rId97"/>
    <p:sldId id="1694" r:id="rId98"/>
    <p:sldId id="3915" r:id="rId99"/>
    <p:sldId id="4080" r:id="rId100"/>
    <p:sldId id="4078" r:id="rId101"/>
    <p:sldId id="1248" r:id="rId102"/>
    <p:sldId id="4086" r:id="rId103"/>
    <p:sldId id="4053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1" autoAdjust="0"/>
    <p:restoredTop sz="91495"/>
  </p:normalViewPr>
  <p:slideViewPr>
    <p:cSldViewPr snapToGrid="0" snapToObjects="1">
      <p:cViewPr varScale="1">
        <p:scale>
          <a:sx n="44" d="100"/>
          <a:sy n="44" d="100"/>
        </p:scale>
        <p:origin x="224" y="17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Sources of Personal </a:t>
            </a:r>
            <a:r>
              <a:rPr lang="en-US" sz="2400" baseline="0"/>
              <a:t>Income</a:t>
            </a:r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Before Tax Income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JunData!$K$4:$K$21</c:f>
              <c:numCache>
                <c:formatCode>0.0</c:formatCode>
                <c:ptCount val="18"/>
                <c:pt idx="0">
                  <c:v>17140.000000000004</c:v>
                </c:pt>
                <c:pt idx="1">
                  <c:v>17286.600000000002</c:v>
                </c:pt>
                <c:pt idx="2">
                  <c:v>16820.599999999999</c:v>
                </c:pt>
                <c:pt idx="3">
                  <c:v>15792.800000000001</c:v>
                </c:pt>
                <c:pt idx="4">
                  <c:v>16114.8</c:v>
                </c:pt>
                <c:pt idx="5">
                  <c:v>16454.400000000001</c:v>
                </c:pt>
                <c:pt idx="6">
                  <c:v>16658.5</c:v>
                </c:pt>
                <c:pt idx="7">
                  <c:v>16878.2</c:v>
                </c:pt>
                <c:pt idx="8">
                  <c:v>17063.399999999998</c:v>
                </c:pt>
                <c:pt idx="9">
                  <c:v>17306.2</c:v>
                </c:pt>
                <c:pt idx="10">
                  <c:v>17280.199999999997</c:v>
                </c:pt>
                <c:pt idx="11">
                  <c:v>17355.3</c:v>
                </c:pt>
                <c:pt idx="12">
                  <c:v>17327.400000000001</c:v>
                </c:pt>
                <c:pt idx="13">
                  <c:v>17361.199999999997</c:v>
                </c:pt>
                <c:pt idx="14">
                  <c:v>17567.300000000003</c:v>
                </c:pt>
                <c:pt idx="15">
                  <c:v>17691.100000000002</c:v>
                </c:pt>
                <c:pt idx="16">
                  <c:v>17794.5</c:v>
                </c:pt>
                <c:pt idx="17">
                  <c:v>17913.7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33-4914-AEA4-8C2EDA08B9E0}"/>
            </c:ext>
          </c:extLst>
        </c:ser>
        <c:ser>
          <c:idx val="0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JunData!$L$4:$L$21</c:f>
              <c:numCache>
                <c:formatCode>0.0</c:formatCode>
                <c:ptCount val="18"/>
                <c:pt idx="0">
                  <c:v>16622.600000000002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17476.799999999996</c:v>
                </c:pt>
                <c:pt idx="9">
                  <c:v>17398.900000000001</c:v>
                </c:pt>
                <c:pt idx="10">
                  <c:v>17175.599999999995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21802.300000000003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33-4914-AEA4-8C2EDA08B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Spending and Saving</a:t>
            </a:r>
            <a:endParaRPr lang="en-US" sz="2400" baseline="0"/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Personal Outlays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JunData!$M$4:$M$21</c:f>
              <c:numCache>
                <c:formatCode>0.0</c:formatCode>
                <c:ptCount val="18"/>
                <c:pt idx="0">
                  <c:v>14769.9</c:v>
                </c:pt>
                <c:pt idx="1">
                  <c:v>14785.1</c:v>
                </c:pt>
                <c:pt idx="2">
                  <c:v>13762.2</c:v>
                </c:pt>
                <c:pt idx="3">
                  <c:v>12021.8</c:v>
                </c:pt>
                <c:pt idx="4">
                  <c:v>13058.1</c:v>
                </c:pt>
                <c:pt idx="5">
                  <c:v>13889.3</c:v>
                </c:pt>
                <c:pt idx="6">
                  <c:v>14129.2</c:v>
                </c:pt>
                <c:pt idx="7">
                  <c:v>14270.5</c:v>
                </c:pt>
                <c:pt idx="8">
                  <c:v>14481.7</c:v>
                </c:pt>
                <c:pt idx="9">
                  <c:v>14546</c:v>
                </c:pt>
                <c:pt idx="10">
                  <c:v>14467.3</c:v>
                </c:pt>
                <c:pt idx="11">
                  <c:v>14389.5</c:v>
                </c:pt>
                <c:pt idx="12">
                  <c:v>14857.9</c:v>
                </c:pt>
                <c:pt idx="13">
                  <c:v>14699.6</c:v>
                </c:pt>
                <c:pt idx="14">
                  <c:v>15458.9</c:v>
                </c:pt>
                <c:pt idx="15">
                  <c:v>15630</c:v>
                </c:pt>
                <c:pt idx="16">
                  <c:v>15616.2</c:v>
                </c:pt>
                <c:pt idx="17">
                  <c:v>15771.6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9-492A-A1FF-90E7FAFA1F9F}"/>
            </c:ext>
          </c:extLst>
        </c:ser>
        <c:ser>
          <c:idx val="2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JunData!$E$4:$E$21</c:f>
              <c:numCache>
                <c:formatCode>0.0</c:formatCode>
                <c:ptCount val="18"/>
                <c:pt idx="0">
                  <c:v>16622.599999999999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17476.8</c:v>
                </c:pt>
                <c:pt idx="9">
                  <c:v>17398.900000000001</c:v>
                </c:pt>
                <c:pt idx="10">
                  <c:v>17175.599999999999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9-492A-A1FF-90E7FAFA1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6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3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8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9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9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2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30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3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12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3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5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0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77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CV_DJSP_6mo.png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9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64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1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5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0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4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PAYEMS_Annual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Stocks/CV_DJSP_6mo.png" TargetMode="External"/><Relationship Id="rId5" Type="http://schemas.openxmlformats.org/officeDocument/2006/relationships/image" Target="../media/image82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ok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OK/Payne/emp_share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OK/Payne/gdp_chg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27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_COVID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OK/Payne/laus_emp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OK/Payne/laus_lf.png" TargetMode="Externa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NASDAQ_Comp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avings/savings_Excess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Assets.pn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Monetary/treas.png" TargetMode="External"/><Relationship Id="rId5" Type="http://schemas.openxmlformats.org/officeDocument/2006/relationships/image" Target="../media/image39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LFE_PostpandemicFC.pn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GandS_veryrecent.png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WPI.pn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Housing/homepricesReal_recession.png" TargetMode="External"/><Relationship Id="rId5" Type="http://schemas.openxmlformats.org/officeDocument/2006/relationships/image" Target="../media/image62.png"/><Relationship Id="rId4" Type="http://schemas.openxmlformats.org/officeDocument/2006/relationships/image" Target="file:////Volumes/Promise%20Pegasus/FileShare/Presentations/Base_New/Charts/0.USGraphs/Housing/housing.pn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States/OK/Zhvi_AllHomes.pn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_Francisco/Zhvi_AllHomes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OK/Payne/Zhvi_AllHomes.png" TargetMode="External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IllegalShare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fact-tank/2019/07/12/how-pew-research-center-counts-unauthorized-immigrants-in-us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nt.png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PA/Allegheny/gdp_shares.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Oklahoma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February-March,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D1F9-7BF0-AD4B-A069-2C298A43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de: Bicycle Supply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0833-6E43-B940-B895-3B959191E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EEF06-B51E-A347-BE47-E83AEC2E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D983-DF47-2A49-82FA-0E5FFF9E2820}"/>
              </a:ext>
            </a:extLst>
          </p:cNvPr>
          <p:cNvSpPr txBox="1"/>
          <p:nvPr/>
        </p:nvSpPr>
        <p:spPr>
          <a:xfrm>
            <a:off x="8680525" y="6510508"/>
            <a:ext cx="30130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Source:  World Development Report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7258B-6534-C04C-9514-85EB5477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25" y="921081"/>
            <a:ext cx="6298754" cy="5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28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0144071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BE61-852E-F446-B70C-44362025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An</a:t>
            </a:r>
            <a:r>
              <a:rPr lang="en-US" dirty="0"/>
              <a:t>nual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992F-2CAB-AC43-AC7C-83BDB3D0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BE08B0-53A0-E24F-B0B9-B249540BB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6501" y="996557"/>
            <a:ext cx="10467338" cy="5233669"/>
          </a:xfrm>
        </p:spPr>
      </p:pic>
    </p:spTree>
    <p:extLst>
      <p:ext uri="{BB962C8B-B14F-4D97-AF65-F5344CB8AC3E}">
        <p14:creationId xmlns:p14="http://schemas.microsoft.com/office/powerpoint/2010/main" val="39584689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rkets Respond To Fed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8739F-7CF6-1F46-827A-32053DE95225}"/>
              </a:ext>
            </a:extLst>
          </p:cNvPr>
          <p:cNvSpPr txBox="1"/>
          <p:nvPr/>
        </p:nvSpPr>
        <p:spPr>
          <a:xfrm>
            <a:off x="6647279" y="4118628"/>
            <a:ext cx="375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COVID and Russia and Inflation?</a:t>
            </a:r>
          </a:p>
        </p:txBody>
      </p:sp>
    </p:spTree>
    <p:extLst>
      <p:ext uri="{BB962C8B-B14F-4D97-AF65-F5344CB8AC3E}">
        <p14:creationId xmlns:p14="http://schemas.microsoft.com/office/powerpoint/2010/main" val="425929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2850763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 and Coronavirus Economics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94170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Debt</a:t>
            </a:r>
          </a:p>
          <a:p>
            <a:pPr lvl="1"/>
            <a:r>
              <a:rPr lang="en-US" dirty="0"/>
              <a:t>Inflation</a:t>
            </a:r>
          </a:p>
          <a:p>
            <a:pPr lvl="1"/>
            <a:r>
              <a:rPr lang="en-US" dirty="0"/>
              <a:t>Great resignation</a:t>
            </a:r>
          </a:p>
          <a:p>
            <a:pPr lvl="1"/>
            <a:r>
              <a:rPr lang="en-US" dirty="0"/>
              <a:t>Housing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3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1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601646" y="1533864"/>
            <a:ext cx="11107076" cy="3791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53911" y="3873269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222737" y="1890284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EA2A5E-7840-604A-B3E4-936EDD7FE6F0}"/>
              </a:ext>
            </a:extLst>
          </p:cNvPr>
          <p:cNvCxnSpPr/>
          <p:nvPr/>
        </p:nvCxnSpPr>
        <p:spPr>
          <a:xfrm flipH="1">
            <a:off x="934861" y="4632731"/>
            <a:ext cx="71374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65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014C-CAA9-1548-996E-95DC78FA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Om</a:t>
            </a:r>
            <a:r>
              <a:rPr lang="en-US" dirty="0"/>
              <a:t>icron Made Things Difficult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AA5E-6853-784F-9DFB-71381935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0" dirty="0" err="1"/>
              <a:t>Covid</a:t>
            </a:r>
            <a:r>
              <a:rPr lang="en-US" b="0" dirty="0"/>
              <a:t>-related absences: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Are creating headaches for businesses that were struggling to hire workers even before Omicron.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Restaurants and retail stores have cut back hours.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Broadway shows called off performances.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Airlines canceled thousands of flights over the holidays because so many crew members called in sick;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on one day last month, nearly a third of United Airlines Workers at Newark Liberty International Airport, a major hub, called in sick.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099A7-A682-9148-9880-492C068C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53B23-F68A-EA4D-8E0C-4B5B46F066EF}"/>
              </a:ext>
            </a:extLst>
          </p:cNvPr>
          <p:cNvSpPr txBox="1"/>
          <p:nvPr/>
        </p:nvSpPr>
        <p:spPr>
          <a:xfrm>
            <a:off x="9272751" y="6439173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32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9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Okl</a:t>
            </a:r>
            <a:r>
              <a:rPr lang="en-US" dirty="0"/>
              <a:t>ahoma Cases Are Falling Nicely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349956" y="1526851"/>
            <a:ext cx="11347575" cy="37310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0117C-732A-EC48-8B9B-5E3F08FF22E9}"/>
              </a:ext>
            </a:extLst>
          </p:cNvPr>
          <p:cNvSpPr txBox="1"/>
          <p:nvPr/>
        </p:nvSpPr>
        <p:spPr>
          <a:xfrm>
            <a:off x="3929063" y="2134680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Oklahoma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781C3-AA4F-F64A-A248-C2BBA384A2B8}"/>
              </a:ext>
            </a:extLst>
          </p:cNvPr>
          <p:cNvCxnSpPr/>
          <p:nvPr/>
        </p:nvCxnSpPr>
        <p:spPr>
          <a:xfrm flipH="1">
            <a:off x="792013" y="4533734"/>
            <a:ext cx="71374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9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125817"/>
              </p:ext>
            </p:extLst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331.9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163.7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149.6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$23.9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$63,002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$31.31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32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909066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U.S. Real GDP (2019$):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21.845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19.663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22.531 trillion </a:t>
            </a:r>
            <a:r>
              <a:rPr lang="en-US" sz="2800" b="1" dirty="0"/>
              <a:t>in 2021-Q4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A3588-7189-5A44-87E1-48F71AEFE0CC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5678-4AC1-334D-A543-C44C3004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1D47F4E6-D576-014D-8D3D-AB355C45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4B8E3-2E9D-2D44-9A5C-B356C235199F}"/>
              </a:ext>
            </a:extLst>
          </p:cNvPr>
          <p:cNvSpPr/>
          <p:nvPr/>
        </p:nvSpPr>
        <p:spPr>
          <a:xfrm>
            <a:off x="476766" y="5404726"/>
            <a:ext cx="5795447" cy="54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6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6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6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</a:t>
            </a:r>
            <a:r>
              <a:rPr lang="en-US" dirty="0"/>
              <a:t>egheny County Employment: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97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4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$0.3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$0.7 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8348238" y="2695628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647111" y="2175360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17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932693"/>
            <a:ext cx="9551314" cy="52975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7714909" y="1852802"/>
            <a:ext cx="1232722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7842450" y="1404516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</p:spTree>
    <p:extLst>
      <p:ext uri="{BB962C8B-B14F-4D97-AF65-F5344CB8AC3E}">
        <p14:creationId xmlns:p14="http://schemas.microsoft.com/office/powerpoint/2010/main" val="8022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0F94-DA5A-B24C-8D39-1A253909E04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07435" y="1096269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But</a:t>
            </a:r>
            <a:r>
              <a:rPr lang="en-US"/>
              <a:t> Not All Industries Were Equally Harmed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649+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608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2043" y="1078524"/>
            <a:ext cx="8120753" cy="50639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35941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94315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B04778-A1CC-EC42-9D2B-BA57253FDACB}"/>
              </a:ext>
            </a:extLst>
          </p:cNvPr>
          <p:cNvCxnSpPr>
            <a:cxnSpLocks/>
          </p:cNvCxnSpPr>
          <p:nvPr/>
        </p:nvCxnSpPr>
        <p:spPr>
          <a:xfrm rot="232919" flipV="1">
            <a:off x="5181606" y="2806263"/>
            <a:ext cx="2564524" cy="528145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4E47B4-60AF-924F-ADCC-2D6BEBE4113A}"/>
              </a:ext>
            </a:extLst>
          </p:cNvPr>
          <p:cNvSpPr txBox="1"/>
          <p:nvPr/>
        </p:nvSpPr>
        <p:spPr>
          <a:xfrm rot="21126563">
            <a:off x="5739609" y="2747435"/>
            <a:ext cx="10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8BACA-4E0B-BF40-9500-0641A1F5F957}"/>
              </a:ext>
            </a:extLst>
          </p:cNvPr>
          <p:cNvCxnSpPr>
            <a:cxnSpLocks/>
          </p:cNvCxnSpPr>
          <p:nvPr/>
        </p:nvCxnSpPr>
        <p:spPr>
          <a:xfrm rot="20186278">
            <a:off x="7979972" y="2578045"/>
            <a:ext cx="1633122" cy="712000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E865A-CEC9-F145-AA63-8D4F0BA17850}"/>
              </a:ext>
            </a:extLst>
          </p:cNvPr>
          <p:cNvSpPr txBox="1"/>
          <p:nvPr/>
        </p:nvSpPr>
        <p:spPr>
          <a:xfrm rot="19542">
            <a:off x="8459497" y="2605452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5E5ADD-CD7E-6F47-98C8-7E4199A61393}"/>
              </a:ext>
            </a:extLst>
          </p:cNvPr>
          <p:cNvCxnSpPr>
            <a:cxnSpLocks/>
          </p:cNvCxnSpPr>
          <p:nvPr/>
        </p:nvCxnSpPr>
        <p:spPr>
          <a:xfrm>
            <a:off x="9889331" y="3048230"/>
            <a:ext cx="884638" cy="20407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8E4805-8F37-E74D-AAC3-D344CBDC58E9}"/>
              </a:ext>
            </a:extLst>
          </p:cNvPr>
          <p:cNvSpPr txBox="1"/>
          <p:nvPr/>
        </p:nvSpPr>
        <p:spPr>
          <a:xfrm rot="825712">
            <a:off x="9899013" y="2808056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Omicron</a:t>
            </a:r>
          </a:p>
        </p:txBody>
      </p:sp>
    </p:spTree>
    <p:extLst>
      <p:ext uri="{BB962C8B-B14F-4D97-AF65-F5344CB8AC3E}">
        <p14:creationId xmlns:p14="http://schemas.microsoft.com/office/powerpoint/2010/main" val="9214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787404" y="3184711"/>
            <a:ext cx="44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1.9 Million below February, 2020.</a:t>
            </a:r>
          </a:p>
          <a:p>
            <a:r>
              <a:rPr lang="en-US" sz="2100" dirty="0"/>
              <a:t>8.0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18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DDD55-09FF-0645-A0E7-15FE0BB662B3}"/>
              </a:ext>
            </a:extLst>
          </p:cNvPr>
          <p:cNvSpPr txBox="1"/>
          <p:nvPr/>
        </p:nvSpPr>
        <p:spPr>
          <a:xfrm>
            <a:off x="2415957" y="1552663"/>
            <a:ext cx="4592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0.9 Million below February, 2020.</a:t>
            </a:r>
          </a:p>
          <a:p>
            <a:r>
              <a:rPr lang="en-US" sz="2100" dirty="0"/>
              <a:t>1.8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0253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DDD55-09FF-0645-A0E7-15FE0BB662B3}"/>
              </a:ext>
            </a:extLst>
          </p:cNvPr>
          <p:cNvSpPr txBox="1"/>
          <p:nvPr/>
        </p:nvSpPr>
        <p:spPr>
          <a:xfrm>
            <a:off x="6155618" y="3346294"/>
            <a:ext cx="4592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0.9 Million below February, 2020.</a:t>
            </a:r>
          </a:p>
          <a:p>
            <a:r>
              <a:rPr lang="en-US" sz="2100" dirty="0"/>
              <a:t>14.2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10466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3560" y="1324665"/>
            <a:ext cx="5931603" cy="4313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84345" y="1324665"/>
            <a:ext cx="5931605" cy="4313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Payne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56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68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DA91-5E0D-184C-AAC7-1DE6F1A1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SDAQ: Then (Great Recession)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8277B-F995-9243-AE97-E824257B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9D64806-2A52-874D-9397-DFD3C3831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78406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96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Debt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Great resignation</a:t>
            </a:r>
          </a:p>
          <a:p>
            <a:r>
              <a:rPr lang="en-US" dirty="0"/>
              <a:t>Housing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07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87FD-B714-4A32-9992-9F16F134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7" y="24516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overy Due to Immense Fiscal Stimulus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Control of COVID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44050-3342-4023-92B5-0DAB8FDA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EB45024-F153-46EE-B303-72CE317AA7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5446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086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BEF9-90D4-4426-B6F8-D1A7CC38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mulus allowed Spending to Recover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491A1-A0EE-46BB-855F-3E23FB24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AF46DF-FAB0-49CC-A8B6-C31595319F62}"/>
              </a:ext>
            </a:extLst>
          </p:cNvPr>
          <p:cNvGraphicFramePr>
            <a:graphicFrameLocks noGrp="1"/>
          </p:cNvGraphicFramePr>
          <p:nvPr/>
        </p:nvGraphicFramePr>
        <p:xfrm>
          <a:off x="1233053" y="1637052"/>
          <a:ext cx="9644743" cy="456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56570C4-C4CF-4940-8538-6EDD22EAFF0B}"/>
              </a:ext>
            </a:extLst>
          </p:cNvPr>
          <p:cNvSpPr txBox="1"/>
          <p:nvPr/>
        </p:nvSpPr>
        <p:spPr>
          <a:xfrm>
            <a:off x="5714548" y="4615212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Abnormally high Saving is over $2.8 trillion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FB49-C5F5-4174-8001-DAA3FBA18D09}"/>
              </a:ext>
            </a:extLst>
          </p:cNvPr>
          <p:cNvSpPr txBox="1"/>
          <p:nvPr/>
        </p:nvSpPr>
        <p:spPr>
          <a:xfrm>
            <a:off x="2446591" y="2675176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Note that Saving also went way 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EF4C2-CB40-4775-A4A4-03F7E47BC19A}"/>
              </a:ext>
            </a:extLst>
          </p:cNvPr>
          <p:cNvGrpSpPr/>
          <p:nvPr/>
        </p:nvGrpSpPr>
        <p:grpSpPr>
          <a:xfrm>
            <a:off x="3550376" y="3505783"/>
            <a:ext cx="2137409" cy="1590675"/>
            <a:chOff x="3381375" y="3429000"/>
            <a:chExt cx="2137409" cy="159067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9C2B787-5A04-4BFD-84D1-03FEF058418D}"/>
                </a:ext>
              </a:extLst>
            </p:cNvPr>
            <p:cNvCxnSpPr/>
            <p:nvPr/>
          </p:nvCxnSpPr>
          <p:spPr>
            <a:xfrm flipV="1">
              <a:off x="3381375" y="3429000"/>
              <a:ext cx="0" cy="15906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F305F-6244-470C-92B0-B2CA2FA20821}"/>
                </a:ext>
              </a:extLst>
            </p:cNvPr>
            <p:cNvSpPr txBox="1"/>
            <p:nvPr/>
          </p:nvSpPr>
          <p:spPr>
            <a:xfrm>
              <a:off x="3381375" y="3875208"/>
              <a:ext cx="2137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822-6CF7-4C4A-ABCB-F4B44D3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Abn</a:t>
            </a:r>
            <a:r>
              <a:rPr lang="en-US" dirty="0"/>
              <a:t>ormally High Savings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E10EE-1FB8-7445-A19A-E0A3BB7E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6965" y="1128889"/>
            <a:ext cx="10202673" cy="510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6A6B-B222-974D-900E-FD52779B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0879-B487-7347-AC2B-7284EF379090}"/>
              </a:ext>
            </a:extLst>
          </p:cNvPr>
          <p:cNvSpPr txBox="1"/>
          <p:nvPr/>
        </p:nvSpPr>
        <p:spPr>
          <a:xfrm>
            <a:off x="3011959" y="3782130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16AB-2967-B743-9B9B-0FB5B8F1D93B}"/>
              </a:ext>
            </a:extLst>
          </p:cNvPr>
          <p:cNvSpPr txBox="1"/>
          <p:nvPr/>
        </p:nvSpPr>
        <p:spPr>
          <a:xfrm>
            <a:off x="3978774" y="2548614"/>
            <a:ext cx="13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Trump Bump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18DBD-E31D-764E-877F-A9F732CC90BE}"/>
              </a:ext>
            </a:extLst>
          </p:cNvPr>
          <p:cNvSpPr txBox="1"/>
          <p:nvPr/>
        </p:nvSpPr>
        <p:spPr>
          <a:xfrm>
            <a:off x="6162859" y="2363948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Biden Boost</a:t>
            </a:r>
          </a:p>
        </p:txBody>
      </p:sp>
    </p:spTree>
    <p:extLst>
      <p:ext uri="{BB962C8B-B14F-4D97-AF65-F5344CB8AC3E}">
        <p14:creationId xmlns:p14="http://schemas.microsoft.com/office/powerpoint/2010/main" val="4069461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6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3895726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Reserve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39200" y="1073426"/>
            <a:ext cx="10313600" cy="515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D658-E8DA-3D44-B9C5-B9E19754C068}"/>
              </a:ext>
            </a:extLst>
          </p:cNvPr>
          <p:cNvSpPr txBox="1"/>
          <p:nvPr/>
        </p:nvSpPr>
        <p:spPr>
          <a:xfrm>
            <a:off x="10644351" y="14113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3CC72-F871-0740-95C5-B9AE9DAD33B6}"/>
              </a:ext>
            </a:extLst>
          </p:cNvPr>
          <p:cNvSpPr txBox="1"/>
          <p:nvPr/>
        </p:nvSpPr>
        <p:spPr>
          <a:xfrm>
            <a:off x="9633873" y="34671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F7F2-FFA1-654D-971B-EE423A4F5027}"/>
              </a:ext>
            </a:extLst>
          </p:cNvPr>
          <p:cNvSpPr txBox="1"/>
          <p:nvPr/>
        </p:nvSpPr>
        <p:spPr>
          <a:xfrm>
            <a:off x="4548351" y="44544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78C6-F3A4-3D4E-953F-3876F7BE2DD5}"/>
              </a:ext>
            </a:extLst>
          </p:cNvPr>
          <p:cNvSpPr txBox="1"/>
          <p:nvPr/>
        </p:nvSpPr>
        <p:spPr>
          <a:xfrm>
            <a:off x="4385538" y="1712343"/>
            <a:ext cx="45886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Largely Treasury Securities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E281F-5545-CF4D-A821-0E00C2F437CE}"/>
              </a:ext>
            </a:extLst>
          </p:cNvPr>
          <p:cNvSpPr txBox="1"/>
          <p:nvPr/>
        </p:nvSpPr>
        <p:spPr>
          <a:xfrm>
            <a:off x="4238368" y="321879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3E04D-6DD5-CF44-B9B9-AE8BF77F5365}"/>
              </a:ext>
            </a:extLst>
          </p:cNvPr>
          <p:cNvSpPr txBox="1"/>
          <p:nvPr/>
        </p:nvSpPr>
        <p:spPr>
          <a:xfrm>
            <a:off x="8974230" y="2561115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675455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86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018334" y="1016999"/>
            <a:ext cx="8155542" cy="5213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8855277" y="924101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4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51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24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/>
              <a:t>roblem Exacerbated….Not Created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555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98E-EE8D-4234-BDF3-407C7B29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</a:t>
            </a:r>
            <a:r>
              <a:rPr lang="en-US" dirty="0"/>
              <a:t>rent Deficits in Perspective: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2D1D-DDD5-4CB1-AF2E-A02CDEF75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budgetary cost of the 3 major fiscal packages during the pandemic was over $5 trillion.  As a share of the economy this is almost the size of war production in 1943.</a:t>
            </a:r>
          </a:p>
          <a:p>
            <a:pPr marL="457200" lvl="1" indent="0">
              <a:buNone/>
            </a:pPr>
            <a:r>
              <a:rPr lang="en-US" dirty="0"/>
              <a:t>			(Romer, </a:t>
            </a:r>
            <a:r>
              <a:rPr lang="en-US" i="1" dirty="0"/>
              <a:t>Brookings Papers on Economic Activity</a:t>
            </a:r>
            <a:r>
              <a:rPr lang="en-US" dirty="0"/>
              <a:t>, 3/25/2021.)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45B92-1332-4E60-9862-62556A8F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43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4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1641046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31702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33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49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1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(2/15): 	US Economy &amp; Coronavirus Economics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(2/22): 	Climate Change Economics (Simone </a:t>
            </a:r>
            <a:r>
              <a:rPr lang="en-US" dirty="0" err="1"/>
              <a:t>Wegge</a:t>
            </a:r>
            <a:r>
              <a:rPr lang="en-US" dirty="0"/>
              <a:t>, CUNY)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(3/1):	Immigration Economics (Roger White,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(3/8):	Infrastructure Economics (Mallika </a:t>
            </a:r>
            <a:r>
              <a:rPr lang="en-US" dirty="0" err="1"/>
              <a:t>Pung</a:t>
            </a:r>
            <a:r>
              <a:rPr lang="en-US" dirty="0"/>
              <a:t>, Univ. of New Mexico)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(3/15):	Trade and Globalization (Alan Deardorff, Univ.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(3/22):	The Black-White Wealth Gap (Me)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457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8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5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I don’t know.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1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E0E30-F819-694F-9C47-4B95BA222E6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Driving Inflation?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80CB0-392B-6342-9402-7374B05F7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093268"/>
          </a:xfrm>
          <a:ln w="19050"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Profiteering / Greed:  President Biden and Senator Elizabeth Warren.</a:t>
            </a:r>
          </a:p>
          <a:p>
            <a:endParaRPr lang="en-US" dirty="0"/>
          </a:p>
          <a:p>
            <a:r>
              <a:rPr lang="en-US" dirty="0"/>
              <a:t>Supply Chains Disruptions:  </a:t>
            </a:r>
          </a:p>
          <a:p>
            <a:pPr lvl="1"/>
            <a:r>
              <a:rPr lang="en-US" dirty="0"/>
              <a:t>The pandemic has impacted the ability to get parts and supplies. </a:t>
            </a:r>
          </a:p>
          <a:p>
            <a:pPr lvl="1"/>
            <a:r>
              <a:rPr lang="en-US" dirty="0"/>
              <a:t>Labor shortages and rising wages have raised costs and help push up prices.</a:t>
            </a:r>
          </a:p>
          <a:p>
            <a:endParaRPr lang="en-US" dirty="0"/>
          </a:p>
          <a:p>
            <a:r>
              <a:rPr lang="en-US" dirty="0"/>
              <a:t>Increased Demand: </a:t>
            </a:r>
          </a:p>
          <a:p>
            <a:pPr lvl="1"/>
            <a:r>
              <a:rPr lang="en-US" dirty="0"/>
              <a:t>During the pandemic there has been an increase in demand for goods. For many of these goods, it is not easy to ramp up production.</a:t>
            </a:r>
          </a:p>
          <a:p>
            <a:pPr lvl="1"/>
            <a:r>
              <a:rPr lang="en-US" dirty="0"/>
              <a:t>The fiscal and monetary authorities have provided lots of stimulus.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FC04-7D8E-3348-B17D-8218C427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 Delays: ISM Delivery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1D78C-2AE9-B147-A3D4-70A57A2D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03FB3-D23F-4A4D-A327-A2E1D90D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426" y="1074821"/>
            <a:ext cx="11504802" cy="51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9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FC04-7D8E-3348-B17D-8218C427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Sup</a:t>
            </a:r>
            <a:r>
              <a:rPr lang="en-US" sz="3600" dirty="0"/>
              <a:t>ply Chain Delays: It’s Not All Supply Shortages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1D78C-2AE9-B147-A3D4-70A57A2D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23675B-0671-D649-B341-0C290AC37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1" y="1079291"/>
            <a:ext cx="9673652" cy="49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05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Catching up and Demand Pull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455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But so Does Cost Push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D716C7-8EC7-FB42-AD0C-B2A30C223FD2}"/>
              </a:ext>
            </a:extLst>
          </p:cNvPr>
          <p:cNvSpPr txBox="1"/>
          <p:nvPr/>
        </p:nvSpPr>
        <p:spPr>
          <a:xfrm>
            <a:off x="2403231" y="1875692"/>
            <a:ext cx="264315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prices that businesses</a:t>
            </a:r>
          </a:p>
          <a:p>
            <a:r>
              <a:rPr lang="en-US" dirty="0"/>
              <a:t>charge other businesses.</a:t>
            </a:r>
          </a:p>
        </p:txBody>
      </p:sp>
    </p:spTree>
    <p:extLst>
      <p:ext uri="{BB962C8B-B14F-4D97-AF65-F5344CB8AC3E}">
        <p14:creationId xmlns:p14="http://schemas.microsoft.com/office/powerpoint/2010/main" val="16562282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362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1773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388099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1388099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6178263" y="1886660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6835751" y="3371088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A5A01-570C-1241-8127-9F8C4C5F2ACC}"/>
              </a:ext>
            </a:extLst>
          </p:cNvPr>
          <p:cNvSpPr txBox="1"/>
          <p:nvPr/>
        </p:nvSpPr>
        <p:spPr>
          <a:xfrm>
            <a:off x="9112374" y="1886660"/>
            <a:ext cx="1781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L&amp;H wages rising</a:t>
            </a:r>
          </a:p>
          <a:p>
            <a:r>
              <a:rPr lang="en-US" dirty="0"/>
              <a:t>Not much faster </a:t>
            </a:r>
          </a:p>
          <a:p>
            <a:r>
              <a:rPr lang="en-US" dirty="0"/>
              <a:t>Than inflation</a:t>
            </a:r>
          </a:p>
        </p:txBody>
      </p:sp>
    </p:spTree>
    <p:extLst>
      <p:ext uri="{BB962C8B-B14F-4D97-AF65-F5344CB8AC3E}">
        <p14:creationId xmlns:p14="http://schemas.microsoft.com/office/powerpoint/2010/main" val="40744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616C-C70A-2B42-82F2-602E5DC4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3D57-BC99-0E4A-AF9C-6040C2BE4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D2B5-628C-4549-AAF9-F5DE173E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75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096001" y="1598140"/>
            <a:ext cx="5771223" cy="384561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6CB5E-64BE-4749-8FD1-715688D8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208733" y="1608204"/>
            <a:ext cx="5779008" cy="3850798"/>
          </a:xfrm>
        </p:spPr>
      </p:pic>
    </p:spTree>
    <p:extLst>
      <p:ext uri="{BB962C8B-B14F-4D97-AF65-F5344CB8AC3E}">
        <p14:creationId xmlns:p14="http://schemas.microsoft.com/office/powerpoint/2010/main" val="42525378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39314-58FC-4542-8A9F-156638FB912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391208" y="841438"/>
            <a:ext cx="7409583" cy="53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62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Differ!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0588D-4CCB-1847-A5DB-81B1621A222A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149803" y="1325563"/>
            <a:ext cx="5934456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95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8.0 million jobs relative to forecast.  (1.9 million relative to Feb/20).</a:t>
            </a:r>
          </a:p>
          <a:p>
            <a:pPr lvl="1"/>
            <a:r>
              <a:rPr lang="en-US" dirty="0"/>
              <a:t>Labor force is 0.9 million smaller than at the beginning of the pandemic.</a:t>
            </a:r>
          </a:p>
          <a:p>
            <a:pPr lvl="1"/>
            <a:r>
              <a:rPr lang="en-US" dirty="0"/>
              <a:t>Rising wages may be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557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D235-8FFA-3948-A76D-1EF4F0B6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F7F0"/>
                </a:solidFill>
              </a:rPr>
              <a:t>Con</a:t>
            </a:r>
            <a:r>
              <a:rPr lang="en-US" dirty="0"/>
              <a:t>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7137-A76E-5E4D-9BF0-148636EAD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1828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Recovery is well underway, but may be slowing.</a:t>
            </a:r>
          </a:p>
          <a:p>
            <a:pPr>
              <a:spcAft>
                <a:spcPts val="1000"/>
              </a:spcAft>
            </a:pPr>
            <a:r>
              <a:rPr lang="en-US" dirty="0"/>
              <a:t>GDP expanded by 5.7% percent in 2021, 3-4% in 2022.</a:t>
            </a:r>
          </a:p>
          <a:p>
            <a:pPr>
              <a:spcAft>
                <a:spcPts val="1000"/>
              </a:spcAft>
            </a:pPr>
            <a:r>
              <a:rPr lang="en-US" dirty="0"/>
              <a:t>2021 was an odd year.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Workers attained the upper hand.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chains broke.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Inflation surged.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 economy rebuilt itself.</a:t>
            </a:r>
          </a:p>
          <a:p>
            <a:pPr>
              <a:spcAft>
                <a:spcPts val="1000"/>
              </a:spcAft>
            </a:pPr>
            <a:r>
              <a:rPr lang="en-US" dirty="0"/>
              <a:t>Biggest problems: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 bottlenecks.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Labor force participation.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C5582-A486-324A-9A4E-8FF816BC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4785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98C0-48DD-A04F-8F57-FD142987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Bes</a:t>
            </a:r>
            <a:r>
              <a:rPr lang="en-US" dirty="0"/>
              <a:t>t Measures of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FCDC-4A76-D145-A9C5-C9FE6F27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INFLATION – getting it under control.</a:t>
            </a:r>
          </a:p>
          <a:p>
            <a:pPr>
              <a:lnSpc>
                <a:spcPct val="200000"/>
              </a:lnSpc>
            </a:pPr>
            <a:r>
              <a:rPr lang="en-US" dirty="0"/>
              <a:t>REAL WAGES– need to see progress.</a:t>
            </a:r>
          </a:p>
          <a:p>
            <a:pPr>
              <a:lnSpc>
                <a:spcPct val="200000"/>
              </a:lnSpc>
            </a:pPr>
            <a:r>
              <a:rPr lang="en-US" dirty="0"/>
              <a:t>WORKFORCE PARTICIPATION – need growth here to get GDP growth.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/>
              <a:t>Pay no attention to the unemployment 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80EE6-49CA-4D4E-ADA5-B4D9A233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141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 – Simone </a:t>
            </a:r>
            <a:r>
              <a:rPr lang="en-US" dirty="0" err="1"/>
              <a:t>Wegge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0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FA09-0AFB-7246-A344-469F309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Population in 2017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6EA99-2103-7443-AE03-9982E2DB3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86533" y="959614"/>
            <a:ext cx="5026439" cy="54400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9D4-5631-6047-A803-96F201A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8DFE-145A-D84A-890A-939E4FECD1C1}"/>
              </a:ext>
            </a:extLst>
          </p:cNvPr>
          <p:cNvSpPr txBox="1"/>
          <p:nvPr/>
        </p:nvSpPr>
        <p:spPr>
          <a:xfrm>
            <a:off x="3796747" y="6456851"/>
            <a:ext cx="7656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https://www.pewresearch.org/fact-tank/2019/07/12/how-pew-research-center-counts-unauthorized-immigrants-in-us/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6D66-8E3F-C745-8E79-FC46D332BE9F}"/>
              </a:ext>
            </a:extLst>
          </p:cNvPr>
          <p:cNvSpPr txBox="1"/>
          <p:nvPr/>
        </p:nvSpPr>
        <p:spPr>
          <a:xfrm>
            <a:off x="552572" y="2897650"/>
            <a:ext cx="4633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Categories of the total number </a:t>
            </a:r>
          </a:p>
          <a:p>
            <a:r>
              <a:rPr lang="en-US" sz="2400" b="1" dirty="0"/>
              <a:t>of immigrants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38263580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326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Slowing – Q4-21?  Q1-22?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8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31168732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934431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042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29991811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E16F-9E21-4949-BD71-F4A1BE18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 Are at the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1F940-3D7E-B147-A909-9A0C1B5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39A3-F10C-AB4E-A1D3-D5404C6F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19" y="941621"/>
            <a:ext cx="7426161" cy="5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0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16078956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7260688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2893044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1F45-83B3-4EFF-B979-EF1363E1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76" y="262649"/>
            <a:ext cx="10515600" cy="7720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Cur</a:t>
            </a:r>
            <a:r>
              <a:rPr lang="en-US" sz="3600" dirty="0"/>
              <a:t>rent State of Infrastructure in the 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1B18B-A85E-41B5-AC96-166A6773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84296-3B19-4374-83BC-2703D5A77CC3}"/>
              </a:ext>
            </a:extLst>
          </p:cNvPr>
          <p:cNvSpPr txBox="1"/>
          <p:nvPr/>
        </p:nvSpPr>
        <p:spPr>
          <a:xfrm>
            <a:off x="7867650" y="6386577"/>
            <a:ext cx="34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https://www.infrastructurereportcard.org/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4213E-D308-D44C-852D-9B89C2D8B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42" y="961117"/>
            <a:ext cx="9516454" cy="526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377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403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4015761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436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344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0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05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9701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1236042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180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1406-82DF-8144-BB07-F88EF9FBBCBB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6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All</a:t>
            </a:r>
            <a:r>
              <a:rPr lang="en-US" dirty="0"/>
              <a:t>egheny County GSP: Trans &amp; Warehousing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99434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12030</TotalTime>
  <Words>3039</Words>
  <Application>Microsoft Macintosh PowerPoint</Application>
  <PresentationFormat>Widescreen</PresentationFormat>
  <Paragraphs>565</Paragraphs>
  <Slides>103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7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Climate Change Economics</vt:lpstr>
      <vt:lpstr> Immigrant Population in 2017</vt:lpstr>
      <vt:lpstr>Current State of Infrastructure in the US</vt:lpstr>
      <vt:lpstr>Trade: Bicycle Supply Chain</vt:lpstr>
      <vt:lpstr>Evidence of the B-W Wealth Gap</vt:lpstr>
      <vt:lpstr>Submitting Questions</vt:lpstr>
      <vt:lpstr>PowerPoint Presentation</vt:lpstr>
      <vt:lpstr>Credits and Disclaimer</vt:lpstr>
      <vt:lpstr>Outline</vt:lpstr>
      <vt:lpstr>State of the Pandemic</vt:lpstr>
      <vt:lpstr>Making Real Progress!</vt:lpstr>
      <vt:lpstr>Omicron Made Things Difficult</vt:lpstr>
      <vt:lpstr>Oklahoma Cases Are Falling Nicely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Allegheny County Employment: Health</vt:lpstr>
      <vt:lpstr>Evidence of Impact</vt:lpstr>
      <vt:lpstr>GDP Trajectory: Pandemic Plunge!</vt:lpstr>
      <vt:lpstr>Spending Patterns Since First US Case</vt:lpstr>
      <vt:lpstr>But Not All Industries Were Equally Harmed</vt:lpstr>
      <vt:lpstr>Spending Patterns – Hardest Hit Sectors</vt:lpstr>
      <vt:lpstr>Monthly Changes in Nonfarm Employment</vt:lpstr>
      <vt:lpstr>Monthly Changes in Nonfarm Employment</vt:lpstr>
      <vt:lpstr>Employment Gap</vt:lpstr>
      <vt:lpstr>Unemployment Rate</vt:lpstr>
      <vt:lpstr>Trends in Labor Force Participation</vt:lpstr>
      <vt:lpstr>Trends in Labor Force Participation</vt:lpstr>
      <vt:lpstr>Employment in Payne County</vt:lpstr>
      <vt:lpstr>Stocks: Bounced Back Quicker This Time</vt:lpstr>
      <vt:lpstr>NASDAQ: Then (Great Recession) and Now</vt:lpstr>
      <vt:lpstr>Hot Topics</vt:lpstr>
      <vt:lpstr>What Have Been Policy Effects?</vt:lpstr>
      <vt:lpstr>Recovery Due to Immense Fiscal Stimulus and Control of COVID</vt:lpstr>
      <vt:lpstr>Stimulus allowed Spending to Recover</vt:lpstr>
      <vt:lpstr>Abnormally High Savings</vt:lpstr>
      <vt:lpstr>Monetary Policy: Federal Reserve</vt:lpstr>
      <vt:lpstr>Federal Funds Rate – Last 5 Years </vt:lpstr>
      <vt:lpstr>Federal Funds Rate</vt:lpstr>
      <vt:lpstr>Federal Reserve Assets</vt:lpstr>
      <vt:lpstr>Treasuries – Low Interest Rates</vt:lpstr>
      <vt:lpstr>Low Wage Employment is Lagging</vt:lpstr>
      <vt:lpstr> Low Income Troubles</vt:lpstr>
      <vt:lpstr>A Problem Exacerbated….Not Created</vt:lpstr>
      <vt:lpstr>Current Deficits in Perspective:</vt:lpstr>
      <vt:lpstr>Inflation</vt:lpstr>
      <vt:lpstr>PowerPoint Presentation</vt:lpstr>
      <vt:lpstr>We’re Buying Mostly … Stuff</vt:lpstr>
      <vt:lpstr>Inflation: Concentrated</vt:lpstr>
      <vt:lpstr>Corporate Profits…Adding to Inflation?</vt:lpstr>
      <vt:lpstr>Inflation – Climbing! Should we worry?</vt:lpstr>
      <vt:lpstr>Inflation in Historical Perspective</vt:lpstr>
      <vt:lpstr>Inflation – The Fed’s Metric! Should we worry?</vt:lpstr>
      <vt:lpstr>Inflation – PCE and Fed Suggest: I don’t know.</vt:lpstr>
      <vt:lpstr>What is Driving Inflation?</vt:lpstr>
      <vt:lpstr>Supply Chain Delays: ISM Delivery Days</vt:lpstr>
      <vt:lpstr>Supply Chain Delays: It’s Not All Supply Shortages</vt:lpstr>
      <vt:lpstr>Inflation – Catching up and Demand Pull</vt:lpstr>
      <vt:lpstr>Inflation – But so Does Cost Push</vt:lpstr>
      <vt:lpstr>The Great Resignation</vt:lpstr>
      <vt:lpstr>Quits Are High! The Great Resignation</vt:lpstr>
      <vt:lpstr>This is Happening Despite Rising Wages</vt:lpstr>
      <vt:lpstr>Inflation Adjusted Wages Are Falling</vt:lpstr>
      <vt:lpstr>Real Estate</vt:lpstr>
      <vt:lpstr> Home Prices and Housing Starts</vt:lpstr>
      <vt:lpstr>Real Estate Prices</vt:lpstr>
      <vt:lpstr>RE Experiences Differ!</vt:lpstr>
      <vt:lpstr>Primary Topics Covered</vt:lpstr>
      <vt:lpstr>Conclusion</vt:lpstr>
      <vt:lpstr>Best Measures of Progress</vt:lpstr>
      <vt:lpstr>Climate Change Economics – Simone Wegge</vt:lpstr>
      <vt:lpstr> Thank you!</vt:lpstr>
      <vt:lpstr>Retail Sales Are Slowing – Q4-21?  Q1-22?</vt:lpstr>
      <vt:lpstr>Consumption: Quarterly Growth</vt:lpstr>
      <vt:lpstr>Employment Gap</vt:lpstr>
      <vt:lpstr> Affected Women More Than Men?</vt:lpstr>
      <vt:lpstr>Another Measure: Unemployment</vt:lpstr>
      <vt:lpstr>Supply Chains Are at the Core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Structural Changes?</vt:lpstr>
      <vt:lpstr> Allegheny County GSP: Trans &amp; Warehousing</vt:lpstr>
      <vt:lpstr>Employment Gap – In Historical Perspective</vt:lpstr>
      <vt:lpstr> Annual Changes in Nonfarm Employment</vt:lpstr>
      <vt:lpstr>Markets Respond To Fed Policies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286</cp:revision>
  <cp:lastPrinted>2022-02-15T18:03:07Z</cp:lastPrinted>
  <dcterms:created xsi:type="dcterms:W3CDTF">2017-05-03T22:30:38Z</dcterms:created>
  <dcterms:modified xsi:type="dcterms:W3CDTF">2022-02-15T18:04:42Z</dcterms:modified>
</cp:coreProperties>
</file>