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4142" r:id="rId2"/>
    <p:sldId id="1091" r:id="rId3"/>
    <p:sldId id="3943" r:id="rId4"/>
    <p:sldId id="4218" r:id="rId5"/>
    <p:sldId id="317" r:id="rId6"/>
    <p:sldId id="4484" r:id="rId7"/>
    <p:sldId id="4485" r:id="rId8"/>
    <p:sldId id="4486" r:id="rId9"/>
    <p:sldId id="4487" r:id="rId10"/>
    <p:sldId id="4200" r:id="rId11"/>
    <p:sldId id="4488" r:id="rId12"/>
    <p:sldId id="4359" r:id="rId13"/>
    <p:sldId id="4223" r:id="rId14"/>
    <p:sldId id="4381" r:id="rId15"/>
    <p:sldId id="4489" r:id="rId16"/>
    <p:sldId id="4490" r:id="rId17"/>
    <p:sldId id="4491" r:id="rId18"/>
    <p:sldId id="4415" r:id="rId19"/>
    <p:sldId id="4392" r:id="rId20"/>
    <p:sldId id="4492" r:id="rId21"/>
    <p:sldId id="4346" r:id="rId22"/>
    <p:sldId id="4362" r:id="rId23"/>
    <p:sldId id="4499" r:id="rId24"/>
    <p:sldId id="4408" r:id="rId25"/>
    <p:sldId id="4393" r:id="rId26"/>
    <p:sldId id="4221" r:id="rId27"/>
    <p:sldId id="292" r:id="rId28"/>
    <p:sldId id="4493" r:id="rId29"/>
    <p:sldId id="4379" r:id="rId30"/>
    <p:sldId id="4378" r:id="rId31"/>
    <p:sldId id="4481" r:id="rId32"/>
    <p:sldId id="4462" r:id="rId33"/>
    <p:sldId id="4463" r:id="rId34"/>
    <p:sldId id="4466" r:id="rId35"/>
    <p:sldId id="4417" r:id="rId36"/>
    <p:sldId id="4483" r:id="rId37"/>
    <p:sldId id="4482" r:id="rId38"/>
    <p:sldId id="4398" r:id="rId39"/>
    <p:sldId id="4402" r:id="rId40"/>
    <p:sldId id="4400" r:id="rId41"/>
    <p:sldId id="4494" r:id="rId42"/>
    <p:sldId id="4498" r:id="rId43"/>
    <p:sldId id="4168" r:id="rId44"/>
    <p:sldId id="1197" r:id="rId45"/>
    <p:sldId id="4372" r:id="rId46"/>
    <p:sldId id="4147" r:id="rId47"/>
    <p:sldId id="4467" r:id="rId48"/>
    <p:sldId id="4480" r:id="rId49"/>
    <p:sldId id="436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90" autoAdjust="0"/>
    <p:restoredTop sz="94859"/>
  </p:normalViewPr>
  <p:slideViewPr>
    <p:cSldViewPr snapToGrid="0" snapToObjects="1">
      <p:cViewPr varScale="1">
        <p:scale>
          <a:sx n="101" d="100"/>
          <a:sy n="101" d="100"/>
        </p:scale>
        <p:origin x="232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9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JP morgan chase 3.7 trillion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WA/Kitsap/laus_em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WA/Kitsap/laus_lf.png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con.org/LocalGraphs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ood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Fuel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mportPric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RSAF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PostpandemicFC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housing_sales_new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.png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NEED_16TB/NEED/LocalGraphs/Counties/WA/King/Zhvi_AllHomes.png" TargetMode="External"/><Relationship Id="rId5" Type="http://schemas.openxmlformats.org/officeDocument/2006/relationships/image" Target="../media/image30.png"/><Relationship Id="rId4" Type="http://schemas.openxmlformats.org/officeDocument/2006/relationships/image" Target="file:////Volumes/NEED_16TB/NEED/LocalGraphs/Counties/WA/Kitsap/Zhvi_AllHomes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BankCredit_1yr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Lending/ComIndLoans_1yr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Existing_Home_Sales_Inventory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Housing/Existing_Home_Sales_Months.png" TargetMode="Externa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95370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Eagle Harbor Congregational Church Oatmeal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27,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Experience: Kitsap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5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7749" y="1325563"/>
            <a:ext cx="5932767" cy="43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7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www.NEEDEcon.org/LocalGraphs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1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Less Than 4%!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C401-FB4F-9E5A-33C2-32F21B61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Prices Are Coming Down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4D27614-56F4-642E-3C33-21DD9C3FD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87631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FA52-86CF-C6E9-16A0-CB2EFB82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9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BD33-E5B0-7B5E-A738-02D360E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</a:t>
            </a:r>
            <a:r>
              <a:rPr lang="en-US" dirty="0"/>
              <a:t> Are Fuel Prices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A6E402A-C995-C7C7-5F7C-E0AF34087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03960" y="1240435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B796-FB32-855B-0CC6-5F1FED92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07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7EF6-4DAB-FF30-C304-51A3695B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Prices…not so much</a:t>
            </a:r>
          </a:p>
        </p:txBody>
      </p:sp>
      <p:pic>
        <p:nvPicPr>
          <p:cNvPr id="6" name="Content Placeholder 5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6FAD482D-2646-876F-798B-FFD4C2A6E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E9ADF-81D3-7695-A16F-2C976EDF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2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428930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E767-0626-3E4A-A6DD-7B199B2C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 Price Inflation WAS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60E-B719-0847-9D31-959DE6E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1582C-190B-7F4C-9999-046C4557D663}"/>
              </a:ext>
            </a:extLst>
          </p:cNvPr>
          <p:cNvSpPr txBox="1"/>
          <p:nvPr/>
        </p:nvSpPr>
        <p:spPr>
          <a:xfrm>
            <a:off x="3821723" y="1839050"/>
            <a:ext cx="36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Inflation – Imported Products: 9-10%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4720E-46B0-B547-AA32-45E153F5F7A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47435F-C7AD-FB0B-1113-522CE1F1D628}"/>
              </a:ext>
            </a:extLst>
          </p:cNvPr>
          <p:cNvSpPr/>
          <p:nvPr/>
        </p:nvSpPr>
        <p:spPr>
          <a:xfrm>
            <a:off x="1559859" y="2000920"/>
            <a:ext cx="5908953" cy="9574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9C6CD-5D42-DDEE-4503-7185FC0F2D2C}"/>
              </a:ext>
            </a:extLst>
          </p:cNvPr>
          <p:cNvSpPr txBox="1"/>
          <p:nvPr/>
        </p:nvSpPr>
        <p:spPr>
          <a:xfrm>
            <a:off x="7525046" y="2103244"/>
            <a:ext cx="177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10% for a year!</a:t>
            </a:r>
          </a:p>
        </p:txBody>
      </p:sp>
    </p:spTree>
    <p:extLst>
      <p:ext uri="{BB962C8B-B14F-4D97-AF65-F5344CB8AC3E}">
        <p14:creationId xmlns:p14="http://schemas.microsoft.com/office/powerpoint/2010/main" val="69937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017164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17.1%</a:t>
            </a:r>
          </a:p>
          <a:p>
            <a:r>
              <a:rPr lang="en-US" dirty="0"/>
              <a:t>- And stable.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031930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3.9%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6596177" y="1349864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683D-0E7D-4F42-ABC8-0A5A3993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porations Have Pricing Power!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F2A8DE8-1130-6E48-8290-5F01A818C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57A6-A750-024E-8360-3BD51249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102AC-0519-DA40-BA52-BA53C23BDBAA}"/>
              </a:ext>
            </a:extLst>
          </p:cNvPr>
          <p:cNvSpPr txBox="1"/>
          <p:nvPr/>
        </p:nvSpPr>
        <p:spPr>
          <a:xfrm>
            <a:off x="5325979" y="1556084"/>
            <a:ext cx="23200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Corporate Profits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673F0-2E50-6C41-81DA-715FF48B8577}"/>
              </a:ext>
            </a:extLst>
          </p:cNvPr>
          <p:cNvSpPr/>
          <p:nvPr/>
        </p:nvSpPr>
        <p:spPr>
          <a:xfrm>
            <a:off x="9566031" y="1723292"/>
            <a:ext cx="1406769" cy="15097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4082F-4438-614C-AADE-31DE0B3DB587}"/>
              </a:ext>
            </a:extLst>
          </p:cNvPr>
          <p:cNvSpPr txBox="1"/>
          <p:nvPr/>
        </p:nvSpPr>
        <p:spPr>
          <a:xfrm>
            <a:off x="9566031" y="286162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 Up 40%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10CCB-4456-D722-A4E9-FC48D32F608A}"/>
              </a:ext>
            </a:extLst>
          </p:cNvPr>
          <p:cNvSpPr txBox="1"/>
          <p:nvPr/>
        </p:nvSpPr>
        <p:spPr>
          <a:xfrm>
            <a:off x="9279528" y="3566064"/>
            <a:ext cx="21523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Excuseflation</a:t>
            </a:r>
            <a:endParaRPr lang="en-US" sz="2400" dirty="0"/>
          </a:p>
          <a:p>
            <a:r>
              <a:rPr lang="en-US" sz="2400" dirty="0"/>
              <a:t>Premiumization</a:t>
            </a:r>
          </a:p>
        </p:txBody>
      </p:sp>
    </p:spTree>
    <p:extLst>
      <p:ext uri="{BB962C8B-B14F-4D97-AF65-F5344CB8AC3E}">
        <p14:creationId xmlns:p14="http://schemas.microsoft.com/office/powerpoint/2010/main" val="38586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4860-A484-06EB-53F4-CE72F3B5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is Still Very High!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F4B613E7-D3F2-8100-F243-C242CB16D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BB1BE-B675-6157-B98A-C8E135B7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9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5D5E-4F41-8542-AB32-3AC3936F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Elevated Are Prices?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B3C078F-64C4-8242-A458-5AF86FBB9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C8B1-016F-7043-8DB5-DAFD15F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3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Thoughts on the Sources of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Supply Chain issues were significant – less so now.</a:t>
            </a:r>
          </a:p>
          <a:p>
            <a:r>
              <a:rPr lang="en-US" dirty="0"/>
              <a:t>Composition of spending changed significantly.</a:t>
            </a:r>
          </a:p>
          <a:p>
            <a:pPr lvl="1"/>
            <a:r>
              <a:rPr lang="en-US" dirty="0"/>
              <a:t>Is now bouncing back, as are prices.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too much total spending.</a:t>
            </a:r>
          </a:p>
          <a:p>
            <a:pPr lvl="1"/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Who is to Blame:  ARP probably too big, but the Fed could have acted sooner.</a:t>
            </a:r>
          </a:p>
          <a:p>
            <a:endParaRPr lang="en-US" dirty="0"/>
          </a:p>
          <a:p>
            <a:r>
              <a:rPr lang="en-US" dirty="0"/>
              <a:t>Bottom line: Recovery from a dramatic economic disruption is seldom painless.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286152-A01C-E7E8-D19E-A3F9A60C24D1}"/>
              </a:ext>
            </a:extLst>
          </p:cNvPr>
          <p:cNvSpPr/>
          <p:nvPr/>
        </p:nvSpPr>
        <p:spPr>
          <a:xfrm>
            <a:off x="9940833" y="3291840"/>
            <a:ext cx="1042927" cy="1580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8CC-FF08-BF4E-9711-C223A87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Sales Falling…Well, They Had Been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80A7A9A-7306-4A43-8D55-2B56DE59D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27192" y="1559860"/>
            <a:ext cx="5892608" cy="3926494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4BF8187-D70B-3B4B-8AD4-D70237326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559860"/>
            <a:ext cx="5892608" cy="39264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2A356-B78C-2944-8732-D2F201A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Economic Indicators</a:t>
            </a:r>
          </a:p>
          <a:p>
            <a:r>
              <a:rPr lang="en-US" dirty="0"/>
              <a:t>Inflation/Federal Reserve/Banks</a:t>
            </a:r>
          </a:p>
          <a:p>
            <a:r>
              <a:rPr lang="en-US" dirty="0"/>
              <a:t>The Debt Ceiling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C0570F-2A7C-9E52-421E-2CBDCCDC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6746" y="1501071"/>
            <a:ext cx="5819167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in Northern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174761" y="1501071"/>
            <a:ext cx="5817880" cy="42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6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ECC0-37CB-409D-DDCA-DEAA00C3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Banks Started Falling…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BA3C0-B884-7655-0E0F-0713FC3E8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FD85F-E4DE-6BC8-BEB4-6CF2786C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54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43BE-CE2D-560A-72D1-88478304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92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Sili</a:t>
            </a:r>
            <a:r>
              <a:rPr lang="en-US" dirty="0"/>
              <a:t>con Valley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B1A4-6ABB-1028-5892-B9BA0BB7B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mid-sized bank with $212b in assets; $6billion in capitalization (15</a:t>
            </a:r>
            <a:r>
              <a:rPr lang="en-US" baseline="30000" dirty="0"/>
              <a:t>th</a:t>
            </a:r>
            <a:r>
              <a:rPr lang="en-US" dirty="0"/>
              <a:t> largest).</a:t>
            </a:r>
          </a:p>
          <a:p>
            <a:r>
              <a:rPr lang="en-US" dirty="0"/>
              <a:t>Focused on loans to venture capital and managing the deposit accounts of startups.</a:t>
            </a:r>
          </a:p>
          <a:p>
            <a:r>
              <a:rPr lang="en-US" dirty="0"/>
              <a:t>Very rapid growth in deposits and assets between 2021 and 2022, which led to big investments in “safe” long-term Treasury bond.</a:t>
            </a:r>
          </a:p>
          <a:p>
            <a:r>
              <a:rPr lang="en-US" dirty="0"/>
              <a:t>The market value of these bonds fell drastically due to the Fed’s rise in interest rates.</a:t>
            </a:r>
          </a:p>
          <a:p>
            <a:r>
              <a:rPr lang="en-US" dirty="0"/>
              <a:t>No problem!  The bank does not incur “losses” unless it sells the bonds before maturity.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6B618-1A5E-0F06-4453-83E28EEE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D36-CE69-0901-A174-952776CD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B859-FF12-7014-9F5D-B9EA9709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Concentrated and sophisticated depositors see the problem and want to get their money out (FDIC insurance guarantees deposits up to $250 thousand, and 90% above this amount!).</a:t>
            </a:r>
          </a:p>
          <a:p>
            <a:r>
              <a:rPr lang="en-US" dirty="0"/>
              <a:t>Deposit withdrawals force SVB to sell those bonds.</a:t>
            </a:r>
          </a:p>
          <a:p>
            <a:r>
              <a:rPr lang="en-US" dirty="0"/>
              <a:t>Precipitating a classic bank run and leading to the FDIC seizing the bank on Friday, a month ago.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230DF-0BAA-DEDB-199C-BCE5CA9C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A0EF-39DF-0316-DEFB-8A3B45CB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ponse was Unique in This Case: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D780-0705-C64D-9B26-5B811DFA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Janet Yellen announced that all depositors would be paid in full, and there would be complete insurance of all bank deposits for a year.</a:t>
            </a:r>
          </a:p>
          <a:p>
            <a:r>
              <a:rPr lang="en-US" dirty="0"/>
              <a:t>Senior Executives all fired.</a:t>
            </a:r>
          </a:p>
          <a:p>
            <a:r>
              <a:rPr lang="en-US" dirty="0"/>
              <a:t>Fed created a new lending program, so that banks can borrow against Treasury bonds without realizing losses.</a:t>
            </a:r>
          </a:p>
          <a:p>
            <a:r>
              <a:rPr lang="en-US" dirty="0"/>
              <a:t>The rationale was to prevent bank run spreading to other midsize banks.</a:t>
            </a:r>
            <a:endParaRPr lang="en-US" b="0" dirty="0"/>
          </a:p>
          <a:p>
            <a:pPr lvl="1"/>
            <a:r>
              <a:rPr lang="en-US" b="1" dirty="0"/>
              <a:t>One other bank recently closed, others were struggling.</a:t>
            </a:r>
          </a:p>
          <a:p>
            <a:pPr lvl="1"/>
            <a:r>
              <a:rPr lang="en-US" b="1" dirty="0"/>
              <a:t>Stock prices of a number of similar sized banks have plummeted, but are recovering.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5041-DD4B-7929-8C86-CCDCD63F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96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524E-A3F7-C993-1F49-FA35B39A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en-US" dirty="0"/>
              <a:t>king Crisis and Bank Credit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7265FC0-12DA-3E68-CB96-837AB37A3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21080" y="1112839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35DEA-119F-8644-3950-CF82A3B8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48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A561-3D02-3005-0452-47A27C7E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his a Problem?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3E7679C5-45F4-51A5-839F-920E1339C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DB6F5-6E9D-AA5A-A28B-C4504E36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B74AB-648B-8BA7-EA95-C2FD0D179800}"/>
              </a:ext>
            </a:extLst>
          </p:cNvPr>
          <p:cNvSpPr txBox="1"/>
          <p:nvPr/>
        </p:nvSpPr>
        <p:spPr>
          <a:xfrm>
            <a:off x="6209292" y="2644019"/>
            <a:ext cx="474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 and Industrial Lending - Rebounding</a:t>
            </a:r>
          </a:p>
        </p:txBody>
      </p:sp>
    </p:spTree>
    <p:extLst>
      <p:ext uri="{BB962C8B-B14F-4D97-AF65-F5344CB8AC3E}">
        <p14:creationId xmlns:p14="http://schemas.microsoft.com/office/powerpoint/2010/main" val="4059321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6340-6CC7-CE41-D2E3-AB66EF08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DC: Shall We Create Our Own Financial Crisis?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8084-1135-26C8-BA5D-D4917A530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2861F-A9B9-51EE-86FC-0EED5015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9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82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uselessness of a debt limit is exhibited by the fact that 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If debt hits the ceiling, the Treasury Department uses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accounting gimmicks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these typically last only a few months.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unknown,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70785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A963BE-4C88-4B13-585C-9A9B70650E13}"/>
              </a:ext>
            </a:extLst>
          </p:cNvPr>
          <p:cNvSpPr txBox="1"/>
          <p:nvPr/>
        </p:nvSpPr>
        <p:spPr>
          <a:xfrm rot="19842189">
            <a:off x="4399736" y="3454729"/>
            <a:ext cx="29173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Last July</a:t>
            </a:r>
          </a:p>
        </p:txBody>
      </p:sp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  <a:p>
            <a:pPr lvl="1"/>
            <a:endParaRPr lang="en-US" dirty="0"/>
          </a:p>
          <a:p>
            <a:r>
              <a:rPr lang="en-US" dirty="0"/>
              <a:t>The Debt Ceiling may be a very effective bargaining tool, but…</a:t>
            </a:r>
          </a:p>
          <a:p>
            <a:pPr lvl="1"/>
            <a:r>
              <a:rPr lang="en-US" dirty="0"/>
              <a:t>It is costly.</a:t>
            </a:r>
          </a:p>
          <a:p>
            <a:pPr lvl="1"/>
            <a:r>
              <a:rPr lang="en-US" dirty="0"/>
              <a:t>It is unnecessary.</a:t>
            </a:r>
          </a:p>
          <a:p>
            <a:pPr lvl="1"/>
            <a:endParaRPr lang="en-US" dirty="0"/>
          </a:p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/>
              <a:t>ecent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Moody’s: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Could cost up to 6 million jobs,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Drive unemployment up to 9%, and,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Wipe out $15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33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62681-D759-4090-4661-1A6222C91211}"/>
              </a:ext>
            </a:extLst>
          </p:cNvPr>
          <p:cNvSpPr txBox="1"/>
          <p:nvPr/>
        </p:nvSpPr>
        <p:spPr>
          <a:xfrm>
            <a:off x="9195300" y="4750160"/>
            <a:ext cx="1449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Tax Day: 4/18</a:t>
            </a:r>
          </a:p>
        </p:txBody>
      </p:sp>
    </p:spTree>
    <p:extLst>
      <p:ext uri="{BB962C8B-B14F-4D97-AF65-F5344CB8AC3E}">
        <p14:creationId xmlns:p14="http://schemas.microsoft.com/office/powerpoint/2010/main" val="3313320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starts to rise again,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Broader banking crisis.</a:t>
            </a:r>
          </a:p>
          <a:p>
            <a:pPr lvl="1"/>
            <a:r>
              <a:rPr lang="en-US" dirty="0"/>
              <a:t>Borrowing and lending seem to be low and shrinking.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40AB-BEAF-CE19-2483-C8757A7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Explanations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4EA5-33A5-82FA-5DAE-A4E3DA9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CF4B6-2969-D4EB-869C-ACF883087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42" y="907429"/>
            <a:ext cx="8945857" cy="532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63C81D-C977-F54D-9E6B-1165CA65648A}"/>
              </a:ext>
            </a:extLst>
          </p:cNvPr>
          <p:cNvSpPr txBox="1"/>
          <p:nvPr/>
        </p:nvSpPr>
        <p:spPr>
          <a:xfrm>
            <a:off x="4488060" y="4086892"/>
            <a:ext cx="321588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 Thousand: Long COVID Exits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1-2%: Long Social Distancing</a:t>
            </a:r>
          </a:p>
        </p:txBody>
      </p:sp>
    </p:spTree>
    <p:extLst>
      <p:ext uri="{BB962C8B-B14F-4D97-AF65-F5344CB8AC3E}">
        <p14:creationId xmlns:p14="http://schemas.microsoft.com/office/powerpoint/2010/main" val="42489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 (</a:t>
            </a:r>
            <a:r>
              <a:rPr lang="en-US" dirty="0" err="1"/>
              <a:t>Manuf</a:t>
            </a:r>
            <a:r>
              <a:rPr lang="en-US" dirty="0"/>
              <a:t>, Util, Mining)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481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9FE1-1B1D-1A47-78EC-B21FCEA0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blems with the Bailout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5A38-C520-77E2-A7ED-63F34CD3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Political:</a:t>
            </a:r>
          </a:p>
          <a:p>
            <a:pPr lvl="1"/>
            <a:r>
              <a:rPr lang="en-US" b="1" dirty="0"/>
              <a:t>Did political favoritism play a role in bailing out well connected, sophisticated silicon valley depositors.</a:t>
            </a:r>
          </a:p>
          <a:p>
            <a:pPr lvl="1"/>
            <a:r>
              <a:rPr lang="en-US" b="1" dirty="0"/>
              <a:t>Why didn’t bank regulators see this coming? </a:t>
            </a:r>
          </a:p>
          <a:p>
            <a:r>
              <a:rPr lang="en-US" dirty="0"/>
              <a:t>Economic:  has the moral hazard of “too big to fail” been increased.</a:t>
            </a:r>
          </a:p>
          <a:p>
            <a:r>
              <a:rPr lang="en-US" dirty="0"/>
              <a:t>For the Fed:  Will the Fed have to scale back its interest rate increases to prevent wide scale financial crisis?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F05-4E27-08D1-EB79-72819DFA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15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9867-D06B-4734-E6BF-CDF44FB7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6B8CF-9C39-7236-6836-9A8B9DFA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D3D31B-4810-DCC8-D1A7-C469B116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480" y="968326"/>
            <a:ext cx="8441871" cy="5261900"/>
          </a:xfrm>
        </p:spPr>
      </p:pic>
    </p:spTree>
    <p:extLst>
      <p:ext uri="{BB962C8B-B14F-4D97-AF65-F5344CB8AC3E}">
        <p14:creationId xmlns:p14="http://schemas.microsoft.com/office/powerpoint/2010/main" val="1755352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4DDA-B7B2-624E-AB8A-8DBA29F0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ting Home Sales: Inventory &amp; Supply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5B226D63-43B9-8542-AE81-3F9C3E8680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30629" y="1562150"/>
            <a:ext cx="5889171" cy="3924203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5A71106-55E0-0B4C-B71C-B8AF48A555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562150"/>
            <a:ext cx="5889171" cy="392420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A6AF2-5BD1-254D-A05B-1519E5C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7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98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February:  326,000</a:t>
            </a:r>
          </a:p>
          <a:p>
            <a:r>
              <a:rPr lang="en-US" dirty="0"/>
              <a:t>March:      236,000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3.1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19302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2.6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18713322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20077</TotalTime>
  <Words>1539</Words>
  <Application>Microsoft Macintosh PowerPoint</Application>
  <PresentationFormat>Widescreen</PresentationFormat>
  <Paragraphs>245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Courier New</vt:lpstr>
      <vt:lpstr>PT Serif</vt:lpstr>
      <vt:lpstr>Custom Design</vt:lpstr>
      <vt:lpstr>PowerPoint Presentation</vt:lpstr>
      <vt:lpstr>Credits and Disclaimer</vt:lpstr>
      <vt:lpstr>Outline</vt:lpstr>
      <vt:lpstr>Headline:</vt:lpstr>
      <vt:lpstr>GDP: Quarterly Growth</vt:lpstr>
      <vt:lpstr>GDP Trajectory: Pandemic Plunge!</vt:lpstr>
      <vt:lpstr>Monthly Changes in Nonfarm Employment</vt:lpstr>
      <vt:lpstr>Employment Gap</vt:lpstr>
      <vt:lpstr>Where Have All the Workers Gone?</vt:lpstr>
      <vt:lpstr>Labor Market Experience: Kitsap County</vt:lpstr>
      <vt:lpstr>www.NEEDEcon.org/LocalGraphs </vt:lpstr>
      <vt:lpstr>Inflation</vt:lpstr>
      <vt:lpstr>Inflation: Latest Figures</vt:lpstr>
      <vt:lpstr>Inflation in the Last 6 Months – Less Than 4%!</vt:lpstr>
      <vt:lpstr>Food Prices Are Coming Down</vt:lpstr>
      <vt:lpstr>As Are Fuel Prices</vt:lpstr>
      <vt:lpstr>Gas Prices…not so much</vt:lpstr>
      <vt:lpstr>Inflation is Not just a U.S. Problem</vt:lpstr>
      <vt:lpstr>Supply Chains</vt:lpstr>
      <vt:lpstr>Import Price Inflation WAS Very High</vt:lpstr>
      <vt:lpstr>Spending Patterns Changed - More Goods!</vt:lpstr>
      <vt:lpstr>Corporations Have Pricing Power!</vt:lpstr>
      <vt:lpstr>Spending is Still Very High!</vt:lpstr>
      <vt:lpstr>How Elevated Are Prices?</vt:lpstr>
      <vt:lpstr>My Thoughts on the Sources of Inflation </vt:lpstr>
      <vt:lpstr>What’s the Fed Doing About It?</vt:lpstr>
      <vt:lpstr>Raising the Federal Funds Rate</vt:lpstr>
      <vt:lpstr>Mortgage Rates</vt:lpstr>
      <vt:lpstr>Home Sales Falling…Well, They Had Been</vt:lpstr>
      <vt:lpstr> Home Prices … in Northern CA</vt:lpstr>
      <vt:lpstr>And Then Banks Started Falling…</vt:lpstr>
      <vt:lpstr>Silicon Valley Bank</vt:lpstr>
      <vt:lpstr>Whoops!</vt:lpstr>
      <vt:lpstr>Response was Unique in This Case:</vt:lpstr>
      <vt:lpstr>Banking Crisis and Bank Credit</vt:lpstr>
      <vt:lpstr>Is This a Problem?</vt:lpstr>
      <vt:lpstr>DC: Shall We Create Our Own Financial Crisis?</vt:lpstr>
      <vt:lpstr>Existential Threat: Coming This June!</vt:lpstr>
      <vt:lpstr>5 Things to Know about the Debt Ceiling</vt:lpstr>
      <vt:lpstr>Lessons from 2011</vt:lpstr>
      <vt:lpstr>A Recent Estimate of the Potential Damage:</vt:lpstr>
      <vt:lpstr>Countdown to Default</vt:lpstr>
      <vt:lpstr>Takeaways</vt:lpstr>
      <vt:lpstr> Thank you!</vt:lpstr>
      <vt:lpstr>Some Explanations</vt:lpstr>
      <vt:lpstr>Industrial Production (Manuf, Util, Mining)</vt:lpstr>
      <vt:lpstr>Problems with the Bailout</vt:lpstr>
      <vt:lpstr>What About This?</vt:lpstr>
      <vt:lpstr>Existing Home Sales: Inventory &amp; Supply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395</cp:revision>
  <cp:lastPrinted>2022-10-21T19:01:45Z</cp:lastPrinted>
  <dcterms:created xsi:type="dcterms:W3CDTF">2017-05-03T22:30:38Z</dcterms:created>
  <dcterms:modified xsi:type="dcterms:W3CDTF">2023-04-27T16:14:52Z</dcterms:modified>
</cp:coreProperties>
</file>