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sldIdLst>
    <p:sldId id="4479" r:id="rId2"/>
    <p:sldId id="328" r:id="rId3"/>
    <p:sldId id="3935" r:id="rId4"/>
    <p:sldId id="1029" r:id="rId5"/>
    <p:sldId id="4001" r:id="rId6"/>
    <p:sldId id="4094" r:id="rId7"/>
    <p:sldId id="4101" r:id="rId8"/>
    <p:sldId id="1631" r:id="rId9"/>
    <p:sldId id="4480" r:id="rId10"/>
    <p:sldId id="4420" r:id="rId11"/>
    <p:sldId id="4421" r:id="rId12"/>
    <p:sldId id="4429" r:id="rId13"/>
    <p:sldId id="4430" r:id="rId14"/>
    <p:sldId id="4487" r:id="rId15"/>
    <p:sldId id="4488" r:id="rId16"/>
    <p:sldId id="4490" r:id="rId17"/>
    <p:sldId id="4510" r:id="rId18"/>
    <p:sldId id="4492" r:id="rId19"/>
    <p:sldId id="4493" r:id="rId20"/>
    <p:sldId id="4494" r:id="rId21"/>
    <p:sldId id="4495" r:id="rId22"/>
    <p:sldId id="4496" r:id="rId23"/>
    <p:sldId id="4497" r:id="rId24"/>
    <p:sldId id="4498" r:id="rId25"/>
    <p:sldId id="4499" r:id="rId26"/>
    <p:sldId id="4500" r:id="rId27"/>
    <p:sldId id="4501" r:id="rId28"/>
    <p:sldId id="4503" r:id="rId29"/>
    <p:sldId id="4504" r:id="rId30"/>
    <p:sldId id="4511" r:id="rId31"/>
    <p:sldId id="4506" r:id="rId32"/>
    <p:sldId id="4507" r:id="rId33"/>
    <p:sldId id="4508" r:id="rId34"/>
    <p:sldId id="4454" r:id="rId35"/>
    <p:sldId id="267" r:id="rId36"/>
    <p:sldId id="268" r:id="rId37"/>
    <p:sldId id="4486" r:id="rId38"/>
    <p:sldId id="4461" r:id="rId39"/>
    <p:sldId id="4462" r:id="rId40"/>
    <p:sldId id="4463" r:id="rId41"/>
    <p:sldId id="4512" r:id="rId42"/>
    <p:sldId id="4513" r:id="rId43"/>
    <p:sldId id="4482" r:id="rId44"/>
    <p:sldId id="4483" r:id="rId45"/>
    <p:sldId id="4514" r:id="rId46"/>
    <p:sldId id="4517" r:id="rId47"/>
    <p:sldId id="4518" r:id="rId48"/>
    <p:sldId id="4525" r:id="rId49"/>
    <p:sldId id="4521" r:id="rId50"/>
    <p:sldId id="4522" r:id="rId51"/>
    <p:sldId id="4484" r:id="rId52"/>
    <p:sldId id="4516" r:id="rId53"/>
    <p:sldId id="4523" r:id="rId54"/>
    <p:sldId id="4410" r:id="rId55"/>
    <p:sldId id="4524" r:id="rId56"/>
    <p:sldId id="4481" r:id="rId57"/>
    <p:sldId id="410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23" autoAdjust="0"/>
    <p:restoredTop sz="83947"/>
  </p:normalViewPr>
  <p:slideViewPr>
    <p:cSldViewPr snapToGrid="0" snapToObjects="1">
      <p:cViewPr varScale="1">
        <p:scale>
          <a:sx n="98" d="100"/>
          <a:sy n="98" d="100"/>
        </p:scale>
        <p:origin x="256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4956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Components</a:t>
            </a:r>
            <a:r>
              <a:rPr lang="en-US" sz="2400" baseline="0" dirty="0"/>
              <a:t> of 2023Q1 GDP, $26.5 tr</a:t>
            </a:r>
            <a:endParaRPr lang="en-US" sz="2400" dirty="0"/>
          </a:p>
        </c:rich>
      </c:tx>
      <c:layout>
        <c:manualLayout>
          <c:xMode val="edge"/>
          <c:yMode val="edge"/>
          <c:x val="0.14422238503094009"/>
          <c:y val="1.9444444444444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48640034609411"/>
          <c:y val="0.15695144356955382"/>
          <c:w val="0.81017296151841467"/>
          <c:h val="0.798027777777777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A6FC39-FAE9-447B-A44B-2EBBC2B933B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18.1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80-4414-9BC3-AA86BEBEA2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FF73D6-AC8E-4B20-8A62-43CDFB8C947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,</a:t>
                    </a:r>
                  </a:p>
                  <a:p>
                    <a:r>
                      <a:rPr lang="en-US" baseline="0" dirty="0"/>
                      <a:t>4.6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80-4414-9BC3-AA86BEBEA2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C6919B-1693-4CC9-8454-B4907E39AA7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3.0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80-4414-9BC3-AA86BEBEA2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9BB86A-E22F-45C8-8BBC-1EBAD62B2664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-3,9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80-4414-9BC3-AA86BEBEA2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F48447-BB54-410E-9955-F629085E24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 4,6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80-4414-9BC3-AA86BEBEA2B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Consumption</c:v>
                </c:pt>
                <c:pt idx="1">
                  <c:v>Investment</c:v>
                </c:pt>
                <c:pt idx="2">
                  <c:v>Exports</c:v>
                </c:pt>
                <c:pt idx="3">
                  <c:v>Imports</c:v>
                </c:pt>
                <c:pt idx="4">
                  <c:v>Government</c:v>
                </c:pt>
              </c:strCache>
            </c:strRef>
          </c:cat>
          <c:val>
            <c:numRef>
              <c:f>Sheet1!$D$1:$D$5</c:f>
              <c:numCache>
                <c:formatCode>#,##0</c:formatCode>
                <c:ptCount val="5"/>
                <c:pt idx="0">
                  <c:v>17542.7</c:v>
                </c:pt>
                <c:pt idx="1">
                  <c:v>4579.1000000000004</c:v>
                </c:pt>
                <c:pt idx="2">
                  <c:v>3065</c:v>
                </c:pt>
                <c:pt idx="3">
                  <c:v>-3955.8</c:v>
                </c:pt>
                <c:pt idx="4">
                  <c:v>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D-4F53-87A5-CE37C7EED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561376"/>
        <c:axId val="1851562208"/>
      </c:barChart>
      <c:catAx>
        <c:axId val="18515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2208"/>
        <c:crosses val="autoZero"/>
        <c:auto val="1"/>
        <c:lblAlgn val="ctr"/>
        <c:lblOffset val="100"/>
        <c:noMultiLvlLbl val="0"/>
      </c:catAx>
      <c:valAx>
        <c:axId val="18515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St Louis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'Metro_zhvi_uc_sfr_tier_0.33_0.6'!$BM$1:$JX$1</c:f>
              <c:numCache>
                <c:formatCode>m/d/yyyy</c:formatCode>
                <c:ptCount val="220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  <c:pt idx="219">
                  <c:v>45016</c:v>
                </c:pt>
              </c:numCache>
            </c:numRef>
          </c:cat>
          <c:val>
            <c:numRef>
              <c:f>'Metro_zhvi_uc_sfr_tier_0.33_0.6'!$BM$23:$JX$23</c:f>
              <c:numCache>
                <c:formatCode>General</c:formatCode>
                <c:ptCount val="220"/>
                <c:pt idx="0">
                  <c:v>143969.542921354</c:v>
                </c:pt>
                <c:pt idx="1">
                  <c:v>144640.026379638</c:v>
                </c:pt>
                <c:pt idx="2">
                  <c:v>145251.55171792299</c:v>
                </c:pt>
                <c:pt idx="3">
                  <c:v>145858.06749020299</c:v>
                </c:pt>
                <c:pt idx="4">
                  <c:v>146472.97953908</c:v>
                </c:pt>
                <c:pt idx="5">
                  <c:v>147198.18182088199</c:v>
                </c:pt>
                <c:pt idx="6">
                  <c:v>147902.793084003</c:v>
                </c:pt>
                <c:pt idx="7">
                  <c:v>148609.36510431199</c:v>
                </c:pt>
                <c:pt idx="8">
                  <c:v>149295.424785496</c:v>
                </c:pt>
                <c:pt idx="9">
                  <c:v>150018.01310343799</c:v>
                </c:pt>
                <c:pt idx="10">
                  <c:v>150769.86757718399</c:v>
                </c:pt>
                <c:pt idx="11">
                  <c:v>151500.41120353201</c:v>
                </c:pt>
                <c:pt idx="12">
                  <c:v>152214.584770763</c:v>
                </c:pt>
                <c:pt idx="13">
                  <c:v>152859.17451711401</c:v>
                </c:pt>
                <c:pt idx="14">
                  <c:v>153486.61265482201</c:v>
                </c:pt>
                <c:pt idx="15">
                  <c:v>154037.82637730101</c:v>
                </c:pt>
                <c:pt idx="16">
                  <c:v>154564.05932813999</c:v>
                </c:pt>
                <c:pt idx="17">
                  <c:v>155042.842251555</c:v>
                </c:pt>
                <c:pt idx="18">
                  <c:v>155463.196348047</c:v>
                </c:pt>
                <c:pt idx="19">
                  <c:v>155846.45897258501</c:v>
                </c:pt>
                <c:pt idx="20">
                  <c:v>156080.43988831399</c:v>
                </c:pt>
                <c:pt idx="21">
                  <c:v>156292.37007708501</c:v>
                </c:pt>
                <c:pt idx="22">
                  <c:v>156540.39184826001</c:v>
                </c:pt>
                <c:pt idx="23">
                  <c:v>156895.50053778</c:v>
                </c:pt>
                <c:pt idx="24">
                  <c:v>157189.16995993201</c:v>
                </c:pt>
                <c:pt idx="25">
                  <c:v>157403.79327258599</c:v>
                </c:pt>
                <c:pt idx="26">
                  <c:v>157471.19366875399</c:v>
                </c:pt>
                <c:pt idx="27">
                  <c:v>157538.19761524</c:v>
                </c:pt>
                <c:pt idx="28">
                  <c:v>157593.49594590801</c:v>
                </c:pt>
                <c:pt idx="29">
                  <c:v>157654.90024975999</c:v>
                </c:pt>
                <c:pt idx="30">
                  <c:v>157726.17955261699</c:v>
                </c:pt>
                <c:pt idx="31">
                  <c:v>157752.27699061399</c:v>
                </c:pt>
                <c:pt idx="32">
                  <c:v>157667.17748072601</c:v>
                </c:pt>
                <c:pt idx="33">
                  <c:v>157451.963170034</c:v>
                </c:pt>
                <c:pt idx="34">
                  <c:v>157146.83463602699</c:v>
                </c:pt>
                <c:pt idx="35">
                  <c:v>156760.264478192</c:v>
                </c:pt>
                <c:pt idx="36">
                  <c:v>156339.79854465701</c:v>
                </c:pt>
                <c:pt idx="37">
                  <c:v>155875.02790690801</c:v>
                </c:pt>
                <c:pt idx="38">
                  <c:v>155596.47480103001</c:v>
                </c:pt>
                <c:pt idx="39">
                  <c:v>155302.04584981801</c:v>
                </c:pt>
                <c:pt idx="40">
                  <c:v>154796.27644109901</c:v>
                </c:pt>
                <c:pt idx="41">
                  <c:v>154169.805112245</c:v>
                </c:pt>
                <c:pt idx="42">
                  <c:v>153509.806254984</c:v>
                </c:pt>
                <c:pt idx="43">
                  <c:v>153036.504862145</c:v>
                </c:pt>
                <c:pt idx="44">
                  <c:v>152556.89394764099</c:v>
                </c:pt>
                <c:pt idx="45">
                  <c:v>152088.23700753</c:v>
                </c:pt>
                <c:pt idx="46">
                  <c:v>151500.54455389699</c:v>
                </c:pt>
                <c:pt idx="47">
                  <c:v>150828.277385127</c:v>
                </c:pt>
                <c:pt idx="48">
                  <c:v>150075.56908950699</c:v>
                </c:pt>
                <c:pt idx="49">
                  <c:v>149370.79839027999</c:v>
                </c:pt>
                <c:pt idx="50">
                  <c:v>148815.938022913</c:v>
                </c:pt>
                <c:pt idx="51">
                  <c:v>148521.47947318299</c:v>
                </c:pt>
                <c:pt idx="52">
                  <c:v>148238.941629501</c:v>
                </c:pt>
                <c:pt idx="53">
                  <c:v>147786.99890319799</c:v>
                </c:pt>
                <c:pt idx="54">
                  <c:v>147059.075140564</c:v>
                </c:pt>
                <c:pt idx="55">
                  <c:v>146262.695271034</c:v>
                </c:pt>
                <c:pt idx="56">
                  <c:v>145533.449850392</c:v>
                </c:pt>
                <c:pt idx="57">
                  <c:v>144901.248432358</c:v>
                </c:pt>
                <c:pt idx="58">
                  <c:v>144517.21687632799</c:v>
                </c:pt>
                <c:pt idx="59">
                  <c:v>144466.99296978099</c:v>
                </c:pt>
                <c:pt idx="60">
                  <c:v>144636.13419668499</c:v>
                </c:pt>
                <c:pt idx="61">
                  <c:v>144814.26617726299</c:v>
                </c:pt>
                <c:pt idx="62">
                  <c:v>144659.63092593799</c:v>
                </c:pt>
                <c:pt idx="63">
                  <c:v>144442.701444935</c:v>
                </c:pt>
                <c:pt idx="64">
                  <c:v>144379.83363086099</c:v>
                </c:pt>
                <c:pt idx="65">
                  <c:v>144495.368138499</c:v>
                </c:pt>
                <c:pt idx="66">
                  <c:v>144424.15199411701</c:v>
                </c:pt>
                <c:pt idx="67">
                  <c:v>144035.28620092</c:v>
                </c:pt>
                <c:pt idx="68">
                  <c:v>143436.92538718999</c:v>
                </c:pt>
                <c:pt idx="69">
                  <c:v>142759.056140539</c:v>
                </c:pt>
                <c:pt idx="70">
                  <c:v>141927.45489293899</c:v>
                </c:pt>
                <c:pt idx="71">
                  <c:v>141071.16396235299</c:v>
                </c:pt>
                <c:pt idx="72">
                  <c:v>140122.070721925</c:v>
                </c:pt>
                <c:pt idx="73">
                  <c:v>139198.68345897601</c:v>
                </c:pt>
                <c:pt idx="74">
                  <c:v>138360.748292715</c:v>
                </c:pt>
                <c:pt idx="75">
                  <c:v>137583.38336624301</c:v>
                </c:pt>
                <c:pt idx="76">
                  <c:v>136849.32877792101</c:v>
                </c:pt>
                <c:pt idx="77">
                  <c:v>136037.56498284501</c:v>
                </c:pt>
                <c:pt idx="78">
                  <c:v>135315.262197467</c:v>
                </c:pt>
                <c:pt idx="79">
                  <c:v>134522.76459862001</c:v>
                </c:pt>
                <c:pt idx="80">
                  <c:v>133659.993656804</c:v>
                </c:pt>
                <c:pt idx="81">
                  <c:v>132838.726431836</c:v>
                </c:pt>
                <c:pt idx="82">
                  <c:v>132057.05851074899</c:v>
                </c:pt>
                <c:pt idx="83">
                  <c:v>131326.10531749099</c:v>
                </c:pt>
                <c:pt idx="84">
                  <c:v>130590.03997439401</c:v>
                </c:pt>
                <c:pt idx="85">
                  <c:v>130021.307312934</c:v>
                </c:pt>
                <c:pt idx="86">
                  <c:v>129698.00121960801</c:v>
                </c:pt>
                <c:pt idx="87">
                  <c:v>129541.008081914</c:v>
                </c:pt>
                <c:pt idx="88">
                  <c:v>129542.726702791</c:v>
                </c:pt>
                <c:pt idx="89">
                  <c:v>129590.064285456</c:v>
                </c:pt>
                <c:pt idx="90">
                  <c:v>129711.473270692</c:v>
                </c:pt>
                <c:pt idx="91">
                  <c:v>129867.151546836</c:v>
                </c:pt>
                <c:pt idx="92">
                  <c:v>129972.059229265</c:v>
                </c:pt>
                <c:pt idx="93">
                  <c:v>130131.52602590701</c:v>
                </c:pt>
                <c:pt idx="94">
                  <c:v>130225.470618248</c:v>
                </c:pt>
                <c:pt idx="95">
                  <c:v>130384.519015578</c:v>
                </c:pt>
                <c:pt idx="96">
                  <c:v>130519.101120958</c:v>
                </c:pt>
                <c:pt idx="97">
                  <c:v>130736.11006537</c:v>
                </c:pt>
                <c:pt idx="98">
                  <c:v>131010.338076409</c:v>
                </c:pt>
                <c:pt idx="99">
                  <c:v>131297.96695194399</c:v>
                </c:pt>
                <c:pt idx="100">
                  <c:v>131528.709737403</c:v>
                </c:pt>
                <c:pt idx="101">
                  <c:v>131665.480130752</c:v>
                </c:pt>
                <c:pt idx="102">
                  <c:v>131877.46463257301</c:v>
                </c:pt>
                <c:pt idx="103">
                  <c:v>132144.42085544599</c:v>
                </c:pt>
                <c:pt idx="104">
                  <c:v>132650.77611715699</c:v>
                </c:pt>
                <c:pt idx="105">
                  <c:v>133120.89966739199</c:v>
                </c:pt>
                <c:pt idx="106">
                  <c:v>133656.839145248</c:v>
                </c:pt>
                <c:pt idx="107">
                  <c:v>133866.098453785</c:v>
                </c:pt>
                <c:pt idx="108">
                  <c:v>133945.32342886299</c:v>
                </c:pt>
                <c:pt idx="109">
                  <c:v>133945.82259911401</c:v>
                </c:pt>
                <c:pt idx="110">
                  <c:v>134074.44790852701</c:v>
                </c:pt>
                <c:pt idx="111">
                  <c:v>134359.27950881299</c:v>
                </c:pt>
                <c:pt idx="112">
                  <c:v>134855.483058496</c:v>
                </c:pt>
                <c:pt idx="113">
                  <c:v>135732.65549001499</c:v>
                </c:pt>
                <c:pt idx="114">
                  <c:v>136673.52082629601</c:v>
                </c:pt>
                <c:pt idx="115">
                  <c:v>137489.81642293101</c:v>
                </c:pt>
                <c:pt idx="116">
                  <c:v>138003.270291591</c:v>
                </c:pt>
                <c:pt idx="117">
                  <c:v>138321.34095204901</c:v>
                </c:pt>
                <c:pt idx="118">
                  <c:v>138495.47976453599</c:v>
                </c:pt>
                <c:pt idx="119">
                  <c:v>138617.69852797201</c:v>
                </c:pt>
                <c:pt idx="120">
                  <c:v>138884.60718151799</c:v>
                </c:pt>
                <c:pt idx="121">
                  <c:v>139013.64117570501</c:v>
                </c:pt>
                <c:pt idx="122">
                  <c:v>139144.12054660701</c:v>
                </c:pt>
                <c:pt idx="123">
                  <c:v>139341.316943062</c:v>
                </c:pt>
                <c:pt idx="124">
                  <c:v>139846.975016938</c:v>
                </c:pt>
                <c:pt idx="125">
                  <c:v>140609.667635747</c:v>
                </c:pt>
                <c:pt idx="126">
                  <c:v>141328.08179585001</c:v>
                </c:pt>
                <c:pt idx="127">
                  <c:v>142117.03883837</c:v>
                </c:pt>
                <c:pt idx="128">
                  <c:v>142876.76063960401</c:v>
                </c:pt>
                <c:pt idx="129">
                  <c:v>143597.9683106</c:v>
                </c:pt>
                <c:pt idx="130">
                  <c:v>144336.465245017</c:v>
                </c:pt>
                <c:pt idx="131">
                  <c:v>144868.73104795199</c:v>
                </c:pt>
                <c:pt idx="132">
                  <c:v>145498.8650853</c:v>
                </c:pt>
                <c:pt idx="133">
                  <c:v>146220.602373467</c:v>
                </c:pt>
                <c:pt idx="134">
                  <c:v>147038.64972293901</c:v>
                </c:pt>
                <c:pt idx="135">
                  <c:v>147627.67921005</c:v>
                </c:pt>
                <c:pt idx="136">
                  <c:v>148123.358954392</c:v>
                </c:pt>
                <c:pt idx="137">
                  <c:v>148648.88550609699</c:v>
                </c:pt>
                <c:pt idx="138">
                  <c:v>149270.34079451</c:v>
                </c:pt>
                <c:pt idx="139">
                  <c:v>149658.88404856101</c:v>
                </c:pt>
                <c:pt idx="140">
                  <c:v>149908.48813537101</c:v>
                </c:pt>
                <c:pt idx="141">
                  <c:v>150144.932772431</c:v>
                </c:pt>
                <c:pt idx="142">
                  <c:v>150598.73427810901</c:v>
                </c:pt>
                <c:pt idx="143">
                  <c:v>151190.512280478</c:v>
                </c:pt>
                <c:pt idx="144">
                  <c:v>151970.681496298</c:v>
                </c:pt>
                <c:pt idx="145">
                  <c:v>152688.48653433699</c:v>
                </c:pt>
                <c:pt idx="146">
                  <c:v>153360.11247163801</c:v>
                </c:pt>
                <c:pt idx="147">
                  <c:v>154029.32078596301</c:v>
                </c:pt>
                <c:pt idx="148">
                  <c:v>154761.64443466</c:v>
                </c:pt>
                <c:pt idx="149">
                  <c:v>155508.15342849999</c:v>
                </c:pt>
                <c:pt idx="150">
                  <c:v>156126.15574341099</c:v>
                </c:pt>
                <c:pt idx="151">
                  <c:v>156622.03650884601</c:v>
                </c:pt>
                <c:pt idx="152">
                  <c:v>157075.38534908401</c:v>
                </c:pt>
                <c:pt idx="153">
                  <c:v>157555.22364187799</c:v>
                </c:pt>
                <c:pt idx="154">
                  <c:v>158140.99444123101</c:v>
                </c:pt>
                <c:pt idx="155">
                  <c:v>158806.521388597</c:v>
                </c:pt>
                <c:pt idx="156">
                  <c:v>159487.96195688599</c:v>
                </c:pt>
                <c:pt idx="157">
                  <c:v>160097.70032632499</c:v>
                </c:pt>
                <c:pt idx="158">
                  <c:v>160671.46952927599</c:v>
                </c:pt>
                <c:pt idx="159">
                  <c:v>161375.20965189399</c:v>
                </c:pt>
                <c:pt idx="160">
                  <c:v>162105.29840686801</c:v>
                </c:pt>
                <c:pt idx="161">
                  <c:v>162798.74296456101</c:v>
                </c:pt>
                <c:pt idx="162">
                  <c:v>163225.95336223301</c:v>
                </c:pt>
                <c:pt idx="163">
                  <c:v>163744.73133389099</c:v>
                </c:pt>
                <c:pt idx="164">
                  <c:v>164280.19177010501</c:v>
                </c:pt>
                <c:pt idx="165">
                  <c:v>164931.02240435299</c:v>
                </c:pt>
                <c:pt idx="166">
                  <c:v>165350.70784788299</c:v>
                </c:pt>
                <c:pt idx="167">
                  <c:v>165794.52001959801</c:v>
                </c:pt>
                <c:pt idx="168">
                  <c:v>166235.94313527801</c:v>
                </c:pt>
                <c:pt idx="169">
                  <c:v>166921.22320138101</c:v>
                </c:pt>
                <c:pt idx="170">
                  <c:v>167841.999353811</c:v>
                </c:pt>
                <c:pt idx="171">
                  <c:v>168855.01854755901</c:v>
                </c:pt>
                <c:pt idx="172">
                  <c:v>169679.69695359399</c:v>
                </c:pt>
                <c:pt idx="173">
                  <c:v>170177.01259040399</c:v>
                </c:pt>
                <c:pt idx="174">
                  <c:v>170499.024777596</c:v>
                </c:pt>
                <c:pt idx="175">
                  <c:v>170679.57937116601</c:v>
                </c:pt>
                <c:pt idx="176">
                  <c:v>170900.774283748</c:v>
                </c:pt>
                <c:pt idx="177">
                  <c:v>171158.24275640401</c:v>
                </c:pt>
                <c:pt idx="178">
                  <c:v>171789.14171931701</c:v>
                </c:pt>
                <c:pt idx="179">
                  <c:v>172631.19360646501</c:v>
                </c:pt>
                <c:pt idx="180">
                  <c:v>173566.516052936</c:v>
                </c:pt>
                <c:pt idx="181">
                  <c:v>174676.109095555</c:v>
                </c:pt>
                <c:pt idx="182">
                  <c:v>175934.72494089199</c:v>
                </c:pt>
                <c:pt idx="183">
                  <c:v>177324.32464389899</c:v>
                </c:pt>
                <c:pt idx="184">
                  <c:v>178527.846444811</c:v>
                </c:pt>
                <c:pt idx="185">
                  <c:v>179241.78751117701</c:v>
                </c:pt>
                <c:pt idx="186">
                  <c:v>179712.23902917799</c:v>
                </c:pt>
                <c:pt idx="187">
                  <c:v>180460.64821521699</c:v>
                </c:pt>
                <c:pt idx="188">
                  <c:v>181954.91233247501</c:v>
                </c:pt>
                <c:pt idx="189">
                  <c:v>184375.54995059199</c:v>
                </c:pt>
                <c:pt idx="190">
                  <c:v>187154.68778141899</c:v>
                </c:pt>
                <c:pt idx="191">
                  <c:v>190041.91317688799</c:v>
                </c:pt>
                <c:pt idx="192">
                  <c:v>192495.52974735101</c:v>
                </c:pt>
                <c:pt idx="193">
                  <c:v>194648.136337498</c:v>
                </c:pt>
                <c:pt idx="194">
                  <c:v>196880.89107275201</c:v>
                </c:pt>
                <c:pt idx="195">
                  <c:v>199348.45848992001</c:v>
                </c:pt>
                <c:pt idx="196">
                  <c:v>202032.271646468</c:v>
                </c:pt>
                <c:pt idx="197">
                  <c:v>204787.46713235701</c:v>
                </c:pt>
                <c:pt idx="198">
                  <c:v>207437.43764194401</c:v>
                </c:pt>
                <c:pt idx="199">
                  <c:v>209168.89004706801</c:v>
                </c:pt>
                <c:pt idx="200">
                  <c:v>209714.58048825199</c:v>
                </c:pt>
                <c:pt idx="201">
                  <c:v>209345.46161116799</c:v>
                </c:pt>
                <c:pt idx="202">
                  <c:v>209327.95651136499</c:v>
                </c:pt>
                <c:pt idx="203">
                  <c:v>210079.33595453299</c:v>
                </c:pt>
                <c:pt idx="204">
                  <c:v>211447.331235099</c:v>
                </c:pt>
                <c:pt idx="205">
                  <c:v>213931.29282589801</c:v>
                </c:pt>
                <c:pt idx="206">
                  <c:v>217308.246873817</c:v>
                </c:pt>
                <c:pt idx="207">
                  <c:v>221460.246215174</c:v>
                </c:pt>
                <c:pt idx="208">
                  <c:v>225362.72751670901</c:v>
                </c:pt>
                <c:pt idx="209">
                  <c:v>228512.08176649499</c:v>
                </c:pt>
                <c:pt idx="210">
                  <c:v>231198.984788209</c:v>
                </c:pt>
                <c:pt idx="211">
                  <c:v>232607.199998539</c:v>
                </c:pt>
                <c:pt idx="212">
                  <c:v>232808.641302598</c:v>
                </c:pt>
                <c:pt idx="213">
                  <c:v>231915.33654293601</c:v>
                </c:pt>
                <c:pt idx="214">
                  <c:v>231230.94479764099</c:v>
                </c:pt>
                <c:pt idx="215">
                  <c:v>230893.25778418701</c:v>
                </c:pt>
                <c:pt idx="216">
                  <c:v>230706.93897846001</c:v>
                </c:pt>
                <c:pt idx="217">
                  <c:v>231098.39050128</c:v>
                </c:pt>
                <c:pt idx="218">
                  <c:v>231859.43606454201</c:v>
                </c:pt>
                <c:pt idx="219">
                  <c:v>233373.705618932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B-4206-9D07-29B81E6958F4}"/>
            </c:ext>
          </c:extLst>
        </c:ser>
        <c:ser>
          <c:idx val="1"/>
          <c:order val="1"/>
          <c:tx>
            <c:v>US Single Family Home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'Metro_zhvi_uc_sfr_tier_0.33_0.6'!$BM$1:$JX$1</c:f>
              <c:numCache>
                <c:formatCode>m/d/yyyy</c:formatCode>
                <c:ptCount val="220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  <c:pt idx="219">
                  <c:v>45016</c:v>
                </c:pt>
              </c:numCache>
            </c:numRef>
          </c:cat>
          <c:val>
            <c:numRef>
              <c:f>'Metro_zhvi_uc_sfr_tier_0.33_0.6'!$BM$2:$JX$2</c:f>
              <c:numCache>
                <c:formatCode>General</c:formatCode>
                <c:ptCount val="220"/>
                <c:pt idx="0">
                  <c:v>163485.15396553901</c:v>
                </c:pt>
                <c:pt idx="1">
                  <c:v>164799.85004700799</c:v>
                </c:pt>
                <c:pt idx="2">
                  <c:v>166135.754093745</c:v>
                </c:pt>
                <c:pt idx="3">
                  <c:v>167508.38652384601</c:v>
                </c:pt>
                <c:pt idx="4">
                  <c:v>169050.85656933201</c:v>
                </c:pt>
                <c:pt idx="5">
                  <c:v>170688.479766751</c:v>
                </c:pt>
                <c:pt idx="6">
                  <c:v>172408.38023840199</c:v>
                </c:pt>
                <c:pt idx="7">
                  <c:v>174139.919894911</c:v>
                </c:pt>
                <c:pt idx="8">
                  <c:v>175891.226315846</c:v>
                </c:pt>
                <c:pt idx="9">
                  <c:v>177612.594115143</c:v>
                </c:pt>
                <c:pt idx="10">
                  <c:v>179245.26227956999</c:v>
                </c:pt>
                <c:pt idx="11">
                  <c:v>180741.97065423799</c:v>
                </c:pt>
                <c:pt idx="12">
                  <c:v>182096.81968548501</c:v>
                </c:pt>
                <c:pt idx="13">
                  <c:v>183256.29735054899</c:v>
                </c:pt>
                <c:pt idx="14">
                  <c:v>184334.73104859001</c:v>
                </c:pt>
                <c:pt idx="15">
                  <c:v>185419.72127786401</c:v>
                </c:pt>
                <c:pt idx="16">
                  <c:v>186582.720142217</c:v>
                </c:pt>
                <c:pt idx="17">
                  <c:v>187731.739315596</c:v>
                </c:pt>
                <c:pt idx="18">
                  <c:v>188751.683852827</c:v>
                </c:pt>
                <c:pt idx="19">
                  <c:v>189562.95889486201</c:v>
                </c:pt>
                <c:pt idx="20">
                  <c:v>190199.94526079</c:v>
                </c:pt>
                <c:pt idx="21">
                  <c:v>190632.94531625099</c:v>
                </c:pt>
                <c:pt idx="22">
                  <c:v>190955.25702207099</c:v>
                </c:pt>
                <c:pt idx="23">
                  <c:v>191138.88391331499</c:v>
                </c:pt>
                <c:pt idx="24">
                  <c:v>191263.878090857</c:v>
                </c:pt>
                <c:pt idx="25">
                  <c:v>191330.26955909099</c:v>
                </c:pt>
                <c:pt idx="26">
                  <c:v>191397.93625572999</c:v>
                </c:pt>
                <c:pt idx="27">
                  <c:v>191458.63470446499</c:v>
                </c:pt>
                <c:pt idx="28">
                  <c:v>191524.840931404</c:v>
                </c:pt>
                <c:pt idx="29">
                  <c:v>191487.794453665</c:v>
                </c:pt>
                <c:pt idx="30">
                  <c:v>191297.39642698201</c:v>
                </c:pt>
                <c:pt idx="31">
                  <c:v>190901.238569054</c:v>
                </c:pt>
                <c:pt idx="32">
                  <c:v>190424.05341434601</c:v>
                </c:pt>
                <c:pt idx="33">
                  <c:v>189844.880250738</c:v>
                </c:pt>
                <c:pt idx="34">
                  <c:v>189217.48574017701</c:v>
                </c:pt>
                <c:pt idx="35">
                  <c:v>188455.64853667299</c:v>
                </c:pt>
                <c:pt idx="36">
                  <c:v>187644.82584787201</c:v>
                </c:pt>
                <c:pt idx="37">
                  <c:v>186706.00754095599</c:v>
                </c:pt>
                <c:pt idx="38">
                  <c:v>185670.714645787</c:v>
                </c:pt>
                <c:pt idx="39">
                  <c:v>184504.56950248699</c:v>
                </c:pt>
                <c:pt idx="40">
                  <c:v>183245.91660396301</c:v>
                </c:pt>
                <c:pt idx="41">
                  <c:v>181930.325157983</c:v>
                </c:pt>
                <c:pt idx="42">
                  <c:v>180539.562521265</c:v>
                </c:pt>
                <c:pt idx="43">
                  <c:v>179050.81761687499</c:v>
                </c:pt>
                <c:pt idx="44">
                  <c:v>177391.33657772699</c:v>
                </c:pt>
                <c:pt idx="45">
                  <c:v>175709.96218013301</c:v>
                </c:pt>
                <c:pt idx="46">
                  <c:v>174069.52038862399</c:v>
                </c:pt>
                <c:pt idx="47">
                  <c:v>172461.014920285</c:v>
                </c:pt>
                <c:pt idx="48">
                  <c:v>170864.01314509101</c:v>
                </c:pt>
                <c:pt idx="49">
                  <c:v>169301.64133614901</c:v>
                </c:pt>
                <c:pt idx="50">
                  <c:v>167969.90375853301</c:v>
                </c:pt>
                <c:pt idx="51">
                  <c:v>166750.48864962001</c:v>
                </c:pt>
                <c:pt idx="52">
                  <c:v>165604.07885522599</c:v>
                </c:pt>
                <c:pt idx="53">
                  <c:v>164444.603456888</c:v>
                </c:pt>
                <c:pt idx="54">
                  <c:v>163351.81631838999</c:v>
                </c:pt>
                <c:pt idx="55">
                  <c:v>162364.396753693</c:v>
                </c:pt>
                <c:pt idx="56">
                  <c:v>161452.31146381801</c:v>
                </c:pt>
                <c:pt idx="57">
                  <c:v>160614.16169272701</c:v>
                </c:pt>
                <c:pt idx="58">
                  <c:v>159927.86548784099</c:v>
                </c:pt>
                <c:pt idx="59">
                  <c:v>159543.894906106</c:v>
                </c:pt>
                <c:pt idx="60">
                  <c:v>159374.58703016501</c:v>
                </c:pt>
                <c:pt idx="61">
                  <c:v>159323.99440928799</c:v>
                </c:pt>
                <c:pt idx="62">
                  <c:v>159268.208668059</c:v>
                </c:pt>
                <c:pt idx="63">
                  <c:v>159278.42771333299</c:v>
                </c:pt>
                <c:pt idx="64">
                  <c:v>159388.37041625299</c:v>
                </c:pt>
                <c:pt idx="65">
                  <c:v>159464.00325777201</c:v>
                </c:pt>
                <c:pt idx="66">
                  <c:v>159358.24118727699</c:v>
                </c:pt>
                <c:pt idx="67">
                  <c:v>158891.565768014</c:v>
                </c:pt>
                <c:pt idx="68">
                  <c:v>158186.09882878899</c:v>
                </c:pt>
                <c:pt idx="69">
                  <c:v>157300.83817491899</c:v>
                </c:pt>
                <c:pt idx="70">
                  <c:v>156381.94043947701</c:v>
                </c:pt>
                <c:pt idx="71">
                  <c:v>155445.94763270699</c:v>
                </c:pt>
                <c:pt idx="72">
                  <c:v>154568.68050379699</c:v>
                </c:pt>
                <c:pt idx="73">
                  <c:v>153753.79500901001</c:v>
                </c:pt>
                <c:pt idx="74">
                  <c:v>152995.18590444399</c:v>
                </c:pt>
                <c:pt idx="75">
                  <c:v>152276.34282818201</c:v>
                </c:pt>
                <c:pt idx="76">
                  <c:v>151525.219788452</c:v>
                </c:pt>
                <c:pt idx="77">
                  <c:v>150742.46762529001</c:v>
                </c:pt>
                <c:pt idx="78">
                  <c:v>149975.20387624</c:v>
                </c:pt>
                <c:pt idx="79">
                  <c:v>149334.750115156</c:v>
                </c:pt>
                <c:pt idx="80">
                  <c:v>148798.54488195499</c:v>
                </c:pt>
                <c:pt idx="81">
                  <c:v>148342.21743861999</c:v>
                </c:pt>
                <c:pt idx="82">
                  <c:v>147888.373483181</c:v>
                </c:pt>
                <c:pt idx="83">
                  <c:v>147497.189372872</c:v>
                </c:pt>
                <c:pt idx="84">
                  <c:v>147155.875018372</c:v>
                </c:pt>
                <c:pt idx="85">
                  <c:v>146948.15598461</c:v>
                </c:pt>
                <c:pt idx="86">
                  <c:v>146941.46654540399</c:v>
                </c:pt>
                <c:pt idx="87">
                  <c:v>147164.945094291</c:v>
                </c:pt>
                <c:pt idx="88">
                  <c:v>147544.091070858</c:v>
                </c:pt>
                <c:pt idx="89">
                  <c:v>148001.83642707</c:v>
                </c:pt>
                <c:pt idx="90">
                  <c:v>148534.86302532299</c:v>
                </c:pt>
                <c:pt idx="91">
                  <c:v>149107.08109651701</c:v>
                </c:pt>
                <c:pt idx="92">
                  <c:v>149600.079673498</c:v>
                </c:pt>
                <c:pt idx="93">
                  <c:v>150153.11346088001</c:v>
                </c:pt>
                <c:pt idx="94">
                  <c:v>150749.80913303199</c:v>
                </c:pt>
                <c:pt idx="95">
                  <c:v>151462.125275734</c:v>
                </c:pt>
                <c:pt idx="96">
                  <c:v>152217.217014211</c:v>
                </c:pt>
                <c:pt idx="97">
                  <c:v>153048.42290360099</c:v>
                </c:pt>
                <c:pt idx="98">
                  <c:v>153918.822245449</c:v>
                </c:pt>
                <c:pt idx="99">
                  <c:v>154802.53868077</c:v>
                </c:pt>
                <c:pt idx="100">
                  <c:v>155781.64790944901</c:v>
                </c:pt>
                <c:pt idx="101">
                  <c:v>156936.64928165299</c:v>
                </c:pt>
                <c:pt idx="102">
                  <c:v>158232.044338596</c:v>
                </c:pt>
                <c:pt idx="103">
                  <c:v>159412.08401055299</c:v>
                </c:pt>
                <c:pt idx="104">
                  <c:v>160571.36573004699</c:v>
                </c:pt>
                <c:pt idx="105">
                  <c:v>161624.42608352</c:v>
                </c:pt>
                <c:pt idx="106">
                  <c:v>162804.28249449399</c:v>
                </c:pt>
                <c:pt idx="107">
                  <c:v>163783.12680378501</c:v>
                </c:pt>
                <c:pt idx="108">
                  <c:v>164692.17050995</c:v>
                </c:pt>
                <c:pt idx="109">
                  <c:v>165503.33939805999</c:v>
                </c:pt>
                <c:pt idx="110">
                  <c:v>166362.738296614</c:v>
                </c:pt>
                <c:pt idx="111">
                  <c:v>167242.772850821</c:v>
                </c:pt>
                <c:pt idx="112">
                  <c:v>168105.37417129599</c:v>
                </c:pt>
                <c:pt idx="113">
                  <c:v>169079.75577426699</c:v>
                </c:pt>
                <c:pt idx="114">
                  <c:v>169937.53946203401</c:v>
                </c:pt>
                <c:pt idx="115">
                  <c:v>170775.78846819801</c:v>
                </c:pt>
                <c:pt idx="116">
                  <c:v>171423.53401318099</c:v>
                </c:pt>
                <c:pt idx="117">
                  <c:v>172036.657169485</c:v>
                </c:pt>
                <c:pt idx="118">
                  <c:v>172469.500669047</c:v>
                </c:pt>
                <c:pt idx="119">
                  <c:v>173028.06582877401</c:v>
                </c:pt>
                <c:pt idx="120">
                  <c:v>173704.73556039299</c:v>
                </c:pt>
                <c:pt idx="121">
                  <c:v>174525.78247658699</c:v>
                </c:pt>
                <c:pt idx="122">
                  <c:v>175352.773175407</c:v>
                </c:pt>
                <c:pt idx="123">
                  <c:v>176188.22262356701</c:v>
                </c:pt>
                <c:pt idx="124">
                  <c:v>177099.94334804401</c:v>
                </c:pt>
                <c:pt idx="125">
                  <c:v>178096.18500431199</c:v>
                </c:pt>
                <c:pt idx="126">
                  <c:v>179065.53138826101</c:v>
                </c:pt>
                <c:pt idx="127">
                  <c:v>180061.104279544</c:v>
                </c:pt>
                <c:pt idx="128">
                  <c:v>181105.111426093</c:v>
                </c:pt>
                <c:pt idx="129">
                  <c:v>182266.603941879</c:v>
                </c:pt>
                <c:pt idx="130">
                  <c:v>183491.840218028</c:v>
                </c:pt>
                <c:pt idx="131">
                  <c:v>184602.574439599</c:v>
                </c:pt>
                <c:pt idx="132">
                  <c:v>185699.08146621901</c:v>
                </c:pt>
                <c:pt idx="133">
                  <c:v>186873.72218041299</c:v>
                </c:pt>
                <c:pt idx="134">
                  <c:v>188038.35043695499</c:v>
                </c:pt>
                <c:pt idx="135">
                  <c:v>188912.55721086799</c:v>
                </c:pt>
                <c:pt idx="136">
                  <c:v>189699.86475616001</c:v>
                </c:pt>
                <c:pt idx="137">
                  <c:v>190495.59579229201</c:v>
                </c:pt>
                <c:pt idx="138">
                  <c:v>191440.83733175599</c:v>
                </c:pt>
                <c:pt idx="139">
                  <c:v>192186.873203836</c:v>
                </c:pt>
                <c:pt idx="140">
                  <c:v>192895.02243474501</c:v>
                </c:pt>
                <c:pt idx="141">
                  <c:v>193667.82621418699</c:v>
                </c:pt>
                <c:pt idx="142">
                  <c:v>194599.94044084</c:v>
                </c:pt>
                <c:pt idx="143">
                  <c:v>195616.79830537</c:v>
                </c:pt>
                <c:pt idx="144">
                  <c:v>196698.45506195401</c:v>
                </c:pt>
                <c:pt idx="145">
                  <c:v>197796.25890180201</c:v>
                </c:pt>
                <c:pt idx="146">
                  <c:v>198947.48267061301</c:v>
                </c:pt>
                <c:pt idx="147">
                  <c:v>200133.143206423</c:v>
                </c:pt>
                <c:pt idx="148">
                  <c:v>201425.70312118501</c:v>
                </c:pt>
                <c:pt idx="149">
                  <c:v>202589.171059744</c:v>
                </c:pt>
                <c:pt idx="150">
                  <c:v>203678.20190662399</c:v>
                </c:pt>
                <c:pt idx="151">
                  <c:v>204602.47277575199</c:v>
                </c:pt>
                <c:pt idx="152">
                  <c:v>205538.035374459</c:v>
                </c:pt>
                <c:pt idx="153">
                  <c:v>206519.89738296601</c:v>
                </c:pt>
                <c:pt idx="154">
                  <c:v>207629.34544861599</c:v>
                </c:pt>
                <c:pt idx="155">
                  <c:v>208816.59049334799</c:v>
                </c:pt>
                <c:pt idx="156">
                  <c:v>210039.652475037</c:v>
                </c:pt>
                <c:pt idx="157">
                  <c:v>211258.48155376801</c:v>
                </c:pt>
                <c:pt idx="158">
                  <c:v>212446.76235317701</c:v>
                </c:pt>
                <c:pt idx="159">
                  <c:v>213823.656494016</c:v>
                </c:pt>
                <c:pt idx="160">
                  <c:v>215081.66429844801</c:v>
                </c:pt>
                <c:pt idx="161">
                  <c:v>216319.61364590601</c:v>
                </c:pt>
                <c:pt idx="162">
                  <c:v>217258.46503938999</c:v>
                </c:pt>
                <c:pt idx="163">
                  <c:v>218420.22510174499</c:v>
                </c:pt>
                <c:pt idx="164">
                  <c:v>219532.50907768699</c:v>
                </c:pt>
                <c:pt idx="165">
                  <c:v>220641.54686836101</c:v>
                </c:pt>
                <c:pt idx="166">
                  <c:v>221421.23169109799</c:v>
                </c:pt>
                <c:pt idx="167">
                  <c:v>222202.87608875101</c:v>
                </c:pt>
                <c:pt idx="168">
                  <c:v>223038.15158804599</c:v>
                </c:pt>
                <c:pt idx="169">
                  <c:v>224047.798872104</c:v>
                </c:pt>
                <c:pt idx="170">
                  <c:v>225212.94557700999</c:v>
                </c:pt>
                <c:pt idx="171">
                  <c:v>226443.36654928501</c:v>
                </c:pt>
                <c:pt idx="172">
                  <c:v>227547.25504201601</c:v>
                </c:pt>
                <c:pt idx="173">
                  <c:v>228391.52515754401</c:v>
                </c:pt>
                <c:pt idx="174">
                  <c:v>229155.48981315599</c:v>
                </c:pt>
                <c:pt idx="175">
                  <c:v>229873.498932277</c:v>
                </c:pt>
                <c:pt idx="176">
                  <c:v>230660.363345672</c:v>
                </c:pt>
                <c:pt idx="177">
                  <c:v>231357.14059766001</c:v>
                </c:pt>
                <c:pt idx="178">
                  <c:v>232284.862776086</c:v>
                </c:pt>
                <c:pt idx="179">
                  <c:v>233506.55539942099</c:v>
                </c:pt>
                <c:pt idx="180">
                  <c:v>234919.55547945399</c:v>
                </c:pt>
                <c:pt idx="181">
                  <c:v>236441.448362828</c:v>
                </c:pt>
                <c:pt idx="182">
                  <c:v>237954.40162324099</c:v>
                </c:pt>
                <c:pt idx="183">
                  <c:v>239553.88111860299</c:v>
                </c:pt>
                <c:pt idx="184">
                  <c:v>240954.269363367</c:v>
                </c:pt>
                <c:pt idx="185">
                  <c:v>241785.69584758999</c:v>
                </c:pt>
                <c:pt idx="186">
                  <c:v>242314.35608985901</c:v>
                </c:pt>
                <c:pt idx="187">
                  <c:v>243137.29494051301</c:v>
                </c:pt>
                <c:pt idx="188">
                  <c:v>244891.79087334001</c:v>
                </c:pt>
                <c:pt idx="189">
                  <c:v>247784.69826917001</c:v>
                </c:pt>
                <c:pt idx="190">
                  <c:v>251263.86149096899</c:v>
                </c:pt>
                <c:pt idx="191">
                  <c:v>255177.236435767</c:v>
                </c:pt>
                <c:pt idx="192">
                  <c:v>258984.52248521801</c:v>
                </c:pt>
                <c:pt idx="193">
                  <c:v>262694.17736125703</c:v>
                </c:pt>
                <c:pt idx="194">
                  <c:v>266500.14079850202</c:v>
                </c:pt>
                <c:pt idx="195">
                  <c:v>270447.43612597801</c:v>
                </c:pt>
                <c:pt idx="196">
                  <c:v>274713.653146639</c:v>
                </c:pt>
                <c:pt idx="197">
                  <c:v>279397.71391725901</c:v>
                </c:pt>
                <c:pt idx="198">
                  <c:v>284422.91215226002</c:v>
                </c:pt>
                <c:pt idx="199">
                  <c:v>288908.54840274301</c:v>
                </c:pt>
                <c:pt idx="200">
                  <c:v>292074.00112346199</c:v>
                </c:pt>
                <c:pt idx="201">
                  <c:v>293979.72362899501</c:v>
                </c:pt>
                <c:pt idx="202">
                  <c:v>295839.85446203902</c:v>
                </c:pt>
                <c:pt idx="203">
                  <c:v>298405.48702451098</c:v>
                </c:pt>
                <c:pt idx="204">
                  <c:v>301600.96454305801</c:v>
                </c:pt>
                <c:pt idx="205">
                  <c:v>306165.37538392702</c:v>
                </c:pt>
                <c:pt idx="206">
                  <c:v>311700.07532051997</c:v>
                </c:pt>
                <c:pt idx="207">
                  <c:v>318215.86379844899</c:v>
                </c:pt>
                <c:pt idx="208">
                  <c:v>324619.82922111399</c:v>
                </c:pt>
                <c:pt idx="209">
                  <c:v>330281.171883562</c:v>
                </c:pt>
                <c:pt idx="210">
                  <c:v>334975.30988620198</c:v>
                </c:pt>
                <c:pt idx="211">
                  <c:v>337463.15606935899</c:v>
                </c:pt>
                <c:pt idx="212">
                  <c:v>337922.81965223001</c:v>
                </c:pt>
                <c:pt idx="213">
                  <c:v>336778.74307652999</c:v>
                </c:pt>
                <c:pt idx="214">
                  <c:v>335672.89499885699</c:v>
                </c:pt>
                <c:pt idx="215">
                  <c:v>334746.02219176898</c:v>
                </c:pt>
                <c:pt idx="216">
                  <c:v>333613.00773785397</c:v>
                </c:pt>
                <c:pt idx="217">
                  <c:v>332892.36250383098</c:v>
                </c:pt>
                <c:pt idx="218">
                  <c:v>332786.07279553002</c:v>
                </c:pt>
                <c:pt idx="219">
                  <c:v>333909.95458869799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B-4206-9D07-29B81E695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779167"/>
        <c:axId val="1671780127"/>
      </c:lineChart>
      <c:dateAx>
        <c:axId val="16717791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780127"/>
        <c:crosses val="autoZero"/>
        <c:auto val="1"/>
        <c:lblOffset val="100"/>
        <c:baseTimeUnit val="months"/>
      </c:dateAx>
      <c:valAx>
        <c:axId val="1671780127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77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Graph'!$A$46:$A$108</c:f>
              <c:numCache>
                <c:formatCode>[$-409]mmmm\-yy;@</c:formatCode>
                <c:ptCount val="6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</c:numCache>
            </c:numRef>
          </c:cat>
          <c:val>
            <c:numRef>
              <c:f>'FRED Graph'!$D$46:$D$108</c:f>
              <c:numCache>
                <c:formatCode>0.00%</c:formatCode>
                <c:ptCount val="63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4.3701478729005094E-2</c:v>
                </c:pt>
                <c:pt idx="49">
                  <c:v>4.7882085919768169E-2</c:v>
                </c:pt>
                <c:pt idx="50">
                  <c:v>5.0228310502283158E-2</c:v>
                </c:pt>
                <c:pt idx="51">
                  <c:v>5.1486391847182844E-2</c:v>
                </c:pt>
                <c:pt idx="52">
                  <c:v>5.4670032889886366E-2</c:v>
                </c:pt>
                <c:pt idx="53">
                  <c:v>5.6041365220022232E-2</c:v>
                </c:pt>
                <c:pt idx="54">
                  <c:v>5.7471470074150988E-2</c:v>
                </c:pt>
                <c:pt idx="55">
                  <c:v>6.2586338303244116E-2</c:v>
                </c:pt>
                <c:pt idx="56">
                  <c:v>6.6015807979887153E-2</c:v>
                </c:pt>
                <c:pt idx="57">
                  <c:v>6.8744190164224728E-2</c:v>
                </c:pt>
                <c:pt idx="58">
                  <c:v>7.0504442323224836E-2</c:v>
                </c:pt>
                <c:pt idx="59">
                  <c:v>7.4253647324418193E-2</c:v>
                </c:pt>
                <c:pt idx="60">
                  <c:v>7.9069143585272617E-2</c:v>
                </c:pt>
                <c:pt idx="61">
                  <c:v>8.1155764323822766E-2</c:v>
                </c:pt>
                <c:pt idx="62">
                  <c:v>8.1751824817518193E-2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78-4800-90B1-FABC82722E82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Graph'!$A$46:$A$108</c:f>
              <c:numCache>
                <c:formatCode>[$-409]mmmm\-yy;@</c:formatCode>
                <c:ptCount val="6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</c:numCache>
            </c:numRef>
          </c:cat>
          <c:val>
            <c:numRef>
              <c:f>'FRED Graph'!$E$46:$E$108</c:f>
              <c:numCache>
                <c:formatCode>0.00%</c:formatCode>
                <c:ptCount val="63"/>
                <c:pt idx="0">
                  <c:v>3.8670501726326689E-2</c:v>
                </c:pt>
                <c:pt idx="1">
                  <c:v>3.7422993447188801E-2</c:v>
                </c:pt>
                <c:pt idx="2">
                  <c:v>3.6703950988264955E-2</c:v>
                </c:pt>
                <c:pt idx="3">
                  <c:v>3.6037673179173169E-2</c:v>
                </c:pt>
                <c:pt idx="4">
                  <c:v>3.621682692941941E-2</c:v>
                </c:pt>
                <c:pt idx="5">
                  <c:v>3.655958497434697E-2</c:v>
                </c:pt>
                <c:pt idx="6">
                  <c:v>3.6855477808146464E-2</c:v>
                </c:pt>
                <c:pt idx="7">
                  <c:v>3.8220215493944831E-2</c:v>
                </c:pt>
                <c:pt idx="8">
                  <c:v>3.846611188125304E-2</c:v>
                </c:pt>
                <c:pt idx="9">
                  <c:v>3.9275885360990248E-2</c:v>
                </c:pt>
                <c:pt idx="10">
                  <c:v>3.99174437668528E-2</c:v>
                </c:pt>
                <c:pt idx="11">
                  <c:v>4.0635164553775249E-2</c:v>
                </c:pt>
                <c:pt idx="12">
                  <c:v>4.0370731396036197E-2</c:v>
                </c:pt>
                <c:pt idx="13">
                  <c:v>4.0198665036920378E-2</c:v>
                </c:pt>
                <c:pt idx="14">
                  <c:v>3.9937589174471766E-2</c:v>
                </c:pt>
                <c:pt idx="15">
                  <c:v>4.0327035955428858E-2</c:v>
                </c:pt>
                <c:pt idx="16">
                  <c:v>4.0578749124626112E-2</c:v>
                </c:pt>
                <c:pt idx="17">
                  <c:v>4.0993340678328938E-2</c:v>
                </c:pt>
                <c:pt idx="18">
                  <c:v>4.1132710655302107E-2</c:v>
                </c:pt>
                <c:pt idx="19">
                  <c:v>4.0364641874888418E-2</c:v>
                </c:pt>
                <c:pt idx="20">
                  <c:v>4.0018316573249724E-2</c:v>
                </c:pt>
                <c:pt idx="21">
                  <c:v>3.9491978518152226E-2</c:v>
                </c:pt>
                <c:pt idx="22">
                  <c:v>3.8627431677696888E-2</c:v>
                </c:pt>
                <c:pt idx="23">
                  <c:v>3.8298858883486497E-2</c:v>
                </c:pt>
                <c:pt idx="24">
                  <c:v>3.8584522337824945E-2</c:v>
                </c:pt>
                <c:pt idx="25">
                  <c:v>4.0102363797419383E-2</c:v>
                </c:pt>
                <c:pt idx="26">
                  <c:v>3.9269645908902806E-2</c:v>
                </c:pt>
                <c:pt idx="27">
                  <c:v>3.1597900036788751E-2</c:v>
                </c:pt>
                <c:pt idx="28">
                  <c:v>2.1444015744606748E-2</c:v>
                </c:pt>
                <c:pt idx="29">
                  <c:v>1.265770148100942E-2</c:v>
                </c:pt>
                <c:pt idx="30">
                  <c:v>1.0956470553331599E-2</c:v>
                </c:pt>
                <c:pt idx="31">
                  <c:v>9.8598023102929311E-3</c:v>
                </c:pt>
                <c:pt idx="32">
                  <c:v>8.8592142911834149E-3</c:v>
                </c:pt>
                <c:pt idx="33">
                  <c:v>7.776753298766037E-3</c:v>
                </c:pt>
                <c:pt idx="34">
                  <c:v>9.6014061538989282E-3</c:v>
                </c:pt>
                <c:pt idx="35">
                  <c:v>1.0956528717328329E-2</c:v>
                </c:pt>
                <c:pt idx="36">
                  <c:v>1.2167460743029324E-2</c:v>
                </c:pt>
                <c:pt idx="37">
                  <c:v>1.1834612089973051E-2</c:v>
                </c:pt>
                <c:pt idx="38">
                  <c:v>1.6373127471258186E-2</c:v>
                </c:pt>
                <c:pt idx="39">
                  <c:v>3.1451093113044948E-2</c:v>
                </c:pt>
                <c:pt idx="40">
                  <c:v>5.3663857598021725E-2</c:v>
                </c:pt>
                <c:pt idx="41">
                  <c:v>7.7501562160095405E-2</c:v>
                </c:pt>
                <c:pt idx="42">
                  <c:v>9.7252026906035072E-2</c:v>
                </c:pt>
                <c:pt idx="43">
                  <c:v>0.11794167975262515</c:v>
                </c:pt>
                <c:pt idx="44">
                  <c:v>0.13705284565573872</c:v>
                </c:pt>
                <c:pt idx="45">
                  <c:v>0.15102660529768297</c:v>
                </c:pt>
                <c:pt idx="46">
                  <c:v>0.15821650998942927</c:v>
                </c:pt>
                <c:pt idx="47">
                  <c:v>0.16348890109888425</c:v>
                </c:pt>
                <c:pt idx="48">
                  <c:v>0.16500327637030421</c:v>
                </c:pt>
                <c:pt idx="49">
                  <c:v>0.16929866179166808</c:v>
                </c:pt>
                <c:pt idx="50">
                  <c:v>0.16755023198681229</c:v>
                </c:pt>
                <c:pt idx="51">
                  <c:v>0.16558979449245248</c:v>
                </c:pt>
                <c:pt idx="52">
                  <c:v>0.15774340995058167</c:v>
                </c:pt>
                <c:pt idx="53">
                  <c:v>0.14937298626961937</c:v>
                </c:pt>
                <c:pt idx="54">
                  <c:v>0.13741368762442163</c:v>
                </c:pt>
                <c:pt idx="55">
                  <c:v>0.12256586338391307</c:v>
                </c:pt>
                <c:pt idx="56">
                  <c:v>0.10786691091553213</c:v>
                </c:pt>
                <c:pt idx="57">
                  <c:v>9.5705376343844684E-2</c:v>
                </c:pt>
                <c:pt idx="58">
                  <c:v>8.4156071853283221E-2</c:v>
                </c:pt>
                <c:pt idx="59">
                  <c:v>7.4748444114123513E-2</c:v>
                </c:pt>
                <c:pt idx="60">
                  <c:v>6.9126666839351092E-2</c:v>
                </c:pt>
                <c:pt idx="61">
                  <c:v>6.3268656334052542E-2</c:v>
                </c:pt>
                <c:pt idx="62">
                  <c:v>5.9518850575535964E-2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8-4800-90B1-FABC8272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The Anxious Index
One-Quarter-Ahead Probability of Decline in Real GDP
Quarterly, 1990:Q1 to 2023:Q2
</a:t>
            </a:r>
          </a:p>
        </c:rich>
      </c:tx>
      <c:layout>
        <c:manualLayout>
          <c:xMode val="edge"/>
          <c:yMode val="edge"/>
          <c:x val="0.20128912219305919"/>
          <c:y val="3.0469181548384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315093228502468E-2"/>
          <c:y val="0.23098186851370053"/>
          <c:w val="0.90455049944506105"/>
          <c:h val="0.55301794453507336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numRef>
              <c:f>Data!$A$5:$A$220</c:f>
              <c:numCache>
                <c:formatCode>General</c:formatCode>
                <c:ptCount val="216"/>
                <c:pt idx="0">
                  <c:v>1968</c:v>
                </c:pt>
                <c:pt idx="1">
                  <c:v>1968</c:v>
                </c:pt>
                <c:pt idx="2">
                  <c:v>1968</c:v>
                </c:pt>
                <c:pt idx="3">
                  <c:v>1968</c:v>
                </c:pt>
                <c:pt idx="4">
                  <c:v>1969</c:v>
                </c:pt>
                <c:pt idx="5">
                  <c:v>1969</c:v>
                </c:pt>
                <c:pt idx="6">
                  <c:v>1969</c:v>
                </c:pt>
                <c:pt idx="7">
                  <c:v>1969</c:v>
                </c:pt>
                <c:pt idx="8">
                  <c:v>1970</c:v>
                </c:pt>
                <c:pt idx="9">
                  <c:v>1970</c:v>
                </c:pt>
                <c:pt idx="10">
                  <c:v>1970</c:v>
                </c:pt>
                <c:pt idx="11">
                  <c:v>1970</c:v>
                </c:pt>
                <c:pt idx="12">
                  <c:v>1971</c:v>
                </c:pt>
                <c:pt idx="13">
                  <c:v>1971</c:v>
                </c:pt>
                <c:pt idx="14">
                  <c:v>1971</c:v>
                </c:pt>
                <c:pt idx="15">
                  <c:v>1971</c:v>
                </c:pt>
                <c:pt idx="16">
                  <c:v>1972</c:v>
                </c:pt>
                <c:pt idx="17">
                  <c:v>1972</c:v>
                </c:pt>
                <c:pt idx="18">
                  <c:v>1972</c:v>
                </c:pt>
                <c:pt idx="19">
                  <c:v>1972</c:v>
                </c:pt>
                <c:pt idx="20">
                  <c:v>1973</c:v>
                </c:pt>
                <c:pt idx="21">
                  <c:v>1973</c:v>
                </c:pt>
                <c:pt idx="22">
                  <c:v>1973</c:v>
                </c:pt>
                <c:pt idx="23">
                  <c:v>1973</c:v>
                </c:pt>
                <c:pt idx="24">
                  <c:v>1974</c:v>
                </c:pt>
                <c:pt idx="25">
                  <c:v>1974</c:v>
                </c:pt>
                <c:pt idx="26">
                  <c:v>1974</c:v>
                </c:pt>
                <c:pt idx="27">
                  <c:v>1974</c:v>
                </c:pt>
                <c:pt idx="28">
                  <c:v>1975</c:v>
                </c:pt>
                <c:pt idx="29">
                  <c:v>1975</c:v>
                </c:pt>
                <c:pt idx="30">
                  <c:v>1975</c:v>
                </c:pt>
                <c:pt idx="31">
                  <c:v>1975</c:v>
                </c:pt>
                <c:pt idx="32">
                  <c:v>1976</c:v>
                </c:pt>
                <c:pt idx="33">
                  <c:v>1976</c:v>
                </c:pt>
                <c:pt idx="34">
                  <c:v>1976</c:v>
                </c:pt>
                <c:pt idx="35">
                  <c:v>1976</c:v>
                </c:pt>
                <c:pt idx="36">
                  <c:v>1977</c:v>
                </c:pt>
                <c:pt idx="37">
                  <c:v>1977</c:v>
                </c:pt>
                <c:pt idx="38">
                  <c:v>1977</c:v>
                </c:pt>
                <c:pt idx="39">
                  <c:v>1977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1979</c:v>
                </c:pt>
                <c:pt idx="45">
                  <c:v>1979</c:v>
                </c:pt>
                <c:pt idx="46">
                  <c:v>1979</c:v>
                </c:pt>
                <c:pt idx="47">
                  <c:v>1979</c:v>
                </c:pt>
                <c:pt idx="48">
                  <c:v>1980</c:v>
                </c:pt>
                <c:pt idx="49">
                  <c:v>1980</c:v>
                </c:pt>
                <c:pt idx="50">
                  <c:v>1980</c:v>
                </c:pt>
                <c:pt idx="51">
                  <c:v>1980</c:v>
                </c:pt>
                <c:pt idx="52">
                  <c:v>1981</c:v>
                </c:pt>
                <c:pt idx="53">
                  <c:v>1981</c:v>
                </c:pt>
                <c:pt idx="54">
                  <c:v>1981</c:v>
                </c:pt>
                <c:pt idx="55">
                  <c:v>1981</c:v>
                </c:pt>
                <c:pt idx="56">
                  <c:v>1982</c:v>
                </c:pt>
                <c:pt idx="57">
                  <c:v>1982</c:v>
                </c:pt>
                <c:pt idx="58">
                  <c:v>1982</c:v>
                </c:pt>
                <c:pt idx="59">
                  <c:v>1982</c:v>
                </c:pt>
                <c:pt idx="60">
                  <c:v>1983</c:v>
                </c:pt>
                <c:pt idx="61">
                  <c:v>1983</c:v>
                </c:pt>
                <c:pt idx="62">
                  <c:v>1983</c:v>
                </c:pt>
                <c:pt idx="63">
                  <c:v>1983</c:v>
                </c:pt>
                <c:pt idx="64">
                  <c:v>1984</c:v>
                </c:pt>
                <c:pt idx="65">
                  <c:v>1984</c:v>
                </c:pt>
                <c:pt idx="66">
                  <c:v>1984</c:v>
                </c:pt>
                <c:pt idx="67">
                  <c:v>1984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1987</c:v>
                </c:pt>
                <c:pt idx="77">
                  <c:v>1987</c:v>
                </c:pt>
                <c:pt idx="78">
                  <c:v>1987</c:v>
                </c:pt>
                <c:pt idx="79">
                  <c:v>1987</c:v>
                </c:pt>
                <c:pt idx="80">
                  <c:v>1988</c:v>
                </c:pt>
                <c:pt idx="81">
                  <c:v>1988</c:v>
                </c:pt>
                <c:pt idx="82">
                  <c:v>1988</c:v>
                </c:pt>
                <c:pt idx="83">
                  <c:v>1988</c:v>
                </c:pt>
                <c:pt idx="84">
                  <c:v>1989</c:v>
                </c:pt>
                <c:pt idx="85">
                  <c:v>1989</c:v>
                </c:pt>
                <c:pt idx="86">
                  <c:v>1989</c:v>
                </c:pt>
                <c:pt idx="87">
                  <c:v>1989</c:v>
                </c:pt>
                <c:pt idx="88">
                  <c:v>1990</c:v>
                </c:pt>
                <c:pt idx="89">
                  <c:v>1990</c:v>
                </c:pt>
                <c:pt idx="90">
                  <c:v>1990</c:v>
                </c:pt>
                <c:pt idx="91">
                  <c:v>1990</c:v>
                </c:pt>
                <c:pt idx="92">
                  <c:v>1991</c:v>
                </c:pt>
                <c:pt idx="93">
                  <c:v>1991</c:v>
                </c:pt>
                <c:pt idx="94">
                  <c:v>1991</c:v>
                </c:pt>
                <c:pt idx="95">
                  <c:v>1991</c:v>
                </c:pt>
                <c:pt idx="96">
                  <c:v>1992</c:v>
                </c:pt>
                <c:pt idx="97">
                  <c:v>1992</c:v>
                </c:pt>
                <c:pt idx="98">
                  <c:v>1992</c:v>
                </c:pt>
                <c:pt idx="99">
                  <c:v>1992</c:v>
                </c:pt>
                <c:pt idx="100">
                  <c:v>1993</c:v>
                </c:pt>
                <c:pt idx="101">
                  <c:v>1993</c:v>
                </c:pt>
                <c:pt idx="102">
                  <c:v>1993</c:v>
                </c:pt>
                <c:pt idx="103">
                  <c:v>1993</c:v>
                </c:pt>
                <c:pt idx="104">
                  <c:v>1994</c:v>
                </c:pt>
                <c:pt idx="105">
                  <c:v>1994</c:v>
                </c:pt>
                <c:pt idx="106">
                  <c:v>1994</c:v>
                </c:pt>
                <c:pt idx="107">
                  <c:v>1994</c:v>
                </c:pt>
                <c:pt idx="108">
                  <c:v>1995</c:v>
                </c:pt>
                <c:pt idx="109">
                  <c:v>1995</c:v>
                </c:pt>
                <c:pt idx="110">
                  <c:v>1995</c:v>
                </c:pt>
                <c:pt idx="111">
                  <c:v>1995</c:v>
                </c:pt>
                <c:pt idx="112">
                  <c:v>1996</c:v>
                </c:pt>
                <c:pt idx="113">
                  <c:v>1996</c:v>
                </c:pt>
                <c:pt idx="114">
                  <c:v>1996</c:v>
                </c:pt>
                <c:pt idx="115">
                  <c:v>1996</c:v>
                </c:pt>
                <c:pt idx="116">
                  <c:v>1997</c:v>
                </c:pt>
                <c:pt idx="117">
                  <c:v>1997</c:v>
                </c:pt>
                <c:pt idx="118">
                  <c:v>1997</c:v>
                </c:pt>
                <c:pt idx="119">
                  <c:v>1997</c:v>
                </c:pt>
                <c:pt idx="120">
                  <c:v>1998</c:v>
                </c:pt>
                <c:pt idx="121">
                  <c:v>1998</c:v>
                </c:pt>
                <c:pt idx="122">
                  <c:v>1998</c:v>
                </c:pt>
                <c:pt idx="123">
                  <c:v>1998</c:v>
                </c:pt>
                <c:pt idx="124">
                  <c:v>1999</c:v>
                </c:pt>
                <c:pt idx="125">
                  <c:v>1999</c:v>
                </c:pt>
                <c:pt idx="126">
                  <c:v>1999</c:v>
                </c:pt>
                <c:pt idx="127">
                  <c:v>1999</c:v>
                </c:pt>
                <c:pt idx="128">
                  <c:v>2000</c:v>
                </c:pt>
                <c:pt idx="129">
                  <c:v>2000</c:v>
                </c:pt>
                <c:pt idx="130">
                  <c:v>2000</c:v>
                </c:pt>
                <c:pt idx="131">
                  <c:v>2000</c:v>
                </c:pt>
                <c:pt idx="132">
                  <c:v>2001</c:v>
                </c:pt>
                <c:pt idx="133">
                  <c:v>2001</c:v>
                </c:pt>
                <c:pt idx="134">
                  <c:v>2001</c:v>
                </c:pt>
                <c:pt idx="135">
                  <c:v>2001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2003</c:v>
                </c:pt>
                <c:pt idx="141">
                  <c:v>2003</c:v>
                </c:pt>
                <c:pt idx="142">
                  <c:v>2003</c:v>
                </c:pt>
                <c:pt idx="143">
                  <c:v>2003</c:v>
                </c:pt>
                <c:pt idx="144">
                  <c:v>2004</c:v>
                </c:pt>
                <c:pt idx="145">
                  <c:v>2004</c:v>
                </c:pt>
                <c:pt idx="146">
                  <c:v>2004</c:v>
                </c:pt>
                <c:pt idx="147">
                  <c:v>2004</c:v>
                </c:pt>
                <c:pt idx="148">
                  <c:v>2005</c:v>
                </c:pt>
                <c:pt idx="149">
                  <c:v>2005</c:v>
                </c:pt>
                <c:pt idx="150">
                  <c:v>2005</c:v>
                </c:pt>
                <c:pt idx="151">
                  <c:v>2005</c:v>
                </c:pt>
                <c:pt idx="152">
                  <c:v>2006</c:v>
                </c:pt>
                <c:pt idx="153">
                  <c:v>2006</c:v>
                </c:pt>
                <c:pt idx="154">
                  <c:v>2006</c:v>
                </c:pt>
                <c:pt idx="155">
                  <c:v>2006</c:v>
                </c:pt>
                <c:pt idx="156">
                  <c:v>2007</c:v>
                </c:pt>
                <c:pt idx="157">
                  <c:v>2007</c:v>
                </c:pt>
                <c:pt idx="158">
                  <c:v>2007</c:v>
                </c:pt>
                <c:pt idx="159">
                  <c:v>2007</c:v>
                </c:pt>
                <c:pt idx="160">
                  <c:v>2008</c:v>
                </c:pt>
                <c:pt idx="161">
                  <c:v>2008</c:v>
                </c:pt>
                <c:pt idx="162">
                  <c:v>2008</c:v>
                </c:pt>
                <c:pt idx="163">
                  <c:v>2008</c:v>
                </c:pt>
                <c:pt idx="164">
                  <c:v>2009</c:v>
                </c:pt>
                <c:pt idx="165">
                  <c:v>2009</c:v>
                </c:pt>
                <c:pt idx="166">
                  <c:v>2009</c:v>
                </c:pt>
                <c:pt idx="167">
                  <c:v>2009</c:v>
                </c:pt>
                <c:pt idx="168">
                  <c:v>2010</c:v>
                </c:pt>
                <c:pt idx="169">
                  <c:v>2010</c:v>
                </c:pt>
                <c:pt idx="170">
                  <c:v>2010</c:v>
                </c:pt>
                <c:pt idx="171">
                  <c:v>2010</c:v>
                </c:pt>
                <c:pt idx="172">
                  <c:v>2011</c:v>
                </c:pt>
                <c:pt idx="173">
                  <c:v>2011</c:v>
                </c:pt>
                <c:pt idx="174">
                  <c:v>2011</c:v>
                </c:pt>
                <c:pt idx="175">
                  <c:v>2011</c:v>
                </c:pt>
                <c:pt idx="176">
                  <c:v>2012</c:v>
                </c:pt>
                <c:pt idx="177">
                  <c:v>2012</c:v>
                </c:pt>
                <c:pt idx="178">
                  <c:v>2012</c:v>
                </c:pt>
                <c:pt idx="179">
                  <c:v>2012</c:v>
                </c:pt>
                <c:pt idx="180">
                  <c:v>2013</c:v>
                </c:pt>
                <c:pt idx="181">
                  <c:v>2013</c:v>
                </c:pt>
                <c:pt idx="182">
                  <c:v>2013</c:v>
                </c:pt>
                <c:pt idx="183">
                  <c:v>2013</c:v>
                </c:pt>
                <c:pt idx="184">
                  <c:v>2014</c:v>
                </c:pt>
                <c:pt idx="185">
                  <c:v>2014</c:v>
                </c:pt>
                <c:pt idx="186">
                  <c:v>2014</c:v>
                </c:pt>
                <c:pt idx="187">
                  <c:v>2014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2017</c:v>
                </c:pt>
                <c:pt idx="197">
                  <c:v>2017</c:v>
                </c:pt>
                <c:pt idx="198">
                  <c:v>2017</c:v>
                </c:pt>
                <c:pt idx="199">
                  <c:v>2017</c:v>
                </c:pt>
                <c:pt idx="200">
                  <c:v>2018</c:v>
                </c:pt>
                <c:pt idx="201">
                  <c:v>2018</c:v>
                </c:pt>
                <c:pt idx="202">
                  <c:v>2018</c:v>
                </c:pt>
                <c:pt idx="203">
                  <c:v>2018</c:v>
                </c:pt>
                <c:pt idx="204">
                  <c:v>2019</c:v>
                </c:pt>
                <c:pt idx="205">
                  <c:v>2019</c:v>
                </c:pt>
                <c:pt idx="206">
                  <c:v>2019</c:v>
                </c:pt>
                <c:pt idx="207">
                  <c:v>2019</c:v>
                </c:pt>
                <c:pt idx="208">
                  <c:v>2020</c:v>
                </c:pt>
                <c:pt idx="209">
                  <c:v>2020</c:v>
                </c:pt>
                <c:pt idx="210" formatCode="##0">
                  <c:v>2020</c:v>
                </c:pt>
                <c:pt idx="211" formatCode="##0">
                  <c:v>2020</c:v>
                </c:pt>
                <c:pt idx="212" formatCode="0">
                  <c:v>2021</c:v>
                </c:pt>
                <c:pt idx="213" formatCode="0">
                  <c:v>2021</c:v>
                </c:pt>
                <c:pt idx="214" formatCode="0">
                  <c:v>2021</c:v>
                </c:pt>
                <c:pt idx="215" formatCode="0">
                  <c:v>2021</c:v>
                </c:pt>
              </c:numCache>
            </c:numRef>
          </c:cat>
          <c:val>
            <c:numRef>
              <c:f>Data!$D$93:$D$228</c:f>
              <c:numCache>
                <c:formatCode>General</c:formatCode>
                <c:ptCount val="136"/>
                <c:pt idx="2">
                  <c:v>99999</c:v>
                </c:pt>
                <c:pt idx="3">
                  <c:v>99999</c:v>
                </c:pt>
                <c:pt idx="4">
                  <c:v>99999</c:v>
                </c:pt>
                <c:pt idx="44">
                  <c:v>99999</c:v>
                </c:pt>
                <c:pt idx="45">
                  <c:v>99999</c:v>
                </c:pt>
                <c:pt idx="46">
                  <c:v>99999</c:v>
                </c:pt>
                <c:pt idx="47">
                  <c:v>99999</c:v>
                </c:pt>
                <c:pt idx="71">
                  <c:v>99999</c:v>
                </c:pt>
                <c:pt idx="72">
                  <c:v>99999</c:v>
                </c:pt>
                <c:pt idx="73">
                  <c:v>99999</c:v>
                </c:pt>
                <c:pt idx="74">
                  <c:v>99999</c:v>
                </c:pt>
                <c:pt idx="75">
                  <c:v>99999</c:v>
                </c:pt>
                <c:pt idx="76">
                  <c:v>99999</c:v>
                </c:pt>
                <c:pt idx="77">
                  <c:v>99999</c:v>
                </c:pt>
                <c:pt idx="119">
                  <c:v>99999</c:v>
                </c:pt>
                <c:pt idx="120">
                  <c:v>99999</c:v>
                </c:pt>
                <c:pt idx="121">
                  <c:v>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77974944"/>
        <c:axId val="1377975504"/>
      </c:barChar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Data!$A$93:$A$228</c:f>
              <c:numCache>
                <c:formatCode>General</c:formatCode>
                <c:ptCount val="136"/>
                <c:pt idx="0">
                  <c:v>1990</c:v>
                </c:pt>
                <c:pt idx="1">
                  <c:v>1990</c:v>
                </c:pt>
                <c:pt idx="2">
                  <c:v>1990</c:v>
                </c:pt>
                <c:pt idx="3">
                  <c:v>1990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1992</c:v>
                </c:pt>
                <c:pt idx="9">
                  <c:v>1992</c:v>
                </c:pt>
                <c:pt idx="10">
                  <c:v>1992</c:v>
                </c:pt>
                <c:pt idx="11">
                  <c:v>1992</c:v>
                </c:pt>
                <c:pt idx="12">
                  <c:v>1993</c:v>
                </c:pt>
                <c:pt idx="13">
                  <c:v>1993</c:v>
                </c:pt>
                <c:pt idx="14">
                  <c:v>1993</c:v>
                </c:pt>
                <c:pt idx="15">
                  <c:v>1993</c:v>
                </c:pt>
                <c:pt idx="16">
                  <c:v>1994</c:v>
                </c:pt>
                <c:pt idx="17">
                  <c:v>1994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1995</c:v>
                </c:pt>
                <c:pt idx="23">
                  <c:v>1995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1997</c:v>
                </c:pt>
                <c:pt idx="29">
                  <c:v>1997</c:v>
                </c:pt>
                <c:pt idx="30">
                  <c:v>1997</c:v>
                </c:pt>
                <c:pt idx="31">
                  <c:v>1997</c:v>
                </c:pt>
                <c:pt idx="32">
                  <c:v>1998</c:v>
                </c:pt>
                <c:pt idx="33">
                  <c:v>1998</c:v>
                </c:pt>
                <c:pt idx="34">
                  <c:v>1998</c:v>
                </c:pt>
                <c:pt idx="35">
                  <c:v>1998</c:v>
                </c:pt>
                <c:pt idx="36">
                  <c:v>1999</c:v>
                </c:pt>
                <c:pt idx="37">
                  <c:v>1999</c:v>
                </c:pt>
                <c:pt idx="38">
                  <c:v>1999</c:v>
                </c:pt>
                <c:pt idx="39">
                  <c:v>1999</c:v>
                </c:pt>
                <c:pt idx="40">
                  <c:v>2000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2003</c:v>
                </c:pt>
                <c:pt idx="53">
                  <c:v>2003</c:v>
                </c:pt>
                <c:pt idx="54">
                  <c:v>2003</c:v>
                </c:pt>
                <c:pt idx="55">
                  <c:v>2003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2006</c:v>
                </c:pt>
                <c:pt idx="65">
                  <c:v>2006</c:v>
                </c:pt>
                <c:pt idx="66">
                  <c:v>2006</c:v>
                </c:pt>
                <c:pt idx="67">
                  <c:v>2006</c:v>
                </c:pt>
                <c:pt idx="68">
                  <c:v>2007</c:v>
                </c:pt>
                <c:pt idx="69">
                  <c:v>2007</c:v>
                </c:pt>
                <c:pt idx="70">
                  <c:v>2007</c:v>
                </c:pt>
                <c:pt idx="71">
                  <c:v>2007</c:v>
                </c:pt>
                <c:pt idx="72">
                  <c:v>2008</c:v>
                </c:pt>
                <c:pt idx="73">
                  <c:v>2008</c:v>
                </c:pt>
                <c:pt idx="74">
                  <c:v>2008</c:v>
                </c:pt>
                <c:pt idx="75">
                  <c:v>2008</c:v>
                </c:pt>
                <c:pt idx="76">
                  <c:v>2009</c:v>
                </c:pt>
                <c:pt idx="77">
                  <c:v>2009</c:v>
                </c:pt>
                <c:pt idx="78">
                  <c:v>2009</c:v>
                </c:pt>
                <c:pt idx="79">
                  <c:v>2009</c:v>
                </c:pt>
                <c:pt idx="80">
                  <c:v>2010</c:v>
                </c:pt>
                <c:pt idx="81">
                  <c:v>2010</c:v>
                </c:pt>
                <c:pt idx="82">
                  <c:v>2010</c:v>
                </c:pt>
                <c:pt idx="83">
                  <c:v>2010</c:v>
                </c:pt>
                <c:pt idx="84">
                  <c:v>2011</c:v>
                </c:pt>
                <c:pt idx="85">
                  <c:v>2011</c:v>
                </c:pt>
                <c:pt idx="86">
                  <c:v>2011</c:v>
                </c:pt>
                <c:pt idx="87">
                  <c:v>2011</c:v>
                </c:pt>
                <c:pt idx="88">
                  <c:v>2012</c:v>
                </c:pt>
                <c:pt idx="89">
                  <c:v>2012</c:v>
                </c:pt>
                <c:pt idx="90">
                  <c:v>2012</c:v>
                </c:pt>
                <c:pt idx="91">
                  <c:v>2012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  <c:pt idx="100">
                  <c:v>2015</c:v>
                </c:pt>
                <c:pt idx="101">
                  <c:v>2015</c:v>
                </c:pt>
                <c:pt idx="102">
                  <c:v>2015</c:v>
                </c:pt>
                <c:pt idx="103">
                  <c:v>2015</c:v>
                </c:pt>
                <c:pt idx="104">
                  <c:v>2016</c:v>
                </c:pt>
                <c:pt idx="105">
                  <c:v>2016</c:v>
                </c:pt>
                <c:pt idx="106">
                  <c:v>2016</c:v>
                </c:pt>
                <c:pt idx="107">
                  <c:v>2016</c:v>
                </c:pt>
                <c:pt idx="108">
                  <c:v>2017</c:v>
                </c:pt>
                <c:pt idx="109">
                  <c:v>2017</c:v>
                </c:pt>
                <c:pt idx="110">
                  <c:v>2017</c:v>
                </c:pt>
                <c:pt idx="111">
                  <c:v>2017</c:v>
                </c:pt>
                <c:pt idx="112">
                  <c:v>2018</c:v>
                </c:pt>
                <c:pt idx="113">
                  <c:v>2018</c:v>
                </c:pt>
                <c:pt idx="114">
                  <c:v>2018</c:v>
                </c:pt>
                <c:pt idx="115">
                  <c:v>2018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 formatCode="##0">
                  <c:v>2020</c:v>
                </c:pt>
                <c:pt idx="123" formatCode="##0">
                  <c:v>2020</c:v>
                </c:pt>
                <c:pt idx="124" formatCode="0">
                  <c:v>2021</c:v>
                </c:pt>
                <c:pt idx="125" formatCode="0">
                  <c:v>2021</c:v>
                </c:pt>
                <c:pt idx="126" formatCode="0">
                  <c:v>2021</c:v>
                </c:pt>
                <c:pt idx="127" formatCode="0">
                  <c:v>2021</c:v>
                </c:pt>
                <c:pt idx="128" formatCode="0">
                  <c:v>2022</c:v>
                </c:pt>
                <c:pt idx="129" formatCode="0">
                  <c:v>2022</c:v>
                </c:pt>
                <c:pt idx="130" formatCode="0">
                  <c:v>2022</c:v>
                </c:pt>
                <c:pt idx="131" formatCode="0">
                  <c:v>2022</c:v>
                </c:pt>
                <c:pt idx="132" formatCode="0">
                  <c:v>2023</c:v>
                </c:pt>
                <c:pt idx="133" formatCode="0">
                  <c:v>2023</c:v>
                </c:pt>
                <c:pt idx="134" formatCode="0">
                  <c:v>2023</c:v>
                </c:pt>
                <c:pt idx="135" formatCode="0">
                  <c:v>2023</c:v>
                </c:pt>
              </c:numCache>
            </c:numRef>
          </c:cat>
          <c:val>
            <c:numRef>
              <c:f>Data!$C$93:$C$228</c:f>
              <c:numCache>
                <c:formatCode>0.00</c:formatCode>
                <c:ptCount val="136"/>
                <c:pt idx="0">
                  <c:v>30.53</c:v>
                </c:pt>
                <c:pt idx="1">
                  <c:v>22.5</c:v>
                </c:pt>
                <c:pt idx="2">
                  <c:v>17.86</c:v>
                </c:pt>
                <c:pt idx="3">
                  <c:v>41.54</c:v>
                </c:pt>
                <c:pt idx="4">
                  <c:v>70</c:v>
                </c:pt>
                <c:pt idx="5">
                  <c:v>60.59</c:v>
                </c:pt>
                <c:pt idx="6">
                  <c:v>31.25</c:v>
                </c:pt>
                <c:pt idx="7">
                  <c:v>20.36</c:v>
                </c:pt>
                <c:pt idx="8">
                  <c:v>26.86</c:v>
                </c:pt>
                <c:pt idx="9">
                  <c:v>25.13</c:v>
                </c:pt>
                <c:pt idx="10">
                  <c:v>11.56</c:v>
                </c:pt>
                <c:pt idx="11">
                  <c:v>16.88</c:v>
                </c:pt>
                <c:pt idx="12">
                  <c:v>11.73</c:v>
                </c:pt>
                <c:pt idx="13">
                  <c:v>6.15</c:v>
                </c:pt>
                <c:pt idx="14">
                  <c:v>7.82</c:v>
                </c:pt>
                <c:pt idx="15">
                  <c:v>9.82</c:v>
                </c:pt>
                <c:pt idx="16">
                  <c:v>7.61</c:v>
                </c:pt>
                <c:pt idx="17">
                  <c:v>4.04</c:v>
                </c:pt>
                <c:pt idx="18">
                  <c:v>6.48</c:v>
                </c:pt>
                <c:pt idx="19">
                  <c:v>8.25</c:v>
                </c:pt>
                <c:pt idx="20">
                  <c:v>8.48</c:v>
                </c:pt>
                <c:pt idx="21">
                  <c:v>7.06</c:v>
                </c:pt>
                <c:pt idx="22">
                  <c:v>12.82</c:v>
                </c:pt>
                <c:pt idx="23">
                  <c:v>12.17</c:v>
                </c:pt>
                <c:pt idx="24">
                  <c:v>12.68</c:v>
                </c:pt>
                <c:pt idx="25">
                  <c:v>19.03</c:v>
                </c:pt>
                <c:pt idx="26">
                  <c:v>9.8699999999999992</c:v>
                </c:pt>
                <c:pt idx="27">
                  <c:v>10.46</c:v>
                </c:pt>
                <c:pt idx="28">
                  <c:v>11.19</c:v>
                </c:pt>
                <c:pt idx="29">
                  <c:v>11.35</c:v>
                </c:pt>
                <c:pt idx="30">
                  <c:v>10.53</c:v>
                </c:pt>
                <c:pt idx="31">
                  <c:v>7.56</c:v>
                </c:pt>
                <c:pt idx="32">
                  <c:v>9.94</c:v>
                </c:pt>
                <c:pt idx="33">
                  <c:v>8.33</c:v>
                </c:pt>
                <c:pt idx="34">
                  <c:v>7.56</c:v>
                </c:pt>
                <c:pt idx="35">
                  <c:v>13.27</c:v>
                </c:pt>
                <c:pt idx="36">
                  <c:v>15.61</c:v>
                </c:pt>
                <c:pt idx="37">
                  <c:v>8.17</c:v>
                </c:pt>
                <c:pt idx="38">
                  <c:v>5.7</c:v>
                </c:pt>
                <c:pt idx="39">
                  <c:v>6.88</c:v>
                </c:pt>
                <c:pt idx="40">
                  <c:v>17.89</c:v>
                </c:pt>
                <c:pt idx="41">
                  <c:v>6.64</c:v>
                </c:pt>
                <c:pt idx="42">
                  <c:v>4.6500000000000004</c:v>
                </c:pt>
                <c:pt idx="43">
                  <c:v>6.53</c:v>
                </c:pt>
                <c:pt idx="44">
                  <c:v>10.91</c:v>
                </c:pt>
                <c:pt idx="45">
                  <c:v>31.65</c:v>
                </c:pt>
                <c:pt idx="46">
                  <c:v>28.82</c:v>
                </c:pt>
                <c:pt idx="47">
                  <c:v>26.03</c:v>
                </c:pt>
                <c:pt idx="48">
                  <c:v>48.8</c:v>
                </c:pt>
                <c:pt idx="49">
                  <c:v>29.45</c:v>
                </c:pt>
                <c:pt idx="50">
                  <c:v>14.38</c:v>
                </c:pt>
                <c:pt idx="51">
                  <c:v>18.61</c:v>
                </c:pt>
                <c:pt idx="52">
                  <c:v>24.14</c:v>
                </c:pt>
                <c:pt idx="53">
                  <c:v>21.4</c:v>
                </c:pt>
                <c:pt idx="54">
                  <c:v>14.1</c:v>
                </c:pt>
                <c:pt idx="55">
                  <c:v>6.88</c:v>
                </c:pt>
                <c:pt idx="56">
                  <c:v>6.35</c:v>
                </c:pt>
                <c:pt idx="57">
                  <c:v>4.68</c:v>
                </c:pt>
                <c:pt idx="58">
                  <c:v>4.34</c:v>
                </c:pt>
                <c:pt idx="59">
                  <c:v>6.39</c:v>
                </c:pt>
                <c:pt idx="60">
                  <c:v>9.61</c:v>
                </c:pt>
                <c:pt idx="61">
                  <c:v>8.06</c:v>
                </c:pt>
                <c:pt idx="62">
                  <c:v>6.77</c:v>
                </c:pt>
                <c:pt idx="63">
                  <c:v>5.41</c:v>
                </c:pt>
                <c:pt idx="64">
                  <c:v>7.57</c:v>
                </c:pt>
                <c:pt idx="65">
                  <c:v>6.99</c:v>
                </c:pt>
                <c:pt idx="66">
                  <c:v>6.96</c:v>
                </c:pt>
                <c:pt idx="67">
                  <c:v>9.66</c:v>
                </c:pt>
                <c:pt idx="68">
                  <c:v>14.98</c:v>
                </c:pt>
                <c:pt idx="69">
                  <c:v>13.14</c:v>
                </c:pt>
                <c:pt idx="70">
                  <c:v>14.000208333332921</c:v>
                </c:pt>
                <c:pt idx="71">
                  <c:v>16.954545454545453</c:v>
                </c:pt>
                <c:pt idx="72">
                  <c:v>22.511111111111113</c:v>
                </c:pt>
                <c:pt idx="73">
                  <c:v>42.911111111111111</c:v>
                </c:pt>
                <c:pt idx="74">
                  <c:v>28.666666666666668</c:v>
                </c:pt>
                <c:pt idx="75">
                  <c:v>46.56818181818182</c:v>
                </c:pt>
                <c:pt idx="76">
                  <c:v>74.775510204081627</c:v>
                </c:pt>
                <c:pt idx="77">
                  <c:v>73.975609756097555</c:v>
                </c:pt>
                <c:pt idx="78">
                  <c:v>46.468085106382979</c:v>
                </c:pt>
                <c:pt idx="79">
                  <c:v>23.727272727272727</c:v>
                </c:pt>
                <c:pt idx="80">
                  <c:v>15.875</c:v>
                </c:pt>
                <c:pt idx="81">
                  <c:v>11.615384615384615</c:v>
                </c:pt>
                <c:pt idx="82">
                  <c:v>9.8082051280981464</c:v>
                </c:pt>
                <c:pt idx="83">
                  <c:v>16.81419354821405</c:v>
                </c:pt>
                <c:pt idx="84">
                  <c:v>12.883809523213477</c:v>
                </c:pt>
                <c:pt idx="85">
                  <c:v>7.078999999910593</c:v>
                </c:pt>
                <c:pt idx="86">
                  <c:v>8.4741463410418216</c:v>
                </c:pt>
                <c:pt idx="87">
                  <c:v>20.92</c:v>
                </c:pt>
                <c:pt idx="88">
                  <c:v>16.572727272727274</c:v>
                </c:pt>
                <c:pt idx="89">
                  <c:v>13.41268292682927</c:v>
                </c:pt>
                <c:pt idx="90">
                  <c:v>12.158857142857142</c:v>
                </c:pt>
                <c:pt idx="91">
                  <c:v>16.986363636363635</c:v>
                </c:pt>
                <c:pt idx="92">
                  <c:v>23.036666666666669</c:v>
                </c:pt>
                <c:pt idx="93">
                  <c:v>17.994146341463413</c:v>
                </c:pt>
                <c:pt idx="94">
                  <c:v>14.319473684210527</c:v>
                </c:pt>
                <c:pt idx="95">
                  <c:v>11.206413342918918</c:v>
                </c:pt>
                <c:pt idx="96">
                  <c:v>11.116250000000001</c:v>
                </c:pt>
                <c:pt idx="97">
                  <c:v>9.2960975609756087</c:v>
                </c:pt>
                <c:pt idx="98">
                  <c:v>10.063865263611113</c:v>
                </c:pt>
                <c:pt idx="99">
                  <c:v>9.7415000000000003</c:v>
                </c:pt>
                <c:pt idx="100">
                  <c:v>10.322162162162163</c:v>
                </c:pt>
                <c:pt idx="101">
                  <c:v>9.3015000000000008</c:v>
                </c:pt>
                <c:pt idx="102">
                  <c:v>11.0274</c:v>
                </c:pt>
                <c:pt idx="103">
                  <c:v>10.037000000000001</c:v>
                </c:pt>
                <c:pt idx="104">
                  <c:v>13</c:v>
                </c:pt>
                <c:pt idx="105">
                  <c:v>14.6868</c:v>
                </c:pt>
                <c:pt idx="106">
                  <c:v>14.627599999999999</c:v>
                </c:pt>
                <c:pt idx="107">
                  <c:v>15.6424</c:v>
                </c:pt>
                <c:pt idx="108">
                  <c:v>13.9536</c:v>
                </c:pt>
                <c:pt idx="109">
                  <c:v>11.2057</c:v>
                </c:pt>
                <c:pt idx="110">
                  <c:v>10.920299999999999</c:v>
                </c:pt>
                <c:pt idx="111">
                  <c:v>10.46</c:v>
                </c:pt>
                <c:pt idx="112">
                  <c:v>10.443099999999999</c:v>
                </c:pt>
                <c:pt idx="113">
                  <c:v>9.0820000000000007</c:v>
                </c:pt>
                <c:pt idx="114">
                  <c:v>8.5913000000000004</c:v>
                </c:pt>
                <c:pt idx="115">
                  <c:v>10.531000000000001</c:v>
                </c:pt>
                <c:pt idx="116">
                  <c:v>10.603899999999999</c:v>
                </c:pt>
                <c:pt idx="117">
                  <c:v>11.2447</c:v>
                </c:pt>
                <c:pt idx="118">
                  <c:v>13.135199999999999</c:v>
                </c:pt>
                <c:pt idx="119" formatCode="#,##0.00">
                  <c:v>14.247999999999999</c:v>
                </c:pt>
                <c:pt idx="120" formatCode="#,##0.00">
                  <c:v>18.139399999999998</c:v>
                </c:pt>
                <c:pt idx="121" formatCode="#,##0.00">
                  <c:v>14.8786</c:v>
                </c:pt>
                <c:pt idx="122" formatCode="#,##0.00">
                  <c:v>43.7714</c:v>
                </c:pt>
                <c:pt idx="123" formatCode="#,##0.00">
                  <c:v>20.360700000000001</c:v>
                </c:pt>
                <c:pt idx="124" formatCode="#,##0.00">
                  <c:v>20.357099999999999</c:v>
                </c:pt>
                <c:pt idx="125">
                  <c:v>12.741899999999999</c:v>
                </c:pt>
                <c:pt idx="126" formatCode="#,##0.00">
                  <c:v>7.31</c:v>
                </c:pt>
                <c:pt idx="127" formatCode="#,##0.00">
                  <c:v>9.5</c:v>
                </c:pt>
                <c:pt idx="128" formatCode="#,##0.00">
                  <c:v>13.33</c:v>
                </c:pt>
                <c:pt idx="129">
                  <c:v>14.807399999999999</c:v>
                </c:pt>
                <c:pt idx="130">
                  <c:v>19.7423</c:v>
                </c:pt>
                <c:pt idx="131">
                  <c:v>36.024999999999999</c:v>
                </c:pt>
                <c:pt idx="132">
                  <c:v>47.173299999999998</c:v>
                </c:pt>
                <c:pt idx="133">
                  <c:v>42.410699999999999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974944"/>
        <c:axId val="1377975504"/>
      </c:lineChart>
      <c:catAx>
        <c:axId val="137797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Quarter for Decline</a:t>
                </a:r>
              </a:p>
            </c:rich>
          </c:tx>
          <c:layout>
            <c:manualLayout>
              <c:xMode val="edge"/>
              <c:yMode val="edge"/>
              <c:x val="0.38466235053951597"/>
              <c:y val="0.864493678486267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550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37797550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Probability (percent)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42903752039151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494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0.06222</cdr:x>
      <cdr:y>0.9281</cdr:y>
    </cdr:from>
    <cdr:to>
      <cdr:x>0.97556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5410200"/>
          <a:ext cx="78295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The shading shows the period beginning with each NBER peak and ending with the corresponding trough.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Shaded Bars are recessions.  2022Q1, -1.6; Q2, -0.6 at annual rates.</a:t>
            </a:r>
            <a:endParaRPr/>
          </a:p>
        </p:txBody>
      </p:sp>
      <p:sp>
        <p:nvSpPr>
          <p:cNvPr id="166" name="Google Shape;16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01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 morgan chase 3.7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2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91ba7f9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c91ba7f97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Lowest rate since 1969</a:t>
            </a:r>
            <a:endParaRPr dirty="0"/>
          </a:p>
        </p:txBody>
      </p:sp>
      <p:sp>
        <p:nvSpPr>
          <p:cNvPr id="152" name="Google Shape;152;g1c91ba7f97a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CBO Jan 2020 projections:  LF, 62.5, vs 62.6; Total employment; 154.8 million vs actual 155.6.  Civilian Labor Force;  160 vs 166.7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3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VIk4FIshp0?feature=oembed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Nh9F3BBwSs?feature=oembed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618533" y="3898404"/>
            <a:ext cx="9144000" cy="2187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700" dirty="0">
                <a:solidFill>
                  <a:schemeClr val="tx2"/>
                </a:solidFill>
              </a:rPr>
              <a:t>Olli – Washington University, St. Louis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Host: Jon </a:t>
            </a:r>
            <a:r>
              <a:rPr lang="en-US" sz="4100" dirty="0" err="1">
                <a:solidFill>
                  <a:schemeClr val="tx2"/>
                </a:solidFill>
              </a:rPr>
              <a:t>Haveman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 or raise your “digital” hand.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at the course web site later today.</a:t>
            </a:r>
          </a:p>
          <a:p>
            <a:pPr marL="0" indent="0">
              <a:buNone/>
            </a:pPr>
            <a:r>
              <a:rPr lang="en-US" dirty="0"/>
              <a:t>https://sites.google.com/view/macro-current-issues/home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4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72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May 5,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2DAEF-4540-71B6-51EA-1585F24F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What lies ahead for the economy.</a:t>
            </a:r>
          </a:p>
          <a:p>
            <a:pPr marL="514350" indent="-514350"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Wild Cards</a:t>
            </a:r>
          </a:p>
          <a:p>
            <a:pPr marL="971550" lvl="1" indent="-514350"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Bank Failures.</a:t>
            </a:r>
          </a:p>
          <a:p>
            <a:pPr marL="971550" lvl="1" indent="-514350"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Debt Ceiling Crisis.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CE153-EBA0-9D32-4089-8B4087876F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8874" y="2432680"/>
          <a:ext cx="4144926" cy="33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463">
                  <a:extLst>
                    <a:ext uri="{9D8B030D-6E8A-4147-A177-3AD203B41FA5}">
                      <a16:colId xmlns:a16="http://schemas.microsoft.com/office/drawing/2014/main" val="310364770"/>
                    </a:ext>
                  </a:extLst>
                </a:gridCol>
                <a:gridCol w="2072463">
                  <a:extLst>
                    <a:ext uri="{9D8B030D-6E8A-4147-A177-3AD203B41FA5}">
                      <a16:colId xmlns:a16="http://schemas.microsoft.com/office/drawing/2014/main" val="3936927986"/>
                    </a:ext>
                  </a:extLst>
                </a:gridCol>
              </a:tblGrid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Consumption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68.4%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8589158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Investment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24929756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20520579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-14.5%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88470128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Government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0686170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09779097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GDP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096935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6CC69B-95D3-5AA3-32B0-6C8D55F5A7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08069561"/>
              </p:ext>
            </p:extLst>
          </p:nvPr>
        </p:nvGraphicFramePr>
        <p:xfrm>
          <a:off x="747696" y="1491894"/>
          <a:ext cx="65461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56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226D76-C087-45FA-C21E-3D85EC03D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9" y="1569966"/>
            <a:ext cx="10515600" cy="447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Rea</a:t>
            </a:r>
            <a:r>
              <a:rPr lang="en-US" dirty="0"/>
              <a:t>l GDP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grpSp>
        <p:nvGrpSpPr>
          <p:cNvPr id="136" name="Google Shape;136;p21"/>
          <p:cNvGrpSpPr/>
          <p:nvPr/>
        </p:nvGrpSpPr>
        <p:grpSpPr>
          <a:xfrm>
            <a:off x="10269668" y="2506626"/>
            <a:ext cx="2021365" cy="1353235"/>
            <a:chOff x="10269668" y="2392471"/>
            <a:chExt cx="2021365" cy="1353235"/>
          </a:xfrm>
        </p:grpSpPr>
        <p:sp>
          <p:nvSpPr>
            <p:cNvPr id="137" name="Google Shape;137;p21"/>
            <p:cNvSpPr txBox="1"/>
            <p:nvPr/>
          </p:nvSpPr>
          <p:spPr>
            <a:xfrm>
              <a:off x="10269668" y="2730043"/>
              <a:ext cx="20213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“output gap” is about $250b</a:t>
              </a:r>
              <a:endParaRPr dirty="0"/>
            </a:p>
          </p:txBody>
        </p:sp>
        <p:cxnSp>
          <p:nvCxnSpPr>
            <p:cNvPr id="138" name="Google Shape;138;p21"/>
            <p:cNvCxnSpPr/>
            <p:nvPr/>
          </p:nvCxnSpPr>
          <p:spPr>
            <a:xfrm>
              <a:off x="10644351" y="2392471"/>
              <a:ext cx="900878" cy="546594"/>
            </a:xfrm>
            <a:prstGeom prst="straightConnector1">
              <a:avLst/>
            </a:prstGeom>
            <a:noFill/>
            <a:ln w="3492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802104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Lab</a:t>
            </a:r>
            <a:r>
              <a:rPr lang="en-US" dirty="0"/>
              <a:t>or Market:  Fully Recovered?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0F05F-8343-B592-5AB6-7C6F7BFEA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5" y="1943976"/>
            <a:ext cx="5660064" cy="4220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02AA2-6B36-39E4-2474-F55E26290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51" y="1943977"/>
            <a:ext cx="5859700" cy="42208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26C707A-B825-1217-E47D-EC6360D092CA}"/>
              </a:ext>
            </a:extLst>
          </p:cNvPr>
          <p:cNvGrpSpPr/>
          <p:nvPr/>
        </p:nvGrpSpPr>
        <p:grpSpPr>
          <a:xfrm>
            <a:off x="7754679" y="2078665"/>
            <a:ext cx="4052777" cy="2131828"/>
            <a:chOff x="7754679" y="2078665"/>
            <a:chExt cx="4052777" cy="213182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98BC1B-578B-1E51-F074-B8C8DF4596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5777" y="2078665"/>
              <a:ext cx="2801679" cy="213182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F37C86-4065-212F-2C6D-580E3AE5C981}"/>
                </a:ext>
              </a:extLst>
            </p:cNvPr>
            <p:cNvSpPr txBox="1"/>
            <p:nvPr/>
          </p:nvSpPr>
          <p:spPr>
            <a:xfrm>
              <a:off x="7754679" y="2679404"/>
              <a:ext cx="255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Missing Workers?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C3E4-6D07-DE37-4A25-5E42FBD3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Great Resignation?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561E6-69FB-61F4-61C9-84D00689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A0AF8B-A712-17C8-92BE-8FBAA8235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0829"/>
            <a:ext cx="10515600" cy="4082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828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2594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Missouri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37797E-1D9B-5C65-339A-90B1EDF3D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0874" y="1319046"/>
            <a:ext cx="9927947" cy="4663440"/>
          </a:xfrm>
        </p:spPr>
      </p:pic>
    </p:spTree>
    <p:extLst>
      <p:ext uri="{BB962C8B-B14F-4D97-AF65-F5344CB8AC3E}">
        <p14:creationId xmlns:p14="http://schemas.microsoft.com/office/powerpoint/2010/main" val="395291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There was no apparent Great Resignation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68645B-30C2-4F7D-9465-240C98925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404" y="1325563"/>
            <a:ext cx="9927947" cy="4663440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469204" y="2558265"/>
            <a:ext cx="7885003" cy="141464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82-3471-06DA-3DB8-E949BEAE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6" y="-98581"/>
            <a:ext cx="9742714" cy="1568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Housing Market and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6AC4-DDD6-C817-6BDB-386A9E2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083F5-C772-C36B-496C-E54873B89FC5}"/>
              </a:ext>
            </a:extLst>
          </p:cNvPr>
          <p:cNvSpPr txBox="1"/>
          <p:nvPr/>
        </p:nvSpPr>
        <p:spPr>
          <a:xfrm>
            <a:off x="7879380" y="6410685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https://www.zillow.com/research/data/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EA45FCE-4F6B-A1CF-5C3A-E618C6418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665913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06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Fall in House Prices is Having an Effect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EF2947-333B-866A-587D-15F0328E4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7414"/>
            <a:ext cx="10515600" cy="4352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004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Fear about Rates and Recession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2FF8B8-EE0C-CF84-3EB8-1ACDFA987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00447"/>
            <a:ext cx="10515600" cy="4295553"/>
          </a:xfrm>
        </p:spPr>
      </p:pic>
    </p:spTree>
    <p:extLst>
      <p:ext uri="{BB962C8B-B14F-4D97-AF65-F5344CB8AC3E}">
        <p14:creationId xmlns:p14="http://schemas.microsoft.com/office/powerpoint/2010/main" val="2704677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CF873-D2FA-9CB7-5F4D-FCE6D370C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7" y="1285874"/>
            <a:ext cx="10323871" cy="46547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C10C69-0A4B-3F8C-FF98-2B6BEBCF5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0555"/>
            <a:ext cx="10515600" cy="39965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B446A-76B6-7D6A-4A04-2BB53D0FA394}"/>
              </a:ext>
            </a:extLst>
          </p:cNvPr>
          <p:cNvSpPr txBox="1"/>
          <p:nvPr/>
        </p:nvSpPr>
        <p:spPr>
          <a:xfrm>
            <a:off x="7600220" y="4283651"/>
            <a:ext cx="290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Looks Promising?</a:t>
            </a:r>
          </a:p>
        </p:txBody>
      </p:sp>
    </p:spTree>
    <p:extLst>
      <p:ext uri="{BB962C8B-B14F-4D97-AF65-F5344CB8AC3E}">
        <p14:creationId xmlns:p14="http://schemas.microsoft.com/office/powerpoint/2010/main" val="25505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E71FE-DCB3-F206-58B3-783AC7A1D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26" y="1201026"/>
            <a:ext cx="709005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450764" y="6441462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https://en.wikipedia.org/wiki/Personal_consumption_expenditures_price_index#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616316" y="1453468"/>
            <a:ext cx="3522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to be higher (Mar):</a:t>
            </a:r>
          </a:p>
          <a:p>
            <a:r>
              <a:rPr lang="en-US" sz="3200" dirty="0"/>
              <a:t>CPI, 4.9%</a:t>
            </a:r>
          </a:p>
          <a:p>
            <a:r>
              <a:rPr lang="en-US" sz="3200" dirty="0"/>
              <a:t>Core CPI, 5.6%</a:t>
            </a:r>
          </a:p>
          <a:p>
            <a:r>
              <a:rPr lang="en-US" sz="3200" dirty="0"/>
              <a:t>PCE, 4.2%</a:t>
            </a:r>
          </a:p>
          <a:p>
            <a:r>
              <a:rPr lang="en-US" sz="3200" dirty="0"/>
              <a:t>Core PCE, 4.6%.</a:t>
            </a:r>
          </a:p>
          <a:p>
            <a:endParaRPr lang="en-US" sz="3200" dirty="0"/>
          </a:p>
          <a:p>
            <a:r>
              <a:rPr lang="en-US" sz="3200" dirty="0"/>
              <a:t>Typically more like 0.5 % pts.</a:t>
            </a:r>
          </a:p>
        </p:txBody>
      </p:sp>
    </p:spTree>
    <p:extLst>
      <p:ext uri="{BB962C8B-B14F-4D97-AF65-F5344CB8AC3E}">
        <p14:creationId xmlns:p14="http://schemas.microsoft.com/office/powerpoint/2010/main" val="6031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Ren</a:t>
            </a:r>
            <a:r>
              <a:rPr lang="en-US" dirty="0"/>
              <a:t>ts Paid versus Asking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90848"/>
          <a:ext cx="10515600" cy="516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76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BA0F32-BA51-F3D5-DF8E-B348AC003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80" y="1325563"/>
            <a:ext cx="8685714" cy="4752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9DB589-54AC-47AE-5308-20C91ABBA52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46494" y="1323364"/>
            <a:ext cx="86868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9661-8FC0-73A2-59EF-42215DC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“Nominal” 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6137-66C9-7172-BDE2-4287108D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Inflation:  There is a lot of work still to be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3287-04A6-1739-1128-F40D0C4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3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Effects: Fiscal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780" y="17351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2020-2021:  massive stimulus.  Cares Act, 3 rounds of stimulus checks, expanded unemployment benefits, Payroll Protection Loans.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D710DA-2898-C5BE-0DFE-E23A1B169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4" y="2490561"/>
            <a:ext cx="5372100" cy="366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5392B-DA3A-4613-BA66-819D85AB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592" y="2738548"/>
            <a:ext cx="583835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icy Effects:  Monetary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C452F-8BF2-F06B-1543-5490876D6883}"/>
              </a:ext>
            </a:extLst>
          </p:cNvPr>
          <p:cNvSpPr txBox="1"/>
          <p:nvPr/>
        </p:nvSpPr>
        <p:spPr>
          <a:xfrm>
            <a:off x="525346" y="1132504"/>
            <a:ext cx="9615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2020-2/2022:  policy interest rate at zero, new round of quantitative easing.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3/2022-present:  most rapid increase in interest rates since Paul Volcker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5DD833-DECE-5F01-9818-7680BD483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8592" y="2458067"/>
            <a:ext cx="8565286" cy="4023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81413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we Stand</a:t>
            </a:r>
            <a:endParaRPr dirty="0"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The ARP was probably too big, but helped many poor families, and the Fed was aware of the size of the stimulus.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Monetary policy was too easy for too long, but since March of last years has been much more restrictive.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Yes, there were supply chain issues that temporarily raised inflation, but there was (is?) too much total spending.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So, where are we headed?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What will the Fed do?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379" name="Google Shape;379;p5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69FE-C8F6-697C-E0DA-E7A3C38D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Lat</a:t>
            </a:r>
            <a:r>
              <a:rPr lang="en-US" dirty="0"/>
              <a:t>est Numbers on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F3134-465C-642E-85DB-FC9B3885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AF999C-4619-BA65-7589-2A333FEF9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0555"/>
            <a:ext cx="10515600" cy="3996589"/>
          </a:xfrm>
        </p:spPr>
      </p:pic>
    </p:spTree>
    <p:extLst>
      <p:ext uri="{BB962C8B-B14F-4D97-AF65-F5344CB8AC3E}">
        <p14:creationId xmlns:p14="http://schemas.microsoft.com/office/powerpoint/2010/main" val="2430565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FC44-C4DA-8A1D-2598-D381DF49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ecasters Are in fact Seeing the “R” 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7F43A-342E-276A-F7E2-54A927C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9176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Recessions are caused by decreases in total spending.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Rea</a:t>
            </a:r>
            <a:r>
              <a:rPr lang="en-US">
                <a:solidFill>
                  <a:srgbClr val="1E4E79"/>
                </a:solidFill>
              </a:rPr>
              <a:t>l GDP Growth and Recessions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4" name="FRED Graph Chart" descr="FRED Graph">
            <a:extLst>
              <a:ext uri="{FF2B5EF4-FFF2-40B4-BE49-F238E27FC236}">
                <a16:creationId xmlns:a16="http://schemas.microsoft.com/office/drawing/2014/main" id="{05D2245F-1D1C-0D4A-2A23-2EDF0511D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610" y="1570038"/>
            <a:ext cx="979634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5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4D3F-0628-D324-20C2-5A0D206B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March 7th P</a:t>
            </a:r>
            <a:r>
              <a:rPr lang="en-US" dirty="0"/>
              <a:t>owell Emphasized Rate Hikes?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3BAB0-14E1-13ED-447C-5A1FEC51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2282CF-7E32-6975-78C0-C78784A06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74" y="1325563"/>
            <a:ext cx="8966791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39218-2F01-D5F7-EBE9-695661B0CAB6}"/>
              </a:ext>
            </a:extLst>
          </p:cNvPr>
          <p:cNvSpPr txBox="1"/>
          <p:nvPr/>
        </p:nvSpPr>
        <p:spPr>
          <a:xfrm>
            <a:off x="3946076" y="1571565"/>
            <a:ext cx="40708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61A5D"/>
                </a:solidFill>
              </a:rPr>
              <a:t>Red Pre March 7;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Post March 7</a:t>
            </a:r>
            <a:endParaRPr lang="en-US" sz="2000" dirty="0">
              <a:solidFill>
                <a:srgbClr val="A61A5D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85A194-570A-A16C-0D97-8CF0C5FBF261}"/>
              </a:ext>
            </a:extLst>
          </p:cNvPr>
          <p:cNvCxnSpPr>
            <a:cxnSpLocks/>
          </p:cNvCxnSpPr>
          <p:nvPr/>
        </p:nvCxnSpPr>
        <p:spPr>
          <a:xfrm flipH="1">
            <a:off x="4968371" y="2297898"/>
            <a:ext cx="2743200" cy="0"/>
          </a:xfrm>
          <a:prstGeom prst="straightConnector1">
            <a:avLst/>
          </a:prstGeom>
          <a:ln w="25400">
            <a:solidFill>
              <a:srgbClr val="92D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409CAA-AA97-3ECD-8482-F8C6E4BAFB79}"/>
              </a:ext>
            </a:extLst>
          </p:cNvPr>
          <p:cNvSpPr txBox="1"/>
          <p:nvPr/>
        </p:nvSpPr>
        <p:spPr>
          <a:xfrm>
            <a:off x="7648465" y="2030018"/>
            <a:ext cx="19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Terminal rate</a:t>
            </a:r>
          </a:p>
        </p:txBody>
      </p:sp>
    </p:spTree>
    <p:extLst>
      <p:ext uri="{BB962C8B-B14F-4D97-AF65-F5344CB8AC3E}">
        <p14:creationId xmlns:p14="http://schemas.microsoft.com/office/powerpoint/2010/main" val="10958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4CAC-2CBC-1A72-5E81-D2017A3C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mething Happened the Next Weekend!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51FF60-83FD-B710-FC18-B7EC44802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88" y="1570038"/>
            <a:ext cx="7315363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561D8-E942-7438-55A6-1E1F92F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95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43BE-CE2D-560A-72D1-88478304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3B1A4-6ABB-1028-5892-B9BA0BB7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Regional mid-sized bank with $212b in assets; $6billion in capitalization (15</a:t>
            </a:r>
            <a:r>
              <a:rPr lang="en-US" baseline="30000" dirty="0"/>
              <a:t>th</a:t>
            </a:r>
            <a:r>
              <a:rPr lang="en-US" dirty="0"/>
              <a:t> largest).</a:t>
            </a:r>
          </a:p>
          <a:p>
            <a:r>
              <a:rPr lang="en-US" dirty="0"/>
              <a:t>Focused on loans to venture capital and managing the </a:t>
            </a:r>
            <a:r>
              <a:rPr lang="en-US" dirty="0" err="1"/>
              <a:t>desposit</a:t>
            </a:r>
            <a:r>
              <a:rPr lang="en-US" dirty="0"/>
              <a:t> accounts of startups.</a:t>
            </a:r>
          </a:p>
          <a:p>
            <a:r>
              <a:rPr lang="en-US" dirty="0"/>
              <a:t>Very rapid growth in deposits and assets between 2021 and 2022, which led to big investments in “safe” long term Treasury bond.</a:t>
            </a:r>
          </a:p>
          <a:p>
            <a:r>
              <a:rPr lang="en-US" dirty="0"/>
              <a:t>The market value of these bonds fell drastically due to the Fed’s rise in interest rates.</a:t>
            </a:r>
          </a:p>
          <a:p>
            <a:r>
              <a:rPr lang="en-US" dirty="0"/>
              <a:t>No problem!  The bank does not incur “losses” unless it sells the bonds before maturity.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B618-1A5E-0F06-4453-83E28EEE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6D36-CE69-0901-A174-952776CD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B859-FF12-7014-9F5D-B9EA9709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Concentrated and sophisticated depositors see the problem and want to get their money out (FDIC insurance guarantees deposits up to $250 thousand, and 90% above this amount!).</a:t>
            </a:r>
          </a:p>
          <a:p>
            <a:r>
              <a:rPr lang="en-US" dirty="0"/>
              <a:t>Deposit withdrawals force SVB to sell those bonds.</a:t>
            </a:r>
          </a:p>
          <a:p>
            <a:r>
              <a:rPr lang="en-US" dirty="0"/>
              <a:t>Precipitating a classic bank run and leading to the FDIC seizing the bank on Friday.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230DF-0BAA-DEDB-199C-BCE5CA9C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0EE3-CD2E-5F6E-76E0-8AE096AA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92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Valley’s Not So Wonderful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C5B3-16DA-CAC3-B848-D12B1F9A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5FC922-507F-BBF9-1991-AB8234C49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2012156"/>
            <a:ext cx="45148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61B31-3D4B-1FFE-7926-65BDD318A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423" y="2282666"/>
            <a:ext cx="6065528" cy="3108960"/>
          </a:xfrm>
          <a:prstGeom prst="rect">
            <a:avLst/>
          </a:prstGeom>
        </p:spPr>
      </p:pic>
      <p:pic>
        <p:nvPicPr>
          <p:cNvPr id="3" name="Online Media 2" title="The Bank Run scene - It's a Wonderful Life">
            <a:hlinkClick r:id="" action="ppaction://media"/>
            <a:extLst>
              <a:ext uri="{FF2B5EF4-FFF2-40B4-BE49-F238E27FC236}">
                <a16:creationId xmlns:a16="http://schemas.microsoft.com/office/drawing/2014/main" id="{981125B0-EBF5-4D5F-CCBA-5D32997E9C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18640" y="1188720"/>
            <a:ext cx="1000735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60F6-C226-2CDA-C3B9-82F61087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FDI</a:t>
            </a:r>
            <a:r>
              <a:rPr lang="en-US" dirty="0"/>
              <a:t>C Bank Closures,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9DEF-7103-24F6-05EA-AEB0F27E7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“Auction” off the failed bank; all depositors paid in full.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Payoff insured deposits and liquidate bank assets</a:t>
            </a:r>
          </a:p>
          <a:p>
            <a:r>
              <a:rPr lang="en-US" dirty="0"/>
              <a:t>Under Dodd-Frank, the FDIC is supposed to use the cheaper procedure.</a:t>
            </a:r>
          </a:p>
          <a:p>
            <a:r>
              <a:rPr lang="en-US" dirty="0"/>
              <a:t>In either case, funding comes from banks’ payments of deposit insurance premium.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FF24B-48B0-3780-06FC-31BB926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A0EF-39DF-0316-DEFB-8A3B45CB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, in This Case: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D780-0705-C64D-9B26-5B811DFA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Janet Yellen announced that all depositors would be paid in full, and there would be complete insurance of all bank deposits for a year.</a:t>
            </a:r>
          </a:p>
          <a:p>
            <a:r>
              <a:rPr lang="en-US" dirty="0"/>
              <a:t>Senior Executives all fired.</a:t>
            </a:r>
          </a:p>
          <a:p>
            <a:r>
              <a:rPr lang="en-US" dirty="0"/>
              <a:t>Fed created a new lending program, so that banks can borrow against Treasury bonds without realizing losses.</a:t>
            </a:r>
          </a:p>
          <a:p>
            <a:r>
              <a:rPr lang="en-US" dirty="0"/>
              <a:t>The rationale was to prevent bank run spreading to other midsize banks.</a:t>
            </a:r>
            <a:endParaRPr lang="en-US" b="0" dirty="0"/>
          </a:p>
          <a:p>
            <a:pPr lvl="1"/>
            <a:r>
              <a:rPr lang="en-US" b="1" dirty="0"/>
              <a:t>Two other banks recently closed</a:t>
            </a:r>
          </a:p>
          <a:p>
            <a:pPr lvl="1"/>
            <a:r>
              <a:rPr lang="en-US" b="1" dirty="0"/>
              <a:t>Stock prices of a number of similar sized banks have plummeted.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5041-DD4B-7929-8C86-CCDCD63F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9FE1-1B1D-1A47-78EC-B21FCEA0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blems with the Bailout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5A38-C520-77E2-A7ED-63F34CD3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Political:</a:t>
            </a:r>
          </a:p>
          <a:p>
            <a:pPr lvl="1"/>
            <a:r>
              <a:rPr lang="en-US" b="1" dirty="0"/>
              <a:t>Did political favoritism play a role in bailing out well connected, sophisticated silicon valley depositors.</a:t>
            </a:r>
          </a:p>
          <a:p>
            <a:pPr lvl="1"/>
            <a:r>
              <a:rPr lang="en-US" b="1" dirty="0"/>
              <a:t>Why didn’t bank regulators see this coming? </a:t>
            </a:r>
          </a:p>
          <a:p>
            <a:r>
              <a:rPr lang="en-US" dirty="0"/>
              <a:t>Economic:  has the moral hazard of “too big to fail” been increased.</a:t>
            </a:r>
          </a:p>
          <a:p>
            <a:r>
              <a:rPr lang="en-US" dirty="0"/>
              <a:t>For the Fed:  Will the Fed have to scale back its interest rate increases to prevent wide scale financial crisis?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55F05-4E27-08D1-EB79-72819DFA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4393-3BD7-E0E6-F303-76C9F792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other Shoe Drops?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190EA5-F1BF-51B8-A7E7-4BEBC6B3C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902" y="1383906"/>
            <a:ext cx="8514080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C20D5-CC50-4052-15C0-47E6504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B10BB-FCBD-EDAF-8BC7-317E9CD40939}"/>
              </a:ext>
            </a:extLst>
          </p:cNvPr>
          <p:cNvSpPr txBox="1"/>
          <p:nvPr/>
        </p:nvSpPr>
        <p:spPr>
          <a:xfrm>
            <a:off x="3684182" y="5919237"/>
            <a:ext cx="591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 Page of the </a:t>
            </a:r>
            <a:r>
              <a:rPr lang="en-US" i="1" dirty="0"/>
              <a:t>NYTimes, </a:t>
            </a:r>
            <a:r>
              <a:rPr lang="en-US" dirty="0"/>
              <a:t>May 1,2023</a:t>
            </a:r>
          </a:p>
        </p:txBody>
      </p:sp>
    </p:spTree>
    <p:extLst>
      <p:ext uri="{BB962C8B-B14F-4D97-AF65-F5344CB8AC3E}">
        <p14:creationId xmlns:p14="http://schemas.microsoft.com/office/powerpoint/2010/main" val="104883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0615-2DF0-D51F-9B32-8B4D0F58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 Are Still in Danger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D1FB8B-A59F-E065-1447-07C0801D2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963" y="1656409"/>
            <a:ext cx="7477760" cy="4206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75E67-0C3C-B0EC-3A11-41052B64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19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12338-FD66-DCB4-AF88-49C2E16C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</a:t>
            </a:r>
            <a:r>
              <a:rPr lang="en-US" dirty="0"/>
              <a:t>ort-term and Long-Term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E095-AFF7-3EE7-7F05-9B0041E5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DE4F25D-F85B-E80D-7C82-D9344D69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772" y="1648720"/>
            <a:ext cx="8187081" cy="42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84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B6D3-5BC5-9446-E72D-C253B906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d, Then There is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915DA-ABDB-B62B-2B54-31AE1BBA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Biden Can:	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Declare Debt Ceiling unconstitutional due to 14</a:t>
            </a:r>
            <a:r>
              <a:rPr lang="en-US" baseline="30000" dirty="0"/>
              <a:t>th</a:t>
            </a:r>
            <a:r>
              <a:rPr lang="en-US" dirty="0"/>
              <a:t> amendment.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Direct the Treasury to Mint a $5 trillion coin.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Direct the Treasury to replace existing bonds with very high coupon payments, so that they sell for more than their face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4358C-C47E-A37B-C770-A55C19D1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66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BA08-80F7-442E-AD1E-BC3C6DC0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erest Rates and the May 3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Fed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85BB-6FF0-4C68-81F7-5D40A8B7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91" y="1579470"/>
            <a:ext cx="10515600" cy="4859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3303E-A3CB-4881-B489-960A8D88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0EBEF4-97A2-9501-360F-1EE047BD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43" y="1423156"/>
            <a:ext cx="6307207" cy="47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1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A696-D0AD-A5A0-25F2-A00D1525B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s AM’s Employment Report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48777F-F6B7-B423-96BE-D8E72385E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814" y="1570038"/>
            <a:ext cx="9724371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581F0-8AED-7F28-8561-FC5B88B1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8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38D9-D68D-F9A8-7481-E3BFCEF2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 Remains Optimistic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641AA9E-9B65-D289-71F6-9D84ADC29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535243"/>
              </p:ext>
            </p:extLst>
          </p:nvPr>
        </p:nvGraphicFramePr>
        <p:xfrm>
          <a:off x="2977407" y="1325563"/>
          <a:ext cx="5548292" cy="5026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365">
                  <a:extLst>
                    <a:ext uri="{9D8B030D-6E8A-4147-A177-3AD203B41FA5}">
                      <a16:colId xmlns:a16="http://schemas.microsoft.com/office/drawing/2014/main" val="1970036857"/>
                    </a:ext>
                  </a:extLst>
                </a:gridCol>
                <a:gridCol w="970345">
                  <a:extLst>
                    <a:ext uri="{9D8B030D-6E8A-4147-A177-3AD203B41FA5}">
                      <a16:colId xmlns:a16="http://schemas.microsoft.com/office/drawing/2014/main" val="880124202"/>
                    </a:ext>
                  </a:extLst>
                </a:gridCol>
                <a:gridCol w="971038">
                  <a:extLst>
                    <a:ext uri="{9D8B030D-6E8A-4147-A177-3AD203B41FA5}">
                      <a16:colId xmlns:a16="http://schemas.microsoft.com/office/drawing/2014/main" val="3635459776"/>
                    </a:ext>
                  </a:extLst>
                </a:gridCol>
                <a:gridCol w="1007772">
                  <a:extLst>
                    <a:ext uri="{9D8B030D-6E8A-4147-A177-3AD203B41FA5}">
                      <a16:colId xmlns:a16="http://schemas.microsoft.com/office/drawing/2014/main" val="2795236908"/>
                    </a:ext>
                  </a:extLst>
                </a:gridCol>
                <a:gridCol w="1007772">
                  <a:extLst>
                    <a:ext uri="{9D8B030D-6E8A-4147-A177-3AD203B41FA5}">
                      <a16:colId xmlns:a16="http://schemas.microsoft.com/office/drawing/2014/main" val="1461588002"/>
                    </a:ext>
                  </a:extLst>
                </a:gridCol>
              </a:tblGrid>
              <a:tr h="29485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Variable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(in percent)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Medians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53710"/>
                  </a:ext>
                </a:extLst>
              </a:tr>
              <a:tr h="603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Longer Run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508804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RGDP growth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056512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Dec.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5110389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957308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Unemployment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573060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Dec.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61210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622565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Inflation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30227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Dec.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41472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405206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Core Inflation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207299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Dec.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909489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032792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Federal Funds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865936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Dec.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98415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07361-F14C-A2CC-2B8C-905881D9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14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CF3D-D379-4121-C086-EE470212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Week:  Why is Sen Warren so Angry?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2F25E-A064-72D6-F540-51D3FF9AD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6C777-95D2-EFAC-3A71-09105E4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Online Media 4" title="Federal Reserve Chair And Elizabeth Warren Clash Over Unemployment Rates">
            <a:hlinkClick r:id="" action="ppaction://media"/>
            <a:extLst>
              <a:ext uri="{FF2B5EF4-FFF2-40B4-BE49-F238E27FC236}">
                <a16:creationId xmlns:a16="http://schemas.microsoft.com/office/drawing/2014/main" id="{C95426B7-B57B-C4DB-E80B-5026B63E66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9706" y="1325563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00B7-1DB6-76A2-1139-0ED12C73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Sen</a:t>
            </a:r>
            <a:r>
              <a:rPr lang="en-US" dirty="0"/>
              <a:t> Warren is 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1AA7F-FBAF-0C20-8CDE-E445BA26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28C44E-4930-47CE-A998-D703D8869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61" y="1570038"/>
            <a:ext cx="9267887" cy="46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862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6973-60BE-7574-B225-7909A1CD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nomists’ Frustration with MP &amp; Inflation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6D1C6-3A08-5BC5-2E8F-3924F9C1E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Olivier</a:t>
            </a:r>
            <a:r>
              <a:rPr lang="en-US" sz="3200" dirty="0"/>
              <a:t> Blanchard 12/30 Twitter Post: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F1419"/>
                </a:solidFill>
                <a:latin typeface="TwitterChirp"/>
              </a:rPr>
              <a:t>I</a:t>
            </a:r>
            <a:r>
              <a:rPr lang="en-US" b="0" i="0" dirty="0">
                <a:solidFill>
                  <a:srgbClr val="0F1419"/>
                </a:solidFill>
                <a:effectLst/>
                <a:latin typeface="TwitterChirp"/>
              </a:rPr>
              <a:t>nflation is fundamentally the outcome of the distributional conflict, between firms, workers, and taxpayers…  The source of the conflict may be too hot an economy.  </a:t>
            </a:r>
            <a:r>
              <a:rPr lang="en-US" b="0" dirty="0">
                <a:solidFill>
                  <a:srgbClr val="0F1419"/>
                </a:solidFill>
                <a:latin typeface="TwitterChirp"/>
              </a:rPr>
              <a:t>But in the end, f</a:t>
            </a:r>
            <a:r>
              <a:rPr lang="en-US" b="0" i="0" dirty="0">
                <a:solidFill>
                  <a:srgbClr val="0F1419"/>
                </a:solidFill>
                <a:effectLst/>
                <a:latin typeface="TwitterChirp"/>
              </a:rPr>
              <a:t>orcing the players to accept the outcome, and thus stabilizing inflation, is typically left to the central bank…  It is a highly inefficient way to deal with distributional conflicts…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F24EF-22E2-130D-340A-443F7D97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D45A3-AB7D-887D-92B9-3D2482C59363}"/>
              </a:ext>
            </a:extLst>
          </p:cNvPr>
          <p:cNvSpPr txBox="1"/>
          <p:nvPr/>
        </p:nvSpPr>
        <p:spPr>
          <a:xfrm>
            <a:off x="3291840" y="5068389"/>
            <a:ext cx="235131" cy="71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00C-66D0-48AE-388F-19DF1114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ngs to Ponder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5EA64-C671-8359-6212-4D8B0F6B6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Fed through monetary policy has the most influence on the short-run behavior of the (world?) economy.  These governmental decisions are made “technocratically” and not democratically. </a:t>
            </a:r>
          </a:p>
          <a:p>
            <a:pPr marL="0" indent="0">
              <a:buNone/>
            </a:pPr>
            <a:r>
              <a:rPr lang="en-US" dirty="0"/>
              <a:t>Congress has mandated the Fed to pursue: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Both the inflation goal and the unemployment goal.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mandate does not include anything about the effects of Fed policy on other countries.</a:t>
            </a:r>
          </a:p>
          <a:p>
            <a:pPr marL="0" indent="0">
              <a:buNone/>
            </a:pPr>
            <a:r>
              <a:rPr lang="en-US" dirty="0"/>
              <a:t>Is there a better way to conduct monetary policy, while maintaining a credible commitment to </a:t>
            </a:r>
            <a:r>
              <a:rPr lang="en-US"/>
              <a:t>low inflation?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0E6D6-62A5-E5B5-102B-BC3EE9D1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Adina </a:t>
            </a:r>
            <a:r>
              <a:rPr lang="en-US"/>
              <a:t>Ardelean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394B7-7909-759F-D0A5-4191BD861522}"/>
              </a:ext>
            </a:extLst>
          </p:cNvPr>
          <p:cNvSpPr txBox="1"/>
          <p:nvPr/>
        </p:nvSpPr>
        <p:spPr>
          <a:xfrm>
            <a:off x="5302639" y="6139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993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(5/5): 	US Economic Update (Geoffrey </a:t>
            </a:r>
            <a:r>
              <a:rPr lang="en-US" b="1" dirty="0" err="1"/>
              <a:t>Woglom</a:t>
            </a:r>
            <a:r>
              <a:rPr lang="en-US" b="1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(5/12): 	Economic Inequality (Adina </a:t>
            </a:r>
            <a:r>
              <a:rPr lang="en-US" dirty="0" err="1"/>
              <a:t>Ardelean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(5/19): 	Economic Mobility (Kathryn Wilson, Kent State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(5/26):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328382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C69E68-4168-0249-9187-542FECDE3E44}"/>
              </a:ext>
            </a:extLst>
          </p:cNvPr>
          <p:cNvSpPr txBox="1"/>
          <p:nvPr/>
        </p:nvSpPr>
        <p:spPr>
          <a:xfrm>
            <a:off x="357353" y="189187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Mobility</a:t>
            </a:r>
          </a:p>
        </p:txBody>
      </p:sp>
    </p:spTree>
    <p:extLst>
      <p:ext uri="{BB962C8B-B14F-4D97-AF65-F5344CB8AC3E}">
        <p14:creationId xmlns:p14="http://schemas.microsoft.com/office/powerpoint/2010/main" val="137900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107366</TotalTime>
  <Words>2157</Words>
  <Application>Microsoft Macintosh PowerPoint</Application>
  <PresentationFormat>Widescreen</PresentationFormat>
  <Paragraphs>416</Paragraphs>
  <Slides>57</Slides>
  <Notes>16</Notes>
  <HiddenSlides>1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Arimo</vt:lpstr>
      <vt:lpstr>Calibri</vt:lpstr>
      <vt:lpstr>Courier New</vt:lpstr>
      <vt:lpstr>TwitterChirp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Income Inequality: Share of Top 10%</vt:lpstr>
      <vt:lpstr>PowerPoint Presentation</vt:lpstr>
      <vt:lpstr>Evidence of the B-W Wealth Gap</vt:lpstr>
      <vt:lpstr>Submitting Questions</vt:lpstr>
      <vt:lpstr>Credits and Disclaimer</vt:lpstr>
      <vt:lpstr>PowerPoint Presentation</vt:lpstr>
      <vt:lpstr>Outline for the Talk</vt:lpstr>
      <vt:lpstr>Gross Domestic Product</vt:lpstr>
      <vt:lpstr>Real GDP and ‘Potential’ during the Recovery</vt:lpstr>
      <vt:lpstr>Labor Market:  Fully Recovered?</vt:lpstr>
      <vt:lpstr>The Great Resignation?</vt:lpstr>
      <vt:lpstr>Labor Market in Missouri  </vt:lpstr>
      <vt:lpstr>Overall Good News on the Real Side</vt:lpstr>
      <vt:lpstr>Interest Rates: Era of Falling Rates Over?</vt:lpstr>
      <vt:lpstr>National Housing Market and Closer to Home</vt:lpstr>
      <vt:lpstr>The Fall in House Prices is Having an Effect</vt:lpstr>
      <vt:lpstr>Stock Prices:  Fear about Rates and Recession</vt:lpstr>
      <vt:lpstr>Inflation during the Recovery (CPI)</vt:lpstr>
      <vt:lpstr>Fed’s Measure (PCE)</vt:lpstr>
      <vt:lpstr>CPI vs. PCE:  Differences</vt:lpstr>
      <vt:lpstr>Rents Paid versus Asking Rents</vt:lpstr>
      <vt:lpstr>Wages Haven’t Kept Pace with Inflation</vt:lpstr>
      <vt:lpstr>The “Nominal”  Side</vt:lpstr>
      <vt:lpstr>Policy  Effects: Fiscal</vt:lpstr>
      <vt:lpstr>Policy Effects:  Monetary</vt:lpstr>
      <vt:lpstr>Where we Stand</vt:lpstr>
      <vt:lpstr>Latest Numbers on Consumption</vt:lpstr>
      <vt:lpstr>Forecasters Are in fact Seeing the “R” Word</vt:lpstr>
      <vt:lpstr>What is a Recession?</vt:lpstr>
      <vt:lpstr>Real GDP Growth and Recessions</vt:lpstr>
      <vt:lpstr>On March 7th Powell Emphasized Rate Hikes?</vt:lpstr>
      <vt:lpstr>Something Happened the Next Weekend!</vt:lpstr>
      <vt:lpstr>Silicon Valley Bank</vt:lpstr>
      <vt:lpstr>Whoops!</vt:lpstr>
      <vt:lpstr>Silicon Valley’s Not So Wonderful Life</vt:lpstr>
      <vt:lpstr>FDIC Bank Closures, in General</vt:lpstr>
      <vt:lpstr>But, in This Case:</vt:lpstr>
      <vt:lpstr>Problems with the Bailout</vt:lpstr>
      <vt:lpstr>Another Shoe Drops?</vt:lpstr>
      <vt:lpstr>We Are Still in Danger</vt:lpstr>
      <vt:lpstr>Short-term and Long-Term Problem?</vt:lpstr>
      <vt:lpstr>And, Then There is the Debt Ceiling</vt:lpstr>
      <vt:lpstr>Interest Rates and the May 3rd Fed Meeting</vt:lpstr>
      <vt:lpstr>This AM’s Employment Report</vt:lpstr>
      <vt:lpstr>Fed Remains Optimistic</vt:lpstr>
      <vt:lpstr>Next Week:  Why is Sen Warren so Angry?</vt:lpstr>
      <vt:lpstr>Sen Warren is Right</vt:lpstr>
      <vt:lpstr>Economists’ Frustration with MP &amp; Inflation</vt:lpstr>
      <vt:lpstr>Things to Ponder</vt:lpstr>
      <vt:lpstr>Income Inequality: Adina Ardelean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420</cp:revision>
  <cp:lastPrinted>2023-05-05T19:48:48Z</cp:lastPrinted>
  <dcterms:created xsi:type="dcterms:W3CDTF">2017-05-03T22:30:38Z</dcterms:created>
  <dcterms:modified xsi:type="dcterms:W3CDTF">2023-05-05T19:49:01Z</dcterms:modified>
</cp:coreProperties>
</file>