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79"/>
  </p:notesMasterIdLst>
  <p:sldIdLst>
    <p:sldId id="4664" r:id="rId2"/>
    <p:sldId id="4669" r:id="rId3"/>
    <p:sldId id="4094" r:id="rId4"/>
    <p:sldId id="4070" r:id="rId5"/>
    <p:sldId id="4169" r:id="rId6"/>
    <p:sldId id="1204" r:id="rId7"/>
    <p:sldId id="4182" r:id="rId8"/>
    <p:sldId id="4678" r:id="rId9"/>
    <p:sldId id="4794" r:id="rId10"/>
    <p:sldId id="4679" r:id="rId11"/>
    <p:sldId id="4733" r:id="rId12"/>
    <p:sldId id="4682" r:id="rId13"/>
    <p:sldId id="4683" r:id="rId14"/>
    <p:sldId id="4681" r:id="rId15"/>
    <p:sldId id="4685" r:id="rId16"/>
    <p:sldId id="4686" r:id="rId17"/>
    <p:sldId id="4687" r:id="rId18"/>
    <p:sldId id="4688" r:id="rId19"/>
    <p:sldId id="4689" r:id="rId20"/>
    <p:sldId id="4690" r:id="rId21"/>
    <p:sldId id="4692" r:id="rId22"/>
    <p:sldId id="4691" r:id="rId23"/>
    <p:sldId id="4693" r:id="rId24"/>
    <p:sldId id="4694" r:id="rId25"/>
    <p:sldId id="4695" r:id="rId26"/>
    <p:sldId id="4696" r:id="rId27"/>
    <p:sldId id="4697" r:id="rId28"/>
    <p:sldId id="4698" r:id="rId29"/>
    <p:sldId id="4750" r:id="rId30"/>
    <p:sldId id="4700" r:id="rId31"/>
    <p:sldId id="4738" r:id="rId32"/>
    <p:sldId id="4767" r:id="rId33"/>
    <p:sldId id="4776" r:id="rId34"/>
    <p:sldId id="4771" r:id="rId35"/>
    <p:sldId id="4844" r:id="rId36"/>
    <p:sldId id="4845" r:id="rId37"/>
    <p:sldId id="4847" r:id="rId38"/>
    <p:sldId id="4846" r:id="rId39"/>
    <p:sldId id="4848" r:id="rId40"/>
    <p:sldId id="4849" r:id="rId41"/>
    <p:sldId id="4826" r:id="rId42"/>
    <p:sldId id="4800" r:id="rId43"/>
    <p:sldId id="4819" r:id="rId44"/>
    <p:sldId id="4818" r:id="rId45"/>
    <p:sldId id="4807" r:id="rId46"/>
    <p:sldId id="4827" r:id="rId47"/>
    <p:sldId id="4808" r:id="rId48"/>
    <p:sldId id="4809" r:id="rId49"/>
    <p:sldId id="4804" r:id="rId50"/>
    <p:sldId id="4828" r:id="rId51"/>
    <p:sldId id="4824" r:id="rId52"/>
    <p:sldId id="4825" r:id="rId53"/>
    <p:sldId id="4805" r:id="rId54"/>
    <p:sldId id="4806" r:id="rId55"/>
    <p:sldId id="4829" r:id="rId56"/>
    <p:sldId id="4822" r:id="rId57"/>
    <p:sldId id="4811" r:id="rId58"/>
    <p:sldId id="4815" r:id="rId59"/>
    <p:sldId id="4817" r:id="rId60"/>
    <p:sldId id="4816" r:id="rId61"/>
    <p:sldId id="4830" r:id="rId62"/>
    <p:sldId id="4821" r:id="rId63"/>
    <p:sldId id="4831" r:id="rId64"/>
    <p:sldId id="4813" r:id="rId65"/>
    <p:sldId id="4814" r:id="rId66"/>
    <p:sldId id="4832" r:id="rId67"/>
    <p:sldId id="4833" r:id="rId68"/>
    <p:sldId id="4834" r:id="rId69"/>
    <p:sldId id="4835" r:id="rId70"/>
    <p:sldId id="4843" r:id="rId71"/>
    <p:sldId id="4823" r:id="rId72"/>
    <p:sldId id="4836" r:id="rId73"/>
    <p:sldId id="4841" r:id="rId74"/>
    <p:sldId id="4820" r:id="rId75"/>
    <p:sldId id="4781" r:id="rId76"/>
    <p:sldId id="4670" r:id="rId77"/>
    <p:sldId id="4850"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haveman" initials="jdh" lastIdx="1" clrIdx="1">
    <p:extLst>
      <p:ext uri="{19B8F6BF-5375-455C-9EA6-DF929625EA0E}">
        <p15:presenceInfo xmlns:p15="http://schemas.microsoft.com/office/powerpoint/2012/main" userId="haveman" providerId="None"/>
      </p:ext>
    </p:extLst>
  </p:cmAuthor>
  <p:cmAuthor id="3" name="debra soled" initials="ds" lastIdx="8" clrIdx="2">
    <p:extLst>
      <p:ext uri="{19B8F6BF-5375-455C-9EA6-DF929625EA0E}">
        <p15:presenceInfo xmlns:p15="http://schemas.microsoft.com/office/powerpoint/2012/main" userId="9307cfb5ac3a12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879" autoAdjust="0"/>
    <p:restoredTop sz="94674"/>
  </p:normalViewPr>
  <p:slideViewPr>
    <p:cSldViewPr snapToGrid="0" snapToObjects="1">
      <p:cViewPr varScale="1">
        <p:scale>
          <a:sx n="55" d="100"/>
          <a:sy n="55" d="100"/>
        </p:scale>
        <p:origin x="54" y="526"/>
      </p:cViewPr>
      <p:guideLst>
        <p:guide orient="horz" pos="2160"/>
        <p:guide pos="3840"/>
      </p:guideLst>
    </p:cSldViewPr>
  </p:slideViewPr>
  <p:notesTextViewPr>
    <p:cViewPr>
      <p:scale>
        <a:sx n="1" d="1"/>
        <a:sy n="1" d="1"/>
      </p:scale>
      <p:origin x="0" y="0"/>
    </p:cViewPr>
  </p:notesTextViewPr>
  <p:sorterViewPr>
    <p:cViewPr varScale="1">
      <p:scale>
        <a:sx n="1" d="1"/>
        <a:sy n="1" d="1"/>
      </p:scale>
      <p:origin x="0" y="-2199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Total Domestic Spending</a:t>
            </a:r>
            <a:r>
              <a:rPr lang="en-US" sz="2400" baseline="0"/>
              <a:t> </a:t>
            </a:r>
            <a:r>
              <a:rPr lang="en-US" sz="2400"/>
              <a:t>$30.1 </a:t>
            </a:r>
          </a:p>
        </c:rich>
      </c:tx>
      <c:layout>
        <c:manualLayout>
          <c:xMode val="edge"/>
          <c:yMode val="edge"/>
          <c:x val="0.25193044619422567"/>
          <c:y val="3.181818181818181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15720603646066E-2"/>
          <c:y val="0.16010521956032092"/>
          <c:w val="0.83469268339973313"/>
          <c:h val="0.6833796373857523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66C-4E2E-B550-8FCC303DA20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66C-4E2E-B550-8FCC303DA20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66C-4E2E-B550-8FCC303DA202}"/>
              </c:ext>
            </c:extLst>
          </c:dPt>
          <c:dLbls>
            <c:dLbl>
              <c:idx val="0"/>
              <c:tx>
                <c:rich>
                  <a:bodyPr/>
                  <a:lstStyle/>
                  <a:p>
                    <a:fld id="{6038AF8A-697D-4ED4-9D6C-81A1013D197C}" type="CELLRANGE">
                      <a:rPr lang="en-US"/>
                      <a:pPr/>
                      <a:t>[CELLRANGE]</a:t>
                    </a:fld>
                    <a:r>
                      <a:rPr lang="en-US" baseline="0"/>
                      <a:t>, </a:t>
                    </a:r>
                    <a:fld id="{14EB7D7A-B4FD-4842-8297-F5CB4DC2F88A}"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F66C-4E2E-B550-8FCC303DA202}"/>
                </c:ext>
              </c:extLst>
            </c:dLbl>
            <c:dLbl>
              <c:idx val="1"/>
              <c:tx>
                <c:rich>
                  <a:bodyPr/>
                  <a:lstStyle/>
                  <a:p>
                    <a:fld id="{5363F249-4CDC-4124-A551-6CFCE29DCC7A}" type="CELLRANGE">
                      <a:rPr lang="en-US"/>
                      <a:pPr/>
                      <a:t>[CELLRANGE]</a:t>
                    </a:fld>
                    <a:r>
                      <a:rPr lang="en-US" baseline="0"/>
                      <a:t>, </a:t>
                    </a:r>
                    <a:fld id="{69391EDD-9B94-4A1D-BB67-BD9E678D2637}"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66C-4E2E-B550-8FCC303DA202}"/>
                </c:ext>
              </c:extLst>
            </c:dLbl>
            <c:dLbl>
              <c:idx val="2"/>
              <c:tx>
                <c:rich>
                  <a:bodyPr/>
                  <a:lstStyle/>
                  <a:p>
                    <a:fld id="{679CED93-80F8-40EE-8FBE-464866C0D989}" type="CELLRANGE">
                      <a:rPr lang="en-US" baseline="0"/>
                      <a:pPr/>
                      <a:t>[CELLRANGE]</a:t>
                    </a:fld>
                    <a:r>
                      <a:rPr lang="en-US" baseline="0"/>
                      <a:t>, </a:t>
                    </a:r>
                    <a:fld id="{E0B4299D-09AB-4A64-805E-74B093B9B20B}"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layout>
                    <c:manualLayout>
                      <c:w val="0.24860972938412032"/>
                      <c:h val="0.14619003741553582"/>
                    </c:manualLayout>
                  </c15:layout>
                  <c15:dlblFieldTable/>
                  <c15:showDataLabelsRange val="1"/>
                </c:ext>
                <c:ext xmlns:c16="http://schemas.microsoft.com/office/drawing/2014/chart" uri="{C3380CC4-5D6E-409C-BE32-E72D297353CC}">
                  <c16:uniqueId val="{00000005-F66C-4E2E-B550-8FCC303DA20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Consumption</c:v>
                </c:pt>
                <c:pt idx="1">
                  <c:v>Investment</c:v>
                </c:pt>
                <c:pt idx="2">
                  <c:v>Government</c:v>
                </c:pt>
              </c:strCache>
            </c:strRef>
          </c:cat>
          <c:val>
            <c:numRef>
              <c:f>Sheet1!$B$2:$B$4</c:f>
              <c:numCache>
                <c:formatCode>General</c:formatCode>
                <c:ptCount val="3"/>
                <c:pt idx="0">
                  <c:v>19825.3</c:v>
                </c:pt>
                <c:pt idx="1">
                  <c:v>5272.9</c:v>
                </c:pt>
                <c:pt idx="2">
                  <c:v>4989.7</c:v>
                </c:pt>
              </c:numCache>
            </c:numRef>
          </c:val>
          <c:extLst>
            <c:ext xmlns:c15="http://schemas.microsoft.com/office/drawing/2012/chart" uri="{02D57815-91ED-43cb-92C2-25804820EDAC}">
              <c15:datalabelsRange>
                <c15:f>Sheet1!$C$2:$C$4</c15:f>
                <c15:dlblRangeCache>
                  <c:ptCount val="3"/>
                  <c:pt idx="0">
                    <c:v>67.9%</c:v>
                  </c:pt>
                  <c:pt idx="1">
                    <c:v>18.1%</c:v>
                  </c:pt>
                  <c:pt idx="2">
                    <c:v>17.1%</c:v>
                  </c:pt>
                </c15:dlblRangeCache>
              </c15:datalabelsRange>
            </c:ext>
            <c:ext xmlns:c16="http://schemas.microsoft.com/office/drawing/2014/chart" uri="{C3380CC4-5D6E-409C-BE32-E72D297353CC}">
              <c16:uniqueId val="{00000006-F66C-4E2E-B550-8FCC303DA202}"/>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Median Single</a:t>
            </a:r>
            <a:r>
              <a:rPr lang="en-US" sz="3200" baseline="0"/>
              <a:t> Family Home Prices</a:t>
            </a:r>
            <a:endParaRPr lang="en-US" sz="320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302110816618513E-2"/>
          <c:y val="7.3522147743256119E-2"/>
          <c:w val="0.95643387347477771"/>
          <c:h val="0.88240896942031266"/>
        </c:manualLayout>
      </c:layout>
      <c:lineChart>
        <c:grouping val="standard"/>
        <c:varyColors val="0"/>
        <c:ser>
          <c:idx val="0"/>
          <c:order val="0"/>
          <c:tx>
            <c:v>St. Louis</c:v>
          </c:tx>
          <c:spPr>
            <a:ln w="28575" cap="rnd">
              <a:solidFill>
                <a:srgbClr val="FF0000"/>
              </a:solidFill>
              <a:round/>
            </a:ln>
            <a:effectLst/>
          </c:spPr>
          <c:marker>
            <c:symbol val="none"/>
          </c:marker>
          <c:cat>
            <c:numRef>
              <c:f>'Metro_zhvi_uc_sfr_tier_0.33_0.6'!$BF$1:$KT$1</c:f>
              <c:numCache>
                <c:formatCode>m/d/yyyy</c:formatCode>
                <c:ptCount val="249"/>
                <c:pt idx="0">
                  <c:v>38138</c:v>
                </c:pt>
                <c:pt idx="1">
                  <c:v>38168</c:v>
                </c:pt>
                <c:pt idx="2">
                  <c:v>38199</c:v>
                </c:pt>
                <c:pt idx="3">
                  <c:v>38230</c:v>
                </c:pt>
                <c:pt idx="4">
                  <c:v>38260</c:v>
                </c:pt>
                <c:pt idx="5">
                  <c:v>38291</c:v>
                </c:pt>
                <c:pt idx="6">
                  <c:v>38321</c:v>
                </c:pt>
                <c:pt idx="7">
                  <c:v>38352</c:v>
                </c:pt>
                <c:pt idx="8">
                  <c:v>38383</c:v>
                </c:pt>
                <c:pt idx="9">
                  <c:v>38411</c:v>
                </c:pt>
                <c:pt idx="10">
                  <c:v>38442</c:v>
                </c:pt>
                <c:pt idx="11">
                  <c:v>38472</c:v>
                </c:pt>
                <c:pt idx="12">
                  <c:v>38503</c:v>
                </c:pt>
                <c:pt idx="13">
                  <c:v>38533</c:v>
                </c:pt>
                <c:pt idx="14">
                  <c:v>38564</c:v>
                </c:pt>
                <c:pt idx="15">
                  <c:v>38595</c:v>
                </c:pt>
                <c:pt idx="16">
                  <c:v>38625</c:v>
                </c:pt>
                <c:pt idx="17">
                  <c:v>38656</c:v>
                </c:pt>
                <c:pt idx="18">
                  <c:v>38686</c:v>
                </c:pt>
                <c:pt idx="19">
                  <c:v>38717</c:v>
                </c:pt>
                <c:pt idx="20">
                  <c:v>38748</c:v>
                </c:pt>
                <c:pt idx="21">
                  <c:v>38776</c:v>
                </c:pt>
                <c:pt idx="22">
                  <c:v>38807</c:v>
                </c:pt>
                <c:pt idx="23">
                  <c:v>38837</c:v>
                </c:pt>
                <c:pt idx="24">
                  <c:v>38868</c:v>
                </c:pt>
                <c:pt idx="25">
                  <c:v>38898</c:v>
                </c:pt>
                <c:pt idx="26">
                  <c:v>38929</c:v>
                </c:pt>
                <c:pt idx="27">
                  <c:v>38960</c:v>
                </c:pt>
                <c:pt idx="28">
                  <c:v>38990</c:v>
                </c:pt>
                <c:pt idx="29">
                  <c:v>39021</c:v>
                </c:pt>
                <c:pt idx="30">
                  <c:v>39051</c:v>
                </c:pt>
                <c:pt idx="31">
                  <c:v>39082</c:v>
                </c:pt>
                <c:pt idx="32">
                  <c:v>39113</c:v>
                </c:pt>
                <c:pt idx="33">
                  <c:v>39141</c:v>
                </c:pt>
                <c:pt idx="34">
                  <c:v>39172</c:v>
                </c:pt>
                <c:pt idx="35">
                  <c:v>39202</c:v>
                </c:pt>
                <c:pt idx="36">
                  <c:v>39233</c:v>
                </c:pt>
                <c:pt idx="37">
                  <c:v>39263</c:v>
                </c:pt>
                <c:pt idx="38">
                  <c:v>39294</c:v>
                </c:pt>
                <c:pt idx="39">
                  <c:v>39325</c:v>
                </c:pt>
                <c:pt idx="40">
                  <c:v>39355</c:v>
                </c:pt>
                <c:pt idx="41">
                  <c:v>39386</c:v>
                </c:pt>
                <c:pt idx="42">
                  <c:v>39416</c:v>
                </c:pt>
                <c:pt idx="43">
                  <c:v>39447</c:v>
                </c:pt>
                <c:pt idx="44">
                  <c:v>39478</c:v>
                </c:pt>
                <c:pt idx="45">
                  <c:v>39507</c:v>
                </c:pt>
                <c:pt idx="46">
                  <c:v>39538</c:v>
                </c:pt>
                <c:pt idx="47">
                  <c:v>39568</c:v>
                </c:pt>
                <c:pt idx="48">
                  <c:v>39599</c:v>
                </c:pt>
                <c:pt idx="49">
                  <c:v>39629</c:v>
                </c:pt>
                <c:pt idx="50">
                  <c:v>39660</c:v>
                </c:pt>
                <c:pt idx="51">
                  <c:v>39691</c:v>
                </c:pt>
                <c:pt idx="52">
                  <c:v>39721</c:v>
                </c:pt>
                <c:pt idx="53">
                  <c:v>39752</c:v>
                </c:pt>
                <c:pt idx="54">
                  <c:v>39782</c:v>
                </c:pt>
                <c:pt idx="55">
                  <c:v>39813</c:v>
                </c:pt>
                <c:pt idx="56">
                  <c:v>39844</c:v>
                </c:pt>
                <c:pt idx="57">
                  <c:v>39872</c:v>
                </c:pt>
                <c:pt idx="58">
                  <c:v>39903</c:v>
                </c:pt>
                <c:pt idx="59">
                  <c:v>39933</c:v>
                </c:pt>
                <c:pt idx="60">
                  <c:v>39964</c:v>
                </c:pt>
                <c:pt idx="61">
                  <c:v>39994</c:v>
                </c:pt>
                <c:pt idx="62">
                  <c:v>40025</c:v>
                </c:pt>
                <c:pt idx="63">
                  <c:v>40056</c:v>
                </c:pt>
                <c:pt idx="64">
                  <c:v>40086</c:v>
                </c:pt>
                <c:pt idx="65">
                  <c:v>40117</c:v>
                </c:pt>
                <c:pt idx="66">
                  <c:v>40147</c:v>
                </c:pt>
                <c:pt idx="67">
                  <c:v>40178</c:v>
                </c:pt>
                <c:pt idx="68">
                  <c:v>40209</c:v>
                </c:pt>
                <c:pt idx="69">
                  <c:v>40237</c:v>
                </c:pt>
                <c:pt idx="70">
                  <c:v>40268</c:v>
                </c:pt>
                <c:pt idx="71">
                  <c:v>40298</c:v>
                </c:pt>
                <c:pt idx="72">
                  <c:v>40329</c:v>
                </c:pt>
                <c:pt idx="73">
                  <c:v>40359</c:v>
                </c:pt>
                <c:pt idx="74">
                  <c:v>40390</c:v>
                </c:pt>
                <c:pt idx="75">
                  <c:v>40421</c:v>
                </c:pt>
                <c:pt idx="76">
                  <c:v>40451</c:v>
                </c:pt>
                <c:pt idx="77">
                  <c:v>40482</c:v>
                </c:pt>
                <c:pt idx="78">
                  <c:v>40512</c:v>
                </c:pt>
                <c:pt idx="79">
                  <c:v>40543</c:v>
                </c:pt>
                <c:pt idx="80">
                  <c:v>40574</c:v>
                </c:pt>
                <c:pt idx="81">
                  <c:v>40602</c:v>
                </c:pt>
                <c:pt idx="82">
                  <c:v>40633</c:v>
                </c:pt>
                <c:pt idx="83">
                  <c:v>40663</c:v>
                </c:pt>
                <c:pt idx="84">
                  <c:v>40694</c:v>
                </c:pt>
                <c:pt idx="85">
                  <c:v>40724</c:v>
                </c:pt>
                <c:pt idx="86">
                  <c:v>40755</c:v>
                </c:pt>
                <c:pt idx="87">
                  <c:v>40786</c:v>
                </c:pt>
                <c:pt idx="88">
                  <c:v>40816</c:v>
                </c:pt>
                <c:pt idx="89">
                  <c:v>40847</c:v>
                </c:pt>
                <c:pt idx="90">
                  <c:v>40877</c:v>
                </c:pt>
                <c:pt idx="91">
                  <c:v>40908</c:v>
                </c:pt>
                <c:pt idx="92">
                  <c:v>40939</c:v>
                </c:pt>
                <c:pt idx="93">
                  <c:v>40968</c:v>
                </c:pt>
                <c:pt idx="94">
                  <c:v>40999</c:v>
                </c:pt>
                <c:pt idx="95">
                  <c:v>41029</c:v>
                </c:pt>
                <c:pt idx="96">
                  <c:v>41060</c:v>
                </c:pt>
                <c:pt idx="97">
                  <c:v>41090</c:v>
                </c:pt>
                <c:pt idx="98">
                  <c:v>41121</c:v>
                </c:pt>
                <c:pt idx="99">
                  <c:v>41152</c:v>
                </c:pt>
                <c:pt idx="100">
                  <c:v>41182</c:v>
                </c:pt>
                <c:pt idx="101">
                  <c:v>41213</c:v>
                </c:pt>
                <c:pt idx="102">
                  <c:v>41243</c:v>
                </c:pt>
                <c:pt idx="103">
                  <c:v>41274</c:v>
                </c:pt>
                <c:pt idx="104">
                  <c:v>41305</c:v>
                </c:pt>
                <c:pt idx="105">
                  <c:v>41333</c:v>
                </c:pt>
                <c:pt idx="106">
                  <c:v>41364</c:v>
                </c:pt>
                <c:pt idx="107">
                  <c:v>41394</c:v>
                </c:pt>
                <c:pt idx="108">
                  <c:v>41425</c:v>
                </c:pt>
                <c:pt idx="109">
                  <c:v>41455</c:v>
                </c:pt>
                <c:pt idx="110">
                  <c:v>41486</c:v>
                </c:pt>
                <c:pt idx="111">
                  <c:v>41517</c:v>
                </c:pt>
                <c:pt idx="112">
                  <c:v>41547</c:v>
                </c:pt>
                <c:pt idx="113">
                  <c:v>41578</c:v>
                </c:pt>
                <c:pt idx="114">
                  <c:v>41608</c:v>
                </c:pt>
                <c:pt idx="115">
                  <c:v>41639</c:v>
                </c:pt>
                <c:pt idx="116">
                  <c:v>41670</c:v>
                </c:pt>
                <c:pt idx="117">
                  <c:v>41698</c:v>
                </c:pt>
                <c:pt idx="118">
                  <c:v>41729</c:v>
                </c:pt>
                <c:pt idx="119">
                  <c:v>41759</c:v>
                </c:pt>
                <c:pt idx="120">
                  <c:v>41790</c:v>
                </c:pt>
                <c:pt idx="121">
                  <c:v>41820</c:v>
                </c:pt>
                <c:pt idx="122">
                  <c:v>41851</c:v>
                </c:pt>
                <c:pt idx="123">
                  <c:v>41882</c:v>
                </c:pt>
                <c:pt idx="124">
                  <c:v>41912</c:v>
                </c:pt>
                <c:pt idx="125">
                  <c:v>41943</c:v>
                </c:pt>
                <c:pt idx="126">
                  <c:v>41973</c:v>
                </c:pt>
                <c:pt idx="127">
                  <c:v>42004</c:v>
                </c:pt>
                <c:pt idx="128">
                  <c:v>42035</c:v>
                </c:pt>
                <c:pt idx="129">
                  <c:v>42063</c:v>
                </c:pt>
                <c:pt idx="130">
                  <c:v>42094</c:v>
                </c:pt>
                <c:pt idx="131">
                  <c:v>42124</c:v>
                </c:pt>
                <c:pt idx="132">
                  <c:v>42155</c:v>
                </c:pt>
                <c:pt idx="133">
                  <c:v>42185</c:v>
                </c:pt>
                <c:pt idx="134">
                  <c:v>42216</c:v>
                </c:pt>
                <c:pt idx="135">
                  <c:v>42247</c:v>
                </c:pt>
                <c:pt idx="136">
                  <c:v>42277</c:v>
                </c:pt>
                <c:pt idx="137">
                  <c:v>42308</c:v>
                </c:pt>
                <c:pt idx="138">
                  <c:v>42338</c:v>
                </c:pt>
                <c:pt idx="139">
                  <c:v>42369</c:v>
                </c:pt>
                <c:pt idx="140">
                  <c:v>42400</c:v>
                </c:pt>
                <c:pt idx="141">
                  <c:v>42429</c:v>
                </c:pt>
                <c:pt idx="142">
                  <c:v>42460</c:v>
                </c:pt>
                <c:pt idx="143">
                  <c:v>42490</c:v>
                </c:pt>
                <c:pt idx="144">
                  <c:v>42521</c:v>
                </c:pt>
                <c:pt idx="145">
                  <c:v>42551</c:v>
                </c:pt>
                <c:pt idx="146">
                  <c:v>42582</c:v>
                </c:pt>
                <c:pt idx="147">
                  <c:v>42613</c:v>
                </c:pt>
                <c:pt idx="148">
                  <c:v>42643</c:v>
                </c:pt>
                <c:pt idx="149">
                  <c:v>42674</c:v>
                </c:pt>
                <c:pt idx="150">
                  <c:v>42704</c:v>
                </c:pt>
                <c:pt idx="151">
                  <c:v>42735</c:v>
                </c:pt>
                <c:pt idx="152">
                  <c:v>42766</c:v>
                </c:pt>
                <c:pt idx="153">
                  <c:v>42794</c:v>
                </c:pt>
                <c:pt idx="154">
                  <c:v>42825</c:v>
                </c:pt>
                <c:pt idx="155">
                  <c:v>42855</c:v>
                </c:pt>
                <c:pt idx="156">
                  <c:v>42886</c:v>
                </c:pt>
                <c:pt idx="157">
                  <c:v>42916</c:v>
                </c:pt>
                <c:pt idx="158">
                  <c:v>42947</c:v>
                </c:pt>
                <c:pt idx="159">
                  <c:v>42978</c:v>
                </c:pt>
                <c:pt idx="160">
                  <c:v>43008</c:v>
                </c:pt>
                <c:pt idx="161">
                  <c:v>43039</c:v>
                </c:pt>
                <c:pt idx="162">
                  <c:v>43069</c:v>
                </c:pt>
                <c:pt idx="163">
                  <c:v>43100</c:v>
                </c:pt>
                <c:pt idx="164">
                  <c:v>43131</c:v>
                </c:pt>
                <c:pt idx="165">
                  <c:v>43159</c:v>
                </c:pt>
                <c:pt idx="166">
                  <c:v>43190</c:v>
                </c:pt>
                <c:pt idx="167">
                  <c:v>43220</c:v>
                </c:pt>
                <c:pt idx="168">
                  <c:v>43251</c:v>
                </c:pt>
                <c:pt idx="169">
                  <c:v>43281</c:v>
                </c:pt>
                <c:pt idx="170">
                  <c:v>43312</c:v>
                </c:pt>
                <c:pt idx="171">
                  <c:v>43343</c:v>
                </c:pt>
                <c:pt idx="172">
                  <c:v>43373</c:v>
                </c:pt>
                <c:pt idx="173">
                  <c:v>43404</c:v>
                </c:pt>
                <c:pt idx="174">
                  <c:v>43434</c:v>
                </c:pt>
                <c:pt idx="175">
                  <c:v>43465</c:v>
                </c:pt>
                <c:pt idx="176">
                  <c:v>43496</c:v>
                </c:pt>
                <c:pt idx="177">
                  <c:v>43524</c:v>
                </c:pt>
                <c:pt idx="178">
                  <c:v>43555</c:v>
                </c:pt>
                <c:pt idx="179">
                  <c:v>43585</c:v>
                </c:pt>
                <c:pt idx="180">
                  <c:v>43616</c:v>
                </c:pt>
                <c:pt idx="181">
                  <c:v>43646</c:v>
                </c:pt>
                <c:pt idx="182">
                  <c:v>43677</c:v>
                </c:pt>
                <c:pt idx="183">
                  <c:v>43708</c:v>
                </c:pt>
                <c:pt idx="184">
                  <c:v>43738</c:v>
                </c:pt>
                <c:pt idx="185">
                  <c:v>43769</c:v>
                </c:pt>
                <c:pt idx="186">
                  <c:v>43799</c:v>
                </c:pt>
                <c:pt idx="187">
                  <c:v>43830</c:v>
                </c:pt>
                <c:pt idx="188">
                  <c:v>43861</c:v>
                </c:pt>
                <c:pt idx="189">
                  <c:v>43890</c:v>
                </c:pt>
                <c:pt idx="190">
                  <c:v>43921</c:v>
                </c:pt>
                <c:pt idx="191">
                  <c:v>43951</c:v>
                </c:pt>
                <c:pt idx="192">
                  <c:v>43982</c:v>
                </c:pt>
                <c:pt idx="193">
                  <c:v>44012</c:v>
                </c:pt>
                <c:pt idx="194">
                  <c:v>44043</c:v>
                </c:pt>
                <c:pt idx="195">
                  <c:v>44074</c:v>
                </c:pt>
                <c:pt idx="196">
                  <c:v>44104</c:v>
                </c:pt>
                <c:pt idx="197">
                  <c:v>44135</c:v>
                </c:pt>
                <c:pt idx="198">
                  <c:v>44165</c:v>
                </c:pt>
                <c:pt idx="199">
                  <c:v>44196</c:v>
                </c:pt>
                <c:pt idx="200">
                  <c:v>44227</c:v>
                </c:pt>
                <c:pt idx="201">
                  <c:v>44255</c:v>
                </c:pt>
                <c:pt idx="202">
                  <c:v>44286</c:v>
                </c:pt>
                <c:pt idx="203">
                  <c:v>44316</c:v>
                </c:pt>
                <c:pt idx="204">
                  <c:v>44347</c:v>
                </c:pt>
                <c:pt idx="205">
                  <c:v>44377</c:v>
                </c:pt>
                <c:pt idx="206">
                  <c:v>44408</c:v>
                </c:pt>
                <c:pt idx="207">
                  <c:v>44439</c:v>
                </c:pt>
                <c:pt idx="208">
                  <c:v>44469</c:v>
                </c:pt>
                <c:pt idx="209">
                  <c:v>44500</c:v>
                </c:pt>
                <c:pt idx="210">
                  <c:v>44530</c:v>
                </c:pt>
                <c:pt idx="211">
                  <c:v>44561</c:v>
                </c:pt>
                <c:pt idx="212">
                  <c:v>44592</c:v>
                </c:pt>
                <c:pt idx="213">
                  <c:v>44620</c:v>
                </c:pt>
                <c:pt idx="214">
                  <c:v>44651</c:v>
                </c:pt>
                <c:pt idx="215">
                  <c:v>44681</c:v>
                </c:pt>
                <c:pt idx="216">
                  <c:v>44712</c:v>
                </c:pt>
                <c:pt idx="217">
                  <c:v>44742</c:v>
                </c:pt>
                <c:pt idx="218">
                  <c:v>44773</c:v>
                </c:pt>
                <c:pt idx="219">
                  <c:v>44804</c:v>
                </c:pt>
                <c:pt idx="220">
                  <c:v>44834</c:v>
                </c:pt>
                <c:pt idx="221">
                  <c:v>44865</c:v>
                </c:pt>
                <c:pt idx="222">
                  <c:v>44895</c:v>
                </c:pt>
                <c:pt idx="223">
                  <c:v>44926</c:v>
                </c:pt>
                <c:pt idx="224">
                  <c:v>44957</c:v>
                </c:pt>
                <c:pt idx="225">
                  <c:v>44985</c:v>
                </c:pt>
                <c:pt idx="226">
                  <c:v>45016</c:v>
                </c:pt>
                <c:pt idx="227">
                  <c:v>45046</c:v>
                </c:pt>
                <c:pt idx="228">
                  <c:v>45077</c:v>
                </c:pt>
                <c:pt idx="229">
                  <c:v>45107</c:v>
                </c:pt>
                <c:pt idx="230">
                  <c:v>45138</c:v>
                </c:pt>
                <c:pt idx="231">
                  <c:v>45169</c:v>
                </c:pt>
                <c:pt idx="232">
                  <c:v>45199</c:v>
                </c:pt>
                <c:pt idx="233">
                  <c:v>45230</c:v>
                </c:pt>
                <c:pt idx="234">
                  <c:v>45260</c:v>
                </c:pt>
                <c:pt idx="235">
                  <c:v>45291</c:v>
                </c:pt>
                <c:pt idx="236">
                  <c:v>45322</c:v>
                </c:pt>
                <c:pt idx="237">
                  <c:v>45351</c:v>
                </c:pt>
                <c:pt idx="238">
                  <c:v>45382</c:v>
                </c:pt>
                <c:pt idx="239">
                  <c:v>45412</c:v>
                </c:pt>
                <c:pt idx="240">
                  <c:v>45443</c:v>
                </c:pt>
                <c:pt idx="241">
                  <c:v>45473</c:v>
                </c:pt>
                <c:pt idx="242">
                  <c:v>45504</c:v>
                </c:pt>
                <c:pt idx="243">
                  <c:v>45535</c:v>
                </c:pt>
                <c:pt idx="244">
                  <c:v>45565</c:v>
                </c:pt>
                <c:pt idx="245">
                  <c:v>45596</c:v>
                </c:pt>
                <c:pt idx="246">
                  <c:v>45626</c:v>
                </c:pt>
                <c:pt idx="247" formatCode="General">
                  <c:v>45657</c:v>
                </c:pt>
                <c:pt idx="248" formatCode="General">
                  <c:v>45688</c:v>
                </c:pt>
              </c:numCache>
            </c:numRef>
          </c:cat>
          <c:val>
            <c:numRef>
              <c:f>'Metro_zhvi_uc_sfr_tier_0.33_0.6'!$BF$23:$KT$23</c:f>
              <c:numCache>
                <c:formatCode>General</c:formatCode>
                <c:ptCount val="249"/>
                <c:pt idx="0">
                  <c:v>145958.979838036</c:v>
                </c:pt>
                <c:pt idx="1">
                  <c:v>146801.94062752801</c:v>
                </c:pt>
                <c:pt idx="2">
                  <c:v>147759.09658647099</c:v>
                </c:pt>
                <c:pt idx="3">
                  <c:v>148568.296623984</c:v>
                </c:pt>
                <c:pt idx="4">
                  <c:v>149222.20067624899</c:v>
                </c:pt>
                <c:pt idx="5">
                  <c:v>149777.065745928</c:v>
                </c:pt>
                <c:pt idx="6">
                  <c:v>150380.26468768701</c:v>
                </c:pt>
                <c:pt idx="7">
                  <c:v>151101.77317088001</c:v>
                </c:pt>
                <c:pt idx="8">
                  <c:v>151803.03561825401</c:v>
                </c:pt>
                <c:pt idx="9">
                  <c:v>152443.360816231</c:v>
                </c:pt>
                <c:pt idx="10">
                  <c:v>153079.16687822601</c:v>
                </c:pt>
                <c:pt idx="11">
                  <c:v>153724.205140476</c:v>
                </c:pt>
                <c:pt idx="12">
                  <c:v>154485.317990738</c:v>
                </c:pt>
                <c:pt idx="13">
                  <c:v>155225.060152986</c:v>
                </c:pt>
                <c:pt idx="14">
                  <c:v>155967.063971683</c:v>
                </c:pt>
                <c:pt idx="15">
                  <c:v>156687.70871689901</c:v>
                </c:pt>
                <c:pt idx="16">
                  <c:v>157446.80149013901</c:v>
                </c:pt>
                <c:pt idx="17">
                  <c:v>158236.23992491001</c:v>
                </c:pt>
                <c:pt idx="18">
                  <c:v>159002.77285173399</c:v>
                </c:pt>
                <c:pt idx="19">
                  <c:v>159751.517945206</c:v>
                </c:pt>
                <c:pt idx="20">
                  <c:v>160426.977883346</c:v>
                </c:pt>
                <c:pt idx="21">
                  <c:v>161084.36635585199</c:v>
                </c:pt>
                <c:pt idx="22">
                  <c:v>161661.764040301</c:v>
                </c:pt>
                <c:pt idx="23">
                  <c:v>162213.056254984</c:v>
                </c:pt>
                <c:pt idx="24">
                  <c:v>162714.63823666199</c:v>
                </c:pt>
                <c:pt idx="25">
                  <c:v>163154.99900482901</c:v>
                </c:pt>
                <c:pt idx="26">
                  <c:v>163556.529432935</c:v>
                </c:pt>
                <c:pt idx="27">
                  <c:v>163801.52337691301</c:v>
                </c:pt>
                <c:pt idx="28">
                  <c:v>164023.50565721499</c:v>
                </c:pt>
                <c:pt idx="29">
                  <c:v>164283.46058889199</c:v>
                </c:pt>
                <c:pt idx="30">
                  <c:v>164655.83448049301</c:v>
                </c:pt>
                <c:pt idx="31">
                  <c:v>164963.76355157999</c:v>
                </c:pt>
                <c:pt idx="32">
                  <c:v>165188.627266961</c:v>
                </c:pt>
                <c:pt idx="33">
                  <c:v>165258.893561323</c:v>
                </c:pt>
                <c:pt idx="34">
                  <c:v>165328.62103129301</c:v>
                </c:pt>
                <c:pt idx="35">
                  <c:v>165386.108832714</c:v>
                </c:pt>
                <c:pt idx="36">
                  <c:v>165450.044948664</c:v>
                </c:pt>
                <c:pt idx="37">
                  <c:v>165524.393471944</c:v>
                </c:pt>
                <c:pt idx="38">
                  <c:v>165551.35886963501</c:v>
                </c:pt>
                <c:pt idx="39">
                  <c:v>165461.71061815901</c:v>
                </c:pt>
                <c:pt idx="40">
                  <c:v>165235.625186091</c:v>
                </c:pt>
                <c:pt idx="41">
                  <c:v>164915.29355099599</c:v>
                </c:pt>
                <c:pt idx="42">
                  <c:v>164509.570974453</c:v>
                </c:pt>
                <c:pt idx="43">
                  <c:v>164068.28516852099</c:v>
                </c:pt>
                <c:pt idx="44">
                  <c:v>163580.20766913</c:v>
                </c:pt>
                <c:pt idx="45">
                  <c:v>163287.33426529099</c:v>
                </c:pt>
                <c:pt idx="46">
                  <c:v>162977.579207325</c:v>
                </c:pt>
                <c:pt idx="47">
                  <c:v>162446.124457333</c:v>
                </c:pt>
                <c:pt idx="48">
                  <c:v>161788.04400342301</c:v>
                </c:pt>
                <c:pt idx="49">
                  <c:v>161094.87582803101</c:v>
                </c:pt>
                <c:pt idx="50">
                  <c:v>160597.730190559</c:v>
                </c:pt>
                <c:pt idx="51">
                  <c:v>160094.05191959199</c:v>
                </c:pt>
                <c:pt idx="52">
                  <c:v>159601.996690203</c:v>
                </c:pt>
                <c:pt idx="53">
                  <c:v>158985.19483762499</c:v>
                </c:pt>
                <c:pt idx="54">
                  <c:v>158279.728278297</c:v>
                </c:pt>
                <c:pt idx="55">
                  <c:v>157489.87225152599</c:v>
                </c:pt>
                <c:pt idx="56">
                  <c:v>156749.963214057</c:v>
                </c:pt>
                <c:pt idx="57">
                  <c:v>156167.15731267401</c:v>
                </c:pt>
                <c:pt idx="58">
                  <c:v>155857.44344605101</c:v>
                </c:pt>
                <c:pt idx="59">
                  <c:v>155560.37872638999</c:v>
                </c:pt>
                <c:pt idx="60">
                  <c:v>155085.59871168601</c:v>
                </c:pt>
                <c:pt idx="61">
                  <c:v>154321.23903278701</c:v>
                </c:pt>
                <c:pt idx="62">
                  <c:v>153485.10438623599</c:v>
                </c:pt>
                <c:pt idx="63">
                  <c:v>152719.48754983401</c:v>
                </c:pt>
                <c:pt idx="64">
                  <c:v>152055.806438573</c:v>
                </c:pt>
                <c:pt idx="65">
                  <c:v>151652.60228517599</c:v>
                </c:pt>
                <c:pt idx="66">
                  <c:v>151599.64209920101</c:v>
                </c:pt>
                <c:pt idx="67">
                  <c:v>151776.81343104399</c:v>
                </c:pt>
                <c:pt idx="68">
                  <c:v>151963.27833021601</c:v>
                </c:pt>
                <c:pt idx="69">
                  <c:v>151800.492314031</c:v>
                </c:pt>
                <c:pt idx="70">
                  <c:v>151572.29551185601</c:v>
                </c:pt>
                <c:pt idx="71">
                  <c:v>151505.86511183699</c:v>
                </c:pt>
                <c:pt idx="72">
                  <c:v>151626.70581132601</c:v>
                </c:pt>
                <c:pt idx="73">
                  <c:v>151551.59884559599</c:v>
                </c:pt>
                <c:pt idx="74">
                  <c:v>151143.160382367</c:v>
                </c:pt>
                <c:pt idx="75">
                  <c:v>150514.94177481599</c:v>
                </c:pt>
                <c:pt idx="76">
                  <c:v>149803.41756537501</c:v>
                </c:pt>
                <c:pt idx="77">
                  <c:v>148930.73334080601</c:v>
                </c:pt>
                <c:pt idx="78">
                  <c:v>148032.20433044701</c:v>
                </c:pt>
                <c:pt idx="79">
                  <c:v>147036.31960720001</c:v>
                </c:pt>
                <c:pt idx="80">
                  <c:v>146067.08727050401</c:v>
                </c:pt>
                <c:pt idx="81">
                  <c:v>145187.35374007601</c:v>
                </c:pt>
                <c:pt idx="82">
                  <c:v>144370.936139041</c:v>
                </c:pt>
                <c:pt idx="83">
                  <c:v>143600.08052264899</c:v>
                </c:pt>
                <c:pt idx="84">
                  <c:v>142747.727374682</c:v>
                </c:pt>
                <c:pt idx="85">
                  <c:v>141989.34941881199</c:v>
                </c:pt>
                <c:pt idx="86">
                  <c:v>141157.378603566</c:v>
                </c:pt>
                <c:pt idx="87">
                  <c:v>140251.74225887301</c:v>
                </c:pt>
                <c:pt idx="88">
                  <c:v>139389.71676586999</c:v>
                </c:pt>
                <c:pt idx="89">
                  <c:v>138569.36083272201</c:v>
                </c:pt>
                <c:pt idx="90">
                  <c:v>137802.267067454</c:v>
                </c:pt>
                <c:pt idx="91">
                  <c:v>137029.827189345</c:v>
                </c:pt>
                <c:pt idx="92">
                  <c:v>136432.82600393699</c:v>
                </c:pt>
                <c:pt idx="93">
                  <c:v>136089.607898797</c:v>
                </c:pt>
                <c:pt idx="94">
                  <c:v>135908.55983645099</c:v>
                </c:pt>
                <c:pt idx="95">
                  <c:v>135873.68311946999</c:v>
                </c:pt>
                <c:pt idx="96">
                  <c:v>135883.422015182</c:v>
                </c:pt>
                <c:pt idx="97">
                  <c:v>135971.94117494099</c:v>
                </c:pt>
                <c:pt idx="98">
                  <c:v>136093.94649246201</c:v>
                </c:pt>
                <c:pt idx="99">
                  <c:v>136147.409819678</c:v>
                </c:pt>
                <c:pt idx="100">
                  <c:v>136266.89525148401</c:v>
                </c:pt>
                <c:pt idx="101">
                  <c:v>136332.25309923099</c:v>
                </c:pt>
                <c:pt idx="102">
                  <c:v>136481.55471975199</c:v>
                </c:pt>
                <c:pt idx="103">
                  <c:v>136588.192952552</c:v>
                </c:pt>
                <c:pt idx="104">
                  <c:v>136756.12563354601</c:v>
                </c:pt>
                <c:pt idx="105">
                  <c:v>136962.67615998301</c:v>
                </c:pt>
                <c:pt idx="106">
                  <c:v>137173.22845520501</c:v>
                </c:pt>
                <c:pt idx="107">
                  <c:v>137330.09033217499</c:v>
                </c:pt>
                <c:pt idx="108">
                  <c:v>137390.34858558001</c:v>
                </c:pt>
                <c:pt idx="109">
                  <c:v>137529.01488905901</c:v>
                </c:pt>
                <c:pt idx="110">
                  <c:v>137730.38110679499</c:v>
                </c:pt>
                <c:pt idx="111">
                  <c:v>138183.312046162</c:v>
                </c:pt>
                <c:pt idx="112">
                  <c:v>138621.84387970899</c:v>
                </c:pt>
                <c:pt idx="113">
                  <c:v>139150.39164643301</c:v>
                </c:pt>
                <c:pt idx="114">
                  <c:v>139364.12623924899</c:v>
                </c:pt>
                <c:pt idx="115">
                  <c:v>139456.293011845</c:v>
                </c:pt>
                <c:pt idx="116">
                  <c:v>139383.340522646</c:v>
                </c:pt>
                <c:pt idx="117">
                  <c:v>139387.83271779501</c:v>
                </c:pt>
                <c:pt idx="118">
                  <c:v>139496.74151701399</c:v>
                </c:pt>
                <c:pt idx="119">
                  <c:v>139875.674851118</c:v>
                </c:pt>
                <c:pt idx="120">
                  <c:v>140682.009700108</c:v>
                </c:pt>
                <c:pt idx="121">
                  <c:v>141581.73153028099</c:v>
                </c:pt>
                <c:pt idx="122">
                  <c:v>142374.90528555799</c:v>
                </c:pt>
                <c:pt idx="123">
                  <c:v>142869.52626468599</c:v>
                </c:pt>
                <c:pt idx="124">
                  <c:v>143176.019362602</c:v>
                </c:pt>
                <c:pt idx="125">
                  <c:v>143328.340941406</c:v>
                </c:pt>
                <c:pt idx="126">
                  <c:v>143423.18444858</c:v>
                </c:pt>
                <c:pt idx="127">
                  <c:v>143664.347129209</c:v>
                </c:pt>
                <c:pt idx="128">
                  <c:v>143772.450283335</c:v>
                </c:pt>
                <c:pt idx="129">
                  <c:v>143877.50729750001</c:v>
                </c:pt>
                <c:pt idx="130">
                  <c:v>144042.74594970001</c:v>
                </c:pt>
                <c:pt idx="131">
                  <c:v>144530.15333473001</c:v>
                </c:pt>
                <c:pt idx="132">
                  <c:v>145285.21195816199</c:v>
                </c:pt>
                <c:pt idx="133">
                  <c:v>146002.017552131</c:v>
                </c:pt>
                <c:pt idx="134">
                  <c:v>146793.69672139999</c:v>
                </c:pt>
                <c:pt idx="135">
                  <c:v>147566.228144013</c:v>
                </c:pt>
                <c:pt idx="136">
                  <c:v>148298.79739111199</c:v>
                </c:pt>
                <c:pt idx="137">
                  <c:v>149036.50215275501</c:v>
                </c:pt>
                <c:pt idx="138">
                  <c:v>149544.70194289199</c:v>
                </c:pt>
                <c:pt idx="139">
                  <c:v>150146.65019744801</c:v>
                </c:pt>
                <c:pt idx="140">
                  <c:v>150867.14738284901</c:v>
                </c:pt>
                <c:pt idx="141">
                  <c:v>151710.41315377501</c:v>
                </c:pt>
                <c:pt idx="142">
                  <c:v>152335.80687563599</c:v>
                </c:pt>
                <c:pt idx="143">
                  <c:v>152846.85622367699</c:v>
                </c:pt>
                <c:pt idx="144">
                  <c:v>153370.723614407</c:v>
                </c:pt>
                <c:pt idx="145">
                  <c:v>153988.672405333</c:v>
                </c:pt>
                <c:pt idx="146">
                  <c:v>154362.28461104899</c:v>
                </c:pt>
                <c:pt idx="147">
                  <c:v>154593.882827311</c:v>
                </c:pt>
                <c:pt idx="148">
                  <c:v>154802.75666274299</c:v>
                </c:pt>
                <c:pt idx="149">
                  <c:v>155230.703732536</c:v>
                </c:pt>
                <c:pt idx="150">
                  <c:v>155797.12520553201</c:v>
                </c:pt>
                <c:pt idx="151">
                  <c:v>156552.88065637299</c:v>
                </c:pt>
                <c:pt idx="152">
                  <c:v>157293.13718903801</c:v>
                </c:pt>
                <c:pt idx="153">
                  <c:v>158009.661864272</c:v>
                </c:pt>
                <c:pt idx="154">
                  <c:v>158751.887111227</c:v>
                </c:pt>
                <c:pt idx="155">
                  <c:v>159524.27333839401</c:v>
                </c:pt>
                <c:pt idx="156">
                  <c:v>160301.167212409</c:v>
                </c:pt>
                <c:pt idx="157">
                  <c:v>160941.75427671999</c:v>
                </c:pt>
                <c:pt idx="158">
                  <c:v>161449.573454689</c:v>
                </c:pt>
                <c:pt idx="159">
                  <c:v>161908.44423296</c:v>
                </c:pt>
                <c:pt idx="160">
                  <c:v>162376.144028749</c:v>
                </c:pt>
                <c:pt idx="161">
                  <c:v>162948.555720862</c:v>
                </c:pt>
                <c:pt idx="162">
                  <c:v>163603.695928837</c:v>
                </c:pt>
                <c:pt idx="163">
                  <c:v>164281.26821725501</c:v>
                </c:pt>
                <c:pt idx="164">
                  <c:v>164893.954366633</c:v>
                </c:pt>
                <c:pt idx="165">
                  <c:v>165480.42441407099</c:v>
                </c:pt>
                <c:pt idx="166">
                  <c:v>166203.26223533999</c:v>
                </c:pt>
                <c:pt idx="167">
                  <c:v>166951.28030314899</c:v>
                </c:pt>
                <c:pt idx="168">
                  <c:v>167633.784511273</c:v>
                </c:pt>
                <c:pt idx="169">
                  <c:v>168018.19656947799</c:v>
                </c:pt>
                <c:pt idx="170">
                  <c:v>168481.62766749601</c:v>
                </c:pt>
                <c:pt idx="171">
                  <c:v>168962.44870198099</c:v>
                </c:pt>
                <c:pt idx="172">
                  <c:v>169555.75933376999</c:v>
                </c:pt>
                <c:pt idx="173">
                  <c:v>169913.124656756</c:v>
                </c:pt>
                <c:pt idx="174">
                  <c:v>170277.083871045</c:v>
                </c:pt>
                <c:pt idx="175">
                  <c:v>170646.11839237399</c:v>
                </c:pt>
                <c:pt idx="176">
                  <c:v>171285.09878707901</c:v>
                </c:pt>
                <c:pt idx="177">
                  <c:v>172216.749400448</c:v>
                </c:pt>
                <c:pt idx="178">
                  <c:v>173266.28772917899</c:v>
                </c:pt>
                <c:pt idx="179">
                  <c:v>174108.302041249</c:v>
                </c:pt>
                <c:pt idx="180">
                  <c:v>174593.42910461</c:v>
                </c:pt>
                <c:pt idx="181">
                  <c:v>174884.56122256099</c:v>
                </c:pt>
                <c:pt idx="182">
                  <c:v>175029.98013732501</c:v>
                </c:pt>
                <c:pt idx="183">
                  <c:v>175208.845457207</c:v>
                </c:pt>
                <c:pt idx="184">
                  <c:v>175422.99156646201</c:v>
                </c:pt>
                <c:pt idx="185">
                  <c:v>176004.80303341299</c:v>
                </c:pt>
                <c:pt idx="186">
                  <c:v>176799.27111941</c:v>
                </c:pt>
                <c:pt idx="187">
                  <c:v>177689.640757157</c:v>
                </c:pt>
                <c:pt idx="188">
                  <c:v>178723.35920491299</c:v>
                </c:pt>
                <c:pt idx="189">
                  <c:v>179850.727983458</c:v>
                </c:pt>
                <c:pt idx="190">
                  <c:v>181067.33773991899</c:v>
                </c:pt>
                <c:pt idx="191">
                  <c:v>182104.54599702</c:v>
                </c:pt>
                <c:pt idx="192">
                  <c:v>182660.29496806301</c:v>
                </c:pt>
                <c:pt idx="193">
                  <c:v>182992.811516947</c:v>
                </c:pt>
                <c:pt idx="194">
                  <c:v>183618.51516735301</c:v>
                </c:pt>
                <c:pt idx="195">
                  <c:v>185032.330522932</c:v>
                </c:pt>
                <c:pt idx="196">
                  <c:v>187381.433175427</c:v>
                </c:pt>
                <c:pt idx="197">
                  <c:v>190113.454953698</c:v>
                </c:pt>
                <c:pt idx="198">
                  <c:v>192968.85951267101</c:v>
                </c:pt>
                <c:pt idx="199">
                  <c:v>195416.60927134301</c:v>
                </c:pt>
                <c:pt idx="200">
                  <c:v>197530.41084198601</c:v>
                </c:pt>
                <c:pt idx="201">
                  <c:v>199717.463700947</c:v>
                </c:pt>
                <c:pt idx="202">
                  <c:v>202164.35489381399</c:v>
                </c:pt>
                <c:pt idx="203">
                  <c:v>204865.54331081401</c:v>
                </c:pt>
                <c:pt idx="204">
                  <c:v>207663.88303055</c:v>
                </c:pt>
                <c:pt idx="205">
                  <c:v>210337.62510916899</c:v>
                </c:pt>
                <c:pt idx="206">
                  <c:v>212048.855363871</c:v>
                </c:pt>
                <c:pt idx="207">
                  <c:v>212514.887500098</c:v>
                </c:pt>
                <c:pt idx="208">
                  <c:v>212019.31736180399</c:v>
                </c:pt>
                <c:pt idx="209">
                  <c:v>211813.64947639601</c:v>
                </c:pt>
                <c:pt idx="210">
                  <c:v>212318.09731686901</c:v>
                </c:pt>
                <c:pt idx="211">
                  <c:v>213403.342333799</c:v>
                </c:pt>
                <c:pt idx="212">
                  <c:v>215640.65056789399</c:v>
                </c:pt>
                <c:pt idx="213">
                  <c:v>218830.88955415</c:v>
                </c:pt>
                <c:pt idx="214">
                  <c:v>222808.56038510799</c:v>
                </c:pt>
                <c:pt idx="215">
                  <c:v>226560.075215283</c:v>
                </c:pt>
                <c:pt idx="216">
                  <c:v>229563.67057248001</c:v>
                </c:pt>
                <c:pt idx="217">
                  <c:v>232140.54508661601</c:v>
                </c:pt>
                <c:pt idx="218">
                  <c:v>233441.63488546899</c:v>
                </c:pt>
                <c:pt idx="219">
                  <c:v>233532.289977665</c:v>
                </c:pt>
                <c:pt idx="220">
                  <c:v>232540.00429595899</c:v>
                </c:pt>
                <c:pt idx="221">
                  <c:v>231802.566959847</c:v>
                </c:pt>
                <c:pt idx="222">
                  <c:v>231448.01194689699</c:v>
                </c:pt>
                <c:pt idx="223">
                  <c:v>231436.64533173401</c:v>
                </c:pt>
                <c:pt idx="224">
                  <c:v>231221.76136479701</c:v>
                </c:pt>
                <c:pt idx="225">
                  <c:v>231293.49147219199</c:v>
                </c:pt>
                <c:pt idx="226">
                  <c:v>231949.82682031899</c:v>
                </c:pt>
                <c:pt idx="227">
                  <c:v>233619.57924502101</c:v>
                </c:pt>
                <c:pt idx="228">
                  <c:v>235840.25524761001</c:v>
                </c:pt>
                <c:pt idx="229">
                  <c:v>238216.83161777901</c:v>
                </c:pt>
                <c:pt idx="230">
                  <c:v>240102.94799256799</c:v>
                </c:pt>
                <c:pt idx="231">
                  <c:v>241637.36006907799</c:v>
                </c:pt>
                <c:pt idx="232">
                  <c:v>242612.94412034901</c:v>
                </c:pt>
                <c:pt idx="233">
                  <c:v>243257.48890049499</c:v>
                </c:pt>
                <c:pt idx="234">
                  <c:v>243594.90853259299</c:v>
                </c:pt>
                <c:pt idx="235">
                  <c:v>243849.36110136699</c:v>
                </c:pt>
                <c:pt idx="236">
                  <c:v>244144.61222438101</c:v>
                </c:pt>
                <c:pt idx="237">
                  <c:v>244937.60142696401</c:v>
                </c:pt>
                <c:pt idx="238">
                  <c:v>246209.69676229599</c:v>
                </c:pt>
                <c:pt idx="239">
                  <c:v>247683.359280912</c:v>
                </c:pt>
                <c:pt idx="240">
                  <c:v>248761.86773623101</c:v>
                </c:pt>
                <c:pt idx="241">
                  <c:v>249456.84095613501</c:v>
                </c:pt>
                <c:pt idx="242">
                  <c:v>250001.37111987101</c:v>
                </c:pt>
                <c:pt idx="243">
                  <c:v>250615.069324529</c:v>
                </c:pt>
                <c:pt idx="244">
                  <c:v>251243.11431269799</c:v>
                </c:pt>
                <c:pt idx="245">
                  <c:v>251942.98095215499</c:v>
                </c:pt>
                <c:pt idx="246">
                  <c:v>252737.16548787401</c:v>
                </c:pt>
                <c:pt idx="247">
                  <c:v>253856.43029327501</c:v>
                </c:pt>
                <c:pt idx="248">
                  <c:v>254872.451986898</c:v>
                </c:pt>
              </c:numCache>
            </c:numRef>
          </c:val>
          <c:smooth val="0"/>
          <c:extLst>
            <c:ext xmlns:c16="http://schemas.microsoft.com/office/drawing/2014/chart" uri="{C3380CC4-5D6E-409C-BE32-E72D297353CC}">
              <c16:uniqueId val="{00000000-B76F-4639-A85D-FDE6E72C4551}"/>
            </c:ext>
          </c:extLst>
        </c:ser>
        <c:ser>
          <c:idx val="1"/>
          <c:order val="1"/>
          <c:tx>
            <c:v>US</c:v>
          </c:tx>
          <c:spPr>
            <a:ln w="28575" cap="rnd">
              <a:solidFill>
                <a:srgbClr val="0070C0"/>
              </a:solidFill>
              <a:round/>
            </a:ln>
            <a:effectLst/>
          </c:spPr>
          <c:marker>
            <c:symbol val="none"/>
          </c:marker>
          <c:cat>
            <c:numRef>
              <c:f>'Metro_zhvi_uc_sfr_tier_0.33_0.6'!$BF$1:$KT$1</c:f>
              <c:numCache>
                <c:formatCode>m/d/yyyy</c:formatCode>
                <c:ptCount val="249"/>
                <c:pt idx="0">
                  <c:v>38138</c:v>
                </c:pt>
                <c:pt idx="1">
                  <c:v>38168</c:v>
                </c:pt>
                <c:pt idx="2">
                  <c:v>38199</c:v>
                </c:pt>
                <c:pt idx="3">
                  <c:v>38230</c:v>
                </c:pt>
                <c:pt idx="4">
                  <c:v>38260</c:v>
                </c:pt>
                <c:pt idx="5">
                  <c:v>38291</c:v>
                </c:pt>
                <c:pt idx="6">
                  <c:v>38321</c:v>
                </c:pt>
                <c:pt idx="7">
                  <c:v>38352</c:v>
                </c:pt>
                <c:pt idx="8">
                  <c:v>38383</c:v>
                </c:pt>
                <c:pt idx="9">
                  <c:v>38411</c:v>
                </c:pt>
                <c:pt idx="10">
                  <c:v>38442</c:v>
                </c:pt>
                <c:pt idx="11">
                  <c:v>38472</c:v>
                </c:pt>
                <c:pt idx="12">
                  <c:v>38503</c:v>
                </c:pt>
                <c:pt idx="13">
                  <c:v>38533</c:v>
                </c:pt>
                <c:pt idx="14">
                  <c:v>38564</c:v>
                </c:pt>
                <c:pt idx="15">
                  <c:v>38595</c:v>
                </c:pt>
                <c:pt idx="16">
                  <c:v>38625</c:v>
                </c:pt>
                <c:pt idx="17">
                  <c:v>38656</c:v>
                </c:pt>
                <c:pt idx="18">
                  <c:v>38686</c:v>
                </c:pt>
                <c:pt idx="19">
                  <c:v>38717</c:v>
                </c:pt>
                <c:pt idx="20">
                  <c:v>38748</c:v>
                </c:pt>
                <c:pt idx="21">
                  <c:v>38776</c:v>
                </c:pt>
                <c:pt idx="22">
                  <c:v>38807</c:v>
                </c:pt>
                <c:pt idx="23">
                  <c:v>38837</c:v>
                </c:pt>
                <c:pt idx="24">
                  <c:v>38868</c:v>
                </c:pt>
                <c:pt idx="25">
                  <c:v>38898</c:v>
                </c:pt>
                <c:pt idx="26">
                  <c:v>38929</c:v>
                </c:pt>
                <c:pt idx="27">
                  <c:v>38960</c:v>
                </c:pt>
                <c:pt idx="28">
                  <c:v>38990</c:v>
                </c:pt>
                <c:pt idx="29">
                  <c:v>39021</c:v>
                </c:pt>
                <c:pt idx="30">
                  <c:v>39051</c:v>
                </c:pt>
                <c:pt idx="31">
                  <c:v>39082</c:v>
                </c:pt>
                <c:pt idx="32">
                  <c:v>39113</c:v>
                </c:pt>
                <c:pt idx="33">
                  <c:v>39141</c:v>
                </c:pt>
                <c:pt idx="34">
                  <c:v>39172</c:v>
                </c:pt>
                <c:pt idx="35">
                  <c:v>39202</c:v>
                </c:pt>
                <c:pt idx="36">
                  <c:v>39233</c:v>
                </c:pt>
                <c:pt idx="37">
                  <c:v>39263</c:v>
                </c:pt>
                <c:pt idx="38">
                  <c:v>39294</c:v>
                </c:pt>
                <c:pt idx="39">
                  <c:v>39325</c:v>
                </c:pt>
                <c:pt idx="40">
                  <c:v>39355</c:v>
                </c:pt>
                <c:pt idx="41">
                  <c:v>39386</c:v>
                </c:pt>
                <c:pt idx="42">
                  <c:v>39416</c:v>
                </c:pt>
                <c:pt idx="43">
                  <c:v>39447</c:v>
                </c:pt>
                <c:pt idx="44">
                  <c:v>39478</c:v>
                </c:pt>
                <c:pt idx="45">
                  <c:v>39507</c:v>
                </c:pt>
                <c:pt idx="46">
                  <c:v>39538</c:v>
                </c:pt>
                <c:pt idx="47">
                  <c:v>39568</c:v>
                </c:pt>
                <c:pt idx="48">
                  <c:v>39599</c:v>
                </c:pt>
                <c:pt idx="49">
                  <c:v>39629</c:v>
                </c:pt>
                <c:pt idx="50">
                  <c:v>39660</c:v>
                </c:pt>
                <c:pt idx="51">
                  <c:v>39691</c:v>
                </c:pt>
                <c:pt idx="52">
                  <c:v>39721</c:v>
                </c:pt>
                <c:pt idx="53">
                  <c:v>39752</c:v>
                </c:pt>
                <c:pt idx="54">
                  <c:v>39782</c:v>
                </c:pt>
                <c:pt idx="55">
                  <c:v>39813</c:v>
                </c:pt>
                <c:pt idx="56">
                  <c:v>39844</c:v>
                </c:pt>
                <c:pt idx="57">
                  <c:v>39872</c:v>
                </c:pt>
                <c:pt idx="58">
                  <c:v>39903</c:v>
                </c:pt>
                <c:pt idx="59">
                  <c:v>39933</c:v>
                </c:pt>
                <c:pt idx="60">
                  <c:v>39964</c:v>
                </c:pt>
                <c:pt idx="61">
                  <c:v>39994</c:v>
                </c:pt>
                <c:pt idx="62">
                  <c:v>40025</c:v>
                </c:pt>
                <c:pt idx="63">
                  <c:v>40056</c:v>
                </c:pt>
                <c:pt idx="64">
                  <c:v>40086</c:v>
                </c:pt>
                <c:pt idx="65">
                  <c:v>40117</c:v>
                </c:pt>
                <c:pt idx="66">
                  <c:v>40147</c:v>
                </c:pt>
                <c:pt idx="67">
                  <c:v>40178</c:v>
                </c:pt>
                <c:pt idx="68">
                  <c:v>40209</c:v>
                </c:pt>
                <c:pt idx="69">
                  <c:v>40237</c:v>
                </c:pt>
                <c:pt idx="70">
                  <c:v>40268</c:v>
                </c:pt>
                <c:pt idx="71">
                  <c:v>40298</c:v>
                </c:pt>
                <c:pt idx="72">
                  <c:v>40329</c:v>
                </c:pt>
                <c:pt idx="73">
                  <c:v>40359</c:v>
                </c:pt>
                <c:pt idx="74">
                  <c:v>40390</c:v>
                </c:pt>
                <c:pt idx="75">
                  <c:v>40421</c:v>
                </c:pt>
                <c:pt idx="76">
                  <c:v>40451</c:v>
                </c:pt>
                <c:pt idx="77">
                  <c:v>40482</c:v>
                </c:pt>
                <c:pt idx="78">
                  <c:v>40512</c:v>
                </c:pt>
                <c:pt idx="79">
                  <c:v>40543</c:v>
                </c:pt>
                <c:pt idx="80">
                  <c:v>40574</c:v>
                </c:pt>
                <c:pt idx="81">
                  <c:v>40602</c:v>
                </c:pt>
                <c:pt idx="82">
                  <c:v>40633</c:v>
                </c:pt>
                <c:pt idx="83">
                  <c:v>40663</c:v>
                </c:pt>
                <c:pt idx="84">
                  <c:v>40694</c:v>
                </c:pt>
                <c:pt idx="85">
                  <c:v>40724</c:v>
                </c:pt>
                <c:pt idx="86">
                  <c:v>40755</c:v>
                </c:pt>
                <c:pt idx="87">
                  <c:v>40786</c:v>
                </c:pt>
                <c:pt idx="88">
                  <c:v>40816</c:v>
                </c:pt>
                <c:pt idx="89">
                  <c:v>40847</c:v>
                </c:pt>
                <c:pt idx="90">
                  <c:v>40877</c:v>
                </c:pt>
                <c:pt idx="91">
                  <c:v>40908</c:v>
                </c:pt>
                <c:pt idx="92">
                  <c:v>40939</c:v>
                </c:pt>
                <c:pt idx="93">
                  <c:v>40968</c:v>
                </c:pt>
                <c:pt idx="94">
                  <c:v>40999</c:v>
                </c:pt>
                <c:pt idx="95">
                  <c:v>41029</c:v>
                </c:pt>
                <c:pt idx="96">
                  <c:v>41060</c:v>
                </c:pt>
                <c:pt idx="97">
                  <c:v>41090</c:v>
                </c:pt>
                <c:pt idx="98">
                  <c:v>41121</c:v>
                </c:pt>
                <c:pt idx="99">
                  <c:v>41152</c:v>
                </c:pt>
                <c:pt idx="100">
                  <c:v>41182</c:v>
                </c:pt>
                <c:pt idx="101">
                  <c:v>41213</c:v>
                </c:pt>
                <c:pt idx="102">
                  <c:v>41243</c:v>
                </c:pt>
                <c:pt idx="103">
                  <c:v>41274</c:v>
                </c:pt>
                <c:pt idx="104">
                  <c:v>41305</c:v>
                </c:pt>
                <c:pt idx="105">
                  <c:v>41333</c:v>
                </c:pt>
                <c:pt idx="106">
                  <c:v>41364</c:v>
                </c:pt>
                <c:pt idx="107">
                  <c:v>41394</c:v>
                </c:pt>
                <c:pt idx="108">
                  <c:v>41425</c:v>
                </c:pt>
                <c:pt idx="109">
                  <c:v>41455</c:v>
                </c:pt>
                <c:pt idx="110">
                  <c:v>41486</c:v>
                </c:pt>
                <c:pt idx="111">
                  <c:v>41517</c:v>
                </c:pt>
                <c:pt idx="112">
                  <c:v>41547</c:v>
                </c:pt>
                <c:pt idx="113">
                  <c:v>41578</c:v>
                </c:pt>
                <c:pt idx="114">
                  <c:v>41608</c:v>
                </c:pt>
                <c:pt idx="115">
                  <c:v>41639</c:v>
                </c:pt>
                <c:pt idx="116">
                  <c:v>41670</c:v>
                </c:pt>
                <c:pt idx="117">
                  <c:v>41698</c:v>
                </c:pt>
                <c:pt idx="118">
                  <c:v>41729</c:v>
                </c:pt>
                <c:pt idx="119">
                  <c:v>41759</c:v>
                </c:pt>
                <c:pt idx="120">
                  <c:v>41790</c:v>
                </c:pt>
                <c:pt idx="121">
                  <c:v>41820</c:v>
                </c:pt>
                <c:pt idx="122">
                  <c:v>41851</c:v>
                </c:pt>
                <c:pt idx="123">
                  <c:v>41882</c:v>
                </c:pt>
                <c:pt idx="124">
                  <c:v>41912</c:v>
                </c:pt>
                <c:pt idx="125">
                  <c:v>41943</c:v>
                </c:pt>
                <c:pt idx="126">
                  <c:v>41973</c:v>
                </c:pt>
                <c:pt idx="127">
                  <c:v>42004</c:v>
                </c:pt>
                <c:pt idx="128">
                  <c:v>42035</c:v>
                </c:pt>
                <c:pt idx="129">
                  <c:v>42063</c:v>
                </c:pt>
                <c:pt idx="130">
                  <c:v>42094</c:v>
                </c:pt>
                <c:pt idx="131">
                  <c:v>42124</c:v>
                </c:pt>
                <c:pt idx="132">
                  <c:v>42155</c:v>
                </c:pt>
                <c:pt idx="133">
                  <c:v>42185</c:v>
                </c:pt>
                <c:pt idx="134">
                  <c:v>42216</c:v>
                </c:pt>
                <c:pt idx="135">
                  <c:v>42247</c:v>
                </c:pt>
                <c:pt idx="136">
                  <c:v>42277</c:v>
                </c:pt>
                <c:pt idx="137">
                  <c:v>42308</c:v>
                </c:pt>
                <c:pt idx="138">
                  <c:v>42338</c:v>
                </c:pt>
                <c:pt idx="139">
                  <c:v>42369</c:v>
                </c:pt>
                <c:pt idx="140">
                  <c:v>42400</c:v>
                </c:pt>
                <c:pt idx="141">
                  <c:v>42429</c:v>
                </c:pt>
                <c:pt idx="142">
                  <c:v>42460</c:v>
                </c:pt>
                <c:pt idx="143">
                  <c:v>42490</c:v>
                </c:pt>
                <c:pt idx="144">
                  <c:v>42521</c:v>
                </c:pt>
                <c:pt idx="145">
                  <c:v>42551</c:v>
                </c:pt>
                <c:pt idx="146">
                  <c:v>42582</c:v>
                </c:pt>
                <c:pt idx="147">
                  <c:v>42613</c:v>
                </c:pt>
                <c:pt idx="148">
                  <c:v>42643</c:v>
                </c:pt>
                <c:pt idx="149">
                  <c:v>42674</c:v>
                </c:pt>
                <c:pt idx="150">
                  <c:v>42704</c:v>
                </c:pt>
                <c:pt idx="151">
                  <c:v>42735</c:v>
                </c:pt>
                <c:pt idx="152">
                  <c:v>42766</c:v>
                </c:pt>
                <c:pt idx="153">
                  <c:v>42794</c:v>
                </c:pt>
                <c:pt idx="154">
                  <c:v>42825</c:v>
                </c:pt>
                <c:pt idx="155">
                  <c:v>42855</c:v>
                </c:pt>
                <c:pt idx="156">
                  <c:v>42886</c:v>
                </c:pt>
                <c:pt idx="157">
                  <c:v>42916</c:v>
                </c:pt>
                <c:pt idx="158">
                  <c:v>42947</c:v>
                </c:pt>
                <c:pt idx="159">
                  <c:v>42978</c:v>
                </c:pt>
                <c:pt idx="160">
                  <c:v>43008</c:v>
                </c:pt>
                <c:pt idx="161">
                  <c:v>43039</c:v>
                </c:pt>
                <c:pt idx="162">
                  <c:v>43069</c:v>
                </c:pt>
                <c:pt idx="163">
                  <c:v>43100</c:v>
                </c:pt>
                <c:pt idx="164">
                  <c:v>43131</c:v>
                </c:pt>
                <c:pt idx="165">
                  <c:v>43159</c:v>
                </c:pt>
                <c:pt idx="166">
                  <c:v>43190</c:v>
                </c:pt>
                <c:pt idx="167">
                  <c:v>43220</c:v>
                </c:pt>
                <c:pt idx="168">
                  <c:v>43251</c:v>
                </c:pt>
                <c:pt idx="169">
                  <c:v>43281</c:v>
                </c:pt>
                <c:pt idx="170">
                  <c:v>43312</c:v>
                </c:pt>
                <c:pt idx="171">
                  <c:v>43343</c:v>
                </c:pt>
                <c:pt idx="172">
                  <c:v>43373</c:v>
                </c:pt>
                <c:pt idx="173">
                  <c:v>43404</c:v>
                </c:pt>
                <c:pt idx="174">
                  <c:v>43434</c:v>
                </c:pt>
                <c:pt idx="175">
                  <c:v>43465</c:v>
                </c:pt>
                <c:pt idx="176">
                  <c:v>43496</c:v>
                </c:pt>
                <c:pt idx="177">
                  <c:v>43524</c:v>
                </c:pt>
                <c:pt idx="178">
                  <c:v>43555</c:v>
                </c:pt>
                <c:pt idx="179">
                  <c:v>43585</c:v>
                </c:pt>
                <c:pt idx="180">
                  <c:v>43616</c:v>
                </c:pt>
                <c:pt idx="181">
                  <c:v>43646</c:v>
                </c:pt>
                <c:pt idx="182">
                  <c:v>43677</c:v>
                </c:pt>
                <c:pt idx="183">
                  <c:v>43708</c:v>
                </c:pt>
                <c:pt idx="184">
                  <c:v>43738</c:v>
                </c:pt>
                <c:pt idx="185">
                  <c:v>43769</c:v>
                </c:pt>
                <c:pt idx="186">
                  <c:v>43799</c:v>
                </c:pt>
                <c:pt idx="187">
                  <c:v>43830</c:v>
                </c:pt>
                <c:pt idx="188">
                  <c:v>43861</c:v>
                </c:pt>
                <c:pt idx="189">
                  <c:v>43890</c:v>
                </c:pt>
                <c:pt idx="190">
                  <c:v>43921</c:v>
                </c:pt>
                <c:pt idx="191">
                  <c:v>43951</c:v>
                </c:pt>
                <c:pt idx="192">
                  <c:v>43982</c:v>
                </c:pt>
                <c:pt idx="193">
                  <c:v>44012</c:v>
                </c:pt>
                <c:pt idx="194">
                  <c:v>44043</c:v>
                </c:pt>
                <c:pt idx="195">
                  <c:v>44074</c:v>
                </c:pt>
                <c:pt idx="196">
                  <c:v>44104</c:v>
                </c:pt>
                <c:pt idx="197">
                  <c:v>44135</c:v>
                </c:pt>
                <c:pt idx="198">
                  <c:v>44165</c:v>
                </c:pt>
                <c:pt idx="199">
                  <c:v>44196</c:v>
                </c:pt>
                <c:pt idx="200">
                  <c:v>44227</c:v>
                </c:pt>
                <c:pt idx="201">
                  <c:v>44255</c:v>
                </c:pt>
                <c:pt idx="202">
                  <c:v>44286</c:v>
                </c:pt>
                <c:pt idx="203">
                  <c:v>44316</c:v>
                </c:pt>
                <c:pt idx="204">
                  <c:v>44347</c:v>
                </c:pt>
                <c:pt idx="205">
                  <c:v>44377</c:v>
                </c:pt>
                <c:pt idx="206">
                  <c:v>44408</c:v>
                </c:pt>
                <c:pt idx="207">
                  <c:v>44439</c:v>
                </c:pt>
                <c:pt idx="208">
                  <c:v>44469</c:v>
                </c:pt>
                <c:pt idx="209">
                  <c:v>44500</c:v>
                </c:pt>
                <c:pt idx="210">
                  <c:v>44530</c:v>
                </c:pt>
                <c:pt idx="211">
                  <c:v>44561</c:v>
                </c:pt>
                <c:pt idx="212">
                  <c:v>44592</c:v>
                </c:pt>
                <c:pt idx="213">
                  <c:v>44620</c:v>
                </c:pt>
                <c:pt idx="214">
                  <c:v>44651</c:v>
                </c:pt>
                <c:pt idx="215">
                  <c:v>44681</c:v>
                </c:pt>
                <c:pt idx="216">
                  <c:v>44712</c:v>
                </c:pt>
                <c:pt idx="217">
                  <c:v>44742</c:v>
                </c:pt>
                <c:pt idx="218">
                  <c:v>44773</c:v>
                </c:pt>
                <c:pt idx="219">
                  <c:v>44804</c:v>
                </c:pt>
                <c:pt idx="220">
                  <c:v>44834</c:v>
                </c:pt>
                <c:pt idx="221">
                  <c:v>44865</c:v>
                </c:pt>
                <c:pt idx="222">
                  <c:v>44895</c:v>
                </c:pt>
                <c:pt idx="223">
                  <c:v>44926</c:v>
                </c:pt>
                <c:pt idx="224">
                  <c:v>44957</c:v>
                </c:pt>
                <c:pt idx="225">
                  <c:v>44985</c:v>
                </c:pt>
                <c:pt idx="226">
                  <c:v>45016</c:v>
                </c:pt>
                <c:pt idx="227">
                  <c:v>45046</c:v>
                </c:pt>
                <c:pt idx="228">
                  <c:v>45077</c:v>
                </c:pt>
                <c:pt idx="229">
                  <c:v>45107</c:v>
                </c:pt>
                <c:pt idx="230">
                  <c:v>45138</c:v>
                </c:pt>
                <c:pt idx="231">
                  <c:v>45169</c:v>
                </c:pt>
                <c:pt idx="232">
                  <c:v>45199</c:v>
                </c:pt>
                <c:pt idx="233">
                  <c:v>45230</c:v>
                </c:pt>
                <c:pt idx="234">
                  <c:v>45260</c:v>
                </c:pt>
                <c:pt idx="235">
                  <c:v>45291</c:v>
                </c:pt>
                <c:pt idx="236">
                  <c:v>45322</c:v>
                </c:pt>
                <c:pt idx="237">
                  <c:v>45351</c:v>
                </c:pt>
                <c:pt idx="238">
                  <c:v>45382</c:v>
                </c:pt>
                <c:pt idx="239">
                  <c:v>45412</c:v>
                </c:pt>
                <c:pt idx="240">
                  <c:v>45443</c:v>
                </c:pt>
                <c:pt idx="241">
                  <c:v>45473</c:v>
                </c:pt>
                <c:pt idx="242">
                  <c:v>45504</c:v>
                </c:pt>
                <c:pt idx="243">
                  <c:v>45535</c:v>
                </c:pt>
                <c:pt idx="244">
                  <c:v>45565</c:v>
                </c:pt>
                <c:pt idx="245">
                  <c:v>45596</c:v>
                </c:pt>
                <c:pt idx="246">
                  <c:v>45626</c:v>
                </c:pt>
                <c:pt idx="247" formatCode="General">
                  <c:v>45657</c:v>
                </c:pt>
                <c:pt idx="248" formatCode="General">
                  <c:v>45688</c:v>
                </c:pt>
              </c:numCache>
            </c:numRef>
          </c:cat>
          <c:val>
            <c:numRef>
              <c:f>'Metro_zhvi_uc_sfr_tier_0.33_0.6'!$BF$2:$KT$2</c:f>
              <c:numCache>
                <c:formatCode>General</c:formatCode>
                <c:ptCount val="249"/>
                <c:pt idx="0">
                  <c:v>161870.72852305701</c:v>
                </c:pt>
                <c:pt idx="1">
                  <c:v>163369.47750894201</c:v>
                </c:pt>
                <c:pt idx="2">
                  <c:v>164988.04336376899</c:v>
                </c:pt>
                <c:pt idx="3">
                  <c:v>166628.741672059</c:v>
                </c:pt>
                <c:pt idx="4">
                  <c:v>168247.324883516</c:v>
                </c:pt>
                <c:pt idx="5">
                  <c:v>169796.98090666899</c:v>
                </c:pt>
                <c:pt idx="6">
                  <c:v>171254.173286623</c:v>
                </c:pt>
                <c:pt idx="7">
                  <c:v>172688.371456016</c:v>
                </c:pt>
                <c:pt idx="8">
                  <c:v>174076.679841498</c:v>
                </c:pt>
                <c:pt idx="9">
                  <c:v>175487.52721919099</c:v>
                </c:pt>
                <c:pt idx="10">
                  <c:v>176937.35555135499</c:v>
                </c:pt>
                <c:pt idx="11">
                  <c:v>178566.673846427</c:v>
                </c:pt>
                <c:pt idx="12">
                  <c:v>180296.56881227999</c:v>
                </c:pt>
                <c:pt idx="13">
                  <c:v>182113.41115626899</c:v>
                </c:pt>
                <c:pt idx="14">
                  <c:v>183942.53081041499</c:v>
                </c:pt>
                <c:pt idx="15">
                  <c:v>185792.51291818899</c:v>
                </c:pt>
                <c:pt idx="16">
                  <c:v>187610.86432044199</c:v>
                </c:pt>
                <c:pt idx="17">
                  <c:v>189335.508063113</c:v>
                </c:pt>
                <c:pt idx="18">
                  <c:v>190916.52255127401</c:v>
                </c:pt>
                <c:pt idx="19">
                  <c:v>192347.653811278</c:v>
                </c:pt>
                <c:pt idx="20">
                  <c:v>193572.371981256</c:v>
                </c:pt>
                <c:pt idx="21">
                  <c:v>194711.460419032</c:v>
                </c:pt>
                <c:pt idx="22">
                  <c:v>195857.47151772599</c:v>
                </c:pt>
                <c:pt idx="23">
                  <c:v>197085.90291897999</c:v>
                </c:pt>
                <c:pt idx="24">
                  <c:v>198299.57711951999</c:v>
                </c:pt>
                <c:pt idx="25">
                  <c:v>199376.916194002</c:v>
                </c:pt>
                <c:pt idx="26">
                  <c:v>200233.85798617001</c:v>
                </c:pt>
                <c:pt idx="27">
                  <c:v>200906.71982300299</c:v>
                </c:pt>
                <c:pt idx="28">
                  <c:v>201364.10901027301</c:v>
                </c:pt>
                <c:pt idx="29">
                  <c:v>201704.582376398</c:v>
                </c:pt>
                <c:pt idx="30">
                  <c:v>201898.55521012301</c:v>
                </c:pt>
                <c:pt idx="31">
                  <c:v>202030.60874767299</c:v>
                </c:pt>
                <c:pt idx="32">
                  <c:v>202100.66802169199</c:v>
                </c:pt>
                <c:pt idx="33">
                  <c:v>202172.03726586001</c:v>
                </c:pt>
                <c:pt idx="34">
                  <c:v>202236.00503801901</c:v>
                </c:pt>
                <c:pt idx="35">
                  <c:v>202305.82528957899</c:v>
                </c:pt>
                <c:pt idx="36">
                  <c:v>202266.60823062001</c:v>
                </c:pt>
                <c:pt idx="37">
                  <c:v>202065.45398417299</c:v>
                </c:pt>
                <c:pt idx="38">
                  <c:v>201647.037471313</c:v>
                </c:pt>
                <c:pt idx="39">
                  <c:v>201143.075954678</c:v>
                </c:pt>
                <c:pt idx="40">
                  <c:v>200531.36985509499</c:v>
                </c:pt>
                <c:pt idx="41">
                  <c:v>199868.72430113499</c:v>
                </c:pt>
                <c:pt idx="42">
                  <c:v>199064.04495506099</c:v>
                </c:pt>
                <c:pt idx="43">
                  <c:v>198207.64498663499</c:v>
                </c:pt>
                <c:pt idx="44">
                  <c:v>197215.86675184401</c:v>
                </c:pt>
                <c:pt idx="45">
                  <c:v>196122.116649748</c:v>
                </c:pt>
                <c:pt idx="46">
                  <c:v>194890.07428011001</c:v>
                </c:pt>
                <c:pt idx="47">
                  <c:v>193560.381292679</c:v>
                </c:pt>
                <c:pt idx="48">
                  <c:v>192170.58860066801</c:v>
                </c:pt>
                <c:pt idx="49">
                  <c:v>190701.472033431</c:v>
                </c:pt>
                <c:pt idx="50">
                  <c:v>189128.99789066799</c:v>
                </c:pt>
                <c:pt idx="51">
                  <c:v>187376.25871004301</c:v>
                </c:pt>
                <c:pt idx="52">
                  <c:v>185600.378404702</c:v>
                </c:pt>
                <c:pt idx="53">
                  <c:v>183867.72399246701</c:v>
                </c:pt>
                <c:pt idx="54">
                  <c:v>182168.75437027201</c:v>
                </c:pt>
                <c:pt idx="55">
                  <c:v>180481.953665879</c:v>
                </c:pt>
                <c:pt idx="56">
                  <c:v>178831.55486135301</c:v>
                </c:pt>
                <c:pt idx="57">
                  <c:v>177424.70224374201</c:v>
                </c:pt>
                <c:pt idx="58">
                  <c:v>176136.42344232599</c:v>
                </c:pt>
                <c:pt idx="59">
                  <c:v>174925.325777722</c:v>
                </c:pt>
                <c:pt idx="60">
                  <c:v>173700.46396635601</c:v>
                </c:pt>
                <c:pt idx="61">
                  <c:v>172546.09937213999</c:v>
                </c:pt>
                <c:pt idx="62">
                  <c:v>171503.123261714</c:v>
                </c:pt>
                <c:pt idx="63">
                  <c:v>170539.762886343</c:v>
                </c:pt>
                <c:pt idx="64">
                  <c:v>169654.48998836899</c:v>
                </c:pt>
                <c:pt idx="65">
                  <c:v>168929.60215396399</c:v>
                </c:pt>
                <c:pt idx="66">
                  <c:v>168524.02379600299</c:v>
                </c:pt>
                <c:pt idx="67">
                  <c:v>168345.19189961199</c:v>
                </c:pt>
                <c:pt idx="68">
                  <c:v>168291.71530577299</c:v>
                </c:pt>
                <c:pt idx="69">
                  <c:v>168232.73884866299</c:v>
                </c:pt>
                <c:pt idx="70">
                  <c:v>168243.46779356099</c:v>
                </c:pt>
                <c:pt idx="71">
                  <c:v>168359.55417207099</c:v>
                </c:pt>
                <c:pt idx="72">
                  <c:v>168439.41199306599</c:v>
                </c:pt>
                <c:pt idx="73">
                  <c:v>168327.68516654</c:v>
                </c:pt>
                <c:pt idx="74">
                  <c:v>167834.77027453101</c:v>
                </c:pt>
                <c:pt idx="75">
                  <c:v>167089.65549765</c:v>
                </c:pt>
                <c:pt idx="76">
                  <c:v>166154.619506658</c:v>
                </c:pt>
                <c:pt idx="77">
                  <c:v>165184.047956236</c:v>
                </c:pt>
                <c:pt idx="78">
                  <c:v>164195.399584564</c:v>
                </c:pt>
                <c:pt idx="79">
                  <c:v>163268.79420701301</c:v>
                </c:pt>
                <c:pt idx="80">
                  <c:v>162407.99375829799</c:v>
                </c:pt>
                <c:pt idx="81">
                  <c:v>161606.603015328</c:v>
                </c:pt>
                <c:pt idx="82">
                  <c:v>160847.18065429799</c:v>
                </c:pt>
                <c:pt idx="83">
                  <c:v>160053.68556083701</c:v>
                </c:pt>
                <c:pt idx="84">
                  <c:v>159226.797867991</c:v>
                </c:pt>
                <c:pt idx="85">
                  <c:v>158416.29748238801</c:v>
                </c:pt>
                <c:pt idx="86">
                  <c:v>157739.792815539</c:v>
                </c:pt>
                <c:pt idx="87">
                  <c:v>157173.42288409499</c:v>
                </c:pt>
                <c:pt idx="88">
                  <c:v>156691.42188000801</c:v>
                </c:pt>
                <c:pt idx="89">
                  <c:v>156212.045164515</c:v>
                </c:pt>
                <c:pt idx="90">
                  <c:v>155798.84492002</c:v>
                </c:pt>
                <c:pt idx="91">
                  <c:v>155438.32404829701</c:v>
                </c:pt>
                <c:pt idx="92">
                  <c:v>155218.904953419</c:v>
                </c:pt>
                <c:pt idx="93">
                  <c:v>155211.83145327299</c:v>
                </c:pt>
                <c:pt idx="94">
                  <c:v>155434.50403271601</c:v>
                </c:pt>
                <c:pt idx="95">
                  <c:v>155805.13440775999</c:v>
                </c:pt>
                <c:pt idx="96">
                  <c:v>156242.79440313601</c:v>
                </c:pt>
                <c:pt idx="97">
                  <c:v>156751.458985854</c:v>
                </c:pt>
                <c:pt idx="98">
                  <c:v>157298.64058343999</c:v>
                </c:pt>
                <c:pt idx="99">
                  <c:v>157765.88418416801</c:v>
                </c:pt>
                <c:pt idx="100">
                  <c:v>158303.55852560399</c:v>
                </c:pt>
                <c:pt idx="101">
                  <c:v>158888.400150348</c:v>
                </c:pt>
                <c:pt idx="102">
                  <c:v>159584.53539250401</c:v>
                </c:pt>
                <c:pt idx="103">
                  <c:v>160308.22452408701</c:v>
                </c:pt>
                <c:pt idx="104">
                  <c:v>161126.46009040801</c:v>
                </c:pt>
                <c:pt idx="105">
                  <c:v>162005.60803971699</c:v>
                </c:pt>
                <c:pt idx="106">
                  <c:v>162926.43579554101</c:v>
                </c:pt>
                <c:pt idx="107">
                  <c:v>163932.531435916</c:v>
                </c:pt>
                <c:pt idx="108">
                  <c:v>165113.083616319</c:v>
                </c:pt>
                <c:pt idx="109">
                  <c:v>166427.027218195</c:v>
                </c:pt>
                <c:pt idx="110">
                  <c:v>167619.14421149</c:v>
                </c:pt>
                <c:pt idx="111">
                  <c:v>168781.46216719801</c:v>
                </c:pt>
                <c:pt idx="112">
                  <c:v>169823.70174214401</c:v>
                </c:pt>
                <c:pt idx="113">
                  <c:v>170983.357279688</c:v>
                </c:pt>
                <c:pt idx="114">
                  <c:v>171922.270204181</c:v>
                </c:pt>
                <c:pt idx="115">
                  <c:v>172793.619179328</c:v>
                </c:pt>
                <c:pt idx="116">
                  <c:v>173554.66644348501</c:v>
                </c:pt>
                <c:pt idx="117">
                  <c:v>174367.134872425</c:v>
                </c:pt>
                <c:pt idx="118">
                  <c:v>175179.107714699</c:v>
                </c:pt>
                <c:pt idx="119">
                  <c:v>175989.43466688399</c:v>
                </c:pt>
                <c:pt idx="120">
                  <c:v>176923.59152038401</c:v>
                </c:pt>
                <c:pt idx="121">
                  <c:v>177757.74674632901</c:v>
                </c:pt>
                <c:pt idx="122">
                  <c:v>178581.089808939</c:v>
                </c:pt>
                <c:pt idx="123">
                  <c:v>179213.05208068001</c:v>
                </c:pt>
                <c:pt idx="124">
                  <c:v>179806.86151696599</c:v>
                </c:pt>
                <c:pt idx="125">
                  <c:v>180195.03193135501</c:v>
                </c:pt>
                <c:pt idx="126">
                  <c:v>180701.012284397</c:v>
                </c:pt>
                <c:pt idx="127">
                  <c:v>181322.341286134</c:v>
                </c:pt>
                <c:pt idx="128">
                  <c:v>182098.79679218799</c:v>
                </c:pt>
                <c:pt idx="129">
                  <c:v>182882.65016527401</c:v>
                </c:pt>
                <c:pt idx="130">
                  <c:v>183682.28863667499</c:v>
                </c:pt>
                <c:pt idx="131">
                  <c:v>184561.058899114</c:v>
                </c:pt>
                <c:pt idx="132">
                  <c:v>185527.97010614499</c:v>
                </c:pt>
                <c:pt idx="133">
                  <c:v>186464.3227742</c:v>
                </c:pt>
                <c:pt idx="134">
                  <c:v>187430.54121723899</c:v>
                </c:pt>
                <c:pt idx="135">
                  <c:v>188441.65535381701</c:v>
                </c:pt>
                <c:pt idx="136">
                  <c:v>189559.89321406599</c:v>
                </c:pt>
                <c:pt idx="137">
                  <c:v>190727.142199536</c:v>
                </c:pt>
                <c:pt idx="138">
                  <c:v>191769.38542029</c:v>
                </c:pt>
                <c:pt idx="139">
                  <c:v>192801.952321016</c:v>
                </c:pt>
                <c:pt idx="140">
                  <c:v>193920.61079538401</c:v>
                </c:pt>
                <c:pt idx="141">
                  <c:v>195038.673178892</c:v>
                </c:pt>
                <c:pt idx="142">
                  <c:v>195860.967139104</c:v>
                </c:pt>
                <c:pt idx="143">
                  <c:v>196607.13218191799</c:v>
                </c:pt>
                <c:pt idx="144">
                  <c:v>197362.83132968799</c:v>
                </c:pt>
                <c:pt idx="145">
                  <c:v>198284.90110829801</c:v>
                </c:pt>
                <c:pt idx="146">
                  <c:v>198996.473585653</c:v>
                </c:pt>
                <c:pt idx="147">
                  <c:v>199670.51909808</c:v>
                </c:pt>
                <c:pt idx="148">
                  <c:v>200413.11082936</c:v>
                </c:pt>
                <c:pt idx="149">
                  <c:v>201335.74782929299</c:v>
                </c:pt>
                <c:pt idx="150">
                  <c:v>202345.44034092501</c:v>
                </c:pt>
                <c:pt idx="151">
                  <c:v>203413.82156837999</c:v>
                </c:pt>
                <c:pt idx="152">
                  <c:v>204482.401130499</c:v>
                </c:pt>
                <c:pt idx="153">
                  <c:v>205590.525162604</c:v>
                </c:pt>
                <c:pt idx="154">
                  <c:v>206729.360957975</c:v>
                </c:pt>
                <c:pt idx="155">
                  <c:v>207979.13574447899</c:v>
                </c:pt>
                <c:pt idx="156">
                  <c:v>209111.47211569001</c:v>
                </c:pt>
                <c:pt idx="157">
                  <c:v>210171.148081536</c:v>
                </c:pt>
                <c:pt idx="158">
                  <c:v>211064.869993325</c:v>
                </c:pt>
                <c:pt idx="159">
                  <c:v>211967.38494354201</c:v>
                </c:pt>
                <c:pt idx="160">
                  <c:v>212915.08274041</c:v>
                </c:pt>
                <c:pt idx="161">
                  <c:v>213996.91476270501</c:v>
                </c:pt>
                <c:pt idx="162">
                  <c:v>215176.10335508001</c:v>
                </c:pt>
                <c:pt idx="163">
                  <c:v>216406.55527210099</c:v>
                </c:pt>
                <c:pt idx="164">
                  <c:v>217631.73361978499</c:v>
                </c:pt>
                <c:pt idx="165">
                  <c:v>218812.74835590899</c:v>
                </c:pt>
                <c:pt idx="166">
                  <c:v>220175.10495141699</c:v>
                </c:pt>
                <c:pt idx="167">
                  <c:v>221410.21065094299</c:v>
                </c:pt>
                <c:pt idx="168">
                  <c:v>222610.39281218601</c:v>
                </c:pt>
                <c:pt idx="169">
                  <c:v>223491.799281688</c:v>
                </c:pt>
                <c:pt idx="170">
                  <c:v>224596.07588767199</c:v>
                </c:pt>
                <c:pt idx="171">
                  <c:v>225652.90246428599</c:v>
                </c:pt>
                <c:pt idx="172">
                  <c:v>226707.95229549601</c:v>
                </c:pt>
                <c:pt idx="173">
                  <c:v>227426.56897034001</c:v>
                </c:pt>
                <c:pt idx="174">
                  <c:v>228153.41467486499</c:v>
                </c:pt>
                <c:pt idx="175">
                  <c:v>228936.795282148</c:v>
                </c:pt>
                <c:pt idx="176">
                  <c:v>229901.84410823701</c:v>
                </c:pt>
                <c:pt idx="177">
                  <c:v>231039.17154487601</c:v>
                </c:pt>
                <c:pt idx="178">
                  <c:v>232266.13021083199</c:v>
                </c:pt>
                <c:pt idx="179">
                  <c:v>233371.53706881599</c:v>
                </c:pt>
                <c:pt idx="180">
                  <c:v>234206.251297365</c:v>
                </c:pt>
                <c:pt idx="181">
                  <c:v>234940.10392868301</c:v>
                </c:pt>
                <c:pt idx="182">
                  <c:v>235617.41252561199</c:v>
                </c:pt>
                <c:pt idx="183">
                  <c:v>236353.20014882</c:v>
                </c:pt>
                <c:pt idx="184">
                  <c:v>236998.902449102</c:v>
                </c:pt>
                <c:pt idx="185">
                  <c:v>237882.77043467201</c:v>
                </c:pt>
                <c:pt idx="186">
                  <c:v>239065.71572258201</c:v>
                </c:pt>
                <c:pt idx="187">
                  <c:v>240443.486306946</c:v>
                </c:pt>
                <c:pt idx="188">
                  <c:v>241928.465857556</c:v>
                </c:pt>
                <c:pt idx="189">
                  <c:v>243382.09360675499</c:v>
                </c:pt>
                <c:pt idx="190">
                  <c:v>244908.32917440101</c:v>
                </c:pt>
                <c:pt idx="191">
                  <c:v>246242.094338141</c:v>
                </c:pt>
                <c:pt idx="192">
                  <c:v>247007.72374096001</c:v>
                </c:pt>
                <c:pt idx="193">
                  <c:v>247460.26464527001</c:v>
                </c:pt>
                <c:pt idx="194">
                  <c:v>248197.162989128</c:v>
                </c:pt>
                <c:pt idx="195">
                  <c:v>249895.366819505</c:v>
                </c:pt>
                <c:pt idx="196">
                  <c:v>252762.66576270401</c:v>
                </c:pt>
                <c:pt idx="197">
                  <c:v>256228.60313598599</c:v>
                </c:pt>
                <c:pt idx="198">
                  <c:v>260124.21721107</c:v>
                </c:pt>
                <c:pt idx="199">
                  <c:v>263905.95258947799</c:v>
                </c:pt>
                <c:pt idx="200">
                  <c:v>267561.13619431702</c:v>
                </c:pt>
                <c:pt idx="201">
                  <c:v>271309.94457531697</c:v>
                </c:pt>
                <c:pt idx="202">
                  <c:v>275211.70630418201</c:v>
                </c:pt>
                <c:pt idx="203">
                  <c:v>279449.909786965</c:v>
                </c:pt>
                <c:pt idx="204">
                  <c:v>284112.80847762403</c:v>
                </c:pt>
                <c:pt idx="205">
                  <c:v>289114.72136941802</c:v>
                </c:pt>
                <c:pt idx="206">
                  <c:v>293560.26559738797</c:v>
                </c:pt>
                <c:pt idx="207">
                  <c:v>296657.67299263697</c:v>
                </c:pt>
                <c:pt idx="208">
                  <c:v>298471.05746249098</c:v>
                </c:pt>
                <c:pt idx="209">
                  <c:v>300256.83333641902</c:v>
                </c:pt>
                <c:pt idx="210">
                  <c:v>302757.72908510501</c:v>
                </c:pt>
                <c:pt idx="211">
                  <c:v>305888.02075539902</c:v>
                </c:pt>
                <c:pt idx="212">
                  <c:v>310285.19963821699</c:v>
                </c:pt>
                <c:pt idx="213">
                  <c:v>315588.43790162902</c:v>
                </c:pt>
                <c:pt idx="214">
                  <c:v>321827.43704081001</c:v>
                </c:pt>
                <c:pt idx="215">
                  <c:v>328010.73092450702</c:v>
                </c:pt>
                <c:pt idx="216">
                  <c:v>333508.63733902201</c:v>
                </c:pt>
                <c:pt idx="217">
                  <c:v>338082.56527622399</c:v>
                </c:pt>
                <c:pt idx="218">
                  <c:v>340478.249575019</c:v>
                </c:pt>
                <c:pt idx="219">
                  <c:v>340832.33799742803</c:v>
                </c:pt>
                <c:pt idx="220">
                  <c:v>339567.13695709599</c:v>
                </c:pt>
                <c:pt idx="221">
                  <c:v>338332.75091720099</c:v>
                </c:pt>
                <c:pt idx="222">
                  <c:v>337286.46782511799</c:v>
                </c:pt>
                <c:pt idx="223">
                  <c:v>336336.021876115</c:v>
                </c:pt>
                <c:pt idx="224">
                  <c:v>335155.05473935802</c:v>
                </c:pt>
                <c:pt idx="225">
                  <c:v>334348.07813756401</c:v>
                </c:pt>
                <c:pt idx="226">
                  <c:v>334389.40673165501</c:v>
                </c:pt>
                <c:pt idx="227">
                  <c:v>335432.02163229301</c:v>
                </c:pt>
                <c:pt idx="228">
                  <c:v>337111.98608566402</c:v>
                </c:pt>
                <c:pt idx="229">
                  <c:v>339064.45186015201</c:v>
                </c:pt>
                <c:pt idx="230">
                  <c:v>340804.69143838697</c:v>
                </c:pt>
                <c:pt idx="231">
                  <c:v>342384.87295276398</c:v>
                </c:pt>
                <c:pt idx="232">
                  <c:v>343552.43401710299</c:v>
                </c:pt>
                <c:pt idx="233">
                  <c:v>344425.40786040202</c:v>
                </c:pt>
                <c:pt idx="234">
                  <c:v>345058.08838110801</c:v>
                </c:pt>
                <c:pt idx="235">
                  <c:v>345520.76921292901</c:v>
                </c:pt>
                <c:pt idx="236">
                  <c:v>345963.37169517</c:v>
                </c:pt>
                <c:pt idx="237">
                  <c:v>346778.35314088198</c:v>
                </c:pt>
                <c:pt idx="238">
                  <c:v>348319.841262331</c:v>
                </c:pt>
                <c:pt idx="239">
                  <c:v>350214.02017534297</c:v>
                </c:pt>
                <c:pt idx="240">
                  <c:v>351698.162895641</c:v>
                </c:pt>
                <c:pt idx="241">
                  <c:v>352339.22986486298</c:v>
                </c:pt>
                <c:pt idx="242">
                  <c:v>352551.02433084598</c:v>
                </c:pt>
                <c:pt idx="243">
                  <c:v>352834.20912339998</c:v>
                </c:pt>
                <c:pt idx="244">
                  <c:v>353318.97949048702</c:v>
                </c:pt>
                <c:pt idx="245">
                  <c:v>353958.09726172202</c:v>
                </c:pt>
                <c:pt idx="246">
                  <c:v>354528.40205581102</c:v>
                </c:pt>
                <c:pt idx="247">
                  <c:v>355321.14180697501</c:v>
                </c:pt>
                <c:pt idx="248">
                  <c:v>356002.46404477599</c:v>
                </c:pt>
              </c:numCache>
            </c:numRef>
          </c:val>
          <c:smooth val="0"/>
          <c:extLst>
            <c:ext xmlns:c16="http://schemas.microsoft.com/office/drawing/2014/chart" uri="{C3380CC4-5D6E-409C-BE32-E72D297353CC}">
              <c16:uniqueId val="{00000001-B76F-4639-A85D-FDE6E72C4551}"/>
            </c:ext>
          </c:extLst>
        </c:ser>
        <c:dLbls>
          <c:showLegendKey val="0"/>
          <c:showVal val="0"/>
          <c:showCatName val="0"/>
          <c:showSerName val="0"/>
          <c:showPercent val="0"/>
          <c:showBubbleSize val="0"/>
        </c:dLbls>
        <c:smooth val="0"/>
        <c:axId val="339464767"/>
        <c:axId val="339456607"/>
      </c:lineChart>
      <c:catAx>
        <c:axId val="33946476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39456607"/>
        <c:crosses val="autoZero"/>
        <c:auto val="1"/>
        <c:lblAlgn val="ctr"/>
        <c:lblOffset val="100"/>
        <c:tickLblSkip val="6"/>
        <c:noMultiLvlLbl val="1"/>
      </c:catAx>
      <c:valAx>
        <c:axId val="339456607"/>
        <c:scaling>
          <c:orientation val="minMax"/>
          <c:max val="375000"/>
          <c:min val="12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94647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20" baseline="0">
                <a:solidFill>
                  <a:schemeClr val="dk1">
                    <a:lumMod val="50000"/>
                    <a:lumOff val="50000"/>
                  </a:schemeClr>
                </a:solidFill>
                <a:latin typeface="+mn-lt"/>
                <a:ea typeface="+mn-ea"/>
                <a:cs typeface="+mn-cs"/>
              </a:defRPr>
            </a:pPr>
            <a:r>
              <a:rPr lang="en-US" sz="2400" dirty="0"/>
              <a:t>Asking Rents versus CPI Shelter Index</a:t>
            </a:r>
          </a:p>
          <a:p>
            <a:pPr>
              <a:defRPr sz="2400"/>
            </a:pPr>
            <a:r>
              <a:rPr lang="en-US" sz="2400" dirty="0"/>
              <a:t> (yr over yr)</a:t>
            </a:r>
          </a:p>
        </c:rich>
      </c:tx>
      <c:overlay val="0"/>
      <c:spPr>
        <a:noFill/>
        <a:ln>
          <a:noFill/>
        </a:ln>
        <a:effectLst/>
      </c:spPr>
      <c:txPr>
        <a:bodyPr rot="0" spcFirstLastPara="1" vertOverflow="ellipsis" vert="horz" wrap="square" anchor="ctr" anchorCtr="1"/>
        <a:lstStyle/>
        <a:p>
          <a:pPr>
            <a:defRPr sz="2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v>CPI Shelter Price Index</c:v>
          </c:tx>
          <c:spPr>
            <a:ln w="22225" cap="rnd" cmpd="sng" algn="ctr">
              <a:solidFill>
                <a:schemeClr val="accent1"/>
              </a:solidFill>
              <a:round/>
            </a:ln>
            <a:effectLst/>
          </c:spPr>
          <c:marker>
            <c:symbol val="none"/>
          </c:marker>
          <c:cat>
            <c:numRef>
              <c:f>'FRED Graph'!$A$46:$A$131</c:f>
              <c:numCache>
                <c:formatCode>yyyy\-mm\-dd</c:formatCode>
                <c:ptCount val="86"/>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numCache>
            </c:numRef>
          </c:cat>
          <c:val>
            <c:numRef>
              <c:f>'FRED Graph'!$D$46:$D$131</c:f>
              <c:numCache>
                <c:formatCode>0.00%</c:formatCode>
                <c:ptCount val="86"/>
                <c:pt idx="0">
                  <c:v>3.2147707892936417E-2</c:v>
                </c:pt>
                <c:pt idx="1">
                  <c:v>3.1374026882322825E-2</c:v>
                </c:pt>
                <c:pt idx="2">
                  <c:v>3.3218987702195113E-2</c:v>
                </c:pt>
                <c:pt idx="3">
                  <c:v>3.3742362404942217E-2</c:v>
                </c:pt>
                <c:pt idx="4">
                  <c:v>3.4901724004169132E-2</c:v>
                </c:pt>
                <c:pt idx="5">
                  <c:v>3.3538011204010676E-2</c:v>
                </c:pt>
                <c:pt idx="6">
                  <c:v>3.4849971109528477E-2</c:v>
                </c:pt>
                <c:pt idx="7">
                  <c:v>3.3790113213607142E-2</c:v>
                </c:pt>
                <c:pt idx="8">
                  <c:v>3.2734867922765476E-2</c:v>
                </c:pt>
                <c:pt idx="9">
                  <c:v>3.1870192211798543E-2</c:v>
                </c:pt>
                <c:pt idx="10">
                  <c:v>3.2568092094350298E-2</c:v>
                </c:pt>
                <c:pt idx="11">
                  <c:v>3.2086976073643969E-2</c:v>
                </c:pt>
                <c:pt idx="12">
                  <c:v>3.2271043787700293E-2</c:v>
                </c:pt>
                <c:pt idx="13">
                  <c:v>3.3866168066784441E-2</c:v>
                </c:pt>
                <c:pt idx="14">
                  <c:v>3.3591197196960687E-2</c:v>
                </c:pt>
                <c:pt idx="15">
                  <c:v>3.4188146015962317E-2</c:v>
                </c:pt>
                <c:pt idx="16">
                  <c:v>3.3317253787384926E-2</c:v>
                </c:pt>
                <c:pt idx="17">
                  <c:v>3.5047512394891678E-2</c:v>
                </c:pt>
                <c:pt idx="18">
                  <c:v>3.4822269112157134E-2</c:v>
                </c:pt>
                <c:pt idx="19">
                  <c:v>3.3546491307555826E-2</c:v>
                </c:pt>
                <c:pt idx="20">
                  <c:v>3.5260821524802699E-2</c:v>
                </c:pt>
                <c:pt idx="21">
                  <c:v>3.3701566683097095E-2</c:v>
                </c:pt>
                <c:pt idx="22">
                  <c:v>3.3298312915465811E-2</c:v>
                </c:pt>
                <c:pt idx="23">
                  <c:v>3.2406161495777352E-2</c:v>
                </c:pt>
                <c:pt idx="24">
                  <c:v>3.3511396238953717E-2</c:v>
                </c:pt>
                <c:pt idx="25">
                  <c:v>3.3148450036934118E-2</c:v>
                </c:pt>
                <c:pt idx="26">
                  <c:v>3.0118933125113267E-2</c:v>
                </c:pt>
                <c:pt idx="27">
                  <c:v>2.5995344306263712E-2</c:v>
                </c:pt>
                <c:pt idx="28">
                  <c:v>2.5054411254455511E-2</c:v>
                </c:pt>
                <c:pt idx="29">
                  <c:v>2.3513204947963384E-2</c:v>
                </c:pt>
                <c:pt idx="30">
                  <c:v>2.3439583156877886E-2</c:v>
                </c:pt>
                <c:pt idx="31">
                  <c:v>2.3208191126279809E-2</c:v>
                </c:pt>
                <c:pt idx="32">
                  <c:v>2.0618781909648165E-2</c:v>
                </c:pt>
                <c:pt idx="33">
                  <c:v>2.0441809874650163E-2</c:v>
                </c:pt>
                <c:pt idx="34">
                  <c:v>1.9246854118795786E-2</c:v>
                </c:pt>
                <c:pt idx="35">
                  <c:v>1.8526161608952041E-2</c:v>
                </c:pt>
                <c:pt idx="36">
                  <c:v>1.5734789960647477E-2</c:v>
                </c:pt>
                <c:pt idx="37">
                  <c:v>1.4311997855049441E-2</c:v>
                </c:pt>
                <c:pt idx="38">
                  <c:v>1.6891600419054464E-2</c:v>
                </c:pt>
                <c:pt idx="39">
                  <c:v>2.1085665138675269E-2</c:v>
                </c:pt>
                <c:pt idx="40">
                  <c:v>2.2020290916476171E-2</c:v>
                </c:pt>
                <c:pt idx="41">
                  <c:v>2.5643389413843254E-2</c:v>
                </c:pt>
                <c:pt idx="42">
                  <c:v>2.8015411541491231E-2</c:v>
                </c:pt>
                <c:pt idx="43">
                  <c:v>2.8367535543573519E-2</c:v>
                </c:pt>
                <c:pt idx="44">
                  <c:v>3.1540195020226758E-2</c:v>
                </c:pt>
                <c:pt idx="45">
                  <c:v>3.5019134386615525E-2</c:v>
                </c:pt>
                <c:pt idx="46">
                  <c:v>3.8788777337469993E-2</c:v>
                </c:pt>
                <c:pt idx="47">
                  <c:v>4.1780285603731704E-2</c:v>
                </c:pt>
                <c:pt idx="48">
                  <c:v>4.3633607951865105E-2</c:v>
                </c:pt>
                <c:pt idx="49">
                  <c:v>4.7398116836357973E-2</c:v>
                </c:pt>
                <c:pt idx="50">
                  <c:v>4.982395113053073E-2</c:v>
                </c:pt>
                <c:pt idx="51">
                  <c:v>5.1356908018875158E-2</c:v>
                </c:pt>
                <c:pt idx="52">
                  <c:v>5.4472810263481941E-2</c:v>
                </c:pt>
                <c:pt idx="53">
                  <c:v>5.6248314707732838E-2</c:v>
                </c:pt>
                <c:pt idx="54">
                  <c:v>5.7336406381843119E-2</c:v>
                </c:pt>
                <c:pt idx="55">
                  <c:v>6.2671848404413533E-2</c:v>
                </c:pt>
                <c:pt idx="56">
                  <c:v>6.6021852157055694E-2</c:v>
                </c:pt>
                <c:pt idx="57">
                  <c:v>6.9082024391611263E-2</c:v>
                </c:pt>
                <c:pt idx="58">
                  <c:v>7.0889473622384624E-2</c:v>
                </c:pt>
                <c:pt idx="59">
                  <c:v>7.4635159243119809E-2</c:v>
                </c:pt>
                <c:pt idx="60">
                  <c:v>7.8926494689630644E-2</c:v>
                </c:pt>
                <c:pt idx="61">
                  <c:v>8.1011931180325458E-2</c:v>
                </c:pt>
                <c:pt idx="62">
                  <c:v>8.1650383155585926E-2</c:v>
                </c:pt>
                <c:pt idx="63">
                  <c:v>8.0929353725282871E-2</c:v>
                </c:pt>
                <c:pt idx="64">
                  <c:v>8.0240762261543308E-2</c:v>
                </c:pt>
                <c:pt idx="65">
                  <c:v>7.8081033856767013E-2</c:v>
                </c:pt>
                <c:pt idx="66">
                  <c:v>7.6707677817601461E-2</c:v>
                </c:pt>
                <c:pt idx="67">
                  <c:v>7.2576467392674093E-2</c:v>
                </c:pt>
                <c:pt idx="68">
                  <c:v>7.1526092022100363E-2</c:v>
                </c:pt>
                <c:pt idx="69">
                  <c:v>6.7367194961054144E-2</c:v>
                </c:pt>
                <c:pt idx="70">
                  <c:v>6.5297335837984027E-2</c:v>
                </c:pt>
                <c:pt idx="71">
                  <c:v>6.1668254184242821E-2</c:v>
                </c:pt>
                <c:pt idx="72">
                  <c:v>6.0592628230250911E-2</c:v>
                </c:pt>
                <c:pt idx="73">
                  <c:v>5.7517160690613967E-2</c:v>
                </c:pt>
                <c:pt idx="74">
                  <c:v>5.6437022686882443E-2</c:v>
                </c:pt>
                <c:pt idx="75">
                  <c:v>5.5272630670120115E-2</c:v>
                </c:pt>
                <c:pt idx="76">
                  <c:v>5.3893101926131948E-2</c:v>
                </c:pt>
                <c:pt idx="77">
                  <c:v>5.1411446808622419E-2</c:v>
                </c:pt>
                <c:pt idx="78">
                  <c:v>5.0400580376668502E-2</c:v>
                </c:pt>
                <c:pt idx="79">
                  <c:v>5.2113275426793226E-2</c:v>
                </c:pt>
                <c:pt idx="80">
                  <c:v>4.8547569248016176E-2</c:v>
                </c:pt>
                <c:pt idx="81">
                  <c:v>4.8970145201122417E-2</c:v>
                </c:pt>
                <c:pt idx="82">
                  <c:v>4.7749352581692994E-2</c:v>
                </c:pt>
                <c:pt idx="83">
                  <c:v>4.618184614595866E-2</c:v>
                </c:pt>
                <c:pt idx="84">
                  <c:v>4.3975871375163456E-2</c:v>
                </c:pt>
                <c:pt idx="85">
                  <c:v>4.2434684638963827E-2</c:v>
                </c:pt>
              </c:numCache>
            </c:numRef>
          </c:val>
          <c:smooth val="0"/>
          <c:extLst>
            <c:ext xmlns:c16="http://schemas.microsoft.com/office/drawing/2014/chart" uri="{C3380CC4-5D6E-409C-BE32-E72D297353CC}">
              <c16:uniqueId val="{00000000-5BAD-46EA-A049-004B198CC42B}"/>
            </c:ext>
          </c:extLst>
        </c:ser>
        <c:ser>
          <c:idx val="1"/>
          <c:order val="1"/>
          <c:tx>
            <c:v>Zillow Asking Rents</c:v>
          </c:tx>
          <c:spPr>
            <a:ln w="22225" cap="rnd" cmpd="sng" algn="ctr">
              <a:solidFill>
                <a:schemeClr val="accent2"/>
              </a:solidFill>
              <a:round/>
            </a:ln>
            <a:effectLst/>
          </c:spPr>
          <c:marker>
            <c:symbol val="none"/>
          </c:marker>
          <c:cat>
            <c:numRef>
              <c:f>'FRED Graph'!$A$46:$A$131</c:f>
              <c:numCache>
                <c:formatCode>yyyy\-mm\-dd</c:formatCode>
                <c:ptCount val="86"/>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numCache>
            </c:numRef>
          </c:cat>
          <c:val>
            <c:numRef>
              <c:f>'FRED Graph'!$E$46:$E$131</c:f>
              <c:numCache>
                <c:formatCode>0.00%</c:formatCode>
                <c:ptCount val="86"/>
                <c:pt idx="0">
                  <c:v>5.00481754825568E-2</c:v>
                </c:pt>
                <c:pt idx="1">
                  <c:v>4.933388908663372E-2</c:v>
                </c:pt>
                <c:pt idx="2">
                  <c:v>4.7635139650562985E-2</c:v>
                </c:pt>
                <c:pt idx="3">
                  <c:v>4.5578913395434517E-2</c:v>
                </c:pt>
                <c:pt idx="4">
                  <c:v>4.46288985125598E-2</c:v>
                </c:pt>
                <c:pt idx="5">
                  <c:v>4.3679731532047628E-2</c:v>
                </c:pt>
                <c:pt idx="6">
                  <c:v>4.3123756520065726E-2</c:v>
                </c:pt>
                <c:pt idx="7">
                  <c:v>4.2818884503534438E-2</c:v>
                </c:pt>
                <c:pt idx="8">
                  <c:v>4.3482232329659309E-2</c:v>
                </c:pt>
                <c:pt idx="9">
                  <c:v>4.2692013006092377E-2</c:v>
                </c:pt>
                <c:pt idx="10">
                  <c:v>4.3228216195313252E-2</c:v>
                </c:pt>
                <c:pt idx="11">
                  <c:v>4.3986001488195647E-2</c:v>
                </c:pt>
                <c:pt idx="12">
                  <c:v>4.5133399038544963E-2</c:v>
                </c:pt>
                <c:pt idx="13">
                  <c:v>4.4930350050615964E-2</c:v>
                </c:pt>
                <c:pt idx="14">
                  <c:v>4.4318022013346337E-2</c:v>
                </c:pt>
                <c:pt idx="15">
                  <c:v>4.4347709831854099E-2</c:v>
                </c:pt>
                <c:pt idx="16">
                  <c:v>4.4475861220124147E-2</c:v>
                </c:pt>
                <c:pt idx="17">
                  <c:v>4.5052883888339945E-2</c:v>
                </c:pt>
                <c:pt idx="18">
                  <c:v>4.4927663116018035E-2</c:v>
                </c:pt>
                <c:pt idx="19">
                  <c:v>4.4871200538099121E-2</c:v>
                </c:pt>
                <c:pt idx="20">
                  <c:v>4.4476895438819719E-2</c:v>
                </c:pt>
                <c:pt idx="21">
                  <c:v>4.4667324506235007E-2</c:v>
                </c:pt>
                <c:pt idx="22">
                  <c:v>4.4743858401299796E-2</c:v>
                </c:pt>
                <c:pt idx="23">
                  <c:v>4.4027694255520888E-2</c:v>
                </c:pt>
                <c:pt idx="24">
                  <c:v>4.3112001716397064E-2</c:v>
                </c:pt>
                <c:pt idx="25">
                  <c:v>4.3372684087531255E-2</c:v>
                </c:pt>
                <c:pt idx="26">
                  <c:v>4.4134746560592575E-2</c:v>
                </c:pt>
                <c:pt idx="27">
                  <c:v>4.2852870590830872E-2</c:v>
                </c:pt>
                <c:pt idx="28">
                  <c:v>3.8620640557308183E-2</c:v>
                </c:pt>
                <c:pt idx="29">
                  <c:v>3.5639221906003549E-2</c:v>
                </c:pt>
                <c:pt idx="30">
                  <c:v>3.6169714230685157E-2</c:v>
                </c:pt>
                <c:pt idx="31">
                  <c:v>4.1793637374483827E-2</c:v>
                </c:pt>
                <c:pt idx="32">
                  <c:v>4.8219865681585095E-2</c:v>
                </c:pt>
                <c:pt idx="33">
                  <c:v>5.4834768013788171E-2</c:v>
                </c:pt>
                <c:pt idx="34">
                  <c:v>5.9948218992563973E-2</c:v>
                </c:pt>
                <c:pt idx="35">
                  <c:v>6.3629276788639721E-2</c:v>
                </c:pt>
                <c:pt idx="36">
                  <c:v>6.7215577682059546E-2</c:v>
                </c:pt>
                <c:pt idx="37">
                  <c:v>7.0563632427968148E-2</c:v>
                </c:pt>
                <c:pt idx="38">
                  <c:v>7.3800226031922822E-2</c:v>
                </c:pt>
                <c:pt idx="39">
                  <c:v>7.7698515937087764E-2</c:v>
                </c:pt>
                <c:pt idx="40">
                  <c:v>8.6026392245116101E-2</c:v>
                </c:pt>
                <c:pt idx="41">
                  <c:v>9.645271411831513E-2</c:v>
                </c:pt>
                <c:pt idx="42">
                  <c:v>0.10605202329631802</c:v>
                </c:pt>
                <c:pt idx="43">
                  <c:v>0.11134435710259027</c:v>
                </c:pt>
                <c:pt idx="44">
                  <c:v>0.11660792962222</c:v>
                </c:pt>
                <c:pt idx="45">
                  <c:v>0.12050714399034934</c:v>
                </c:pt>
                <c:pt idx="46">
                  <c:v>0.12366936019490149</c:v>
                </c:pt>
                <c:pt idx="47">
                  <c:v>0.12583445457151599</c:v>
                </c:pt>
                <c:pt idx="48">
                  <c:v>0.1277518219133742</c:v>
                </c:pt>
                <c:pt idx="49">
                  <c:v>0.12850661116047024</c:v>
                </c:pt>
                <c:pt idx="50">
                  <c:v>0.12946775847036807</c:v>
                </c:pt>
                <c:pt idx="51">
                  <c:v>0.12983674668349732</c:v>
                </c:pt>
                <c:pt idx="52">
                  <c:v>0.12965947995567717</c:v>
                </c:pt>
                <c:pt idx="53">
                  <c:v>0.12511166535080642</c:v>
                </c:pt>
                <c:pt idx="54">
                  <c:v>0.12010916842688069</c:v>
                </c:pt>
                <c:pt idx="55">
                  <c:v>0.11382294903592705</c:v>
                </c:pt>
                <c:pt idx="56">
                  <c:v>0.1070146123780682</c:v>
                </c:pt>
                <c:pt idx="57">
                  <c:v>9.8736872393271113E-2</c:v>
                </c:pt>
                <c:pt idx="58">
                  <c:v>9.1591391241010012E-2</c:v>
                </c:pt>
                <c:pt idx="59">
                  <c:v>8.4588583357986913E-2</c:v>
                </c:pt>
                <c:pt idx="60">
                  <c:v>7.9824977929492835E-2</c:v>
                </c:pt>
                <c:pt idx="61">
                  <c:v>7.4467193869640624E-2</c:v>
                </c:pt>
                <c:pt idx="62">
                  <c:v>6.9491380996622221E-2</c:v>
                </c:pt>
                <c:pt idx="63">
                  <c:v>6.5120562587529074E-2</c:v>
                </c:pt>
                <c:pt idx="64">
                  <c:v>6.0935715830896076E-2</c:v>
                </c:pt>
                <c:pt idx="65">
                  <c:v>5.7725399142632083E-2</c:v>
                </c:pt>
                <c:pt idx="66">
                  <c:v>5.2912057757512176E-2</c:v>
                </c:pt>
                <c:pt idx="67">
                  <c:v>4.9883116194920474E-2</c:v>
                </c:pt>
                <c:pt idx="68">
                  <c:v>4.772612428900902E-2</c:v>
                </c:pt>
                <c:pt idx="69">
                  <c:v>4.7496678452476626E-2</c:v>
                </c:pt>
                <c:pt idx="70">
                  <c:v>4.6229272550453615E-2</c:v>
                </c:pt>
                <c:pt idx="71">
                  <c:v>4.6204658682738708E-2</c:v>
                </c:pt>
                <c:pt idx="72">
                  <c:v>4.4986290102188686E-2</c:v>
                </c:pt>
                <c:pt idx="73">
                  <c:v>4.6478245104610849E-2</c:v>
                </c:pt>
                <c:pt idx="74">
                  <c:v>4.7250008822729894E-2</c:v>
                </c:pt>
                <c:pt idx="75">
                  <c:v>4.8757104196198942E-2</c:v>
                </c:pt>
                <c:pt idx="76">
                  <c:v>4.7984679415452147E-2</c:v>
                </c:pt>
                <c:pt idx="77">
                  <c:v>4.7542068216482436E-2</c:v>
                </c:pt>
                <c:pt idx="78">
                  <c:v>4.6787514843189326E-2</c:v>
                </c:pt>
                <c:pt idx="79">
                  <c:v>4.6150448083315698E-2</c:v>
                </c:pt>
                <c:pt idx="80">
                  <c:v>4.4744598951188097E-2</c:v>
                </c:pt>
                <c:pt idx="81">
                  <c:v>4.3664987892712448E-2</c:v>
                </c:pt>
                <c:pt idx="82">
                  <c:v>4.3441065726476324E-2</c:v>
                </c:pt>
                <c:pt idx="83">
                  <c:v>4.4318476650494931E-2</c:v>
                </c:pt>
                <c:pt idx="84">
                  <c:v>4.4598774846932088E-2</c:v>
                </c:pt>
                <c:pt idx="85">
                  <c:v>4.3881941029913385E-2</c:v>
                </c:pt>
              </c:numCache>
            </c:numRef>
          </c:val>
          <c:smooth val="0"/>
          <c:extLst>
            <c:ext xmlns:c16="http://schemas.microsoft.com/office/drawing/2014/chart" uri="{C3380CC4-5D6E-409C-BE32-E72D297353CC}">
              <c16:uniqueId val="{00000001-5BAD-46EA-A049-004B198CC42B}"/>
            </c:ext>
          </c:extLst>
        </c:ser>
        <c:dLbls>
          <c:showLegendKey val="0"/>
          <c:showVal val="0"/>
          <c:showCatName val="0"/>
          <c:showSerName val="0"/>
          <c:showPercent val="0"/>
          <c:showBubbleSize val="0"/>
        </c:dLbls>
        <c:smooth val="0"/>
        <c:axId val="753204895"/>
        <c:axId val="753180767"/>
      </c:lineChart>
      <c:dateAx>
        <c:axId val="753204895"/>
        <c:scaling>
          <c:orientation val="minMax"/>
        </c:scaling>
        <c:delete val="0"/>
        <c:axPos val="b"/>
        <c:numFmt formatCode="yyyy\-mm\-dd"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753180767"/>
        <c:crosses val="autoZero"/>
        <c:auto val="1"/>
        <c:lblOffset val="100"/>
        <c:baseTimeUnit val="months"/>
        <c:majorUnit val="2"/>
      </c:dateAx>
      <c:valAx>
        <c:axId val="753180767"/>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dk1">
                    <a:lumMod val="65000"/>
                    <a:lumOff val="35000"/>
                  </a:schemeClr>
                </a:solidFill>
                <a:latin typeface="+mn-lt"/>
                <a:ea typeface="+mn-ea"/>
                <a:cs typeface="+mn-cs"/>
              </a:defRPr>
            </a:pPr>
            <a:endParaRPr lang="en-US"/>
          </a:p>
        </c:txPr>
        <c:crossAx val="753204895"/>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CPIinflation</c:v>
          </c:tx>
          <c:spPr>
            <a:ln w="28575" cap="rnd">
              <a:solidFill>
                <a:schemeClr val="accent1"/>
              </a:solidFill>
              <a:round/>
            </a:ln>
            <a:effectLst/>
          </c:spPr>
          <c:marker>
            <c:symbol val="none"/>
          </c:marker>
          <c:cat>
            <c:numRef>
              <c:f>data_chart1!$A$159:$A$340</c:f>
              <c:numCache>
                <c:formatCode>m/d/yyyy</c:formatCode>
                <c:ptCount val="18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numCache>
            </c:numRef>
          </c:cat>
          <c:val>
            <c:numRef>
              <c:f>data_chart1!$E$159:$E$340</c:f>
              <c:numCache>
                <c:formatCode>0.0</c:formatCode>
                <c:ptCount val="182"/>
                <c:pt idx="0">
                  <c:v>2.4499399999999998</c:v>
                </c:pt>
                <c:pt idx="1">
                  <c:v>2.5288566666666665</c:v>
                </c:pt>
                <c:pt idx="2">
                  <c:v>2.3528733333333332</c:v>
                </c:pt>
                <c:pt idx="3">
                  <c:v>2.2147600000000001</c:v>
                </c:pt>
                <c:pt idx="4">
                  <c:v>2.1654966666666664</c:v>
                </c:pt>
                <c:pt idx="5">
                  <c:v>1.7772933333333334</c:v>
                </c:pt>
                <c:pt idx="6">
                  <c:v>1.4886299999999999</c:v>
                </c:pt>
                <c:pt idx="7">
                  <c:v>1.2041733333333333</c:v>
                </c:pt>
                <c:pt idx="8">
                  <c:v>1.2030900000000002</c:v>
                </c:pt>
                <c:pt idx="9">
                  <c:v>1.1450633333333333</c:v>
                </c:pt>
                <c:pt idx="10">
                  <c:v>1.1231833333333332</c:v>
                </c:pt>
                <c:pt idx="11">
                  <c:v>1.2296766666666665</c:v>
                </c:pt>
                <c:pt idx="12">
                  <c:v>1.4077033333333333</c:v>
                </c:pt>
                <c:pt idx="13">
                  <c:v>1.7544899999999999</c:v>
                </c:pt>
                <c:pt idx="14">
                  <c:v>2.1483066666666666</c:v>
                </c:pt>
                <c:pt idx="15">
                  <c:v>2.6071233333333335</c:v>
                </c:pt>
                <c:pt idx="16">
                  <c:v>3.051813333333333</c:v>
                </c:pt>
                <c:pt idx="17">
                  <c:v>3.3461733333333332</c:v>
                </c:pt>
                <c:pt idx="18">
                  <c:v>3.5137233333333335</c:v>
                </c:pt>
                <c:pt idx="19">
                  <c:v>3.6123999999999996</c:v>
                </c:pt>
                <c:pt idx="20">
                  <c:v>3.7158333333333338</c:v>
                </c:pt>
                <c:pt idx="21">
                  <c:v>3.6966300000000003</c:v>
                </c:pt>
                <c:pt idx="22">
                  <c:v>3.59544</c:v>
                </c:pt>
                <c:pt idx="23">
                  <c:v>3.3452566666666663</c:v>
                </c:pt>
                <c:pt idx="24">
                  <c:v>3.1740900000000001</c:v>
                </c:pt>
                <c:pt idx="25">
                  <c:v>2.9896733333333336</c:v>
                </c:pt>
                <c:pt idx="26">
                  <c:v>2.829943333333333</c:v>
                </c:pt>
                <c:pt idx="27">
                  <c:v>2.5847399999999996</c:v>
                </c:pt>
                <c:pt idx="28">
                  <c:v>2.1979933333333332</c:v>
                </c:pt>
                <c:pt idx="29">
                  <c:v>1.8883233333333334</c:v>
                </c:pt>
                <c:pt idx="30">
                  <c:v>1.6031066666666665</c:v>
                </c:pt>
                <c:pt idx="31">
                  <c:v>1.5857700000000001</c:v>
                </c:pt>
                <c:pt idx="32">
                  <c:v>1.6843866666666667</c:v>
                </c:pt>
                <c:pt idx="33">
                  <c:v>1.9304433333333335</c:v>
                </c:pt>
                <c:pt idx="34">
                  <c:v>1.9671399999999999</c:v>
                </c:pt>
                <c:pt idx="35">
                  <c:v>1.9037333333333333</c:v>
                </c:pt>
                <c:pt idx="36">
                  <c:v>1.7465266666666668</c:v>
                </c:pt>
                <c:pt idx="37">
                  <c:v>1.8205666666666664</c:v>
                </c:pt>
                <c:pt idx="38">
                  <c:v>1.7403166666666665</c:v>
                </c:pt>
                <c:pt idx="39">
                  <c:v>1.5585666666666667</c:v>
                </c:pt>
                <c:pt idx="40">
                  <c:v>1.3493166666666667</c:v>
                </c:pt>
                <c:pt idx="41">
                  <c:v>1.4149966666666669</c:v>
                </c:pt>
                <c:pt idx="42">
                  <c:v>1.6638833333333334</c:v>
                </c:pt>
                <c:pt idx="43">
                  <c:v>1.7133566666666666</c:v>
                </c:pt>
                <c:pt idx="44">
                  <c:v>1.5063366666666667</c:v>
                </c:pt>
                <c:pt idx="45">
                  <c:v>1.1701133333333333</c:v>
                </c:pt>
                <c:pt idx="46">
                  <c:v>1.0681333333333332</c:v>
                </c:pt>
                <c:pt idx="47">
                  <c:v>1.2075033333333334</c:v>
                </c:pt>
                <c:pt idx="48">
                  <c:v>1.43449</c:v>
                </c:pt>
                <c:pt idx="49">
                  <c:v>1.3970233333333333</c:v>
                </c:pt>
                <c:pt idx="50">
                  <c:v>1.4303066666666666</c:v>
                </c:pt>
                <c:pt idx="51">
                  <c:v>1.5827633333333333</c:v>
                </c:pt>
                <c:pt idx="52">
                  <c:v>1.9315899999999999</c:v>
                </c:pt>
                <c:pt idx="53">
                  <c:v>2.0803533333333335</c:v>
                </c:pt>
                <c:pt idx="54">
                  <c:v>2.0667233333333335</c:v>
                </c:pt>
                <c:pt idx="55">
                  <c:v>1.9161066666666666</c:v>
                </c:pt>
                <c:pt idx="56">
                  <c:v>1.7911300000000001</c:v>
                </c:pt>
                <c:pt idx="57">
                  <c:v>1.6695633333333333</c:v>
                </c:pt>
                <c:pt idx="58">
                  <c:v>1.50837</c:v>
                </c:pt>
                <c:pt idx="59">
                  <c:v>1.1647266666666665</c:v>
                </c:pt>
                <c:pt idx="60">
                  <c:v>0.55157</c:v>
                </c:pt>
                <c:pt idx="61">
                  <c:v>0.11205333333333335</c:v>
                </c:pt>
                <c:pt idx="62">
                  <c:v>-0.11299666666666668</c:v>
                </c:pt>
                <c:pt idx="63">
                  <c:v>-7.1029999999999996E-2</c:v>
                </c:pt>
                <c:pt idx="64">
                  <c:v>-3.0343333333333333E-2</c:v>
                </c:pt>
                <c:pt idx="65">
                  <c:v>3.685666666666667E-2</c:v>
                </c:pt>
                <c:pt idx="66">
                  <c:v>0.14676333333333333</c:v>
                </c:pt>
                <c:pt idx="67">
                  <c:v>0.21552000000000002</c:v>
                </c:pt>
                <c:pt idx="68">
                  <c:v>0.15861</c:v>
                </c:pt>
                <c:pt idx="69">
                  <c:v>0.12592</c:v>
                </c:pt>
                <c:pt idx="70">
                  <c:v>0.19092666666666669</c:v>
                </c:pt>
                <c:pt idx="71">
                  <c:v>0.40088666666666661</c:v>
                </c:pt>
                <c:pt idx="72">
                  <c:v>0.77084666666666679</c:v>
                </c:pt>
                <c:pt idx="73">
                  <c:v>0.90783333333333338</c:v>
                </c:pt>
                <c:pt idx="74">
                  <c:v>0.99213333333333342</c:v>
                </c:pt>
                <c:pt idx="75">
                  <c:v>0.97050999999999998</c:v>
                </c:pt>
                <c:pt idx="76">
                  <c:v>1.0475766666666668</c:v>
                </c:pt>
                <c:pt idx="77">
                  <c:v>1.1101333333333334</c:v>
                </c:pt>
                <c:pt idx="78">
                  <c:v>1.00871</c:v>
                </c:pt>
                <c:pt idx="79">
                  <c:v>1.00099</c:v>
                </c:pt>
                <c:pt idx="80">
                  <c:v>1.15744</c:v>
                </c:pt>
                <c:pt idx="81">
                  <c:v>1.4299600000000001</c:v>
                </c:pt>
                <c:pt idx="82">
                  <c:v>1.6396300000000001</c:v>
                </c:pt>
                <c:pt idx="83">
                  <c:v>1.8070166666666669</c:v>
                </c:pt>
                <c:pt idx="84">
                  <c:v>2.0818400000000001</c:v>
                </c:pt>
                <c:pt idx="85">
                  <c:v>2.4571833333333335</c:v>
                </c:pt>
                <c:pt idx="86">
                  <c:v>2.5873166666666667</c:v>
                </c:pt>
                <c:pt idx="87">
                  <c:v>2.4759266666666666</c:v>
                </c:pt>
                <c:pt idx="88">
                  <c:v>2.1579199999999998</c:v>
                </c:pt>
                <c:pt idx="89">
                  <c:v>1.8910433333333334</c:v>
                </c:pt>
                <c:pt idx="90">
                  <c:v>1.7406733333333335</c:v>
                </c:pt>
                <c:pt idx="91">
                  <c:v>1.7645999999999999</c:v>
                </c:pt>
                <c:pt idx="92">
                  <c:v>1.9446000000000001</c:v>
                </c:pt>
                <c:pt idx="93">
                  <c:v>2.0431500000000002</c:v>
                </c:pt>
                <c:pt idx="94">
                  <c:v>2.1246066666666668</c:v>
                </c:pt>
                <c:pt idx="95">
                  <c:v>2.1077266666666667</c:v>
                </c:pt>
                <c:pt idx="96">
                  <c:v>2.1512466666666668</c:v>
                </c:pt>
                <c:pt idx="97">
                  <c:v>2.1815733333333331</c:v>
                </c:pt>
                <c:pt idx="98">
                  <c:v>2.24858</c:v>
                </c:pt>
                <c:pt idx="99">
                  <c:v>2.35514</c:v>
                </c:pt>
                <c:pt idx="100">
                  <c:v>2.5279566666666664</c:v>
                </c:pt>
                <c:pt idx="101">
                  <c:v>2.6868233333333329</c:v>
                </c:pt>
                <c:pt idx="102">
                  <c:v>2.81453</c:v>
                </c:pt>
                <c:pt idx="103">
                  <c:v>2.7681966666666669</c:v>
                </c:pt>
                <c:pt idx="104">
                  <c:v>2.6097000000000001</c:v>
                </c:pt>
                <c:pt idx="105">
                  <c:v>2.4890033333333332</c:v>
                </c:pt>
                <c:pt idx="106">
                  <c:v>2.3238066666666666</c:v>
                </c:pt>
                <c:pt idx="107">
                  <c:v>2.2139133333333336</c:v>
                </c:pt>
                <c:pt idx="108">
                  <c:v>1.8791000000000002</c:v>
                </c:pt>
                <c:pt idx="109">
                  <c:v>1.6696099999999998</c:v>
                </c:pt>
                <c:pt idx="110">
                  <c:v>1.62988</c:v>
                </c:pt>
                <c:pt idx="111">
                  <c:v>1.8008766666666667</c:v>
                </c:pt>
                <c:pt idx="112">
                  <c:v>1.8932266666666664</c:v>
                </c:pt>
                <c:pt idx="113">
                  <c:v>1.82256</c:v>
                </c:pt>
                <c:pt idx="114">
                  <c:v>1.7644766666666667</c:v>
                </c:pt>
                <c:pt idx="115">
                  <c:v>1.7450533333333331</c:v>
                </c:pt>
                <c:pt idx="116">
                  <c:v>1.74949</c:v>
                </c:pt>
                <c:pt idx="117">
                  <c:v>1.7187033333333332</c:v>
                </c:pt>
                <c:pt idx="118">
                  <c:v>1.8369200000000001</c:v>
                </c:pt>
                <c:pt idx="119">
                  <c:v>2.0485966666666666</c:v>
                </c:pt>
                <c:pt idx="120">
                  <c:v>2.3080266666666667</c:v>
                </c:pt>
                <c:pt idx="121">
                  <c:v>2.3905099999999999</c:v>
                </c:pt>
                <c:pt idx="122">
                  <c:v>2.1250466666666665</c:v>
                </c:pt>
                <c:pt idx="123">
                  <c:v>1.4042533333333331</c:v>
                </c:pt>
                <c:pt idx="124">
                  <c:v>0.69641333333333322</c:v>
                </c:pt>
                <c:pt idx="125">
                  <c:v>0.42262333333333335</c:v>
                </c:pt>
                <c:pt idx="126">
                  <c:v>0.64558333333333329</c:v>
                </c:pt>
                <c:pt idx="127">
                  <c:v>1.0070433333333335</c:v>
                </c:pt>
                <c:pt idx="128">
                  <c:v>1.2308133333333335</c:v>
                </c:pt>
                <c:pt idx="129">
                  <c:v>1.2922833333333335</c:v>
                </c:pt>
                <c:pt idx="130">
                  <c:v>1.2485966666666666</c:v>
                </c:pt>
                <c:pt idx="131">
                  <c:v>1.2258866666666668</c:v>
                </c:pt>
                <c:pt idx="132">
                  <c:v>1.2898633333333336</c:v>
                </c:pt>
                <c:pt idx="133">
                  <c:v>1.45766</c:v>
                </c:pt>
                <c:pt idx="134">
                  <c:v>1.8955533333333332</c:v>
                </c:pt>
                <c:pt idx="135">
                  <c:v>2.8134333333333337</c:v>
                </c:pt>
                <c:pt idx="136">
                  <c:v>3.8979099999999995</c:v>
                </c:pt>
                <c:pt idx="137">
                  <c:v>4.7967299999999993</c:v>
                </c:pt>
                <c:pt idx="138">
                  <c:v>5.1663433333333337</c:v>
                </c:pt>
                <c:pt idx="139">
                  <c:v>5.2493266666666658</c:v>
                </c:pt>
                <c:pt idx="140">
                  <c:v>5.2646333333333333</c:v>
                </c:pt>
                <c:pt idx="141">
                  <c:v>5.5851199999999999</c:v>
                </c:pt>
                <c:pt idx="142">
                  <c:v>6.1475266666666668</c:v>
                </c:pt>
                <c:pt idx="143">
                  <c:v>6.7527166666666671</c:v>
                </c:pt>
                <c:pt idx="144">
                  <c:v>7.20296</c:v>
                </c:pt>
                <c:pt idx="145">
                  <c:v>7.5650900000000005</c:v>
                </c:pt>
                <c:pt idx="146">
                  <c:v>8.0220399999999987</c:v>
                </c:pt>
                <c:pt idx="147">
                  <c:v>8.2494033333333334</c:v>
                </c:pt>
                <c:pt idx="148">
                  <c:v>8.4440966666666668</c:v>
                </c:pt>
                <c:pt idx="149">
                  <c:v>8.5915333333333326</c:v>
                </c:pt>
                <c:pt idx="150">
                  <c:v>8.6575199999999999</c:v>
                </c:pt>
                <c:pt idx="151">
                  <c:v>8.5527899999999999</c:v>
                </c:pt>
                <c:pt idx="152">
                  <c:v>8.288966666666667</c:v>
                </c:pt>
                <c:pt idx="153">
                  <c:v>8.0563400000000005</c:v>
                </c:pt>
                <c:pt idx="154">
                  <c:v>7.6898933333333339</c:v>
                </c:pt>
                <c:pt idx="155">
                  <c:v>7.0943033333333334</c:v>
                </c:pt>
                <c:pt idx="156">
                  <c:v>6.63103</c:v>
                </c:pt>
                <c:pt idx="157">
                  <c:v>6.2463799999999994</c:v>
                </c:pt>
                <c:pt idx="158">
                  <c:v>5.7542433333333323</c:v>
                </c:pt>
                <c:pt idx="159">
                  <c:v>5.2805566666666666</c:v>
                </c:pt>
                <c:pt idx="160">
                  <c:v>4.6656133333333329</c:v>
                </c:pt>
                <c:pt idx="161">
                  <c:v>4.0383366666666669</c:v>
                </c:pt>
                <c:pt idx="162">
                  <c:v>3.4819099999999996</c:v>
                </c:pt>
                <c:pt idx="163">
                  <c:v>3.3479199999999998</c:v>
                </c:pt>
                <c:pt idx="164">
                  <c:v>3.5615199999999998</c:v>
                </c:pt>
                <c:pt idx="165">
                  <c:v>3.5528566666666666</c:v>
                </c:pt>
                <c:pt idx="166">
                  <c:v>3.3597766666666664</c:v>
                </c:pt>
                <c:pt idx="167">
                  <c:v>3.2361433333333331</c:v>
                </c:pt>
                <c:pt idx="168">
                  <c:v>3.1895400000000005</c:v>
                </c:pt>
                <c:pt idx="169">
                  <c:v>3.1982933333333334</c:v>
                </c:pt>
                <c:pt idx="170">
                  <c:v>3.2489500000000002</c:v>
                </c:pt>
                <c:pt idx="171">
                  <c:v>3.3328666666666664</c:v>
                </c:pt>
                <c:pt idx="172">
                  <c:v>3.3610233333333333</c:v>
                </c:pt>
                <c:pt idx="173">
                  <c:v>3.1926766666666668</c:v>
                </c:pt>
                <c:pt idx="174">
                  <c:v>3.0529200000000003</c:v>
                </c:pt>
                <c:pt idx="175">
                  <c:v>2.83982</c:v>
                </c:pt>
                <c:pt idx="176">
                  <c:v>2.6606366666666665</c:v>
                </c:pt>
                <c:pt idx="177">
                  <c:v>2.5382833333333337</c:v>
                </c:pt>
                <c:pt idx="178">
                  <c:v>2.5727033333333336</c:v>
                </c:pt>
                <c:pt idx="179">
                  <c:v>2.7193133333333335</c:v>
                </c:pt>
                <c:pt idx="180">
                  <c:v>2.8619833333333333</c:v>
                </c:pt>
                <c:pt idx="181">
                  <c:v>2.8953500000000001</c:v>
                </c:pt>
              </c:numCache>
            </c:numRef>
          </c:val>
          <c:smooth val="0"/>
          <c:extLst>
            <c:ext xmlns:c16="http://schemas.microsoft.com/office/drawing/2014/chart" uri="{C3380CC4-5D6E-409C-BE32-E72D297353CC}">
              <c16:uniqueId val="{00000000-5924-4AB4-9FBB-7D436D0CA587}"/>
            </c:ext>
          </c:extLst>
        </c:ser>
        <c:ser>
          <c:idx val="1"/>
          <c:order val="1"/>
          <c:tx>
            <c:v>Nominal Wage Growth</c:v>
          </c:tx>
          <c:spPr>
            <a:ln w="28575" cap="rnd">
              <a:solidFill>
                <a:srgbClr val="FF0000"/>
              </a:solidFill>
              <a:round/>
            </a:ln>
            <a:effectLst/>
          </c:spPr>
          <c:marker>
            <c:symbol val="none"/>
          </c:marker>
          <c:cat>
            <c:numRef>
              <c:f>data_chart1!$A$159:$A$340</c:f>
              <c:numCache>
                <c:formatCode>m/d/yyyy</c:formatCode>
                <c:ptCount val="18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numCache>
            </c:numRef>
          </c:cat>
          <c:val>
            <c:numRef>
              <c:f>data_chart1!$C$159:$C$340</c:f>
              <c:numCache>
                <c:formatCode>0.0</c:formatCode>
                <c:ptCount val="182"/>
                <c:pt idx="0">
                  <c:v>1.6</c:v>
                </c:pt>
                <c:pt idx="1">
                  <c:v>1.7</c:v>
                </c:pt>
                <c:pt idx="2">
                  <c:v>1.9</c:v>
                </c:pt>
                <c:pt idx="3">
                  <c:v>1.9</c:v>
                </c:pt>
                <c:pt idx="4">
                  <c:v>1.6</c:v>
                </c:pt>
                <c:pt idx="5">
                  <c:v>1.7</c:v>
                </c:pt>
                <c:pt idx="6">
                  <c:v>1.8</c:v>
                </c:pt>
                <c:pt idx="7">
                  <c:v>2</c:v>
                </c:pt>
                <c:pt idx="8">
                  <c:v>1.9</c:v>
                </c:pt>
                <c:pt idx="9">
                  <c:v>1.7</c:v>
                </c:pt>
                <c:pt idx="10">
                  <c:v>1.7</c:v>
                </c:pt>
                <c:pt idx="11">
                  <c:v>1.7</c:v>
                </c:pt>
                <c:pt idx="12">
                  <c:v>1.9</c:v>
                </c:pt>
                <c:pt idx="13">
                  <c:v>1.9</c:v>
                </c:pt>
                <c:pt idx="14">
                  <c:v>1.9</c:v>
                </c:pt>
                <c:pt idx="15">
                  <c:v>1.9</c:v>
                </c:pt>
                <c:pt idx="16">
                  <c:v>2</c:v>
                </c:pt>
                <c:pt idx="17">
                  <c:v>2</c:v>
                </c:pt>
                <c:pt idx="18">
                  <c:v>2.1</c:v>
                </c:pt>
                <c:pt idx="19">
                  <c:v>2.2000000000000002</c:v>
                </c:pt>
                <c:pt idx="20">
                  <c:v>2.1</c:v>
                </c:pt>
                <c:pt idx="21">
                  <c:v>2.2000000000000002</c:v>
                </c:pt>
                <c:pt idx="22">
                  <c:v>2</c:v>
                </c:pt>
                <c:pt idx="23">
                  <c:v>2</c:v>
                </c:pt>
                <c:pt idx="24">
                  <c:v>1.9</c:v>
                </c:pt>
                <c:pt idx="25">
                  <c:v>1.9</c:v>
                </c:pt>
                <c:pt idx="26">
                  <c:v>2</c:v>
                </c:pt>
                <c:pt idx="27">
                  <c:v>2.2000000000000002</c:v>
                </c:pt>
                <c:pt idx="28">
                  <c:v>2.1</c:v>
                </c:pt>
                <c:pt idx="29">
                  <c:v>2.2999999999999998</c:v>
                </c:pt>
                <c:pt idx="30">
                  <c:v>2.1</c:v>
                </c:pt>
                <c:pt idx="31">
                  <c:v>2.1</c:v>
                </c:pt>
                <c:pt idx="32">
                  <c:v>2.1</c:v>
                </c:pt>
                <c:pt idx="33">
                  <c:v>2.1</c:v>
                </c:pt>
                <c:pt idx="34">
                  <c:v>2.2999999999999998</c:v>
                </c:pt>
                <c:pt idx="35">
                  <c:v>2.2999999999999998</c:v>
                </c:pt>
                <c:pt idx="36">
                  <c:v>2.2999999999999998</c:v>
                </c:pt>
                <c:pt idx="37">
                  <c:v>2.2999999999999998</c:v>
                </c:pt>
                <c:pt idx="38">
                  <c:v>2.2000000000000002</c:v>
                </c:pt>
                <c:pt idx="39">
                  <c:v>2.2000000000000002</c:v>
                </c:pt>
                <c:pt idx="40">
                  <c:v>2.2000000000000002</c:v>
                </c:pt>
                <c:pt idx="41">
                  <c:v>2.1</c:v>
                </c:pt>
                <c:pt idx="42">
                  <c:v>2.2999999999999998</c:v>
                </c:pt>
                <c:pt idx="43">
                  <c:v>2.2999999999999998</c:v>
                </c:pt>
                <c:pt idx="44">
                  <c:v>2.4</c:v>
                </c:pt>
                <c:pt idx="45">
                  <c:v>2.2000000000000002</c:v>
                </c:pt>
                <c:pt idx="46">
                  <c:v>2</c:v>
                </c:pt>
                <c:pt idx="47">
                  <c:v>2.2000000000000002</c:v>
                </c:pt>
                <c:pt idx="48">
                  <c:v>2.2999999999999998</c:v>
                </c:pt>
                <c:pt idx="49">
                  <c:v>2.5</c:v>
                </c:pt>
                <c:pt idx="50">
                  <c:v>2.4</c:v>
                </c:pt>
                <c:pt idx="51">
                  <c:v>2.2999999999999998</c:v>
                </c:pt>
                <c:pt idx="52">
                  <c:v>2.2999999999999998</c:v>
                </c:pt>
                <c:pt idx="53">
                  <c:v>2.2999999999999998</c:v>
                </c:pt>
                <c:pt idx="54">
                  <c:v>2.4</c:v>
                </c:pt>
                <c:pt idx="55">
                  <c:v>2.4</c:v>
                </c:pt>
                <c:pt idx="56">
                  <c:v>2.6</c:v>
                </c:pt>
                <c:pt idx="57">
                  <c:v>2.8</c:v>
                </c:pt>
                <c:pt idx="58">
                  <c:v>2.9</c:v>
                </c:pt>
                <c:pt idx="59">
                  <c:v>2.9</c:v>
                </c:pt>
                <c:pt idx="60">
                  <c:v>3</c:v>
                </c:pt>
                <c:pt idx="61">
                  <c:v>3</c:v>
                </c:pt>
                <c:pt idx="62">
                  <c:v>3.2</c:v>
                </c:pt>
                <c:pt idx="63">
                  <c:v>3.3</c:v>
                </c:pt>
                <c:pt idx="64">
                  <c:v>3.3</c:v>
                </c:pt>
                <c:pt idx="65">
                  <c:v>3.2</c:v>
                </c:pt>
                <c:pt idx="66">
                  <c:v>3.1</c:v>
                </c:pt>
                <c:pt idx="67">
                  <c:v>3.1</c:v>
                </c:pt>
                <c:pt idx="68">
                  <c:v>3</c:v>
                </c:pt>
                <c:pt idx="69">
                  <c:v>2.9</c:v>
                </c:pt>
                <c:pt idx="70">
                  <c:v>3.1</c:v>
                </c:pt>
                <c:pt idx="71">
                  <c:v>3.1</c:v>
                </c:pt>
                <c:pt idx="72">
                  <c:v>3.1</c:v>
                </c:pt>
                <c:pt idx="73">
                  <c:v>3.2</c:v>
                </c:pt>
                <c:pt idx="74">
                  <c:v>3.2</c:v>
                </c:pt>
                <c:pt idx="75">
                  <c:v>3.4</c:v>
                </c:pt>
                <c:pt idx="76">
                  <c:v>3.5</c:v>
                </c:pt>
                <c:pt idx="77">
                  <c:v>3.6</c:v>
                </c:pt>
                <c:pt idx="78">
                  <c:v>3.4</c:v>
                </c:pt>
                <c:pt idx="79">
                  <c:v>3.3</c:v>
                </c:pt>
                <c:pt idx="80">
                  <c:v>3.6</c:v>
                </c:pt>
                <c:pt idx="81">
                  <c:v>3.9</c:v>
                </c:pt>
                <c:pt idx="82">
                  <c:v>3.9</c:v>
                </c:pt>
                <c:pt idx="83">
                  <c:v>3.5</c:v>
                </c:pt>
                <c:pt idx="84">
                  <c:v>3.2</c:v>
                </c:pt>
                <c:pt idx="85">
                  <c:v>3.2</c:v>
                </c:pt>
                <c:pt idx="86">
                  <c:v>3.4</c:v>
                </c:pt>
                <c:pt idx="87">
                  <c:v>3.5</c:v>
                </c:pt>
                <c:pt idx="88">
                  <c:v>3.4</c:v>
                </c:pt>
                <c:pt idx="89">
                  <c:v>3.2</c:v>
                </c:pt>
                <c:pt idx="90">
                  <c:v>3.3</c:v>
                </c:pt>
                <c:pt idx="91">
                  <c:v>3.4</c:v>
                </c:pt>
                <c:pt idx="92">
                  <c:v>3.6</c:v>
                </c:pt>
                <c:pt idx="93">
                  <c:v>3.4</c:v>
                </c:pt>
                <c:pt idx="94">
                  <c:v>3.2</c:v>
                </c:pt>
                <c:pt idx="95">
                  <c:v>2.9</c:v>
                </c:pt>
                <c:pt idx="96">
                  <c:v>3</c:v>
                </c:pt>
                <c:pt idx="97">
                  <c:v>2.9</c:v>
                </c:pt>
                <c:pt idx="98">
                  <c:v>3.3</c:v>
                </c:pt>
                <c:pt idx="99">
                  <c:v>3.3</c:v>
                </c:pt>
                <c:pt idx="100">
                  <c:v>3.2</c:v>
                </c:pt>
                <c:pt idx="101">
                  <c:v>3.2</c:v>
                </c:pt>
                <c:pt idx="102">
                  <c:v>3.3</c:v>
                </c:pt>
                <c:pt idx="103">
                  <c:v>3.5</c:v>
                </c:pt>
                <c:pt idx="104">
                  <c:v>3.5</c:v>
                </c:pt>
                <c:pt idx="105">
                  <c:v>3.7</c:v>
                </c:pt>
                <c:pt idx="106">
                  <c:v>3.9</c:v>
                </c:pt>
                <c:pt idx="107">
                  <c:v>3.8</c:v>
                </c:pt>
                <c:pt idx="108">
                  <c:v>3.8</c:v>
                </c:pt>
                <c:pt idx="109">
                  <c:v>3.4</c:v>
                </c:pt>
                <c:pt idx="110">
                  <c:v>3.5</c:v>
                </c:pt>
                <c:pt idx="111">
                  <c:v>3.6</c:v>
                </c:pt>
                <c:pt idx="112">
                  <c:v>3.7</c:v>
                </c:pt>
                <c:pt idx="113">
                  <c:v>3.9</c:v>
                </c:pt>
                <c:pt idx="114">
                  <c:v>3.9</c:v>
                </c:pt>
                <c:pt idx="115">
                  <c:v>3.7</c:v>
                </c:pt>
                <c:pt idx="116">
                  <c:v>3.6</c:v>
                </c:pt>
                <c:pt idx="117">
                  <c:v>3.5</c:v>
                </c:pt>
                <c:pt idx="118">
                  <c:v>3.7</c:v>
                </c:pt>
                <c:pt idx="119">
                  <c:v>3.7</c:v>
                </c:pt>
                <c:pt idx="120">
                  <c:v>3.8</c:v>
                </c:pt>
                <c:pt idx="121">
                  <c:v>3.7</c:v>
                </c:pt>
                <c:pt idx="122">
                  <c:v>3.5</c:v>
                </c:pt>
                <c:pt idx="123">
                  <c:v>3.3</c:v>
                </c:pt>
                <c:pt idx="124">
                  <c:v>3.5</c:v>
                </c:pt>
                <c:pt idx="125">
                  <c:v>3.8</c:v>
                </c:pt>
                <c:pt idx="126">
                  <c:v>3.9</c:v>
                </c:pt>
                <c:pt idx="127">
                  <c:v>3.5</c:v>
                </c:pt>
                <c:pt idx="128">
                  <c:v>3.5</c:v>
                </c:pt>
                <c:pt idx="129">
                  <c:v>3.5</c:v>
                </c:pt>
                <c:pt idx="130">
                  <c:v>3.7</c:v>
                </c:pt>
                <c:pt idx="131">
                  <c:v>3.4</c:v>
                </c:pt>
                <c:pt idx="132">
                  <c:v>3.4</c:v>
                </c:pt>
                <c:pt idx="133">
                  <c:v>3.4</c:v>
                </c:pt>
                <c:pt idx="134">
                  <c:v>3.4</c:v>
                </c:pt>
                <c:pt idx="135">
                  <c:v>3.2</c:v>
                </c:pt>
                <c:pt idx="136">
                  <c:v>3</c:v>
                </c:pt>
                <c:pt idx="137">
                  <c:v>3.2</c:v>
                </c:pt>
                <c:pt idx="138">
                  <c:v>3.7</c:v>
                </c:pt>
                <c:pt idx="139">
                  <c:v>3.9</c:v>
                </c:pt>
                <c:pt idx="140">
                  <c:v>4.2</c:v>
                </c:pt>
                <c:pt idx="141">
                  <c:v>4.0999999999999996</c:v>
                </c:pt>
                <c:pt idx="142">
                  <c:v>4.3</c:v>
                </c:pt>
                <c:pt idx="143">
                  <c:v>4.5</c:v>
                </c:pt>
                <c:pt idx="144">
                  <c:v>5.0999999999999996</c:v>
                </c:pt>
                <c:pt idx="145">
                  <c:v>5.8</c:v>
                </c:pt>
                <c:pt idx="146">
                  <c:v>6</c:v>
                </c:pt>
                <c:pt idx="147">
                  <c:v>6</c:v>
                </c:pt>
                <c:pt idx="148">
                  <c:v>6.1</c:v>
                </c:pt>
                <c:pt idx="149">
                  <c:v>6.7</c:v>
                </c:pt>
                <c:pt idx="150">
                  <c:v>6.7</c:v>
                </c:pt>
                <c:pt idx="151">
                  <c:v>6.7</c:v>
                </c:pt>
                <c:pt idx="152">
                  <c:v>6.3</c:v>
                </c:pt>
                <c:pt idx="153">
                  <c:v>6.4</c:v>
                </c:pt>
                <c:pt idx="154">
                  <c:v>6.4</c:v>
                </c:pt>
                <c:pt idx="155">
                  <c:v>6.1</c:v>
                </c:pt>
                <c:pt idx="156">
                  <c:v>6.1</c:v>
                </c:pt>
                <c:pt idx="157">
                  <c:v>6.1</c:v>
                </c:pt>
                <c:pt idx="158">
                  <c:v>6.4</c:v>
                </c:pt>
                <c:pt idx="159">
                  <c:v>6.1</c:v>
                </c:pt>
                <c:pt idx="160">
                  <c:v>6</c:v>
                </c:pt>
                <c:pt idx="161">
                  <c:v>5.6</c:v>
                </c:pt>
                <c:pt idx="162">
                  <c:v>5.7</c:v>
                </c:pt>
                <c:pt idx="163">
                  <c:v>5.3</c:v>
                </c:pt>
                <c:pt idx="164">
                  <c:v>5.2</c:v>
                </c:pt>
                <c:pt idx="165">
                  <c:v>5.2</c:v>
                </c:pt>
                <c:pt idx="166">
                  <c:v>5.2</c:v>
                </c:pt>
                <c:pt idx="167">
                  <c:v>5.2</c:v>
                </c:pt>
                <c:pt idx="168">
                  <c:v>5</c:v>
                </c:pt>
                <c:pt idx="169">
                  <c:v>5</c:v>
                </c:pt>
                <c:pt idx="170">
                  <c:v>4.7</c:v>
                </c:pt>
                <c:pt idx="171">
                  <c:v>5.3</c:v>
                </c:pt>
                <c:pt idx="172">
                  <c:v>5.3</c:v>
                </c:pt>
                <c:pt idx="173">
                  <c:v>5.3</c:v>
                </c:pt>
                <c:pt idx="174">
                  <c:v>4.7</c:v>
                </c:pt>
                <c:pt idx="175">
                  <c:v>4.5999999999999996</c:v>
                </c:pt>
                <c:pt idx="176">
                  <c:v>4.7</c:v>
                </c:pt>
                <c:pt idx="177">
                  <c:v>4.5999999999999996</c:v>
                </c:pt>
                <c:pt idx="178">
                  <c:v>4.3</c:v>
                </c:pt>
                <c:pt idx="179">
                  <c:v>4.2</c:v>
                </c:pt>
                <c:pt idx="180">
                  <c:v>4.0999999999999996</c:v>
                </c:pt>
                <c:pt idx="181">
                  <c:v>4.3</c:v>
                </c:pt>
              </c:numCache>
            </c:numRef>
          </c:val>
          <c:smooth val="0"/>
          <c:extLst>
            <c:ext xmlns:c16="http://schemas.microsoft.com/office/drawing/2014/chart" uri="{C3380CC4-5D6E-409C-BE32-E72D297353CC}">
              <c16:uniqueId val="{00000001-5924-4AB4-9FBB-7D436D0CA587}"/>
            </c:ext>
          </c:extLst>
        </c:ser>
        <c:dLbls>
          <c:showLegendKey val="0"/>
          <c:showVal val="0"/>
          <c:showCatName val="0"/>
          <c:showSerName val="0"/>
          <c:showPercent val="0"/>
          <c:showBubbleSize val="0"/>
        </c:dLbls>
        <c:smooth val="0"/>
        <c:axId val="121701888"/>
        <c:axId val="743918832"/>
      </c:lineChart>
      <c:dateAx>
        <c:axId val="12170188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3918832"/>
        <c:crosses val="autoZero"/>
        <c:auto val="1"/>
        <c:lblOffset val="100"/>
        <c:baseTimeUnit val="months"/>
      </c:dateAx>
      <c:valAx>
        <c:axId val="74391883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701888"/>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Employment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Quarterly!$E$1</c:f>
              <c:strCache>
                <c:ptCount val="1"/>
                <c:pt idx="0">
                  <c:v>US Employment</c:v>
                </c:pt>
              </c:strCache>
            </c:strRef>
          </c:tx>
          <c:spPr>
            <a:ln w="28575" cap="rnd">
              <a:solidFill>
                <a:schemeClr val="accent1"/>
              </a:solidFill>
              <a:round/>
            </a:ln>
            <a:effectLst/>
          </c:spPr>
          <c:marker>
            <c:symbol val="none"/>
          </c:marker>
          <c:cat>
            <c:numRef>
              <c:f>Quarterly!$D$2:$D$22</c:f>
              <c:numCache>
                <c:formatCode>yyyy\-mm\-dd</c:formatCode>
                <c:ptCount val="21"/>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numCache>
            </c:numRef>
          </c:cat>
          <c:val>
            <c:numRef>
              <c:f>Quarterly!$E$2:$E$66</c:f>
              <c:numCache>
                <c:formatCode>General</c:formatCode>
                <c:ptCount val="65"/>
                <c:pt idx="0">
                  <c:v>100</c:v>
                </c:pt>
                <c:pt idx="1">
                  <c:v>100.06462632137746</c:v>
                </c:pt>
                <c:pt idx="2">
                  <c:v>88.176680449218878</c:v>
                </c:pt>
                <c:pt idx="3">
                  <c:v>92.728879392776363</c:v>
                </c:pt>
                <c:pt idx="4">
                  <c:v>94.024703081620402</c:v>
                </c:pt>
                <c:pt idx="5">
                  <c:v>94.649204370849574</c:v>
                </c:pt>
                <c:pt idx="6">
                  <c:v>95.724111552944123</c:v>
                </c:pt>
                <c:pt idx="7">
                  <c:v>97.097091156085753</c:v>
                </c:pt>
                <c:pt idx="8">
                  <c:v>98.380385252009674</c:v>
                </c:pt>
                <c:pt idx="9">
                  <c:v>99.407152419200614</c:v>
                </c:pt>
                <c:pt idx="10">
                  <c:v>100.21366253190101</c:v>
                </c:pt>
                <c:pt idx="11">
                  <c:v>101.082820609202</c:v>
                </c:pt>
                <c:pt idx="12">
                  <c:v>101.65654407449173</c:v>
                </c:pt>
                <c:pt idx="13">
                  <c:v>102.22301356493297</c:v>
                </c:pt>
                <c:pt idx="14">
                  <c:v>102.62659834741264</c:v>
                </c:pt>
                <c:pt idx="15">
                  <c:v>102.99061599435508</c:v>
                </c:pt>
                <c:pt idx="16">
                  <c:v>103.33880678708265</c:v>
                </c:pt>
                <c:pt idx="17">
                  <c:v>103.71799183598104</c:v>
                </c:pt>
                <c:pt idx="18">
                  <c:v>104.05695029708325</c:v>
                </c:pt>
                <c:pt idx="19">
                  <c:v>104.27918570835064</c:v>
                </c:pt>
                <c:pt idx="20">
                  <c:v>104.61550636041704</c:v>
                </c:pt>
              </c:numCache>
            </c:numRef>
          </c:val>
          <c:smooth val="0"/>
          <c:extLst>
            <c:ext xmlns:c16="http://schemas.microsoft.com/office/drawing/2014/chart" uri="{C3380CC4-5D6E-409C-BE32-E72D297353CC}">
              <c16:uniqueId val="{00000000-6234-4762-953E-A1297E4CFDC9}"/>
            </c:ext>
          </c:extLst>
        </c:ser>
        <c:ser>
          <c:idx val="1"/>
          <c:order val="1"/>
          <c:tx>
            <c:strRef>
              <c:f>Quarterly!$F$1</c:f>
              <c:strCache>
                <c:ptCount val="1"/>
                <c:pt idx="0">
                  <c:v>Euro Employment</c:v>
                </c:pt>
              </c:strCache>
            </c:strRef>
          </c:tx>
          <c:spPr>
            <a:ln w="28575" cap="rnd">
              <a:solidFill>
                <a:schemeClr val="accent2"/>
              </a:solidFill>
              <a:round/>
            </a:ln>
            <a:effectLst/>
          </c:spPr>
          <c:marker>
            <c:symbol val="none"/>
          </c:marker>
          <c:cat>
            <c:numRef>
              <c:f>Quarterly!$D$2:$D$22</c:f>
              <c:numCache>
                <c:formatCode>yyyy\-mm\-dd</c:formatCode>
                <c:ptCount val="21"/>
                <c:pt idx="0">
                  <c:v>43739</c:v>
                </c:pt>
                <c:pt idx="1">
                  <c:v>43831</c:v>
                </c:pt>
                <c:pt idx="2">
                  <c:v>43922</c:v>
                </c:pt>
                <c:pt idx="3">
                  <c:v>44013</c:v>
                </c:pt>
                <c:pt idx="4">
                  <c:v>44105</c:v>
                </c:pt>
                <c:pt idx="5">
                  <c:v>44197</c:v>
                </c:pt>
                <c:pt idx="6">
                  <c:v>44287</c:v>
                </c:pt>
                <c:pt idx="7">
                  <c:v>44378</c:v>
                </c:pt>
                <c:pt idx="8">
                  <c:v>44470</c:v>
                </c:pt>
                <c:pt idx="9">
                  <c:v>44562</c:v>
                </c:pt>
                <c:pt idx="10">
                  <c:v>44652</c:v>
                </c:pt>
                <c:pt idx="11">
                  <c:v>44743</c:v>
                </c:pt>
                <c:pt idx="12">
                  <c:v>44835</c:v>
                </c:pt>
                <c:pt idx="13">
                  <c:v>44927</c:v>
                </c:pt>
                <c:pt idx="14">
                  <c:v>45017</c:v>
                </c:pt>
                <c:pt idx="15">
                  <c:v>45108</c:v>
                </c:pt>
                <c:pt idx="16">
                  <c:v>45200</c:v>
                </c:pt>
                <c:pt idx="17">
                  <c:v>45292</c:v>
                </c:pt>
                <c:pt idx="18">
                  <c:v>45383</c:v>
                </c:pt>
                <c:pt idx="19">
                  <c:v>45474</c:v>
                </c:pt>
                <c:pt idx="20">
                  <c:v>45566</c:v>
                </c:pt>
              </c:numCache>
            </c:numRef>
          </c:cat>
          <c:val>
            <c:numRef>
              <c:f>Quarterly!$F$2:$F$66</c:f>
              <c:numCache>
                <c:formatCode>General</c:formatCode>
                <c:ptCount val="65"/>
                <c:pt idx="0">
                  <c:v>100</c:v>
                </c:pt>
                <c:pt idx="1">
                  <c:v>99.683351970289948</c:v>
                </c:pt>
                <c:pt idx="2">
                  <c:v>97.048120139502188</c:v>
                </c:pt>
                <c:pt idx="3">
                  <c:v>97.658599406150657</c:v>
                </c:pt>
                <c:pt idx="4">
                  <c:v>98.34674984019577</c:v>
                </c:pt>
                <c:pt idx="5">
                  <c:v>98.313525133867714</c:v>
                </c:pt>
                <c:pt idx="6">
                  <c:v>99.717043066538395</c:v>
                </c:pt>
                <c:pt idx="7">
                  <c:v>100.86027470928785</c:v>
                </c:pt>
                <c:pt idx="8">
                  <c:v>101.39503175064949</c:v>
                </c:pt>
                <c:pt idx="9">
                  <c:v>102.27398282024022</c:v>
                </c:pt>
                <c:pt idx="10">
                  <c:v>103.08858504271875</c:v>
                </c:pt>
                <c:pt idx="11">
                  <c:v>102.94154576169657</c:v>
                </c:pt>
                <c:pt idx="12">
                  <c:v>103.18343630558421</c:v>
                </c:pt>
                <c:pt idx="13">
                  <c:v>103.12868361891276</c:v>
                </c:pt>
                <c:pt idx="14">
                  <c:v>103.07395998590347</c:v>
                </c:pt>
                <c:pt idx="15">
                  <c:v>103.49277552758413</c:v>
                </c:pt>
                <c:pt idx="16">
                  <c:v>103.86206018975275</c:v>
                </c:pt>
                <c:pt idx="17">
                  <c:v>104.1141084556569</c:v>
                </c:pt>
                <c:pt idx="18">
                  <c:v>104.22462090188007</c:v>
                </c:pt>
                <c:pt idx="19">
                  <c:v>104.40749902825057</c:v>
                </c:pt>
                <c:pt idx="20">
                  <c:v>104.59069804241911</c:v>
                </c:pt>
              </c:numCache>
            </c:numRef>
          </c:val>
          <c:smooth val="0"/>
          <c:extLst>
            <c:ext xmlns:c16="http://schemas.microsoft.com/office/drawing/2014/chart" uri="{C3380CC4-5D6E-409C-BE32-E72D297353CC}">
              <c16:uniqueId val="{00000001-6234-4762-953E-A1297E4CFDC9}"/>
            </c:ext>
          </c:extLst>
        </c:ser>
        <c:dLbls>
          <c:showLegendKey val="0"/>
          <c:showVal val="0"/>
          <c:showCatName val="0"/>
          <c:showSerName val="0"/>
          <c:showPercent val="0"/>
          <c:showBubbleSize val="0"/>
        </c:dLbls>
        <c:smooth val="0"/>
        <c:axId val="1181901488"/>
        <c:axId val="1181893808"/>
      </c:lineChart>
      <c:dateAx>
        <c:axId val="1181901488"/>
        <c:scaling>
          <c:orientation val="minMax"/>
        </c:scaling>
        <c:delete val="0"/>
        <c:axPos val="b"/>
        <c:numFmt formatCode="yyyy\-mm\-dd"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893808"/>
        <c:crosses val="autoZero"/>
        <c:auto val="1"/>
        <c:lblOffset val="100"/>
        <c:baseTimeUnit val="months"/>
      </c:dateAx>
      <c:valAx>
        <c:axId val="1181893808"/>
        <c:scaling>
          <c:orientation val="minMax"/>
          <c:max val="105"/>
          <c:min val="8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90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University</a:t>
            </a:r>
            <a:r>
              <a:rPr lang="en-US" baseline="0"/>
              <a:t> of Michigan Consumer Sentiment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Monthly!$A$2:$A$99</c:f>
              <c:numCache>
                <c:formatCode>yyyy\-mm\-dd</c:formatCode>
                <c:ptCount val="98"/>
                <c:pt idx="0">
                  <c:v>42795</c:v>
                </c:pt>
                <c:pt idx="1">
                  <c:v>42826</c:v>
                </c:pt>
                <c:pt idx="2">
                  <c:v>42856</c:v>
                </c:pt>
                <c:pt idx="3">
                  <c:v>42887</c:v>
                </c:pt>
                <c:pt idx="4">
                  <c:v>42917</c:v>
                </c:pt>
                <c:pt idx="5">
                  <c:v>42948</c:v>
                </c:pt>
                <c:pt idx="6">
                  <c:v>42979</c:v>
                </c:pt>
                <c:pt idx="7">
                  <c:v>43009</c:v>
                </c:pt>
                <c:pt idx="8">
                  <c:v>43040</c:v>
                </c:pt>
                <c:pt idx="9">
                  <c:v>43070</c:v>
                </c:pt>
                <c:pt idx="10">
                  <c:v>43101</c:v>
                </c:pt>
                <c:pt idx="11">
                  <c:v>43132</c:v>
                </c:pt>
                <c:pt idx="12">
                  <c:v>43160</c:v>
                </c:pt>
                <c:pt idx="13">
                  <c:v>43191</c:v>
                </c:pt>
                <c:pt idx="14">
                  <c:v>43221</c:v>
                </c:pt>
                <c:pt idx="15">
                  <c:v>43252</c:v>
                </c:pt>
                <c:pt idx="16">
                  <c:v>43282</c:v>
                </c:pt>
                <c:pt idx="17">
                  <c:v>43313</c:v>
                </c:pt>
                <c:pt idx="18">
                  <c:v>43344</c:v>
                </c:pt>
                <c:pt idx="19">
                  <c:v>43374</c:v>
                </c:pt>
                <c:pt idx="20">
                  <c:v>43405</c:v>
                </c:pt>
                <c:pt idx="21">
                  <c:v>43435</c:v>
                </c:pt>
                <c:pt idx="22">
                  <c:v>43466</c:v>
                </c:pt>
                <c:pt idx="23">
                  <c:v>43497</c:v>
                </c:pt>
                <c:pt idx="24">
                  <c:v>43525</c:v>
                </c:pt>
                <c:pt idx="25">
                  <c:v>43556</c:v>
                </c:pt>
                <c:pt idx="26">
                  <c:v>43586</c:v>
                </c:pt>
                <c:pt idx="27">
                  <c:v>43617</c:v>
                </c:pt>
                <c:pt idx="28">
                  <c:v>43647</c:v>
                </c:pt>
                <c:pt idx="29">
                  <c:v>43678</c:v>
                </c:pt>
                <c:pt idx="30">
                  <c:v>43709</c:v>
                </c:pt>
                <c:pt idx="31">
                  <c:v>43739</c:v>
                </c:pt>
                <c:pt idx="32">
                  <c:v>43770</c:v>
                </c:pt>
                <c:pt idx="33">
                  <c:v>43800</c:v>
                </c:pt>
                <c:pt idx="34">
                  <c:v>43831</c:v>
                </c:pt>
                <c:pt idx="35">
                  <c:v>43862</c:v>
                </c:pt>
                <c:pt idx="36">
                  <c:v>43891</c:v>
                </c:pt>
                <c:pt idx="37">
                  <c:v>43922</c:v>
                </c:pt>
                <c:pt idx="38">
                  <c:v>43952</c:v>
                </c:pt>
                <c:pt idx="39">
                  <c:v>43983</c:v>
                </c:pt>
                <c:pt idx="40">
                  <c:v>44013</c:v>
                </c:pt>
                <c:pt idx="41">
                  <c:v>44044</c:v>
                </c:pt>
                <c:pt idx="42">
                  <c:v>44075</c:v>
                </c:pt>
                <c:pt idx="43">
                  <c:v>44105</c:v>
                </c:pt>
                <c:pt idx="44">
                  <c:v>44136</c:v>
                </c:pt>
                <c:pt idx="45">
                  <c:v>44166</c:v>
                </c:pt>
                <c:pt idx="46">
                  <c:v>44197</c:v>
                </c:pt>
                <c:pt idx="47">
                  <c:v>44228</c:v>
                </c:pt>
                <c:pt idx="48">
                  <c:v>44256</c:v>
                </c:pt>
                <c:pt idx="49">
                  <c:v>44287</c:v>
                </c:pt>
                <c:pt idx="50">
                  <c:v>44317</c:v>
                </c:pt>
                <c:pt idx="51">
                  <c:v>44348</c:v>
                </c:pt>
                <c:pt idx="52">
                  <c:v>44378</c:v>
                </c:pt>
                <c:pt idx="53">
                  <c:v>44409</c:v>
                </c:pt>
                <c:pt idx="54">
                  <c:v>44440</c:v>
                </c:pt>
                <c:pt idx="55">
                  <c:v>44470</c:v>
                </c:pt>
                <c:pt idx="56">
                  <c:v>44501</c:v>
                </c:pt>
                <c:pt idx="57">
                  <c:v>44531</c:v>
                </c:pt>
                <c:pt idx="58">
                  <c:v>44562</c:v>
                </c:pt>
                <c:pt idx="59">
                  <c:v>44593</c:v>
                </c:pt>
                <c:pt idx="60">
                  <c:v>44621</c:v>
                </c:pt>
                <c:pt idx="61">
                  <c:v>44652</c:v>
                </c:pt>
                <c:pt idx="62">
                  <c:v>44682</c:v>
                </c:pt>
                <c:pt idx="63">
                  <c:v>44713</c:v>
                </c:pt>
                <c:pt idx="64">
                  <c:v>44743</c:v>
                </c:pt>
                <c:pt idx="65">
                  <c:v>44774</c:v>
                </c:pt>
                <c:pt idx="66">
                  <c:v>44805</c:v>
                </c:pt>
                <c:pt idx="67">
                  <c:v>44835</c:v>
                </c:pt>
                <c:pt idx="68">
                  <c:v>44866</c:v>
                </c:pt>
                <c:pt idx="69">
                  <c:v>44896</c:v>
                </c:pt>
                <c:pt idx="70">
                  <c:v>44927</c:v>
                </c:pt>
                <c:pt idx="71">
                  <c:v>44958</c:v>
                </c:pt>
                <c:pt idx="72">
                  <c:v>44986</c:v>
                </c:pt>
                <c:pt idx="73">
                  <c:v>45017</c:v>
                </c:pt>
                <c:pt idx="74">
                  <c:v>45047</c:v>
                </c:pt>
                <c:pt idx="75">
                  <c:v>45078</c:v>
                </c:pt>
                <c:pt idx="76">
                  <c:v>45108</c:v>
                </c:pt>
                <c:pt idx="77">
                  <c:v>45139</c:v>
                </c:pt>
                <c:pt idx="78">
                  <c:v>45170</c:v>
                </c:pt>
                <c:pt idx="79">
                  <c:v>45200</c:v>
                </c:pt>
                <c:pt idx="80">
                  <c:v>45231</c:v>
                </c:pt>
                <c:pt idx="81">
                  <c:v>45261</c:v>
                </c:pt>
                <c:pt idx="82">
                  <c:v>45292</c:v>
                </c:pt>
                <c:pt idx="83">
                  <c:v>45323</c:v>
                </c:pt>
                <c:pt idx="84">
                  <c:v>45352</c:v>
                </c:pt>
                <c:pt idx="85">
                  <c:v>45383</c:v>
                </c:pt>
                <c:pt idx="86">
                  <c:v>45413</c:v>
                </c:pt>
                <c:pt idx="87">
                  <c:v>45444</c:v>
                </c:pt>
                <c:pt idx="88">
                  <c:v>45474</c:v>
                </c:pt>
                <c:pt idx="89">
                  <c:v>45505</c:v>
                </c:pt>
                <c:pt idx="90">
                  <c:v>45536</c:v>
                </c:pt>
                <c:pt idx="91">
                  <c:v>45566</c:v>
                </c:pt>
                <c:pt idx="92">
                  <c:v>45597</c:v>
                </c:pt>
                <c:pt idx="93">
                  <c:v>45627</c:v>
                </c:pt>
                <c:pt idx="94">
                  <c:v>45658</c:v>
                </c:pt>
                <c:pt idx="95">
                  <c:v>45689</c:v>
                </c:pt>
                <c:pt idx="96">
                  <c:v>45717</c:v>
                </c:pt>
                <c:pt idx="97" formatCode="m/d/yyyy">
                  <c:v>45748</c:v>
                </c:pt>
              </c:numCache>
            </c:numRef>
          </c:cat>
          <c:val>
            <c:numRef>
              <c:f>Monthly!$B$2:$B$99</c:f>
              <c:numCache>
                <c:formatCode>0.0</c:formatCode>
                <c:ptCount val="98"/>
                <c:pt idx="0">
                  <c:v>96.9</c:v>
                </c:pt>
                <c:pt idx="1">
                  <c:v>97</c:v>
                </c:pt>
                <c:pt idx="2">
                  <c:v>97.1</c:v>
                </c:pt>
                <c:pt idx="3">
                  <c:v>95</c:v>
                </c:pt>
                <c:pt idx="4">
                  <c:v>93.4</c:v>
                </c:pt>
                <c:pt idx="5">
                  <c:v>96.8</c:v>
                </c:pt>
                <c:pt idx="6">
                  <c:v>95.1</c:v>
                </c:pt>
                <c:pt idx="7">
                  <c:v>100.7</c:v>
                </c:pt>
                <c:pt idx="8">
                  <c:v>98.5</c:v>
                </c:pt>
                <c:pt idx="9">
                  <c:v>95.9</c:v>
                </c:pt>
                <c:pt idx="10">
                  <c:v>95.7</c:v>
                </c:pt>
                <c:pt idx="11">
                  <c:v>99.7</c:v>
                </c:pt>
                <c:pt idx="12">
                  <c:v>101.4</c:v>
                </c:pt>
                <c:pt idx="13">
                  <c:v>98.8</c:v>
                </c:pt>
                <c:pt idx="14">
                  <c:v>98</c:v>
                </c:pt>
                <c:pt idx="15">
                  <c:v>98.2</c:v>
                </c:pt>
                <c:pt idx="16">
                  <c:v>97.9</c:v>
                </c:pt>
                <c:pt idx="17">
                  <c:v>96.2</c:v>
                </c:pt>
                <c:pt idx="18">
                  <c:v>100.1</c:v>
                </c:pt>
                <c:pt idx="19">
                  <c:v>98.6</c:v>
                </c:pt>
                <c:pt idx="20">
                  <c:v>97.5</c:v>
                </c:pt>
                <c:pt idx="21">
                  <c:v>98.3</c:v>
                </c:pt>
                <c:pt idx="22">
                  <c:v>91.2</c:v>
                </c:pt>
                <c:pt idx="23">
                  <c:v>93.8</c:v>
                </c:pt>
                <c:pt idx="24">
                  <c:v>98.4</c:v>
                </c:pt>
                <c:pt idx="25">
                  <c:v>97.2</c:v>
                </c:pt>
                <c:pt idx="26">
                  <c:v>100</c:v>
                </c:pt>
                <c:pt idx="27">
                  <c:v>98.2</c:v>
                </c:pt>
                <c:pt idx="28">
                  <c:v>98.4</c:v>
                </c:pt>
                <c:pt idx="29">
                  <c:v>89.8</c:v>
                </c:pt>
                <c:pt idx="30">
                  <c:v>93.2</c:v>
                </c:pt>
                <c:pt idx="31">
                  <c:v>95.5</c:v>
                </c:pt>
                <c:pt idx="32">
                  <c:v>96.8</c:v>
                </c:pt>
                <c:pt idx="33">
                  <c:v>99.3</c:v>
                </c:pt>
                <c:pt idx="34">
                  <c:v>99.8</c:v>
                </c:pt>
                <c:pt idx="35">
                  <c:v>101</c:v>
                </c:pt>
                <c:pt idx="36">
                  <c:v>89.1</c:v>
                </c:pt>
                <c:pt idx="37">
                  <c:v>71.8</c:v>
                </c:pt>
                <c:pt idx="38">
                  <c:v>72.3</c:v>
                </c:pt>
                <c:pt idx="39">
                  <c:v>78.099999999999994</c:v>
                </c:pt>
                <c:pt idx="40">
                  <c:v>72.5</c:v>
                </c:pt>
                <c:pt idx="41">
                  <c:v>74.099999999999994</c:v>
                </c:pt>
                <c:pt idx="42">
                  <c:v>80.400000000000006</c:v>
                </c:pt>
                <c:pt idx="43">
                  <c:v>81.8</c:v>
                </c:pt>
                <c:pt idx="44">
                  <c:v>76.900000000000006</c:v>
                </c:pt>
                <c:pt idx="45">
                  <c:v>80.7</c:v>
                </c:pt>
                <c:pt idx="46">
                  <c:v>79</c:v>
                </c:pt>
                <c:pt idx="47">
                  <c:v>76.8</c:v>
                </c:pt>
                <c:pt idx="48">
                  <c:v>84.9</c:v>
                </c:pt>
                <c:pt idx="49">
                  <c:v>88.3</c:v>
                </c:pt>
                <c:pt idx="50">
                  <c:v>82.9</c:v>
                </c:pt>
                <c:pt idx="51">
                  <c:v>85.5</c:v>
                </c:pt>
                <c:pt idx="52">
                  <c:v>81.2</c:v>
                </c:pt>
                <c:pt idx="53">
                  <c:v>70.3</c:v>
                </c:pt>
                <c:pt idx="54">
                  <c:v>72.8</c:v>
                </c:pt>
                <c:pt idx="55">
                  <c:v>71.7</c:v>
                </c:pt>
                <c:pt idx="56">
                  <c:v>67.400000000000006</c:v>
                </c:pt>
                <c:pt idx="57">
                  <c:v>70.599999999999994</c:v>
                </c:pt>
                <c:pt idx="58">
                  <c:v>67.2</c:v>
                </c:pt>
                <c:pt idx="59">
                  <c:v>62.8</c:v>
                </c:pt>
                <c:pt idx="60">
                  <c:v>59.4</c:v>
                </c:pt>
                <c:pt idx="61">
                  <c:v>65.2</c:v>
                </c:pt>
                <c:pt idx="62">
                  <c:v>58.4</c:v>
                </c:pt>
                <c:pt idx="63">
                  <c:v>50</c:v>
                </c:pt>
                <c:pt idx="64">
                  <c:v>51.5</c:v>
                </c:pt>
                <c:pt idx="65">
                  <c:v>58.2</c:v>
                </c:pt>
                <c:pt idx="66">
                  <c:v>58.6</c:v>
                </c:pt>
                <c:pt idx="67">
                  <c:v>59.9</c:v>
                </c:pt>
                <c:pt idx="68">
                  <c:v>56.7</c:v>
                </c:pt>
                <c:pt idx="69">
                  <c:v>59.8</c:v>
                </c:pt>
                <c:pt idx="70">
                  <c:v>64.900000000000006</c:v>
                </c:pt>
                <c:pt idx="71">
                  <c:v>66.900000000000006</c:v>
                </c:pt>
                <c:pt idx="72">
                  <c:v>62</c:v>
                </c:pt>
                <c:pt idx="73">
                  <c:v>63.7</c:v>
                </c:pt>
                <c:pt idx="74">
                  <c:v>59</c:v>
                </c:pt>
                <c:pt idx="75">
                  <c:v>64.2</c:v>
                </c:pt>
                <c:pt idx="76">
                  <c:v>71.5</c:v>
                </c:pt>
                <c:pt idx="77">
                  <c:v>69.400000000000006</c:v>
                </c:pt>
                <c:pt idx="78">
                  <c:v>67.8</c:v>
                </c:pt>
                <c:pt idx="79">
                  <c:v>63.8</c:v>
                </c:pt>
                <c:pt idx="80">
                  <c:v>61.3</c:v>
                </c:pt>
                <c:pt idx="81">
                  <c:v>69.7</c:v>
                </c:pt>
                <c:pt idx="82">
                  <c:v>79</c:v>
                </c:pt>
                <c:pt idx="83">
                  <c:v>76.900000000000006</c:v>
                </c:pt>
                <c:pt idx="84">
                  <c:v>79.400000000000006</c:v>
                </c:pt>
                <c:pt idx="85">
                  <c:v>77.2</c:v>
                </c:pt>
                <c:pt idx="86">
                  <c:v>69.099999999999994</c:v>
                </c:pt>
                <c:pt idx="87">
                  <c:v>68.2</c:v>
                </c:pt>
                <c:pt idx="88">
                  <c:v>66.400000000000006</c:v>
                </c:pt>
                <c:pt idx="89">
                  <c:v>67.900000000000006</c:v>
                </c:pt>
                <c:pt idx="90">
                  <c:v>70.099999999999994</c:v>
                </c:pt>
                <c:pt idx="91">
                  <c:v>70.5</c:v>
                </c:pt>
                <c:pt idx="92">
                  <c:v>71.8</c:v>
                </c:pt>
                <c:pt idx="93">
                  <c:v>74</c:v>
                </c:pt>
                <c:pt idx="94">
                  <c:v>71.7</c:v>
                </c:pt>
                <c:pt idx="95">
                  <c:v>64.7</c:v>
                </c:pt>
                <c:pt idx="96">
                  <c:v>57</c:v>
                </c:pt>
                <c:pt idx="97">
                  <c:v>52</c:v>
                </c:pt>
              </c:numCache>
            </c:numRef>
          </c:val>
          <c:smooth val="0"/>
          <c:extLst>
            <c:ext xmlns:c16="http://schemas.microsoft.com/office/drawing/2014/chart" uri="{C3380CC4-5D6E-409C-BE32-E72D297353CC}">
              <c16:uniqueId val="{00000000-407C-475B-AF32-ED7D4861E6B9}"/>
            </c:ext>
          </c:extLst>
        </c:ser>
        <c:dLbls>
          <c:showLegendKey val="0"/>
          <c:showVal val="0"/>
          <c:showCatName val="0"/>
          <c:showSerName val="0"/>
          <c:showPercent val="0"/>
          <c:showBubbleSize val="0"/>
        </c:dLbls>
        <c:smooth val="0"/>
        <c:axId val="803809360"/>
        <c:axId val="803796400"/>
      </c:lineChart>
      <c:dateAx>
        <c:axId val="803809360"/>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3796400"/>
        <c:crosses val="autoZero"/>
        <c:auto val="1"/>
        <c:lblOffset val="100"/>
        <c:baseTimeUnit val="months"/>
      </c:dateAx>
      <c:valAx>
        <c:axId val="803796400"/>
        <c:scaling>
          <c:orientation val="minMax"/>
          <c:max val="105"/>
          <c:min val="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380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University</a:t>
            </a:r>
            <a:r>
              <a:rPr lang="en-US" sz="2400" baseline="0" dirty="0"/>
              <a:t> of Michigan 1-Year Inflation Expectations</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Monthly!$A$2:$A$63</c:f>
              <c:numCache>
                <c:formatCode>yyyy\-mm\-dd</c:formatCode>
                <c:ptCount val="62"/>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pt idx="15">
                  <c:v>44348</c:v>
                </c:pt>
                <c:pt idx="16">
                  <c:v>44378</c:v>
                </c:pt>
                <c:pt idx="17">
                  <c:v>44409</c:v>
                </c:pt>
                <c:pt idx="18">
                  <c:v>44440</c:v>
                </c:pt>
                <c:pt idx="19">
                  <c:v>44470</c:v>
                </c:pt>
                <c:pt idx="20">
                  <c:v>44501</c:v>
                </c:pt>
                <c:pt idx="21">
                  <c:v>44531</c:v>
                </c:pt>
                <c:pt idx="22">
                  <c:v>44562</c:v>
                </c:pt>
                <c:pt idx="23">
                  <c:v>44593</c:v>
                </c:pt>
                <c:pt idx="24">
                  <c:v>44621</c:v>
                </c:pt>
                <c:pt idx="25">
                  <c:v>44652</c:v>
                </c:pt>
                <c:pt idx="26">
                  <c:v>44682</c:v>
                </c:pt>
                <c:pt idx="27">
                  <c:v>44713</c:v>
                </c:pt>
                <c:pt idx="28">
                  <c:v>44743</c:v>
                </c:pt>
                <c:pt idx="29">
                  <c:v>44774</c:v>
                </c:pt>
                <c:pt idx="30">
                  <c:v>44805</c:v>
                </c:pt>
                <c:pt idx="31">
                  <c:v>44835</c:v>
                </c:pt>
                <c:pt idx="32">
                  <c:v>44866</c:v>
                </c:pt>
                <c:pt idx="33">
                  <c:v>44896</c:v>
                </c:pt>
                <c:pt idx="34">
                  <c:v>44927</c:v>
                </c:pt>
                <c:pt idx="35">
                  <c:v>44958</c:v>
                </c:pt>
                <c:pt idx="36">
                  <c:v>44986</c:v>
                </c:pt>
                <c:pt idx="37">
                  <c:v>45017</c:v>
                </c:pt>
                <c:pt idx="38">
                  <c:v>45047</c:v>
                </c:pt>
                <c:pt idx="39">
                  <c:v>45078</c:v>
                </c:pt>
                <c:pt idx="40">
                  <c:v>45108</c:v>
                </c:pt>
                <c:pt idx="41">
                  <c:v>45139</c:v>
                </c:pt>
                <c:pt idx="42">
                  <c:v>45170</c:v>
                </c:pt>
                <c:pt idx="43">
                  <c:v>45200</c:v>
                </c:pt>
                <c:pt idx="44">
                  <c:v>45231</c:v>
                </c:pt>
                <c:pt idx="45">
                  <c:v>45261</c:v>
                </c:pt>
                <c:pt idx="46">
                  <c:v>45292</c:v>
                </c:pt>
                <c:pt idx="47">
                  <c:v>45323</c:v>
                </c:pt>
                <c:pt idx="48">
                  <c:v>45352</c:v>
                </c:pt>
                <c:pt idx="49">
                  <c:v>45383</c:v>
                </c:pt>
                <c:pt idx="50">
                  <c:v>45413</c:v>
                </c:pt>
                <c:pt idx="51">
                  <c:v>45444</c:v>
                </c:pt>
                <c:pt idx="52">
                  <c:v>45474</c:v>
                </c:pt>
                <c:pt idx="53">
                  <c:v>45505</c:v>
                </c:pt>
                <c:pt idx="54">
                  <c:v>45536</c:v>
                </c:pt>
                <c:pt idx="55">
                  <c:v>45566</c:v>
                </c:pt>
                <c:pt idx="56">
                  <c:v>45597</c:v>
                </c:pt>
                <c:pt idx="57">
                  <c:v>45627</c:v>
                </c:pt>
                <c:pt idx="58">
                  <c:v>45658</c:v>
                </c:pt>
                <c:pt idx="59">
                  <c:v>45689</c:v>
                </c:pt>
                <c:pt idx="60">
                  <c:v>45717</c:v>
                </c:pt>
                <c:pt idx="61" formatCode="m/d/yyyy">
                  <c:v>45748</c:v>
                </c:pt>
              </c:numCache>
            </c:numRef>
          </c:cat>
          <c:val>
            <c:numRef>
              <c:f>Monthly!$B$2:$B$63</c:f>
              <c:numCache>
                <c:formatCode>0.0</c:formatCode>
                <c:ptCount val="62"/>
                <c:pt idx="0">
                  <c:v>2.2000000000000002</c:v>
                </c:pt>
                <c:pt idx="1">
                  <c:v>2.1</c:v>
                </c:pt>
                <c:pt idx="2">
                  <c:v>3.2</c:v>
                </c:pt>
                <c:pt idx="3">
                  <c:v>3</c:v>
                </c:pt>
                <c:pt idx="4">
                  <c:v>3</c:v>
                </c:pt>
                <c:pt idx="5">
                  <c:v>3.1</c:v>
                </c:pt>
                <c:pt idx="6">
                  <c:v>2.6</c:v>
                </c:pt>
                <c:pt idx="7">
                  <c:v>2.6</c:v>
                </c:pt>
                <c:pt idx="8">
                  <c:v>2.8</c:v>
                </c:pt>
                <c:pt idx="9">
                  <c:v>2.5</c:v>
                </c:pt>
                <c:pt idx="10">
                  <c:v>3</c:v>
                </c:pt>
                <c:pt idx="11">
                  <c:v>3.3</c:v>
                </c:pt>
                <c:pt idx="12">
                  <c:v>3.1</c:v>
                </c:pt>
                <c:pt idx="13">
                  <c:v>3.4</c:v>
                </c:pt>
                <c:pt idx="14">
                  <c:v>4.5999999999999996</c:v>
                </c:pt>
                <c:pt idx="15">
                  <c:v>4.2</c:v>
                </c:pt>
                <c:pt idx="16">
                  <c:v>4.7</c:v>
                </c:pt>
                <c:pt idx="17">
                  <c:v>4.5999999999999996</c:v>
                </c:pt>
                <c:pt idx="18">
                  <c:v>4.5999999999999996</c:v>
                </c:pt>
                <c:pt idx="19">
                  <c:v>4.8</c:v>
                </c:pt>
                <c:pt idx="20">
                  <c:v>4.9000000000000004</c:v>
                </c:pt>
                <c:pt idx="21">
                  <c:v>4.8</c:v>
                </c:pt>
                <c:pt idx="22">
                  <c:v>4.9000000000000004</c:v>
                </c:pt>
                <c:pt idx="23">
                  <c:v>4.9000000000000004</c:v>
                </c:pt>
                <c:pt idx="24">
                  <c:v>5.4</c:v>
                </c:pt>
                <c:pt idx="25">
                  <c:v>5.4</c:v>
                </c:pt>
                <c:pt idx="26">
                  <c:v>5.3</c:v>
                </c:pt>
                <c:pt idx="27">
                  <c:v>5.3</c:v>
                </c:pt>
                <c:pt idx="28">
                  <c:v>5.2</c:v>
                </c:pt>
                <c:pt idx="29">
                  <c:v>4.8</c:v>
                </c:pt>
                <c:pt idx="30">
                  <c:v>4.7</c:v>
                </c:pt>
                <c:pt idx="31">
                  <c:v>5</c:v>
                </c:pt>
                <c:pt idx="32">
                  <c:v>5</c:v>
                </c:pt>
                <c:pt idx="33">
                  <c:v>4.3</c:v>
                </c:pt>
                <c:pt idx="34">
                  <c:v>3.9</c:v>
                </c:pt>
                <c:pt idx="35">
                  <c:v>4.2</c:v>
                </c:pt>
                <c:pt idx="36">
                  <c:v>3.6</c:v>
                </c:pt>
                <c:pt idx="37">
                  <c:v>4.7</c:v>
                </c:pt>
                <c:pt idx="38">
                  <c:v>4.2</c:v>
                </c:pt>
                <c:pt idx="39">
                  <c:v>3.3</c:v>
                </c:pt>
                <c:pt idx="40">
                  <c:v>3.4</c:v>
                </c:pt>
                <c:pt idx="41">
                  <c:v>3.5</c:v>
                </c:pt>
                <c:pt idx="42">
                  <c:v>3.2</c:v>
                </c:pt>
                <c:pt idx="43">
                  <c:v>4.2</c:v>
                </c:pt>
                <c:pt idx="44">
                  <c:v>4.5</c:v>
                </c:pt>
                <c:pt idx="45">
                  <c:v>3.1</c:v>
                </c:pt>
                <c:pt idx="46">
                  <c:v>2.9</c:v>
                </c:pt>
                <c:pt idx="47">
                  <c:v>3</c:v>
                </c:pt>
                <c:pt idx="48">
                  <c:v>2.9</c:v>
                </c:pt>
                <c:pt idx="49">
                  <c:v>3.2</c:v>
                </c:pt>
                <c:pt idx="50">
                  <c:v>3.3</c:v>
                </c:pt>
                <c:pt idx="51">
                  <c:v>3</c:v>
                </c:pt>
                <c:pt idx="52">
                  <c:v>2.9</c:v>
                </c:pt>
                <c:pt idx="53">
                  <c:v>2.8</c:v>
                </c:pt>
                <c:pt idx="54">
                  <c:v>2.7</c:v>
                </c:pt>
                <c:pt idx="55">
                  <c:v>2.7</c:v>
                </c:pt>
                <c:pt idx="56">
                  <c:v>2.6</c:v>
                </c:pt>
                <c:pt idx="57">
                  <c:v>2.8</c:v>
                </c:pt>
                <c:pt idx="58">
                  <c:v>3.3</c:v>
                </c:pt>
                <c:pt idx="59">
                  <c:v>4.3</c:v>
                </c:pt>
                <c:pt idx="60">
                  <c:v>5</c:v>
                </c:pt>
                <c:pt idx="61">
                  <c:v>6.5</c:v>
                </c:pt>
              </c:numCache>
            </c:numRef>
          </c:val>
          <c:smooth val="0"/>
          <c:extLst>
            <c:ext xmlns:c16="http://schemas.microsoft.com/office/drawing/2014/chart" uri="{C3380CC4-5D6E-409C-BE32-E72D297353CC}">
              <c16:uniqueId val="{00000000-71F8-4E0A-9405-EE9B5AB2D6C0}"/>
            </c:ext>
          </c:extLst>
        </c:ser>
        <c:dLbls>
          <c:showLegendKey val="0"/>
          <c:showVal val="0"/>
          <c:showCatName val="0"/>
          <c:showSerName val="0"/>
          <c:showPercent val="0"/>
          <c:showBubbleSize val="0"/>
        </c:dLbls>
        <c:smooth val="0"/>
        <c:axId val="143004639"/>
        <c:axId val="142999839"/>
      </c:lineChart>
      <c:dateAx>
        <c:axId val="143004639"/>
        <c:scaling>
          <c:orientation val="minMax"/>
        </c:scaling>
        <c:delete val="0"/>
        <c:axPos val="b"/>
        <c:numFmt formatCode="yyyy\-mm\-dd"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999839"/>
        <c:crosses val="autoZero"/>
        <c:auto val="1"/>
        <c:lblOffset val="100"/>
        <c:baseTimeUnit val="months"/>
      </c:dateAx>
      <c:valAx>
        <c:axId val="1429998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004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Trade Policy Uncertainty Index</a:t>
            </a:r>
          </a:p>
          <a:p>
            <a:pPr>
              <a:defRPr/>
            </a:pPr>
            <a:r>
              <a:rPr lang="en-US" sz="1400" dirty="0"/>
              <a:t>(7-day moving average)</a:t>
            </a:r>
          </a:p>
        </c:rich>
      </c:tx>
      <c:layout>
        <c:manualLayout>
          <c:xMode val="edge"/>
          <c:yMode val="edge"/>
          <c:x val="0.39376202974628172"/>
          <c:y val="1.75118589987399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'All_Daily_TPU_Data (1)'!$G$14618:$G$14728</c:f>
              <c:numCache>
                <c:formatCode>General</c:formatCode>
                <c:ptCount val="111"/>
                <c:pt idx="0">
                  <c:v>225.67949184763438</c:v>
                </c:pt>
                <c:pt idx="1">
                  <c:v>204.17095575874575</c:v>
                </c:pt>
                <c:pt idx="2">
                  <c:v>210.26435009295935</c:v>
                </c:pt>
                <c:pt idx="3">
                  <c:v>212.76502336357794</c:v>
                </c:pt>
                <c:pt idx="4">
                  <c:v>217.56359120437858</c:v>
                </c:pt>
                <c:pt idx="5">
                  <c:v>212.49676404112535</c:v>
                </c:pt>
                <c:pt idx="6">
                  <c:v>205.84018355062105</c:v>
                </c:pt>
                <c:pt idx="7">
                  <c:v>203.48578554047361</c:v>
                </c:pt>
                <c:pt idx="8">
                  <c:v>212.06137071167228</c:v>
                </c:pt>
                <c:pt idx="9">
                  <c:v>204.51552112862825</c:v>
                </c:pt>
                <c:pt idx="10">
                  <c:v>193.45853722474311</c:v>
                </c:pt>
                <c:pt idx="11">
                  <c:v>218.74989940888597</c:v>
                </c:pt>
                <c:pt idx="12">
                  <c:v>216.71867995255937</c:v>
                </c:pt>
                <c:pt idx="13">
                  <c:v>213.3337542499587</c:v>
                </c:pt>
                <c:pt idx="14">
                  <c:v>211.1937524699604</c:v>
                </c:pt>
                <c:pt idx="15">
                  <c:v>198.96313403034515</c:v>
                </c:pt>
                <c:pt idx="16">
                  <c:v>199.25040385596367</c:v>
                </c:pt>
                <c:pt idx="17">
                  <c:v>213.02826602547287</c:v>
                </c:pt>
                <c:pt idx="18">
                  <c:v>216.90112797599909</c:v>
                </c:pt>
                <c:pt idx="19">
                  <c:v>180.22379456929391</c:v>
                </c:pt>
                <c:pt idx="20">
                  <c:v>180.91186916999419</c:v>
                </c:pt>
                <c:pt idx="21">
                  <c:v>180.64677826473593</c:v>
                </c:pt>
                <c:pt idx="22">
                  <c:v>186.23216970879321</c:v>
                </c:pt>
                <c:pt idx="23">
                  <c:v>220.09779689030378</c:v>
                </c:pt>
                <c:pt idx="24">
                  <c:v>224.42611881251383</c:v>
                </c:pt>
                <c:pt idx="25">
                  <c:v>231.7346011407499</c:v>
                </c:pt>
                <c:pt idx="26">
                  <c:v>243.82765746717837</c:v>
                </c:pt>
                <c:pt idx="27">
                  <c:v>307.15243561719626</c:v>
                </c:pt>
                <c:pt idx="28">
                  <c:v>338.68373143079015</c:v>
                </c:pt>
                <c:pt idx="29">
                  <c:v>337.15629030836072</c:v>
                </c:pt>
                <c:pt idx="30">
                  <c:v>317.89495411454493</c:v>
                </c:pt>
                <c:pt idx="31">
                  <c:v>324.94204202424947</c:v>
                </c:pt>
                <c:pt idx="32">
                  <c:v>366.98773029720081</c:v>
                </c:pt>
                <c:pt idx="33">
                  <c:v>370.23482985184853</c:v>
                </c:pt>
                <c:pt idx="34">
                  <c:v>313.99964920889221</c:v>
                </c:pt>
                <c:pt idx="35">
                  <c:v>296.909998967018</c:v>
                </c:pt>
                <c:pt idx="36">
                  <c:v>309.13692091990652</c:v>
                </c:pt>
                <c:pt idx="37">
                  <c:v>313.22365103104954</c:v>
                </c:pt>
                <c:pt idx="38">
                  <c:v>322.37536006208245</c:v>
                </c:pt>
                <c:pt idx="39">
                  <c:v>286.46768799883131</c:v>
                </c:pt>
                <c:pt idx="40">
                  <c:v>318.08109862471139</c:v>
                </c:pt>
                <c:pt idx="41">
                  <c:v>314.55649853079433</c:v>
                </c:pt>
                <c:pt idx="42">
                  <c:v>298.97844732537789</c:v>
                </c:pt>
                <c:pt idx="43">
                  <c:v>284.31184413286138</c:v>
                </c:pt>
                <c:pt idx="44">
                  <c:v>283.20580249727681</c:v>
                </c:pt>
                <c:pt idx="45">
                  <c:v>274.00392686066715</c:v>
                </c:pt>
                <c:pt idx="46">
                  <c:v>255.19197783891272</c:v>
                </c:pt>
                <c:pt idx="47">
                  <c:v>247.23845857686595</c:v>
                </c:pt>
                <c:pt idx="48">
                  <c:v>281.84074275605639</c:v>
                </c:pt>
                <c:pt idx="49">
                  <c:v>304.1574892642634</c:v>
                </c:pt>
                <c:pt idx="50">
                  <c:v>312.58574303592604</c:v>
                </c:pt>
                <c:pt idx="51">
                  <c:v>293.39516815945018</c:v>
                </c:pt>
                <c:pt idx="52">
                  <c:v>280.32386302427477</c:v>
                </c:pt>
                <c:pt idx="53">
                  <c:v>323.96616952839832</c:v>
                </c:pt>
                <c:pt idx="54">
                  <c:v>327.68008254967606</c:v>
                </c:pt>
                <c:pt idx="55">
                  <c:v>317.72227537745442</c:v>
                </c:pt>
                <c:pt idx="56">
                  <c:v>311.27665866513871</c:v>
                </c:pt>
                <c:pt idx="57">
                  <c:v>339.33985782478095</c:v>
                </c:pt>
                <c:pt idx="58">
                  <c:v>406.1124019517535</c:v>
                </c:pt>
                <c:pt idx="59">
                  <c:v>469.67322718274835</c:v>
                </c:pt>
                <c:pt idx="60">
                  <c:v>595.09475778521823</c:v>
                </c:pt>
                <c:pt idx="61">
                  <c:v>633.15800967967311</c:v>
                </c:pt>
                <c:pt idx="62">
                  <c:v>641.60606605880025</c:v>
                </c:pt>
                <c:pt idx="63">
                  <c:v>722.85880483335677</c:v>
                </c:pt>
                <c:pt idx="64">
                  <c:v>747.50645025751999</c:v>
                </c:pt>
                <c:pt idx="65">
                  <c:v>725.6364505737123</c:v>
                </c:pt>
                <c:pt idx="66">
                  <c:v>700.74668526894982</c:v>
                </c:pt>
                <c:pt idx="67">
                  <c:v>600.62179754594672</c:v>
                </c:pt>
                <c:pt idx="68">
                  <c:v>553.97477540254124</c:v>
                </c:pt>
                <c:pt idx="69">
                  <c:v>555.33561058750252</c:v>
                </c:pt>
                <c:pt idx="70">
                  <c:v>481.69869060903136</c:v>
                </c:pt>
                <c:pt idx="71">
                  <c:v>474.97874177464058</c:v>
                </c:pt>
                <c:pt idx="72">
                  <c:v>487.53544315050482</c:v>
                </c:pt>
                <c:pt idx="73">
                  <c:v>462.94931782686473</c:v>
                </c:pt>
                <c:pt idx="74">
                  <c:v>413.59329898231397</c:v>
                </c:pt>
                <c:pt idx="75">
                  <c:v>433.91737511005857</c:v>
                </c:pt>
                <c:pt idx="76">
                  <c:v>425.03920609680216</c:v>
                </c:pt>
                <c:pt idx="77">
                  <c:v>439.30183609704261</c:v>
                </c:pt>
                <c:pt idx="78">
                  <c:v>406.88734399053146</c:v>
                </c:pt>
                <c:pt idx="79">
                  <c:v>364.81525224096066</c:v>
                </c:pt>
                <c:pt idx="80">
                  <c:v>398.8081441797766</c:v>
                </c:pt>
                <c:pt idx="81">
                  <c:v>387.79155759511906</c:v>
                </c:pt>
                <c:pt idx="82">
                  <c:v>363.33454527214752</c:v>
                </c:pt>
                <c:pt idx="83">
                  <c:v>349.16063095334812</c:v>
                </c:pt>
                <c:pt idx="84">
                  <c:v>364.55781834392201</c:v>
                </c:pt>
                <c:pt idx="85">
                  <c:v>388.94169303665785</c:v>
                </c:pt>
                <c:pt idx="86">
                  <c:v>443.66553867792254</c:v>
                </c:pt>
                <c:pt idx="87">
                  <c:v>447.76626263167378</c:v>
                </c:pt>
                <c:pt idx="88">
                  <c:v>575.3370362309588</c:v>
                </c:pt>
                <c:pt idx="89">
                  <c:v>677.18131835141389</c:v>
                </c:pt>
                <c:pt idx="90">
                  <c:v>795.16393345114807</c:v>
                </c:pt>
                <c:pt idx="91">
                  <c:v>829.03061677172332</c:v>
                </c:pt>
                <c:pt idx="92">
                  <c:v>840.51612910114056</c:v>
                </c:pt>
                <c:pt idx="93">
                  <c:v>867.6066241821261</c:v>
                </c:pt>
                <c:pt idx="94">
                  <c:v>913.16107046302272</c:v>
                </c:pt>
                <c:pt idx="95">
                  <c:v>842.79554123768901</c:v>
                </c:pt>
                <c:pt idx="96">
                  <c:v>843.74501025692086</c:v>
                </c:pt>
                <c:pt idx="97">
                  <c:v>758.16474166445289</c:v>
                </c:pt>
                <c:pt idx="98">
                  <c:v>771.08660312196275</c:v>
                </c:pt>
                <c:pt idx="99">
                  <c:v>734.01612194839538</c:v>
                </c:pt>
                <c:pt idx="100">
                  <c:v>683.32355911737318</c:v>
                </c:pt>
                <c:pt idx="101">
                  <c:v>614.66607079454513</c:v>
                </c:pt>
                <c:pt idx="102">
                  <c:v>605.08266492078599</c:v>
                </c:pt>
                <c:pt idx="103">
                  <c:v>532.09078187612545</c:v>
                </c:pt>
                <c:pt idx="104">
                  <c:v>532.14570110749378</c:v>
                </c:pt>
                <c:pt idx="105">
                  <c:v>440.02449925211425</c:v>
                </c:pt>
                <c:pt idx="106">
                  <c:v>466.74270531276682</c:v>
                </c:pt>
                <c:pt idx="107">
                  <c:v>488.73732940621773</c:v>
                </c:pt>
                <c:pt idx="108">
                  <c:v>506.46752799087733</c:v>
                </c:pt>
                <c:pt idx="109">
                  <c:v>478.56169355188638</c:v>
                </c:pt>
                <c:pt idx="110">
                  <c:v>480.66129801265703</c:v>
                </c:pt>
              </c:numCache>
            </c:numRef>
          </c:val>
          <c:smooth val="0"/>
          <c:extLst>
            <c:ext xmlns:c16="http://schemas.microsoft.com/office/drawing/2014/chart" uri="{C3380CC4-5D6E-409C-BE32-E72D297353CC}">
              <c16:uniqueId val="{00000000-81EE-409A-873B-DBFF7317C390}"/>
            </c:ext>
          </c:extLst>
        </c:ser>
        <c:dLbls>
          <c:showLegendKey val="0"/>
          <c:showVal val="0"/>
          <c:showCatName val="0"/>
          <c:showSerName val="0"/>
          <c:showPercent val="0"/>
          <c:showBubbleSize val="0"/>
        </c:dLbls>
        <c:smooth val="0"/>
        <c:axId val="1209490032"/>
        <c:axId val="1209476592"/>
      </c:lineChart>
      <c:catAx>
        <c:axId val="12094900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9476592"/>
        <c:crosses val="autoZero"/>
        <c:auto val="1"/>
        <c:lblAlgn val="ctr"/>
        <c:lblOffset val="100"/>
        <c:noMultiLvlLbl val="0"/>
      </c:catAx>
      <c:valAx>
        <c:axId val="1209476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949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Total Domestic Spending</a:t>
            </a:r>
            <a:r>
              <a:rPr lang="en-US" sz="2400" baseline="0"/>
              <a:t> </a:t>
            </a:r>
            <a:r>
              <a:rPr lang="en-US" sz="2400"/>
              <a:t>$30.1 </a:t>
            </a:r>
          </a:p>
        </c:rich>
      </c:tx>
      <c:layout>
        <c:manualLayout>
          <c:xMode val="edge"/>
          <c:yMode val="edge"/>
          <c:x val="0.25193044619422567"/>
          <c:y val="3.181818181818181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15720603646066E-2"/>
          <c:y val="0.16010521956032092"/>
          <c:w val="0.83469268339973313"/>
          <c:h val="0.6833796373857523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66C-4E2E-B550-8FCC303DA20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66C-4E2E-B550-8FCC303DA20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66C-4E2E-B550-8FCC303DA202}"/>
              </c:ext>
            </c:extLst>
          </c:dPt>
          <c:dLbls>
            <c:dLbl>
              <c:idx val="0"/>
              <c:tx>
                <c:rich>
                  <a:bodyPr/>
                  <a:lstStyle/>
                  <a:p>
                    <a:fld id="{86D6A300-A40A-4A41-8013-5FF6665AC8AE}" type="CELLRANGE">
                      <a:rPr lang="en-US"/>
                      <a:pPr/>
                      <a:t>[CELLRANGE]</a:t>
                    </a:fld>
                    <a:r>
                      <a:rPr lang="en-US" baseline="0"/>
                      <a:t>, </a:t>
                    </a:r>
                    <a:fld id="{C360D61D-16B3-462E-B9F0-D3682FA60F02}"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F66C-4E2E-B550-8FCC303DA202}"/>
                </c:ext>
              </c:extLst>
            </c:dLbl>
            <c:dLbl>
              <c:idx val="1"/>
              <c:tx>
                <c:rich>
                  <a:bodyPr/>
                  <a:lstStyle/>
                  <a:p>
                    <a:fld id="{EC6277CA-6DE7-4CB1-81F5-7EC9979D7BC8}" type="CELLRANGE">
                      <a:rPr lang="en-US"/>
                      <a:pPr/>
                      <a:t>[CELLRANGE]</a:t>
                    </a:fld>
                    <a:r>
                      <a:rPr lang="en-US" baseline="0"/>
                      <a:t>, </a:t>
                    </a:r>
                    <a:fld id="{A065E01D-6AB6-4D44-B10C-496CE06DD546}"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66C-4E2E-B550-8FCC303DA202}"/>
                </c:ext>
              </c:extLst>
            </c:dLbl>
            <c:dLbl>
              <c:idx val="2"/>
              <c:tx>
                <c:rich>
                  <a:bodyPr/>
                  <a:lstStyle/>
                  <a:p>
                    <a:fld id="{CAD5461D-8026-4DF4-B396-F5B11E43B099}" type="CELLRANGE">
                      <a:rPr lang="en-US" baseline="0"/>
                      <a:pPr/>
                      <a:t>[CELLRANGE]</a:t>
                    </a:fld>
                    <a:r>
                      <a:rPr lang="en-US" baseline="0"/>
                      <a:t>, </a:t>
                    </a:r>
                    <a:fld id="{6DABB0F8-02EA-4E23-B847-E8EFB8637D9D}"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layout>
                    <c:manualLayout>
                      <c:w val="0.24860972938412032"/>
                      <c:h val="0.14619003741553582"/>
                    </c:manualLayout>
                  </c15:layout>
                  <c15:dlblFieldTable/>
                  <c15:showDataLabelsRange val="1"/>
                </c:ext>
                <c:ext xmlns:c16="http://schemas.microsoft.com/office/drawing/2014/chart" uri="{C3380CC4-5D6E-409C-BE32-E72D297353CC}">
                  <c16:uniqueId val="{00000005-F66C-4E2E-B550-8FCC303DA20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Consumption</c:v>
                </c:pt>
                <c:pt idx="1">
                  <c:v>Investment</c:v>
                </c:pt>
                <c:pt idx="2">
                  <c:v>Government</c:v>
                </c:pt>
              </c:strCache>
            </c:strRef>
          </c:cat>
          <c:val>
            <c:numRef>
              <c:f>Sheet1!$B$2:$B$4</c:f>
              <c:numCache>
                <c:formatCode>General</c:formatCode>
                <c:ptCount val="3"/>
                <c:pt idx="0">
                  <c:v>19825.3</c:v>
                </c:pt>
                <c:pt idx="1">
                  <c:v>5272.9</c:v>
                </c:pt>
                <c:pt idx="2">
                  <c:v>4989.7</c:v>
                </c:pt>
              </c:numCache>
            </c:numRef>
          </c:val>
          <c:extLst>
            <c:ext xmlns:c15="http://schemas.microsoft.com/office/drawing/2012/chart" uri="{02D57815-91ED-43cb-92C2-25804820EDAC}">
              <c15:datalabelsRange>
                <c15:f>Sheet1!$C$2:$C$4</c15:f>
                <c15:dlblRangeCache>
                  <c:ptCount val="3"/>
                  <c:pt idx="0">
                    <c:v>67.9%</c:v>
                  </c:pt>
                  <c:pt idx="1">
                    <c:v>18.1%</c:v>
                  </c:pt>
                  <c:pt idx="2">
                    <c:v>17.1%</c:v>
                  </c:pt>
                </c15:dlblRangeCache>
              </c15:datalabelsRange>
            </c:ext>
            <c:ext xmlns:c16="http://schemas.microsoft.com/office/drawing/2014/chart" uri="{C3380CC4-5D6E-409C-BE32-E72D297353CC}">
              <c16:uniqueId val="{00000006-F66C-4E2E-B550-8FCC303DA202}"/>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0.21111</cdr:x>
      <cdr:y>0.28457</cdr:y>
    </cdr:from>
    <cdr:to>
      <cdr:x>0.2118</cdr:x>
      <cdr:y>0.93388</cdr:y>
    </cdr:to>
    <cdr:cxnSp macro="">
      <cdr:nvCxnSpPr>
        <cdr:cNvPr id="3" name="Straight Connector 2">
          <a:extLst xmlns:a="http://schemas.openxmlformats.org/drawingml/2006/main">
            <a:ext uri="{FF2B5EF4-FFF2-40B4-BE49-F238E27FC236}">
              <a16:creationId xmlns:a16="http://schemas.microsoft.com/office/drawing/2014/main" id="{D80DAC7B-CE7B-0663-A954-5B3E9F3C531C}"/>
            </a:ext>
          </a:extLst>
        </cdr:cNvPr>
        <cdr:cNvCxnSpPr/>
      </cdr:nvCxnSpPr>
      <cdr:spPr>
        <a:xfrm xmlns:a="http://schemas.openxmlformats.org/drawingml/2006/main" flipH="1">
          <a:off x="2219913" y="1238263"/>
          <a:ext cx="7256" cy="2825367"/>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0.81401</cdr:x>
      <cdr:y>0.28648</cdr:y>
    </cdr:from>
    <cdr:to>
      <cdr:x>0.8147</cdr:x>
      <cdr:y>0.93578</cdr:y>
    </cdr:to>
    <cdr:cxnSp macro="">
      <cdr:nvCxnSpPr>
        <cdr:cNvPr id="4" name="Straight Connector 3">
          <a:extLst xmlns:a="http://schemas.openxmlformats.org/drawingml/2006/main">
            <a:ext uri="{FF2B5EF4-FFF2-40B4-BE49-F238E27FC236}">
              <a16:creationId xmlns:a16="http://schemas.microsoft.com/office/drawing/2014/main" id="{11DAB27E-3EBB-2E2B-C5A3-78535690FD14}"/>
            </a:ext>
          </a:extLst>
        </cdr:cNvPr>
        <cdr:cNvCxnSpPr/>
      </cdr:nvCxnSpPr>
      <cdr:spPr>
        <a:xfrm xmlns:a="http://schemas.openxmlformats.org/drawingml/2006/main" flipH="1">
          <a:off x="8559818" y="1246574"/>
          <a:ext cx="7256" cy="2825323"/>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0.13299</cdr:x>
      <cdr:y>0.1522</cdr:y>
    </cdr:from>
    <cdr:to>
      <cdr:x>0.37049</cdr:x>
      <cdr:y>0.261</cdr:y>
    </cdr:to>
    <cdr:sp macro="" textlink="">
      <cdr:nvSpPr>
        <cdr:cNvPr id="5" name="TextBox 4">
          <a:extLst xmlns:a="http://schemas.openxmlformats.org/drawingml/2006/main">
            <a:ext uri="{FF2B5EF4-FFF2-40B4-BE49-F238E27FC236}">
              <a16:creationId xmlns:a16="http://schemas.microsoft.com/office/drawing/2014/main" id="{A47C1B0D-D6E8-9122-CB28-585D08D7519B}"/>
            </a:ext>
          </a:extLst>
        </cdr:cNvPr>
        <cdr:cNvSpPr txBox="1"/>
      </cdr:nvSpPr>
      <cdr:spPr>
        <a:xfrm xmlns:a="http://schemas.openxmlformats.org/drawingml/2006/main">
          <a:off x="608013" y="417513"/>
          <a:ext cx="1085850" cy="298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kern="1200" dirty="0"/>
            <a:t>    </a:t>
          </a:r>
          <a:r>
            <a:rPr lang="en-US" sz="1800" kern="1200" dirty="0" err="1"/>
            <a:t>Inaugaration</a:t>
          </a:r>
          <a:endParaRPr lang="en-US" sz="1800" kern="1200" dirty="0"/>
        </a:p>
      </cdr:txBody>
    </cdr:sp>
  </cdr:relSizeAnchor>
  <cdr:relSizeAnchor xmlns:cdr="http://schemas.openxmlformats.org/drawingml/2006/chartDrawing">
    <cdr:from>
      <cdr:x>0.66736</cdr:x>
      <cdr:y>0.14757</cdr:y>
    </cdr:from>
    <cdr:to>
      <cdr:x>1</cdr:x>
      <cdr:y>0.25521</cdr:y>
    </cdr:to>
    <cdr:sp macro="" textlink="">
      <cdr:nvSpPr>
        <cdr:cNvPr id="6" name="TextBox 5">
          <a:extLst xmlns:a="http://schemas.openxmlformats.org/drawingml/2006/main">
            <a:ext uri="{FF2B5EF4-FFF2-40B4-BE49-F238E27FC236}">
              <a16:creationId xmlns:a16="http://schemas.microsoft.com/office/drawing/2014/main" id="{CFC1E044-F511-951F-8079-1BD5ACA47074}"/>
            </a:ext>
          </a:extLst>
        </cdr:cNvPr>
        <cdr:cNvSpPr txBox="1"/>
      </cdr:nvSpPr>
      <cdr:spPr>
        <a:xfrm xmlns:a="http://schemas.openxmlformats.org/drawingml/2006/main">
          <a:off x="3051175" y="404813"/>
          <a:ext cx="152082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kern="1200" dirty="0"/>
            <a:t>                      </a:t>
          </a:r>
          <a:r>
            <a:rPr lang="en-US" sz="1800" kern="1200" dirty="0"/>
            <a:t>”Liberation Day"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endParaRPr dirty="0"/>
          </a:p>
        </p:txBody>
      </p:sp>
      <p:sp>
        <p:nvSpPr>
          <p:cNvPr id="129" name="Google Shape;129;p9: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fld id="{00000000-1234-1234-1234-123412341234}" type="slidenum">
              <a:rPr lang="en-US"/>
              <a:pPr/>
              <a:t>11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Core has a weight of less than 30% in the overall CPI</a:t>
            </a:r>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144696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note that low wage workers are doing relatively the best</a:t>
            </a:r>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7858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 textiles. 2000 African Growth and Opportunity Act 0 tariffs on textiles</a:t>
            </a:r>
          </a:p>
        </p:txBody>
      </p:sp>
      <p:sp>
        <p:nvSpPr>
          <p:cNvPr id="4" name="Slide Number Placeholder 3"/>
          <p:cNvSpPr>
            <a:spLocks noGrp="1"/>
          </p:cNvSpPr>
          <p:nvPr>
            <p:ph type="sldNum" sz="quarter" idx="5"/>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281184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780288" y="4851606"/>
            <a:ext cx="6242304" cy="3969497"/>
          </a:xfrm>
          <a:prstGeom prst="rect">
            <a:avLst/>
          </a:prstGeom>
        </p:spPr>
        <p:txBody>
          <a:bodyPr spcFirstLastPara="1" wrap="square" lIns="102163" tIns="51067" rIns="102163" bIns="51067" anchor="t" anchorCtr="0">
            <a:noAutofit/>
          </a:bodyPr>
          <a:lstStyle/>
          <a:p>
            <a:endParaRPr/>
          </a:p>
        </p:txBody>
      </p:sp>
      <p:sp>
        <p:nvSpPr>
          <p:cNvPr id="158" name="Google Shape;158;p12: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80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endParaRPr dirty="0"/>
          </a:p>
        </p:txBody>
      </p:sp>
      <p:sp>
        <p:nvSpPr>
          <p:cNvPr id="129" name="Google Shape;129;p9: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fld id="{00000000-1234-1234-1234-123412341234}" type="slidenum">
              <a:rPr lang="en-US"/>
              <a:pPr/>
              <a:t>14</a:t>
            </a:fld>
            <a:endParaRPr/>
          </a:p>
        </p:txBody>
      </p:sp>
    </p:spTree>
    <p:extLst>
      <p:ext uri="{BB962C8B-B14F-4D97-AF65-F5344CB8AC3E}">
        <p14:creationId xmlns:p14="http://schemas.microsoft.com/office/powerpoint/2010/main" val="389208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1633951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 about 1% increase in employment vs. 4.3</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381141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 policy rate 4.5 to 4.25.  Concerns with inflation</a:t>
            </a:r>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893669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276643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end of 2021, lost almost 15%</a:t>
            </a:r>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301163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r>
              <a:rPr lang="en-US" dirty="0"/>
              <a:t>August CPI </a:t>
            </a:r>
            <a:r>
              <a:rPr lang="en-US" dirty="0" err="1"/>
              <a:t>yoy</a:t>
            </a:r>
            <a:r>
              <a:rPr lang="en-US" dirty="0"/>
              <a:t> 8.3% down from 8.5 and Core 6.3 up from 6.3 in </a:t>
            </a:r>
            <a:r>
              <a:rPr lang="en-US" dirty="0" err="1"/>
              <a:t>JUly</a:t>
            </a:r>
            <a:endParaRPr dirty="0"/>
          </a:p>
        </p:txBody>
      </p:sp>
      <p:sp>
        <p:nvSpPr>
          <p:cNvPr id="249" name="Google Shape;249;p24: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fld id="{00000000-1234-1234-1234-123412341234}" type="slidenum">
              <a:rPr lang="en-US"/>
              <a:pPr/>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ewresearch.org/fact-tank/2019/07/12/how-pew-research-center-counts-unauthorized-immigrants-in-u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tiff"/><Relationship Id="rId7" Type="http://schemas.openxmlformats.org/officeDocument/2006/relationships/image" Target="../media/image10.jpg"/><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11" Type="http://schemas.openxmlformats.org/officeDocument/2006/relationships/image" Target="../media/image14.jpg"/><Relationship Id="rId5" Type="http://schemas.openxmlformats.org/officeDocument/2006/relationships/image" Target="../media/image8.tiff"/><Relationship Id="rId10" Type="http://schemas.openxmlformats.org/officeDocument/2006/relationships/image" Target="../media/image13.jpg"/><Relationship Id="rId4" Type="http://schemas.openxmlformats.org/officeDocument/2006/relationships/image" Target="../media/image7.tiff"/><Relationship Id="rId9"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7.xml.rels><?xml version="1.0" encoding="UTF-8" standalone="yes"?>
<Relationships xmlns="http://schemas.openxmlformats.org/package/2006/relationships"><Relationship Id="rId2" Type="http://schemas.openxmlformats.org/officeDocument/2006/relationships/hyperlink" Target="https://needelegation.org/delivered_presentations.php"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nfo@NEEDEc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dirty="0">
                <a:solidFill>
                  <a:schemeClr val="tx2"/>
                </a:solidFill>
              </a:rPr>
              <a:t>Spring 2025</a:t>
            </a:r>
          </a:p>
          <a:p>
            <a:pPr>
              <a:lnSpc>
                <a:spcPct val="100000"/>
              </a:lnSpc>
              <a:spcBef>
                <a:spcPts val="0"/>
              </a:spcBef>
            </a:pPr>
            <a:endParaRPr lang="en-US" sz="3600" b="1" i="1" dirty="0"/>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Washington University in St. Louis</a:t>
            </a:r>
          </a:p>
          <a:p>
            <a:pPr>
              <a:lnSpc>
                <a:spcPct val="100000"/>
              </a:lnSpc>
              <a:spcBef>
                <a:spcPts val="0"/>
              </a:spcBef>
            </a:pPr>
            <a:endParaRPr lang="en-US" sz="4000" dirty="0">
              <a:solidFill>
                <a:schemeClr val="tx2"/>
              </a:solidFill>
            </a:endParaRPr>
          </a:p>
          <a:p>
            <a:pPr>
              <a:lnSpc>
                <a:spcPct val="100000"/>
              </a:lnSpc>
              <a:spcBef>
                <a:spcPts val="0"/>
              </a:spcBef>
            </a:pPr>
            <a:r>
              <a:rPr lang="en-US" sz="3000" dirty="0">
                <a:solidFill>
                  <a:schemeClr val="tx2"/>
                </a:solidFill>
              </a:rPr>
              <a:t>Host: Jon </a:t>
            </a:r>
            <a:r>
              <a:rPr lang="en-US" sz="3000" dirty="0" err="1">
                <a:solidFill>
                  <a:schemeClr val="tx2"/>
                </a:solidFill>
              </a:rPr>
              <a:t>Haveman</a:t>
            </a:r>
            <a:r>
              <a:rPr lang="en-US" sz="3000" dirty="0">
                <a:solidFill>
                  <a:schemeClr val="tx2"/>
                </a:solidFill>
              </a:rPr>
              <a:t>, Ph.D.</a:t>
            </a:r>
          </a:p>
          <a:p>
            <a:pPr>
              <a:lnSpc>
                <a:spcPct val="100000"/>
              </a:lnSpc>
              <a:spcBef>
                <a:spcPts val="0"/>
              </a:spcBef>
            </a:pPr>
            <a:r>
              <a:rPr lang="en-US" sz="3000" dirty="0">
                <a:solidFill>
                  <a:schemeClr val="tx2"/>
                </a:solidFill>
              </a:rPr>
              <a:t>National Economic Education Delegation</a:t>
            </a:r>
          </a:p>
        </p:txBody>
      </p:sp>
    </p:spTree>
    <p:extLst>
      <p:ext uri="{BB962C8B-B14F-4D97-AF65-F5344CB8AC3E}">
        <p14:creationId xmlns:p14="http://schemas.microsoft.com/office/powerpoint/2010/main" val="1439157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67AC-658C-4FC3-3118-64ED0E10C543}"/>
              </a:ext>
            </a:extLst>
          </p:cNvPr>
          <p:cNvSpPr>
            <a:spLocks noGrp="1"/>
          </p:cNvSpPr>
          <p:nvPr>
            <p:ph type="title"/>
          </p:nvPr>
        </p:nvSpPr>
        <p:spPr>
          <a:xfrm>
            <a:off x="766008" y="0"/>
            <a:ext cx="10515600" cy="1325563"/>
          </a:xfrm>
        </p:spPr>
        <p:txBody>
          <a:bodyPr/>
          <a:lstStyle/>
          <a:p>
            <a:r>
              <a:rPr lang="en-US" dirty="0">
                <a:solidFill>
                  <a:schemeClr val="bg1"/>
                </a:solidFill>
              </a:rPr>
              <a:t>Gro</a:t>
            </a:r>
            <a:r>
              <a:rPr lang="en-US" dirty="0"/>
              <a:t>ss Domestic Product: 2024 = $29.2 tr</a:t>
            </a:r>
          </a:p>
        </p:txBody>
      </p:sp>
      <p:sp>
        <p:nvSpPr>
          <p:cNvPr id="4" name="Slide Number Placeholder 3">
            <a:extLst>
              <a:ext uri="{FF2B5EF4-FFF2-40B4-BE49-F238E27FC236}">
                <a16:creationId xmlns:a16="http://schemas.microsoft.com/office/drawing/2014/main" id="{E450BD8E-AC36-5643-EBE1-28C938AF3A25}"/>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7" name="TextBox 6">
            <a:extLst>
              <a:ext uri="{FF2B5EF4-FFF2-40B4-BE49-F238E27FC236}">
                <a16:creationId xmlns:a16="http://schemas.microsoft.com/office/drawing/2014/main" id="{0466966A-4C96-C116-4A10-AEEFD54A96B4}"/>
              </a:ext>
            </a:extLst>
          </p:cNvPr>
          <p:cNvSpPr txBox="1"/>
          <p:nvPr/>
        </p:nvSpPr>
        <p:spPr>
          <a:xfrm>
            <a:off x="8787539" y="2043325"/>
            <a:ext cx="3169404" cy="3970318"/>
          </a:xfrm>
          <a:prstGeom prst="rect">
            <a:avLst/>
          </a:prstGeom>
          <a:noFill/>
        </p:spPr>
        <p:txBody>
          <a:bodyPr wrap="square" rtlCol="0">
            <a:spAutoFit/>
          </a:bodyPr>
          <a:lstStyle/>
          <a:p>
            <a:r>
              <a:rPr lang="en-US" sz="3600" b="1" dirty="0"/>
              <a:t>$30.1</a:t>
            </a:r>
          </a:p>
          <a:p>
            <a:r>
              <a:rPr lang="en-US" sz="3600" b="1" i="1" dirty="0"/>
              <a:t>Less  </a:t>
            </a:r>
            <a:r>
              <a:rPr lang="en-US" sz="3600" dirty="0"/>
              <a:t> Imports</a:t>
            </a:r>
          </a:p>
          <a:p>
            <a:r>
              <a:rPr lang="en-US" sz="3600" b="1" dirty="0"/>
              <a:t>-$4.1</a:t>
            </a:r>
          </a:p>
          <a:p>
            <a:r>
              <a:rPr lang="en-US" sz="3600" b="1" i="1" dirty="0"/>
              <a:t>Plus </a:t>
            </a:r>
            <a:r>
              <a:rPr lang="en-US" sz="3600" dirty="0"/>
              <a:t>Exports</a:t>
            </a:r>
          </a:p>
          <a:p>
            <a:r>
              <a:rPr lang="en-US" sz="3600" b="1" dirty="0"/>
              <a:t>+$3.2</a:t>
            </a:r>
          </a:p>
          <a:p>
            <a:r>
              <a:rPr lang="en-US" sz="3600" b="1" i="1" dirty="0"/>
              <a:t>Equals  </a:t>
            </a:r>
            <a:r>
              <a:rPr lang="en-US" sz="3600" dirty="0"/>
              <a:t>GDP</a:t>
            </a:r>
          </a:p>
          <a:p>
            <a:r>
              <a:rPr lang="en-US" sz="3600" b="1" i="1" dirty="0"/>
              <a:t>$</a:t>
            </a:r>
            <a:r>
              <a:rPr lang="en-US" sz="3600" b="1" i="1" dirty="0">
                <a:solidFill>
                  <a:srgbClr val="FF0000"/>
                </a:solidFill>
              </a:rPr>
              <a:t>29.2</a:t>
            </a:r>
            <a:endParaRPr lang="en-US" sz="3600" b="1" i="1" dirty="0"/>
          </a:p>
        </p:txBody>
      </p:sp>
      <p:graphicFrame>
        <p:nvGraphicFramePr>
          <p:cNvPr id="3" name="Chart 2">
            <a:extLst>
              <a:ext uri="{FF2B5EF4-FFF2-40B4-BE49-F238E27FC236}">
                <a16:creationId xmlns:a16="http://schemas.microsoft.com/office/drawing/2014/main" id="{AAED496D-238F-4BFF-9A2D-990BC3256716}"/>
              </a:ext>
            </a:extLst>
          </p:cNvPr>
          <p:cNvGraphicFramePr>
            <a:graphicFrameLocks noChangeAspect="1"/>
          </p:cNvGraphicFramePr>
          <p:nvPr/>
        </p:nvGraphicFramePr>
        <p:xfrm>
          <a:off x="935064" y="1769411"/>
          <a:ext cx="6931744" cy="4297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8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753976" y="362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bg1"/>
                </a:solidFill>
              </a:rPr>
              <a:t>GD</a:t>
            </a:r>
            <a:r>
              <a:rPr lang="en-US" dirty="0"/>
              <a:t>P and ‘Potential’ during the Recovery</a:t>
            </a:r>
            <a:endParaRPr dirty="0"/>
          </a:p>
        </p:txBody>
      </p:sp>
      <p:sp>
        <p:nvSpPr>
          <p:cNvPr id="132" name="Google Shape;132;p21"/>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33" name="Google Shape;133;p21"/>
          <p:cNvSpPr txBox="1"/>
          <p:nvPr/>
        </p:nvSpPr>
        <p:spPr>
          <a:xfrm>
            <a:off x="8347336" y="6133488"/>
            <a:ext cx="38446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Fred, St Louis Fed</a:t>
            </a:r>
            <a:endParaRPr/>
          </a:p>
        </p:txBody>
      </p:sp>
      <p:sp>
        <p:nvSpPr>
          <p:cNvPr id="5" name="TextBox 4">
            <a:extLst>
              <a:ext uri="{FF2B5EF4-FFF2-40B4-BE49-F238E27FC236}">
                <a16:creationId xmlns:a16="http://schemas.microsoft.com/office/drawing/2014/main" id="{F4AAF605-F3B3-ED8B-3A84-1F9E0882AC39}"/>
              </a:ext>
            </a:extLst>
          </p:cNvPr>
          <p:cNvSpPr txBox="1"/>
          <p:nvPr/>
        </p:nvSpPr>
        <p:spPr>
          <a:xfrm>
            <a:off x="3087494" y="3244334"/>
            <a:ext cx="6174988" cy="369332"/>
          </a:xfrm>
          <a:prstGeom prst="rect">
            <a:avLst/>
          </a:prstGeom>
          <a:noFill/>
        </p:spPr>
        <p:txBody>
          <a:bodyPr wrap="square">
            <a:spAutoFit/>
          </a:bodyPr>
          <a:lstStyle/>
          <a:p>
            <a:r>
              <a:rPr lang="en-US" b="0" dirty="0">
                <a:effectLst/>
              </a:rPr>
              <a:t> </a:t>
            </a:r>
            <a:endParaRPr lang="en-US" dirty="0"/>
          </a:p>
        </p:txBody>
      </p:sp>
      <p:pic>
        <p:nvPicPr>
          <p:cNvPr id="7" name="Content Placeholder 6">
            <a:extLst>
              <a:ext uri="{FF2B5EF4-FFF2-40B4-BE49-F238E27FC236}">
                <a16:creationId xmlns:a16="http://schemas.microsoft.com/office/drawing/2014/main" id="{88213AE6-1985-FC8D-55B9-B05B3B903751}"/>
              </a:ext>
            </a:extLst>
          </p:cNvPr>
          <p:cNvPicPr>
            <a:picLocks noGrp="1" noChangeAspect="1"/>
          </p:cNvPicPr>
          <p:nvPr>
            <p:ph idx="1"/>
          </p:nvPr>
        </p:nvPicPr>
        <p:blipFill>
          <a:blip r:embed="rId3"/>
          <a:stretch>
            <a:fillRect/>
          </a:stretch>
        </p:blipFill>
        <p:spPr>
          <a:xfrm>
            <a:off x="271040" y="1651837"/>
            <a:ext cx="11119106" cy="4389120"/>
          </a:xfrm>
        </p:spPr>
      </p:pic>
      <p:sp>
        <p:nvSpPr>
          <p:cNvPr id="2" name="TextBox 1">
            <a:extLst>
              <a:ext uri="{FF2B5EF4-FFF2-40B4-BE49-F238E27FC236}">
                <a16:creationId xmlns:a16="http://schemas.microsoft.com/office/drawing/2014/main" id="{A5B16752-7562-978F-4EB0-3E4DFAA87875}"/>
              </a:ext>
            </a:extLst>
          </p:cNvPr>
          <p:cNvSpPr txBox="1"/>
          <p:nvPr/>
        </p:nvSpPr>
        <p:spPr>
          <a:xfrm>
            <a:off x="4071257" y="2474564"/>
            <a:ext cx="4513943" cy="461665"/>
          </a:xfrm>
          <a:prstGeom prst="rect">
            <a:avLst/>
          </a:prstGeom>
          <a:noFill/>
        </p:spPr>
        <p:txBody>
          <a:bodyPr wrap="square" rtlCol="0">
            <a:spAutoFit/>
          </a:bodyPr>
          <a:lstStyle/>
          <a:p>
            <a:r>
              <a:rPr lang="en-US" sz="2400" dirty="0"/>
              <a:t>Grey bar indicates recessions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lt1"/>
                </a:solidFill>
              </a:rPr>
              <a:t>Wh</a:t>
            </a:r>
            <a:r>
              <a:rPr lang="en-US" dirty="0">
                <a:solidFill>
                  <a:srgbClr val="1E4E79"/>
                </a:solidFill>
              </a:rPr>
              <a:t>at is a Recession?</a:t>
            </a:r>
            <a:endParaRPr dirty="0">
              <a:solidFill>
                <a:schemeClr val="lt1"/>
              </a:solidFill>
            </a:endParaRPr>
          </a:p>
        </p:txBody>
      </p:sp>
      <p:sp>
        <p:nvSpPr>
          <p:cNvPr id="161" name="Google Shape;161;p24"/>
          <p:cNvSpPr txBox="1">
            <a:spLocks noGrp="1"/>
          </p:cNvSpPr>
          <p:nvPr>
            <p:ph type="body" idx="1"/>
          </p:nvPr>
        </p:nvSpPr>
        <p:spPr>
          <a:xfrm>
            <a:off x="838200" y="1570730"/>
            <a:ext cx="10515600" cy="435133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C4C88"/>
              </a:buClr>
              <a:buSzPts val="2800"/>
              <a:buChar char="•"/>
            </a:pPr>
            <a:r>
              <a:rPr lang="en-US" dirty="0"/>
              <a:t>Defined by the National Bureau of Economic Research (NBER)</a:t>
            </a:r>
            <a:endParaRPr dirty="0"/>
          </a:p>
          <a:p>
            <a:pPr marL="228600" lvl="0" indent="-228600" algn="l" rtl="0">
              <a:lnSpc>
                <a:spcPct val="90000"/>
              </a:lnSpc>
              <a:spcBef>
                <a:spcPts val="1000"/>
              </a:spcBef>
              <a:spcAft>
                <a:spcPts val="0"/>
              </a:spcAft>
              <a:buClr>
                <a:srgbClr val="1E4E79"/>
              </a:buClr>
              <a:buSzPts val="2800"/>
              <a:buChar char="•"/>
            </a:pPr>
            <a:r>
              <a:rPr lang="en-US" dirty="0">
                <a:solidFill>
                  <a:srgbClr val="1E4E79"/>
                </a:solidFill>
              </a:rPr>
              <a:t>“</a:t>
            </a:r>
            <a:r>
              <a:rPr lang="en-US" dirty="0">
                <a:solidFill>
                  <a:srgbClr val="1E4E79"/>
                </a:solidFill>
                <a:latin typeface="Arimo"/>
                <a:ea typeface="Arimo"/>
                <a:cs typeface="Arimo"/>
                <a:sym typeface="Arimo"/>
              </a:rPr>
              <a:t>The NBER's definition emphasizes that a recession involves a significant decline in economic activity that is spread across the economy and lasts more than a few months.”</a:t>
            </a:r>
            <a:endParaRPr dirty="0"/>
          </a:p>
          <a:p>
            <a:pPr marL="228600" lvl="0" indent="-228600" algn="l" rtl="0">
              <a:lnSpc>
                <a:spcPct val="90000"/>
              </a:lnSpc>
              <a:spcBef>
                <a:spcPts val="1000"/>
              </a:spcBef>
              <a:spcAft>
                <a:spcPts val="0"/>
              </a:spcAft>
              <a:buClr>
                <a:srgbClr val="1E4E79"/>
              </a:buClr>
              <a:buSzPts val="2800"/>
              <a:buChar char="•"/>
            </a:pPr>
            <a:r>
              <a:rPr lang="en-US" dirty="0">
                <a:solidFill>
                  <a:srgbClr val="1E4E79"/>
                </a:solidFill>
                <a:latin typeface="Arimo"/>
                <a:ea typeface="Arimo"/>
                <a:cs typeface="Arimo"/>
                <a:sym typeface="Arimo"/>
              </a:rPr>
              <a:t>Popular Rule of Thumb:  Two or more, consecutive quarters where Real GDP falls. (Doesn’t always work!)</a:t>
            </a:r>
          </a:p>
          <a:p>
            <a:pPr marL="0" lvl="0" indent="0" algn="l" rtl="0">
              <a:lnSpc>
                <a:spcPct val="90000"/>
              </a:lnSpc>
              <a:spcBef>
                <a:spcPts val="1000"/>
              </a:spcBef>
              <a:spcAft>
                <a:spcPts val="0"/>
              </a:spcAft>
              <a:buClr>
                <a:srgbClr val="1E4E79"/>
              </a:buClr>
              <a:buSzPts val="2800"/>
              <a:buNone/>
            </a:pPr>
            <a:r>
              <a:rPr lang="en-US" dirty="0">
                <a:solidFill>
                  <a:srgbClr val="1E4E79"/>
                </a:solidFill>
                <a:latin typeface="Arimo"/>
                <a:sym typeface="Arimo"/>
              </a:rPr>
              <a:t>Recessions are caused by a drop in total spending (remember the consumer).</a:t>
            </a:r>
            <a:endParaRPr dirty="0"/>
          </a:p>
          <a:p>
            <a:pPr marL="0" lvl="0" indent="0" algn="l" rtl="0">
              <a:lnSpc>
                <a:spcPct val="90000"/>
              </a:lnSpc>
              <a:spcBef>
                <a:spcPts val="1000"/>
              </a:spcBef>
              <a:spcAft>
                <a:spcPts val="0"/>
              </a:spcAft>
              <a:buClr>
                <a:srgbClr val="1E4E79"/>
              </a:buClr>
              <a:buSzPts val="2800"/>
              <a:buNone/>
            </a:pPr>
            <a:endParaRPr dirty="0"/>
          </a:p>
        </p:txBody>
      </p:sp>
      <p:sp>
        <p:nvSpPr>
          <p:cNvPr id="162" name="Google Shape;162;p24"/>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2089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xEl>
                                              <p:pRg st="1" end="1"/>
                                            </p:txEl>
                                          </p:spTgt>
                                        </p:tgtEl>
                                        <p:attrNameLst>
                                          <p:attrName>style.visibility</p:attrName>
                                        </p:attrNameLst>
                                      </p:cBhvr>
                                      <p:to>
                                        <p:strVal val="visible"/>
                                      </p:to>
                                    </p:set>
                                    <p:animEffect transition="in" filter="fade">
                                      <p:cBhvr>
                                        <p:cTn id="7" dur="500"/>
                                        <p:tgtEl>
                                          <p:spTgt spid="1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xEl>
                                              <p:pRg st="2" end="2"/>
                                            </p:txEl>
                                          </p:spTgt>
                                        </p:tgtEl>
                                        <p:attrNameLst>
                                          <p:attrName>style.visibility</p:attrName>
                                        </p:attrNameLst>
                                      </p:cBhvr>
                                      <p:to>
                                        <p:strVal val="visible"/>
                                      </p:to>
                                    </p:set>
                                    <p:animEffect transition="in" filter="fade">
                                      <p:cBhvr>
                                        <p:cTn id="12" dur="500"/>
                                        <p:tgtEl>
                                          <p:spTgt spid="1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
                                            <p:txEl>
                                              <p:pRg st="3" end="3"/>
                                            </p:txEl>
                                          </p:spTgt>
                                        </p:tgtEl>
                                        <p:attrNameLst>
                                          <p:attrName>style.visibility</p:attrName>
                                        </p:attrNameLst>
                                      </p:cBhvr>
                                      <p:to>
                                        <p:strVal val="visible"/>
                                      </p:to>
                                    </p:set>
                                    <p:animEffect transition="in" filter="fade">
                                      <p:cBhvr>
                                        <p:cTn id="17" dur="500"/>
                                        <p:tgtEl>
                                          <p:spTgt spid="1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5C13-F1B9-1CAD-E367-320FCF562094}"/>
              </a:ext>
            </a:extLst>
          </p:cNvPr>
          <p:cNvSpPr>
            <a:spLocks noGrp="1"/>
          </p:cNvSpPr>
          <p:nvPr>
            <p:ph type="title"/>
          </p:nvPr>
        </p:nvSpPr>
        <p:spPr/>
        <p:txBody>
          <a:bodyPr/>
          <a:lstStyle/>
          <a:p>
            <a:r>
              <a:rPr lang="en-US" dirty="0">
                <a:solidFill>
                  <a:schemeClr val="bg1"/>
                </a:solidFill>
              </a:rPr>
              <a:t>Un</a:t>
            </a:r>
            <a:r>
              <a:rPr lang="en-US" dirty="0"/>
              <a:t>employment is Near Record Lows</a:t>
            </a:r>
          </a:p>
        </p:txBody>
      </p:sp>
      <p:sp>
        <p:nvSpPr>
          <p:cNvPr id="4" name="Slide Number Placeholder 3">
            <a:extLst>
              <a:ext uri="{FF2B5EF4-FFF2-40B4-BE49-F238E27FC236}">
                <a16:creationId xmlns:a16="http://schemas.microsoft.com/office/drawing/2014/main" id="{023F9BCB-6CD5-3CC6-FFD8-28B6C96CEEF6}"/>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7" name="Content Placeholder 6">
            <a:extLst>
              <a:ext uri="{FF2B5EF4-FFF2-40B4-BE49-F238E27FC236}">
                <a16:creationId xmlns:a16="http://schemas.microsoft.com/office/drawing/2014/main" id="{18CEA0FB-C2E2-E92B-3C03-D81358BAA36C}"/>
              </a:ext>
            </a:extLst>
          </p:cNvPr>
          <p:cNvPicPr>
            <a:picLocks noGrp="1" noChangeAspect="1"/>
          </p:cNvPicPr>
          <p:nvPr>
            <p:ph idx="1"/>
          </p:nvPr>
        </p:nvPicPr>
        <p:blipFill>
          <a:blip r:embed="rId2"/>
          <a:stretch>
            <a:fillRect/>
          </a:stretch>
        </p:blipFill>
        <p:spPr>
          <a:xfrm>
            <a:off x="838200" y="1684095"/>
            <a:ext cx="10515600" cy="4444700"/>
          </a:xfrm>
        </p:spPr>
      </p:pic>
    </p:spTree>
    <p:extLst>
      <p:ext uri="{BB962C8B-B14F-4D97-AF65-F5344CB8AC3E}">
        <p14:creationId xmlns:p14="http://schemas.microsoft.com/office/powerpoint/2010/main" val="1599583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753976" y="362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lt1"/>
                </a:solidFill>
              </a:rPr>
              <a:t>Wh</a:t>
            </a:r>
            <a:r>
              <a:rPr lang="en-US" dirty="0"/>
              <a:t>ere Have All the Workers Gone?</a:t>
            </a:r>
            <a:endParaRPr dirty="0"/>
          </a:p>
        </p:txBody>
      </p:sp>
      <p:sp>
        <p:nvSpPr>
          <p:cNvPr id="132" name="Google Shape;132;p21"/>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33" name="Google Shape;133;p21"/>
          <p:cNvSpPr txBox="1"/>
          <p:nvPr/>
        </p:nvSpPr>
        <p:spPr>
          <a:xfrm>
            <a:off x="8347336" y="6133488"/>
            <a:ext cx="38446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Fred, St Louis Fed</a:t>
            </a:r>
            <a:endParaRPr/>
          </a:p>
        </p:txBody>
      </p:sp>
      <p:sp>
        <p:nvSpPr>
          <p:cNvPr id="5" name="TextBox 4">
            <a:extLst>
              <a:ext uri="{FF2B5EF4-FFF2-40B4-BE49-F238E27FC236}">
                <a16:creationId xmlns:a16="http://schemas.microsoft.com/office/drawing/2014/main" id="{F4AAF605-F3B3-ED8B-3A84-1F9E0882AC39}"/>
              </a:ext>
            </a:extLst>
          </p:cNvPr>
          <p:cNvSpPr txBox="1"/>
          <p:nvPr/>
        </p:nvSpPr>
        <p:spPr>
          <a:xfrm>
            <a:off x="3087494" y="3244334"/>
            <a:ext cx="6174988" cy="369332"/>
          </a:xfrm>
          <a:prstGeom prst="rect">
            <a:avLst/>
          </a:prstGeom>
          <a:noFill/>
        </p:spPr>
        <p:txBody>
          <a:bodyPr wrap="square">
            <a:spAutoFit/>
          </a:bodyPr>
          <a:lstStyle/>
          <a:p>
            <a:r>
              <a:rPr lang="en-US" b="0" dirty="0">
                <a:effectLst/>
              </a:rPr>
              <a:t> </a:t>
            </a:r>
            <a:endParaRPr lang="en-US" dirty="0"/>
          </a:p>
        </p:txBody>
      </p:sp>
      <p:cxnSp>
        <p:nvCxnSpPr>
          <p:cNvPr id="10" name="Straight Connector 9">
            <a:extLst>
              <a:ext uri="{FF2B5EF4-FFF2-40B4-BE49-F238E27FC236}">
                <a16:creationId xmlns:a16="http://schemas.microsoft.com/office/drawing/2014/main" id="{F31C0BD5-B034-FA35-E766-4CFA477DB580}"/>
              </a:ext>
            </a:extLst>
          </p:cNvPr>
          <p:cNvCxnSpPr/>
          <p:nvPr/>
        </p:nvCxnSpPr>
        <p:spPr>
          <a:xfrm flipH="1">
            <a:off x="4742481" y="4455763"/>
            <a:ext cx="178231"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C67130F0-9212-46C5-6165-EC06DB85E1BF}"/>
              </a:ext>
            </a:extLst>
          </p:cNvPr>
          <p:cNvPicPr>
            <a:picLocks noGrp="1" noChangeAspect="1"/>
          </p:cNvPicPr>
          <p:nvPr>
            <p:ph idx="1"/>
          </p:nvPr>
        </p:nvPicPr>
        <p:blipFill>
          <a:blip r:embed="rId3"/>
          <a:stretch>
            <a:fillRect/>
          </a:stretch>
        </p:blipFill>
        <p:spPr>
          <a:xfrm>
            <a:off x="655094" y="1361850"/>
            <a:ext cx="11350754" cy="4480560"/>
          </a:xfrm>
        </p:spPr>
      </p:pic>
      <p:cxnSp>
        <p:nvCxnSpPr>
          <p:cNvPr id="16" name="Straight Connector 15">
            <a:extLst>
              <a:ext uri="{FF2B5EF4-FFF2-40B4-BE49-F238E27FC236}">
                <a16:creationId xmlns:a16="http://schemas.microsoft.com/office/drawing/2014/main" id="{F9B5EB7B-A97D-47DD-96E5-FB16DFC67494}"/>
              </a:ext>
            </a:extLst>
          </p:cNvPr>
          <p:cNvCxnSpPr>
            <a:cxnSpLocks/>
          </p:cNvCxnSpPr>
          <p:nvPr/>
        </p:nvCxnSpPr>
        <p:spPr>
          <a:xfrm flipV="1">
            <a:off x="1533646" y="1458588"/>
            <a:ext cx="10052612" cy="2434735"/>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8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2493-9706-D5CA-BFD2-9D50D502C023}"/>
              </a:ext>
            </a:extLst>
          </p:cNvPr>
          <p:cNvSpPr>
            <a:spLocks noGrp="1"/>
          </p:cNvSpPr>
          <p:nvPr>
            <p:ph type="title"/>
          </p:nvPr>
        </p:nvSpPr>
        <p:spPr/>
        <p:txBody>
          <a:bodyPr/>
          <a:lstStyle/>
          <a:p>
            <a:r>
              <a:rPr lang="en-US" dirty="0">
                <a:solidFill>
                  <a:schemeClr val="bg1"/>
                </a:solidFill>
              </a:rPr>
              <a:t>The </a:t>
            </a:r>
            <a:r>
              <a:rPr lang="en-US" dirty="0"/>
              <a:t>Aging of the Labor Force</a:t>
            </a:r>
          </a:p>
        </p:txBody>
      </p:sp>
      <p:sp>
        <p:nvSpPr>
          <p:cNvPr id="4" name="Slide Number Placeholder 3">
            <a:extLst>
              <a:ext uri="{FF2B5EF4-FFF2-40B4-BE49-F238E27FC236}">
                <a16:creationId xmlns:a16="http://schemas.microsoft.com/office/drawing/2014/main" id="{81084907-41AD-7251-A2D7-D8FB734D5203}"/>
              </a:ext>
            </a:extLst>
          </p:cNvPr>
          <p:cNvSpPr>
            <a:spLocks noGrp="1"/>
          </p:cNvSpPr>
          <p:nvPr>
            <p:ph type="sldNum" sz="quarter" idx="12"/>
          </p:nvPr>
        </p:nvSpPr>
        <p:spPr/>
        <p:txBody>
          <a:bodyPr/>
          <a:lstStyle/>
          <a:p>
            <a:fld id="{D9F085D5-EC86-4F6A-B501-C1359CB39116}" type="slidenum">
              <a:rPr lang="en-GB" smtClean="0"/>
              <a:t>15</a:t>
            </a:fld>
            <a:endParaRPr lang="en-GB"/>
          </a:p>
        </p:txBody>
      </p:sp>
      <p:pic>
        <p:nvPicPr>
          <p:cNvPr id="12" name="Content Placeholder 11">
            <a:extLst>
              <a:ext uri="{FF2B5EF4-FFF2-40B4-BE49-F238E27FC236}">
                <a16:creationId xmlns:a16="http://schemas.microsoft.com/office/drawing/2014/main" id="{C10C67AD-9344-C118-689B-766340E0BA45}"/>
              </a:ext>
            </a:extLst>
          </p:cNvPr>
          <p:cNvPicPr>
            <a:picLocks noGrp="1" noChangeAspect="1"/>
          </p:cNvPicPr>
          <p:nvPr>
            <p:ph idx="1"/>
          </p:nvPr>
        </p:nvPicPr>
        <p:blipFill>
          <a:blip r:embed="rId3"/>
          <a:stretch>
            <a:fillRect/>
          </a:stretch>
        </p:blipFill>
        <p:spPr>
          <a:xfrm>
            <a:off x="838200" y="1684095"/>
            <a:ext cx="10515600" cy="4123222"/>
          </a:xfrm>
        </p:spPr>
      </p:pic>
    </p:spTree>
    <p:extLst>
      <p:ext uri="{BB962C8B-B14F-4D97-AF65-F5344CB8AC3E}">
        <p14:creationId xmlns:p14="http://schemas.microsoft.com/office/powerpoint/2010/main" val="2152537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D566-557F-CCCC-7F67-88CEC11F59FE}"/>
              </a:ext>
            </a:extLst>
          </p:cNvPr>
          <p:cNvSpPr>
            <a:spLocks noGrp="1"/>
          </p:cNvSpPr>
          <p:nvPr>
            <p:ph type="title"/>
          </p:nvPr>
        </p:nvSpPr>
        <p:spPr/>
        <p:txBody>
          <a:bodyPr/>
          <a:lstStyle/>
          <a:p>
            <a:r>
              <a:rPr lang="en-US" dirty="0">
                <a:solidFill>
                  <a:schemeClr val="bg1"/>
                </a:solidFill>
              </a:rPr>
              <a:t>Sup</a:t>
            </a:r>
            <a:r>
              <a:rPr lang="en-US" dirty="0"/>
              <a:t>plemented by Foreign Workers</a:t>
            </a:r>
          </a:p>
        </p:txBody>
      </p:sp>
      <p:sp>
        <p:nvSpPr>
          <p:cNvPr id="4" name="Slide Number Placeholder 3">
            <a:extLst>
              <a:ext uri="{FF2B5EF4-FFF2-40B4-BE49-F238E27FC236}">
                <a16:creationId xmlns:a16="http://schemas.microsoft.com/office/drawing/2014/main" id="{EFB2EBCD-2710-19D5-87D9-E811B9A6337D}"/>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10" name="Picture 9">
            <a:extLst>
              <a:ext uri="{FF2B5EF4-FFF2-40B4-BE49-F238E27FC236}">
                <a16:creationId xmlns:a16="http://schemas.microsoft.com/office/drawing/2014/main" id="{C394A123-C5B1-54CA-921C-7BC40BF51D95}"/>
              </a:ext>
            </a:extLst>
          </p:cNvPr>
          <p:cNvPicPr>
            <a:picLocks noChangeAspect="1"/>
          </p:cNvPicPr>
          <p:nvPr/>
        </p:nvPicPr>
        <p:blipFill>
          <a:blip r:embed="rId2"/>
          <a:stretch>
            <a:fillRect/>
          </a:stretch>
        </p:blipFill>
        <p:spPr>
          <a:xfrm>
            <a:off x="838200" y="1366074"/>
            <a:ext cx="10369951" cy="4294909"/>
          </a:xfrm>
          <a:prstGeom prst="rect">
            <a:avLst/>
          </a:prstGeom>
        </p:spPr>
      </p:pic>
      <p:sp>
        <p:nvSpPr>
          <p:cNvPr id="11" name="TextBox 10">
            <a:extLst>
              <a:ext uri="{FF2B5EF4-FFF2-40B4-BE49-F238E27FC236}">
                <a16:creationId xmlns:a16="http://schemas.microsoft.com/office/drawing/2014/main" id="{8A8565AF-7D29-1AC0-8C0D-EBB4EB51DE1D}"/>
              </a:ext>
            </a:extLst>
          </p:cNvPr>
          <p:cNvSpPr txBox="1"/>
          <p:nvPr/>
        </p:nvSpPr>
        <p:spPr>
          <a:xfrm>
            <a:off x="2864733" y="1977401"/>
            <a:ext cx="4571999" cy="1200329"/>
          </a:xfrm>
          <a:prstGeom prst="rect">
            <a:avLst/>
          </a:prstGeom>
          <a:noFill/>
        </p:spPr>
        <p:txBody>
          <a:bodyPr wrap="square" rtlCol="0">
            <a:spAutoFit/>
          </a:bodyPr>
          <a:lstStyle/>
          <a:p>
            <a:r>
              <a:rPr lang="en-US" sz="2400" dirty="0"/>
              <a:t>Between 11/19 and 3/25</a:t>
            </a:r>
          </a:p>
          <a:p>
            <a:r>
              <a:rPr lang="en-US" sz="2400" dirty="0"/>
              <a:t>NB employment fell by 66k</a:t>
            </a:r>
          </a:p>
          <a:p>
            <a:r>
              <a:rPr lang="en-US" sz="2400" dirty="0"/>
              <a:t>FB employment rose by over 4500k</a:t>
            </a:r>
          </a:p>
        </p:txBody>
      </p:sp>
      <p:sp>
        <p:nvSpPr>
          <p:cNvPr id="13" name="Content Placeholder 12">
            <a:extLst>
              <a:ext uri="{FF2B5EF4-FFF2-40B4-BE49-F238E27FC236}">
                <a16:creationId xmlns:a16="http://schemas.microsoft.com/office/drawing/2014/main" id="{DB7E7F4F-75E4-9866-B637-31C03BFDF7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56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DDB0-0238-7B50-0FF1-ABD54DDBFA0B}"/>
              </a:ext>
            </a:extLst>
          </p:cNvPr>
          <p:cNvSpPr>
            <a:spLocks noGrp="1"/>
          </p:cNvSpPr>
          <p:nvPr>
            <p:ph type="title"/>
          </p:nvPr>
        </p:nvSpPr>
        <p:spPr/>
        <p:txBody>
          <a:bodyPr/>
          <a:lstStyle/>
          <a:p>
            <a:r>
              <a:rPr lang="en-US" dirty="0">
                <a:solidFill>
                  <a:schemeClr val="bg1"/>
                </a:solidFill>
              </a:rPr>
              <a:t>Ho</a:t>
            </a:r>
            <a:r>
              <a:rPr lang="en-US" dirty="0"/>
              <a:t>w is Missouri Doing?</a:t>
            </a:r>
          </a:p>
        </p:txBody>
      </p:sp>
      <p:sp>
        <p:nvSpPr>
          <p:cNvPr id="4" name="Slide Number Placeholder 3">
            <a:extLst>
              <a:ext uri="{FF2B5EF4-FFF2-40B4-BE49-F238E27FC236}">
                <a16:creationId xmlns:a16="http://schemas.microsoft.com/office/drawing/2014/main" id="{2F9DCAD8-0F27-9DC4-3AF2-3777674F3462}"/>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7" name="Content Placeholder 6">
            <a:extLst>
              <a:ext uri="{FF2B5EF4-FFF2-40B4-BE49-F238E27FC236}">
                <a16:creationId xmlns:a16="http://schemas.microsoft.com/office/drawing/2014/main" id="{05C9A8C5-5968-63B2-EBBE-C7816D71FD0D}"/>
              </a:ext>
            </a:extLst>
          </p:cNvPr>
          <p:cNvPicPr>
            <a:picLocks noGrp="1" noChangeAspect="1"/>
          </p:cNvPicPr>
          <p:nvPr>
            <p:ph idx="1"/>
          </p:nvPr>
        </p:nvPicPr>
        <p:blipFill>
          <a:blip r:embed="rId2"/>
          <a:stretch>
            <a:fillRect/>
          </a:stretch>
        </p:blipFill>
        <p:spPr>
          <a:xfrm>
            <a:off x="422475" y="1325563"/>
            <a:ext cx="11430000" cy="4556150"/>
          </a:xfrm>
        </p:spPr>
      </p:pic>
    </p:spTree>
    <p:extLst>
      <p:ext uri="{BB962C8B-B14F-4D97-AF65-F5344CB8AC3E}">
        <p14:creationId xmlns:p14="http://schemas.microsoft.com/office/powerpoint/2010/main" val="81351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21BF-5977-7414-CC52-F6472E07CD3B}"/>
              </a:ext>
            </a:extLst>
          </p:cNvPr>
          <p:cNvSpPr>
            <a:spLocks noGrp="1"/>
          </p:cNvSpPr>
          <p:nvPr>
            <p:ph type="title"/>
          </p:nvPr>
        </p:nvSpPr>
        <p:spPr>
          <a:xfrm>
            <a:off x="802104" y="259475"/>
            <a:ext cx="10515600" cy="831268"/>
          </a:xfrm>
        </p:spPr>
        <p:txBody>
          <a:bodyPr>
            <a:normAutofit/>
          </a:bodyPr>
          <a:lstStyle/>
          <a:p>
            <a:r>
              <a:rPr lang="en-US" dirty="0">
                <a:solidFill>
                  <a:schemeClr val="bg1"/>
                </a:solidFill>
              </a:rPr>
              <a:t>Lab</a:t>
            </a:r>
            <a:r>
              <a:rPr lang="en-US" dirty="0"/>
              <a:t>or Market in Missouri</a:t>
            </a:r>
          </a:p>
        </p:txBody>
      </p:sp>
      <p:sp>
        <p:nvSpPr>
          <p:cNvPr id="4" name="Slide Number Placeholder 3">
            <a:extLst>
              <a:ext uri="{FF2B5EF4-FFF2-40B4-BE49-F238E27FC236}">
                <a16:creationId xmlns:a16="http://schemas.microsoft.com/office/drawing/2014/main" id="{5159CB39-1E6A-FE68-F1ED-EDE5E7C8BBEE}"/>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8" name="Content Placeholder 7">
            <a:extLst>
              <a:ext uri="{FF2B5EF4-FFF2-40B4-BE49-F238E27FC236}">
                <a16:creationId xmlns:a16="http://schemas.microsoft.com/office/drawing/2014/main" id="{EB09522F-2E41-6733-1172-7B236FD48C1F}"/>
              </a:ext>
            </a:extLst>
          </p:cNvPr>
          <p:cNvPicPr>
            <a:picLocks noGrp="1" noChangeAspect="1"/>
          </p:cNvPicPr>
          <p:nvPr>
            <p:ph idx="1"/>
          </p:nvPr>
        </p:nvPicPr>
        <p:blipFill>
          <a:blip r:embed="rId3"/>
          <a:stretch>
            <a:fillRect/>
          </a:stretch>
        </p:blipFill>
        <p:spPr>
          <a:xfrm>
            <a:off x="838200" y="1953275"/>
            <a:ext cx="10515600" cy="3584863"/>
          </a:xfrm>
        </p:spPr>
      </p:pic>
      <p:sp>
        <p:nvSpPr>
          <p:cNvPr id="9" name="TextBox 8">
            <a:extLst>
              <a:ext uri="{FF2B5EF4-FFF2-40B4-BE49-F238E27FC236}">
                <a16:creationId xmlns:a16="http://schemas.microsoft.com/office/drawing/2014/main" id="{44D20114-1710-3FD8-F50A-0868B3FFFE95}"/>
              </a:ext>
            </a:extLst>
          </p:cNvPr>
          <p:cNvSpPr txBox="1"/>
          <p:nvPr/>
        </p:nvSpPr>
        <p:spPr>
          <a:xfrm>
            <a:off x="8027043" y="2967335"/>
            <a:ext cx="2274425" cy="923330"/>
          </a:xfrm>
          <a:prstGeom prst="rect">
            <a:avLst/>
          </a:prstGeom>
          <a:noFill/>
        </p:spPr>
        <p:txBody>
          <a:bodyPr wrap="square" rtlCol="0">
            <a:spAutoFit/>
          </a:bodyPr>
          <a:lstStyle/>
          <a:p>
            <a:r>
              <a:rPr lang="en-US" dirty="0"/>
              <a:t>Employment growth since 12/2019, 2.6%; vs. 4.7% nationally</a:t>
            </a:r>
          </a:p>
        </p:txBody>
      </p:sp>
    </p:spTree>
    <p:extLst>
      <p:ext uri="{BB962C8B-B14F-4D97-AF65-F5344CB8AC3E}">
        <p14:creationId xmlns:p14="http://schemas.microsoft.com/office/powerpoint/2010/main" val="7700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B4C3-D6EB-A942-1582-F35495FDB0FE}"/>
              </a:ext>
            </a:extLst>
          </p:cNvPr>
          <p:cNvSpPr>
            <a:spLocks noGrp="1"/>
          </p:cNvSpPr>
          <p:nvPr>
            <p:ph type="title"/>
          </p:nvPr>
        </p:nvSpPr>
        <p:spPr>
          <a:xfrm>
            <a:off x="717880" y="0"/>
            <a:ext cx="10515600" cy="1325563"/>
          </a:xfrm>
        </p:spPr>
        <p:txBody>
          <a:bodyPr/>
          <a:lstStyle/>
          <a:p>
            <a:r>
              <a:rPr lang="en-US" dirty="0">
                <a:solidFill>
                  <a:schemeClr val="bg1"/>
                </a:solidFill>
              </a:rPr>
              <a:t>Ove</a:t>
            </a:r>
            <a:r>
              <a:rPr lang="en-US" dirty="0"/>
              <a:t>rall Good News on the Real Side</a:t>
            </a:r>
          </a:p>
        </p:txBody>
      </p:sp>
      <p:sp>
        <p:nvSpPr>
          <p:cNvPr id="3" name="Content Placeholder 2">
            <a:extLst>
              <a:ext uri="{FF2B5EF4-FFF2-40B4-BE49-F238E27FC236}">
                <a16:creationId xmlns:a16="http://schemas.microsoft.com/office/drawing/2014/main" id="{AD4F28E7-2F1C-1249-5692-E26F5EE23CB8}"/>
              </a:ext>
            </a:extLst>
          </p:cNvPr>
          <p:cNvSpPr>
            <a:spLocks noGrp="1"/>
          </p:cNvSpPr>
          <p:nvPr>
            <p:ph idx="1"/>
          </p:nvPr>
        </p:nvSpPr>
        <p:spPr/>
        <p:txBody>
          <a:bodyPr/>
          <a:lstStyle/>
          <a:p>
            <a:r>
              <a:rPr lang="en-US" dirty="0"/>
              <a:t>GDP is very close to its potential.</a:t>
            </a:r>
          </a:p>
          <a:p>
            <a:r>
              <a:rPr lang="en-US" dirty="0"/>
              <a:t>The labor market as measured by the unemployment rate is fully recovered.</a:t>
            </a:r>
          </a:p>
          <a:p>
            <a:endParaRPr lang="en-US" dirty="0"/>
          </a:p>
          <a:p>
            <a:r>
              <a:rPr lang="en-US" dirty="0"/>
              <a:t>But there is also a </a:t>
            </a:r>
            <a:r>
              <a:rPr lang="en-US" i="1" dirty="0"/>
              <a:t>nominal </a:t>
            </a:r>
            <a:r>
              <a:rPr lang="en-US" dirty="0"/>
              <a:t>side: interest rates, asset prices, inflation and wages.</a:t>
            </a:r>
          </a:p>
          <a:p>
            <a:r>
              <a:rPr lang="en-US" dirty="0"/>
              <a:t>News is pretty good, but progress on inflation seems to have stalled.</a:t>
            </a:r>
          </a:p>
        </p:txBody>
      </p:sp>
      <p:sp>
        <p:nvSpPr>
          <p:cNvPr id="4" name="Slide Number Placeholder 3">
            <a:extLst>
              <a:ext uri="{FF2B5EF4-FFF2-40B4-BE49-F238E27FC236}">
                <a16:creationId xmlns:a16="http://schemas.microsoft.com/office/drawing/2014/main" id="{72AFAB1F-45B3-1D27-F3E2-B2A5A2E1FBEB}"/>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8900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53008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02C0-8FBB-9802-1D05-3C5CE313F768}"/>
              </a:ext>
            </a:extLst>
          </p:cNvPr>
          <p:cNvSpPr>
            <a:spLocks noGrp="1"/>
          </p:cNvSpPr>
          <p:nvPr>
            <p:ph type="title"/>
          </p:nvPr>
        </p:nvSpPr>
        <p:spPr>
          <a:xfrm>
            <a:off x="741944" y="0"/>
            <a:ext cx="10515600" cy="1325563"/>
          </a:xfrm>
        </p:spPr>
        <p:txBody>
          <a:bodyPr/>
          <a:lstStyle/>
          <a:p>
            <a:r>
              <a:rPr lang="en-US" dirty="0">
                <a:solidFill>
                  <a:schemeClr val="bg1"/>
                </a:solidFill>
              </a:rPr>
              <a:t>Inte</a:t>
            </a:r>
            <a:r>
              <a:rPr lang="en-US" dirty="0"/>
              <a:t>rest Rates: Era of Falling Rates Over?</a:t>
            </a:r>
          </a:p>
        </p:txBody>
      </p:sp>
      <p:sp>
        <p:nvSpPr>
          <p:cNvPr id="4" name="Slide Number Placeholder 3">
            <a:extLst>
              <a:ext uri="{FF2B5EF4-FFF2-40B4-BE49-F238E27FC236}">
                <a16:creationId xmlns:a16="http://schemas.microsoft.com/office/drawing/2014/main" id="{0255E0BC-69DB-F19A-E9BE-5DD45F27163D}"/>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8" name="Content Placeholder 7">
            <a:extLst>
              <a:ext uri="{FF2B5EF4-FFF2-40B4-BE49-F238E27FC236}">
                <a16:creationId xmlns:a16="http://schemas.microsoft.com/office/drawing/2014/main" id="{C8C17BEF-D18F-82C8-9525-965A2BEC78BA}"/>
              </a:ext>
            </a:extLst>
          </p:cNvPr>
          <p:cNvPicPr>
            <a:picLocks noGrp="1" noChangeAspect="1"/>
          </p:cNvPicPr>
          <p:nvPr>
            <p:ph idx="1"/>
          </p:nvPr>
        </p:nvPicPr>
        <p:blipFill>
          <a:blip r:embed="rId3"/>
          <a:stretch>
            <a:fillRect/>
          </a:stretch>
        </p:blipFill>
        <p:spPr>
          <a:xfrm>
            <a:off x="29901" y="1250066"/>
            <a:ext cx="11978640" cy="4690793"/>
          </a:xfrm>
        </p:spPr>
      </p:pic>
      <p:cxnSp>
        <p:nvCxnSpPr>
          <p:cNvPr id="10" name="Straight Connector 9">
            <a:extLst>
              <a:ext uri="{FF2B5EF4-FFF2-40B4-BE49-F238E27FC236}">
                <a16:creationId xmlns:a16="http://schemas.microsoft.com/office/drawing/2014/main" id="{808907EE-73F7-EB4D-51A7-0CB8E29C760C}"/>
              </a:ext>
            </a:extLst>
          </p:cNvPr>
          <p:cNvCxnSpPr>
            <a:cxnSpLocks/>
          </p:cNvCxnSpPr>
          <p:nvPr/>
        </p:nvCxnSpPr>
        <p:spPr>
          <a:xfrm>
            <a:off x="1067765" y="3029857"/>
            <a:ext cx="7322457" cy="798286"/>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3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C882-3471-06DA-3DB8-E949BEAE1D93}"/>
              </a:ext>
            </a:extLst>
          </p:cNvPr>
          <p:cNvSpPr>
            <a:spLocks noGrp="1"/>
          </p:cNvSpPr>
          <p:nvPr>
            <p:ph type="title"/>
          </p:nvPr>
        </p:nvSpPr>
        <p:spPr>
          <a:xfrm>
            <a:off x="753976" y="-152539"/>
            <a:ext cx="9742714" cy="1568152"/>
          </a:xfrm>
        </p:spPr>
        <p:txBody>
          <a:bodyPr/>
          <a:lstStyle/>
          <a:p>
            <a:r>
              <a:rPr lang="en-US" dirty="0">
                <a:solidFill>
                  <a:schemeClr val="bg1"/>
                </a:solidFill>
              </a:rPr>
              <a:t>Nat</a:t>
            </a:r>
            <a:r>
              <a:rPr lang="en-US" dirty="0"/>
              <a:t>ional Housing Market and Closer to Home</a:t>
            </a:r>
          </a:p>
        </p:txBody>
      </p:sp>
      <p:sp>
        <p:nvSpPr>
          <p:cNvPr id="4" name="Slide Number Placeholder 3">
            <a:extLst>
              <a:ext uri="{FF2B5EF4-FFF2-40B4-BE49-F238E27FC236}">
                <a16:creationId xmlns:a16="http://schemas.microsoft.com/office/drawing/2014/main" id="{0B006AC4-DDD6-C817-6BDB-386A9E2144D3}"/>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6" name="TextBox 5">
            <a:extLst>
              <a:ext uri="{FF2B5EF4-FFF2-40B4-BE49-F238E27FC236}">
                <a16:creationId xmlns:a16="http://schemas.microsoft.com/office/drawing/2014/main" id="{157083F5-C772-C36B-496C-E54873B89FC5}"/>
              </a:ext>
            </a:extLst>
          </p:cNvPr>
          <p:cNvSpPr txBox="1"/>
          <p:nvPr/>
        </p:nvSpPr>
        <p:spPr>
          <a:xfrm>
            <a:off x="7879380" y="6410685"/>
            <a:ext cx="4136571" cy="369332"/>
          </a:xfrm>
          <a:prstGeom prst="rect">
            <a:avLst/>
          </a:prstGeom>
          <a:noFill/>
        </p:spPr>
        <p:txBody>
          <a:bodyPr wrap="square" rtlCol="0">
            <a:spAutoFit/>
          </a:bodyPr>
          <a:lstStyle/>
          <a:p>
            <a:r>
              <a:rPr lang="en-US" dirty="0"/>
              <a:t>https://www.zillow.com/research/data/</a:t>
            </a:r>
          </a:p>
        </p:txBody>
      </p:sp>
      <p:graphicFrame>
        <p:nvGraphicFramePr>
          <p:cNvPr id="7" name="Content Placeholder 6">
            <a:extLst>
              <a:ext uri="{FF2B5EF4-FFF2-40B4-BE49-F238E27FC236}">
                <a16:creationId xmlns:a16="http://schemas.microsoft.com/office/drawing/2014/main" id="{981B20BF-C153-C941-EA49-04594B0DEB71}"/>
              </a:ext>
            </a:extLst>
          </p:cNvPr>
          <p:cNvGraphicFramePr>
            <a:graphicFrameLocks noGrp="1"/>
          </p:cNvGraphicFramePr>
          <p:nvPr>
            <p:ph idx="1"/>
          </p:nvPr>
        </p:nvGraphicFramePr>
        <p:xfrm>
          <a:off x="838200" y="1302152"/>
          <a:ext cx="10515600" cy="50581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8616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E63-A53F-A5D2-FB9C-6B41FDEF1A7B}"/>
              </a:ext>
            </a:extLst>
          </p:cNvPr>
          <p:cNvSpPr>
            <a:spLocks noGrp="1"/>
          </p:cNvSpPr>
          <p:nvPr>
            <p:ph type="title"/>
          </p:nvPr>
        </p:nvSpPr>
        <p:spPr>
          <a:xfrm>
            <a:off x="778040" y="0"/>
            <a:ext cx="10515600" cy="1325563"/>
          </a:xfrm>
        </p:spPr>
        <p:txBody>
          <a:bodyPr/>
          <a:lstStyle/>
          <a:p>
            <a:r>
              <a:rPr lang="en-US" dirty="0">
                <a:solidFill>
                  <a:schemeClr val="bg1"/>
                </a:solidFill>
              </a:rPr>
              <a:t>Hou</a:t>
            </a:r>
            <a:r>
              <a:rPr lang="en-US" dirty="0">
                <a:solidFill>
                  <a:schemeClr val="accent5">
                    <a:lumMod val="50000"/>
                  </a:schemeClr>
                </a:solidFill>
              </a:rPr>
              <a:t>sing Construction is Slowing?</a:t>
            </a:r>
            <a:endParaRPr lang="en-US" dirty="0"/>
          </a:p>
        </p:txBody>
      </p:sp>
      <p:sp>
        <p:nvSpPr>
          <p:cNvPr id="4" name="Slide Number Placeholder 3">
            <a:extLst>
              <a:ext uri="{FF2B5EF4-FFF2-40B4-BE49-F238E27FC236}">
                <a16:creationId xmlns:a16="http://schemas.microsoft.com/office/drawing/2014/main" id="{9B59116D-4F45-A82F-4CD4-594D93F99CDA}"/>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7" name="Content Placeholder 6">
            <a:extLst>
              <a:ext uri="{FF2B5EF4-FFF2-40B4-BE49-F238E27FC236}">
                <a16:creationId xmlns:a16="http://schemas.microsoft.com/office/drawing/2014/main" id="{416DEB43-9B6D-838F-69E1-0C9CD134156B}"/>
              </a:ext>
            </a:extLst>
          </p:cNvPr>
          <p:cNvPicPr>
            <a:picLocks noGrp="1" noChangeAspect="1"/>
          </p:cNvPicPr>
          <p:nvPr>
            <p:ph idx="1"/>
          </p:nvPr>
        </p:nvPicPr>
        <p:blipFill>
          <a:blip r:embed="rId2"/>
          <a:stretch>
            <a:fillRect/>
          </a:stretch>
        </p:blipFill>
        <p:spPr>
          <a:xfrm>
            <a:off x="838200" y="1601078"/>
            <a:ext cx="10515600" cy="4289257"/>
          </a:xfrm>
        </p:spPr>
      </p:pic>
    </p:spTree>
    <p:extLst>
      <p:ext uri="{BB962C8B-B14F-4D97-AF65-F5344CB8AC3E}">
        <p14:creationId xmlns:p14="http://schemas.microsoft.com/office/powerpoint/2010/main" val="23890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361C-07CD-D14E-053C-8DD7F1648685}"/>
              </a:ext>
            </a:extLst>
          </p:cNvPr>
          <p:cNvSpPr>
            <a:spLocks noGrp="1"/>
          </p:cNvSpPr>
          <p:nvPr>
            <p:ph type="title"/>
          </p:nvPr>
        </p:nvSpPr>
        <p:spPr>
          <a:xfrm>
            <a:off x="838200" y="0"/>
            <a:ext cx="10739034" cy="1325563"/>
          </a:xfrm>
        </p:spPr>
        <p:txBody>
          <a:bodyPr/>
          <a:lstStyle/>
          <a:p>
            <a:r>
              <a:rPr lang="en-US" dirty="0">
                <a:solidFill>
                  <a:schemeClr val="bg1"/>
                </a:solidFill>
              </a:rPr>
              <a:t>Sto</a:t>
            </a:r>
            <a:r>
              <a:rPr lang="en-US" dirty="0"/>
              <a:t>ck Prices:  Don’t Look at Your Retirement Acct!</a:t>
            </a:r>
          </a:p>
        </p:txBody>
      </p:sp>
      <p:sp>
        <p:nvSpPr>
          <p:cNvPr id="4" name="Slide Number Placeholder 3">
            <a:extLst>
              <a:ext uri="{FF2B5EF4-FFF2-40B4-BE49-F238E27FC236}">
                <a16:creationId xmlns:a16="http://schemas.microsoft.com/office/drawing/2014/main" id="{EA884DAC-44E6-C6A7-814B-87B6D7DEDA4C}"/>
              </a:ext>
            </a:extLst>
          </p:cNvPr>
          <p:cNvSpPr>
            <a:spLocks noGrp="1"/>
          </p:cNvSpPr>
          <p:nvPr>
            <p:ph type="sldNum" sz="quarter" idx="12"/>
          </p:nvPr>
        </p:nvSpPr>
        <p:spPr/>
        <p:txBody>
          <a:bodyPr/>
          <a:lstStyle/>
          <a:p>
            <a:fld id="{D9F085D5-EC86-4F6A-B501-C1359CB39116}" type="slidenum">
              <a:rPr lang="en-GB" smtClean="0"/>
              <a:t>23</a:t>
            </a:fld>
            <a:endParaRPr lang="en-GB"/>
          </a:p>
        </p:txBody>
      </p:sp>
      <p:pic>
        <p:nvPicPr>
          <p:cNvPr id="7" name="Content Placeholder 6">
            <a:extLst>
              <a:ext uri="{FF2B5EF4-FFF2-40B4-BE49-F238E27FC236}">
                <a16:creationId xmlns:a16="http://schemas.microsoft.com/office/drawing/2014/main" id="{291F9ECD-A358-F4E9-501F-6E4C288CB2B3}"/>
              </a:ext>
            </a:extLst>
          </p:cNvPr>
          <p:cNvPicPr>
            <a:picLocks noGrp="1" noChangeAspect="1"/>
          </p:cNvPicPr>
          <p:nvPr>
            <p:ph idx="1"/>
          </p:nvPr>
        </p:nvPicPr>
        <p:blipFill>
          <a:blip r:embed="rId3"/>
          <a:stretch>
            <a:fillRect/>
          </a:stretch>
        </p:blipFill>
        <p:spPr>
          <a:xfrm>
            <a:off x="838200" y="1649393"/>
            <a:ext cx="10515600" cy="4421530"/>
          </a:xfrm>
        </p:spPr>
      </p:pic>
    </p:spTree>
    <p:extLst>
      <p:ext uri="{BB962C8B-B14F-4D97-AF65-F5344CB8AC3E}">
        <p14:creationId xmlns:p14="http://schemas.microsoft.com/office/powerpoint/2010/main" val="165646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lt1"/>
                </a:solidFill>
              </a:rPr>
              <a:t>Infl</a:t>
            </a:r>
            <a:r>
              <a:rPr lang="en-US" dirty="0"/>
              <a:t>ation during the Recovery (CPI)</a:t>
            </a:r>
            <a:endParaRPr dirty="0"/>
          </a:p>
        </p:txBody>
      </p:sp>
      <p:sp>
        <p:nvSpPr>
          <p:cNvPr id="252" name="Google Shape;252;p36"/>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dirty="0"/>
          </a:p>
        </p:txBody>
      </p:sp>
      <p:pic>
        <p:nvPicPr>
          <p:cNvPr id="5" name="Picture 4">
            <a:extLst>
              <a:ext uri="{FF2B5EF4-FFF2-40B4-BE49-F238E27FC236}">
                <a16:creationId xmlns:a16="http://schemas.microsoft.com/office/drawing/2014/main" id="{FB591A09-A88A-0796-8BCC-21B891027FA9}"/>
              </a:ext>
            </a:extLst>
          </p:cNvPr>
          <p:cNvPicPr>
            <a:picLocks noChangeAspect="1"/>
          </p:cNvPicPr>
          <p:nvPr/>
        </p:nvPicPr>
        <p:blipFill>
          <a:blip r:embed="rId3"/>
          <a:stretch>
            <a:fillRect/>
          </a:stretch>
        </p:blipFill>
        <p:spPr>
          <a:xfrm>
            <a:off x="0" y="1350817"/>
            <a:ext cx="12192000" cy="4615931"/>
          </a:xfrm>
          <a:prstGeom prst="rect">
            <a:avLst/>
          </a:prstGeom>
        </p:spPr>
      </p:pic>
      <p:sp>
        <p:nvSpPr>
          <p:cNvPr id="2" name="TextBox 1">
            <a:extLst>
              <a:ext uri="{FF2B5EF4-FFF2-40B4-BE49-F238E27FC236}">
                <a16:creationId xmlns:a16="http://schemas.microsoft.com/office/drawing/2014/main" id="{1226F19B-CF41-2C61-E361-85F62A741E0F}"/>
              </a:ext>
            </a:extLst>
          </p:cNvPr>
          <p:cNvSpPr txBox="1"/>
          <p:nvPr/>
        </p:nvSpPr>
        <p:spPr>
          <a:xfrm>
            <a:off x="7535119" y="2147104"/>
            <a:ext cx="2297575" cy="646331"/>
          </a:xfrm>
          <a:prstGeom prst="rect">
            <a:avLst/>
          </a:prstGeom>
          <a:noFill/>
        </p:spPr>
        <p:txBody>
          <a:bodyPr wrap="square" rtlCol="0">
            <a:spAutoFit/>
          </a:bodyPr>
          <a:lstStyle/>
          <a:p>
            <a:r>
              <a:rPr lang="en-US" dirty="0"/>
              <a:t>Latest Reading for Mar</a:t>
            </a:r>
          </a:p>
          <a:p>
            <a:r>
              <a:rPr lang="en-US" dirty="0"/>
              <a:t> 2.4% &amp; 2.8%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FA18-9357-0477-EF8B-0E18E9300D19}"/>
              </a:ext>
            </a:extLst>
          </p:cNvPr>
          <p:cNvSpPr>
            <a:spLocks noGrp="1"/>
          </p:cNvSpPr>
          <p:nvPr>
            <p:ph type="title"/>
          </p:nvPr>
        </p:nvSpPr>
        <p:spPr/>
        <p:txBody>
          <a:bodyPr/>
          <a:lstStyle/>
          <a:p>
            <a:r>
              <a:rPr lang="en-US" dirty="0">
                <a:solidFill>
                  <a:schemeClr val="bg1"/>
                </a:solidFill>
              </a:rPr>
              <a:t>Fed</a:t>
            </a:r>
            <a:r>
              <a:rPr lang="en-US" dirty="0"/>
              <a:t>’s Measure (PCE)</a:t>
            </a:r>
          </a:p>
        </p:txBody>
      </p:sp>
      <p:sp>
        <p:nvSpPr>
          <p:cNvPr id="4" name="Slide Number Placeholder 3">
            <a:extLst>
              <a:ext uri="{FF2B5EF4-FFF2-40B4-BE49-F238E27FC236}">
                <a16:creationId xmlns:a16="http://schemas.microsoft.com/office/drawing/2014/main" id="{0BF16646-1D1B-1231-90AF-9C1E2DA873EE}"/>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11" name="Content Placeholder 10">
            <a:extLst>
              <a:ext uri="{FF2B5EF4-FFF2-40B4-BE49-F238E27FC236}">
                <a16:creationId xmlns:a16="http://schemas.microsoft.com/office/drawing/2014/main" id="{66773B09-6A44-E0A6-30B1-3F09D16C36D7}"/>
              </a:ext>
            </a:extLst>
          </p:cNvPr>
          <p:cNvPicPr>
            <a:picLocks noGrp="1" noChangeAspect="1"/>
          </p:cNvPicPr>
          <p:nvPr>
            <p:ph idx="1"/>
          </p:nvPr>
        </p:nvPicPr>
        <p:blipFill>
          <a:blip r:embed="rId2"/>
          <a:stretch>
            <a:fillRect/>
          </a:stretch>
        </p:blipFill>
        <p:spPr>
          <a:xfrm>
            <a:off x="415724" y="1531628"/>
            <a:ext cx="11208778" cy="4572000"/>
          </a:xfrm>
        </p:spPr>
      </p:pic>
      <p:sp>
        <p:nvSpPr>
          <p:cNvPr id="3" name="TextBox 2">
            <a:extLst>
              <a:ext uri="{FF2B5EF4-FFF2-40B4-BE49-F238E27FC236}">
                <a16:creationId xmlns:a16="http://schemas.microsoft.com/office/drawing/2014/main" id="{BE929EC9-C300-CB32-2B0C-C6D74E5425BD}"/>
              </a:ext>
            </a:extLst>
          </p:cNvPr>
          <p:cNvSpPr txBox="1"/>
          <p:nvPr/>
        </p:nvSpPr>
        <p:spPr>
          <a:xfrm>
            <a:off x="4794503" y="4085496"/>
            <a:ext cx="4188278" cy="461665"/>
          </a:xfrm>
          <a:prstGeom prst="rect">
            <a:avLst/>
          </a:prstGeom>
          <a:noFill/>
        </p:spPr>
        <p:txBody>
          <a:bodyPr wrap="square" rtlCol="0">
            <a:spAutoFit/>
          </a:bodyPr>
          <a:lstStyle/>
          <a:p>
            <a:r>
              <a:rPr lang="en-US" sz="2400" dirty="0"/>
              <a:t>Fed Doesn’t React until 3/2022</a:t>
            </a:r>
          </a:p>
        </p:txBody>
      </p:sp>
      <p:sp>
        <p:nvSpPr>
          <p:cNvPr id="5" name="TextBox 4">
            <a:extLst>
              <a:ext uri="{FF2B5EF4-FFF2-40B4-BE49-F238E27FC236}">
                <a16:creationId xmlns:a16="http://schemas.microsoft.com/office/drawing/2014/main" id="{75F330F2-F97E-8663-D129-2A3357EC1EA8}"/>
              </a:ext>
            </a:extLst>
          </p:cNvPr>
          <p:cNvSpPr txBox="1"/>
          <p:nvPr/>
        </p:nvSpPr>
        <p:spPr>
          <a:xfrm>
            <a:off x="1358751" y="3001104"/>
            <a:ext cx="4188278" cy="461665"/>
          </a:xfrm>
          <a:prstGeom prst="rect">
            <a:avLst/>
          </a:prstGeom>
          <a:noFill/>
        </p:spPr>
        <p:txBody>
          <a:bodyPr wrap="square" rtlCol="0">
            <a:spAutoFit/>
          </a:bodyPr>
          <a:lstStyle/>
          <a:p>
            <a:r>
              <a:rPr lang="en-US" sz="2400" dirty="0"/>
              <a:t>Inflation Accelerates 3/2021</a:t>
            </a:r>
          </a:p>
        </p:txBody>
      </p:sp>
      <p:sp>
        <p:nvSpPr>
          <p:cNvPr id="6" name="TextBox 5">
            <a:extLst>
              <a:ext uri="{FF2B5EF4-FFF2-40B4-BE49-F238E27FC236}">
                <a16:creationId xmlns:a16="http://schemas.microsoft.com/office/drawing/2014/main" id="{591D1D53-37A1-F98D-CE22-979E42FAC566}"/>
              </a:ext>
            </a:extLst>
          </p:cNvPr>
          <p:cNvSpPr txBox="1"/>
          <p:nvPr/>
        </p:nvSpPr>
        <p:spPr>
          <a:xfrm>
            <a:off x="8003722" y="4783950"/>
            <a:ext cx="4188278" cy="461665"/>
          </a:xfrm>
          <a:prstGeom prst="rect">
            <a:avLst/>
          </a:prstGeom>
          <a:noFill/>
        </p:spPr>
        <p:txBody>
          <a:bodyPr wrap="square" rtlCol="0">
            <a:spAutoFit/>
          </a:bodyPr>
          <a:lstStyle/>
          <a:p>
            <a:r>
              <a:rPr lang="en-US" sz="2400" dirty="0"/>
              <a:t>Progress slows Spring 2024</a:t>
            </a:r>
          </a:p>
        </p:txBody>
      </p:sp>
      <p:sp>
        <p:nvSpPr>
          <p:cNvPr id="7" name="TextBox 6">
            <a:extLst>
              <a:ext uri="{FF2B5EF4-FFF2-40B4-BE49-F238E27FC236}">
                <a16:creationId xmlns:a16="http://schemas.microsoft.com/office/drawing/2014/main" id="{7D432170-4CB3-B805-23D8-E1EF6BD244F0}"/>
              </a:ext>
            </a:extLst>
          </p:cNvPr>
          <p:cNvSpPr txBox="1"/>
          <p:nvPr/>
        </p:nvSpPr>
        <p:spPr>
          <a:xfrm>
            <a:off x="8316410" y="2233914"/>
            <a:ext cx="3374020" cy="830997"/>
          </a:xfrm>
          <a:prstGeom prst="rect">
            <a:avLst/>
          </a:prstGeom>
          <a:noFill/>
        </p:spPr>
        <p:txBody>
          <a:bodyPr wrap="square" rtlCol="0">
            <a:spAutoFit/>
          </a:bodyPr>
          <a:lstStyle/>
          <a:p>
            <a:r>
              <a:rPr lang="en-US" sz="2400" dirty="0"/>
              <a:t>March PCE numbers will be released tomorrow</a:t>
            </a:r>
          </a:p>
        </p:txBody>
      </p:sp>
    </p:spTree>
    <p:extLst>
      <p:ext uri="{BB962C8B-B14F-4D97-AF65-F5344CB8AC3E}">
        <p14:creationId xmlns:p14="http://schemas.microsoft.com/office/powerpoint/2010/main" val="8484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53B5-1EF9-86FF-AAF5-0886F298081F}"/>
              </a:ext>
            </a:extLst>
          </p:cNvPr>
          <p:cNvSpPr>
            <a:spLocks noGrp="1"/>
          </p:cNvSpPr>
          <p:nvPr>
            <p:ph type="title"/>
          </p:nvPr>
        </p:nvSpPr>
        <p:spPr/>
        <p:txBody>
          <a:bodyPr/>
          <a:lstStyle/>
          <a:p>
            <a:r>
              <a:rPr lang="en-US" dirty="0">
                <a:solidFill>
                  <a:schemeClr val="bg1"/>
                </a:solidFill>
              </a:rPr>
              <a:t>CPI</a:t>
            </a:r>
            <a:r>
              <a:rPr lang="en-US" dirty="0"/>
              <a:t> vs. PCE:  Differences</a:t>
            </a:r>
          </a:p>
        </p:txBody>
      </p:sp>
      <p:sp>
        <p:nvSpPr>
          <p:cNvPr id="4" name="Slide Number Placeholder 3">
            <a:extLst>
              <a:ext uri="{FF2B5EF4-FFF2-40B4-BE49-F238E27FC236}">
                <a16:creationId xmlns:a16="http://schemas.microsoft.com/office/drawing/2014/main" id="{5E2D577C-6A6C-F9B1-4AE0-DFB13D42E1CD}"/>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8" name="TextBox 7">
            <a:extLst>
              <a:ext uri="{FF2B5EF4-FFF2-40B4-BE49-F238E27FC236}">
                <a16:creationId xmlns:a16="http://schemas.microsoft.com/office/drawing/2014/main" id="{92CB1EF5-DF00-37B3-ADFD-342F1DDDA0AE}"/>
              </a:ext>
            </a:extLst>
          </p:cNvPr>
          <p:cNvSpPr txBox="1"/>
          <p:nvPr/>
        </p:nvSpPr>
        <p:spPr>
          <a:xfrm>
            <a:off x="5990157" y="6466767"/>
            <a:ext cx="6565187" cy="307777"/>
          </a:xfrm>
          <a:prstGeom prst="rect">
            <a:avLst/>
          </a:prstGeom>
          <a:noFill/>
        </p:spPr>
        <p:txBody>
          <a:bodyPr wrap="square" rtlCol="0">
            <a:spAutoFit/>
          </a:bodyPr>
          <a:lstStyle/>
          <a:p>
            <a:r>
              <a:rPr lang="en-US" sz="1400" dirty="0"/>
              <a:t>https://www.morningstar.com/markets/whats-difference-between-cpi-pce</a:t>
            </a:r>
          </a:p>
        </p:txBody>
      </p:sp>
      <p:sp>
        <p:nvSpPr>
          <p:cNvPr id="9" name="TextBox 8">
            <a:extLst>
              <a:ext uri="{FF2B5EF4-FFF2-40B4-BE49-F238E27FC236}">
                <a16:creationId xmlns:a16="http://schemas.microsoft.com/office/drawing/2014/main" id="{F65148E1-BE91-AD3C-F81D-0B26E02D57C7}"/>
              </a:ext>
            </a:extLst>
          </p:cNvPr>
          <p:cNvSpPr txBox="1"/>
          <p:nvPr/>
        </p:nvSpPr>
        <p:spPr>
          <a:xfrm>
            <a:off x="123371" y="1325563"/>
            <a:ext cx="3490686" cy="4031873"/>
          </a:xfrm>
          <a:prstGeom prst="rect">
            <a:avLst/>
          </a:prstGeom>
          <a:noFill/>
        </p:spPr>
        <p:txBody>
          <a:bodyPr wrap="square" rtlCol="0">
            <a:spAutoFit/>
          </a:bodyPr>
          <a:lstStyle/>
          <a:p>
            <a:r>
              <a:rPr lang="en-US" sz="3200" dirty="0"/>
              <a:t>CPI tends typically to be 0.3 pct point higher </a:t>
            </a:r>
          </a:p>
          <a:p>
            <a:r>
              <a:rPr lang="en-US" sz="3200" dirty="0"/>
              <a:t>Feb: 	</a:t>
            </a:r>
          </a:p>
          <a:p>
            <a:r>
              <a:rPr lang="en-US" sz="3200" dirty="0"/>
              <a:t>CPI, 2.8% </a:t>
            </a:r>
          </a:p>
          <a:p>
            <a:r>
              <a:rPr lang="en-US" sz="3200" dirty="0"/>
              <a:t>PCE, 2.5%</a:t>
            </a:r>
          </a:p>
          <a:p>
            <a:r>
              <a:rPr lang="en-US" sz="3200" dirty="0"/>
              <a:t>Core CPI, 3.1% </a:t>
            </a:r>
          </a:p>
          <a:p>
            <a:r>
              <a:rPr lang="en-US" sz="3200" dirty="0"/>
              <a:t>Core PCE, 2.8%.</a:t>
            </a:r>
          </a:p>
        </p:txBody>
      </p:sp>
      <p:pic>
        <p:nvPicPr>
          <p:cNvPr id="7" name="Content Placeholder 6">
            <a:extLst>
              <a:ext uri="{FF2B5EF4-FFF2-40B4-BE49-F238E27FC236}">
                <a16:creationId xmlns:a16="http://schemas.microsoft.com/office/drawing/2014/main" id="{A049EFCD-A9EF-417F-497E-29A97BE263F7}"/>
              </a:ext>
            </a:extLst>
          </p:cNvPr>
          <p:cNvPicPr>
            <a:picLocks noGrp="1" noChangeAspect="1"/>
          </p:cNvPicPr>
          <p:nvPr>
            <p:ph idx="1"/>
          </p:nvPr>
        </p:nvPicPr>
        <p:blipFill>
          <a:blip r:embed="rId2"/>
          <a:stretch>
            <a:fillRect/>
          </a:stretch>
        </p:blipFill>
        <p:spPr>
          <a:xfrm>
            <a:off x="3182893" y="2169087"/>
            <a:ext cx="8602071" cy="4297680"/>
          </a:xfrm>
        </p:spPr>
      </p:pic>
      <p:sp>
        <p:nvSpPr>
          <p:cNvPr id="11" name="Oval 10">
            <a:extLst>
              <a:ext uri="{FF2B5EF4-FFF2-40B4-BE49-F238E27FC236}">
                <a16:creationId xmlns:a16="http://schemas.microsoft.com/office/drawing/2014/main" id="{46A74473-87FF-AAAC-0175-B82967391020}"/>
              </a:ext>
            </a:extLst>
          </p:cNvPr>
          <p:cNvSpPr/>
          <p:nvPr/>
        </p:nvSpPr>
        <p:spPr>
          <a:xfrm>
            <a:off x="11353800" y="3892888"/>
            <a:ext cx="231494" cy="13889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34F771-58ED-3F66-E457-1CED5D282CAD}"/>
              </a:ext>
            </a:extLst>
          </p:cNvPr>
          <p:cNvSpPr/>
          <p:nvPr/>
        </p:nvSpPr>
        <p:spPr>
          <a:xfrm>
            <a:off x="10561380" y="3872668"/>
            <a:ext cx="231494" cy="13889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9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F6C7-44C4-0E61-D0A4-F5977B93128B}"/>
              </a:ext>
            </a:extLst>
          </p:cNvPr>
          <p:cNvSpPr>
            <a:spLocks noGrp="1"/>
          </p:cNvSpPr>
          <p:nvPr>
            <p:ph type="title"/>
          </p:nvPr>
        </p:nvSpPr>
        <p:spPr/>
        <p:txBody>
          <a:bodyPr/>
          <a:lstStyle/>
          <a:p>
            <a:r>
              <a:rPr lang="en-US" dirty="0">
                <a:solidFill>
                  <a:schemeClr val="bg1"/>
                </a:solidFill>
              </a:rPr>
              <a:t>Us</a:t>
            </a:r>
            <a:r>
              <a:rPr lang="en-US" dirty="0"/>
              <a:t>es of Inflation Measures</a:t>
            </a:r>
          </a:p>
        </p:txBody>
      </p:sp>
      <p:sp>
        <p:nvSpPr>
          <p:cNvPr id="4" name="Slide Number Placeholder 3">
            <a:extLst>
              <a:ext uri="{FF2B5EF4-FFF2-40B4-BE49-F238E27FC236}">
                <a16:creationId xmlns:a16="http://schemas.microsoft.com/office/drawing/2014/main" id="{B2795989-7EDF-39F8-F714-EC782648B849}"/>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7" name="TextBox 6">
            <a:extLst>
              <a:ext uri="{FF2B5EF4-FFF2-40B4-BE49-F238E27FC236}">
                <a16:creationId xmlns:a16="http://schemas.microsoft.com/office/drawing/2014/main" id="{913728AD-5E39-0C59-2916-F478F562B6FF}"/>
              </a:ext>
            </a:extLst>
          </p:cNvPr>
          <p:cNvSpPr txBox="1"/>
          <p:nvPr/>
        </p:nvSpPr>
        <p:spPr>
          <a:xfrm>
            <a:off x="611075" y="1920204"/>
            <a:ext cx="3773714" cy="3970318"/>
          </a:xfrm>
          <a:prstGeom prst="rect">
            <a:avLst/>
          </a:prstGeom>
          <a:noFill/>
        </p:spPr>
        <p:txBody>
          <a:bodyPr wrap="square" rtlCol="0">
            <a:spAutoFit/>
          </a:bodyPr>
          <a:lstStyle/>
          <a:p>
            <a:r>
              <a:rPr lang="en-US" sz="2800" dirty="0"/>
              <a:t>Two Reasons for Measuring Recent Inflation:</a:t>
            </a:r>
          </a:p>
          <a:p>
            <a:pPr marL="514350" indent="-514350">
              <a:buAutoNum type="arabicPeriod"/>
            </a:pPr>
            <a:r>
              <a:rPr lang="en-US" sz="2800" dirty="0"/>
              <a:t>What has happened to the Cost of Living?</a:t>
            </a:r>
          </a:p>
          <a:p>
            <a:pPr marL="514350" indent="-514350">
              <a:buAutoNum type="arabicPeriod"/>
            </a:pPr>
            <a:r>
              <a:rPr lang="en-US" sz="2800" dirty="0"/>
              <a:t>What is likely to happen to inflation over the next 12-18 months?</a:t>
            </a:r>
          </a:p>
        </p:txBody>
      </p:sp>
      <p:pic>
        <p:nvPicPr>
          <p:cNvPr id="6" name="Content Placeholder 5">
            <a:extLst>
              <a:ext uri="{FF2B5EF4-FFF2-40B4-BE49-F238E27FC236}">
                <a16:creationId xmlns:a16="http://schemas.microsoft.com/office/drawing/2014/main" id="{CB538E03-AD58-7B2D-A71F-6D03510B10ED}"/>
              </a:ext>
            </a:extLst>
          </p:cNvPr>
          <p:cNvPicPr>
            <a:picLocks noGrp="1" noChangeAspect="1"/>
          </p:cNvPicPr>
          <p:nvPr>
            <p:ph idx="1"/>
          </p:nvPr>
        </p:nvPicPr>
        <p:blipFill>
          <a:blip r:embed="rId2"/>
          <a:stretch>
            <a:fillRect/>
          </a:stretch>
        </p:blipFill>
        <p:spPr>
          <a:xfrm>
            <a:off x="4543062" y="1670259"/>
            <a:ext cx="6810737" cy="4150894"/>
          </a:xfrm>
        </p:spPr>
      </p:pic>
    </p:spTree>
    <p:extLst>
      <p:ext uri="{BB962C8B-B14F-4D97-AF65-F5344CB8AC3E}">
        <p14:creationId xmlns:p14="http://schemas.microsoft.com/office/powerpoint/2010/main" val="379165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986B5E-3D6F-6621-7EE4-EF0A97628F89}"/>
              </a:ext>
            </a:extLst>
          </p:cNvPr>
          <p:cNvPicPr>
            <a:picLocks noChangeAspect="1"/>
          </p:cNvPicPr>
          <p:nvPr/>
        </p:nvPicPr>
        <p:blipFill>
          <a:blip r:embed="rId3"/>
          <a:stretch>
            <a:fillRect/>
          </a:stretch>
        </p:blipFill>
        <p:spPr>
          <a:xfrm>
            <a:off x="304800" y="1589835"/>
            <a:ext cx="11582400" cy="4572000"/>
          </a:xfrm>
          <a:prstGeom prst="rect">
            <a:avLst/>
          </a:prstGeom>
        </p:spPr>
      </p:pic>
      <p:sp>
        <p:nvSpPr>
          <p:cNvPr id="2" name="Title 1">
            <a:extLst>
              <a:ext uri="{FF2B5EF4-FFF2-40B4-BE49-F238E27FC236}">
                <a16:creationId xmlns:a16="http://schemas.microsoft.com/office/drawing/2014/main" id="{31DBEB0B-9EE4-653E-7C80-6F4A4952DCF8}"/>
              </a:ext>
            </a:extLst>
          </p:cNvPr>
          <p:cNvSpPr>
            <a:spLocks noGrp="1"/>
          </p:cNvSpPr>
          <p:nvPr>
            <p:ph type="title"/>
          </p:nvPr>
        </p:nvSpPr>
        <p:spPr/>
        <p:txBody>
          <a:bodyPr/>
          <a:lstStyle/>
          <a:p>
            <a:r>
              <a:rPr lang="en-US" dirty="0">
                <a:solidFill>
                  <a:schemeClr val="bg1"/>
                </a:solidFill>
              </a:rPr>
              <a:t>Me</a:t>
            </a:r>
            <a:r>
              <a:rPr lang="en-US" dirty="0"/>
              <a:t>asuring “Underlying” Inflation</a:t>
            </a:r>
          </a:p>
        </p:txBody>
      </p:sp>
      <p:sp>
        <p:nvSpPr>
          <p:cNvPr id="4" name="Slide Number Placeholder 3">
            <a:extLst>
              <a:ext uri="{FF2B5EF4-FFF2-40B4-BE49-F238E27FC236}">
                <a16:creationId xmlns:a16="http://schemas.microsoft.com/office/drawing/2014/main" id="{3EECBFBA-D8F8-1B65-6FF4-FBD3B8B1ABAD}"/>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2651144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D0B4-05A1-5091-7D52-F821A79C5E8C}"/>
              </a:ext>
            </a:extLst>
          </p:cNvPr>
          <p:cNvSpPr>
            <a:spLocks noGrp="1"/>
          </p:cNvSpPr>
          <p:nvPr>
            <p:ph type="title"/>
          </p:nvPr>
        </p:nvSpPr>
        <p:spPr/>
        <p:txBody>
          <a:bodyPr/>
          <a:lstStyle/>
          <a:p>
            <a:r>
              <a:rPr lang="en-US" dirty="0">
                <a:solidFill>
                  <a:schemeClr val="bg1"/>
                </a:solidFill>
              </a:rPr>
              <a:t>The </a:t>
            </a:r>
            <a:r>
              <a:rPr lang="en-US" dirty="0"/>
              <a:t>Problem with Measuring Housing Costs</a:t>
            </a:r>
          </a:p>
        </p:txBody>
      </p:sp>
      <p:sp>
        <p:nvSpPr>
          <p:cNvPr id="3" name="Content Placeholder 2">
            <a:extLst>
              <a:ext uri="{FF2B5EF4-FFF2-40B4-BE49-F238E27FC236}">
                <a16:creationId xmlns:a16="http://schemas.microsoft.com/office/drawing/2014/main" id="{DB1EF7C0-C93B-762B-3A6B-741A7CC05E71}"/>
              </a:ext>
            </a:extLst>
          </p:cNvPr>
          <p:cNvSpPr>
            <a:spLocks noGrp="1"/>
          </p:cNvSpPr>
          <p:nvPr>
            <p:ph idx="1"/>
          </p:nvPr>
        </p:nvSpPr>
        <p:spPr/>
        <p:txBody>
          <a:bodyPr/>
          <a:lstStyle/>
          <a:p>
            <a:r>
              <a:rPr lang="en-US" dirty="0"/>
              <a:t>Housing over 30% in CPI and 15% in PCE</a:t>
            </a:r>
          </a:p>
          <a:p>
            <a:r>
              <a:rPr lang="en-US" dirty="0"/>
              <a:t>Housing costs are measured by rents, “stale”  prices.</a:t>
            </a:r>
          </a:p>
        </p:txBody>
      </p:sp>
      <p:sp>
        <p:nvSpPr>
          <p:cNvPr id="4" name="Slide Number Placeholder 3">
            <a:extLst>
              <a:ext uri="{FF2B5EF4-FFF2-40B4-BE49-F238E27FC236}">
                <a16:creationId xmlns:a16="http://schemas.microsoft.com/office/drawing/2014/main" id="{C3483361-38C8-ED06-24DB-129D0CCBA0C7}"/>
              </a:ext>
            </a:extLst>
          </p:cNvPr>
          <p:cNvSpPr>
            <a:spLocks noGrp="1"/>
          </p:cNvSpPr>
          <p:nvPr>
            <p:ph type="sldNum" sz="quarter" idx="12"/>
          </p:nvPr>
        </p:nvSpPr>
        <p:spPr/>
        <p:txBody>
          <a:bodyPr/>
          <a:lstStyle/>
          <a:p>
            <a:fld id="{D9F085D5-EC86-4F6A-B501-C1359CB39116}" type="slidenum">
              <a:rPr lang="en-GB" smtClean="0"/>
              <a:t>29</a:t>
            </a:fld>
            <a:endParaRPr lang="en-GB"/>
          </a:p>
        </p:txBody>
      </p:sp>
      <p:sp>
        <p:nvSpPr>
          <p:cNvPr id="11" name="TextBox 10">
            <a:extLst>
              <a:ext uri="{FF2B5EF4-FFF2-40B4-BE49-F238E27FC236}">
                <a16:creationId xmlns:a16="http://schemas.microsoft.com/office/drawing/2014/main" id="{507A637A-E282-8ECF-86DE-DD0F27D39522}"/>
              </a:ext>
            </a:extLst>
          </p:cNvPr>
          <p:cNvSpPr txBox="1"/>
          <p:nvPr/>
        </p:nvSpPr>
        <p:spPr>
          <a:xfrm>
            <a:off x="5272450" y="6458954"/>
            <a:ext cx="7358743" cy="369332"/>
          </a:xfrm>
          <a:prstGeom prst="rect">
            <a:avLst/>
          </a:prstGeom>
          <a:noFill/>
        </p:spPr>
        <p:txBody>
          <a:bodyPr wrap="square">
            <a:spAutoFit/>
          </a:bodyPr>
          <a:lstStyle/>
          <a:p>
            <a:r>
              <a:rPr lang="en-US" b="0" i="0" dirty="0">
                <a:solidFill>
                  <a:srgbClr val="000000"/>
                </a:solidFill>
                <a:effectLst/>
                <a:latin typeface="AvenirNextWorld-Regular"/>
              </a:rPr>
              <a:t>https://www.zillow.com/research/data/</a:t>
            </a:r>
            <a:endParaRPr lang="en-US" dirty="0"/>
          </a:p>
        </p:txBody>
      </p:sp>
      <p:graphicFrame>
        <p:nvGraphicFramePr>
          <p:cNvPr id="7" name="Chart 6">
            <a:extLst>
              <a:ext uri="{FF2B5EF4-FFF2-40B4-BE49-F238E27FC236}">
                <a16:creationId xmlns:a16="http://schemas.microsoft.com/office/drawing/2014/main" id="{717918C9-27DA-F7AE-4F03-4CA36DECBF91}"/>
              </a:ext>
            </a:extLst>
          </p:cNvPr>
          <p:cNvGraphicFramePr>
            <a:graphicFrameLocks noGrp="1"/>
          </p:cNvGraphicFramePr>
          <p:nvPr/>
        </p:nvGraphicFramePr>
        <p:xfrm>
          <a:off x="763929" y="1140105"/>
          <a:ext cx="9647719" cy="50176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666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874296" y="12032"/>
            <a:ext cx="10515600" cy="1325563"/>
          </a:xfrm>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b="1" dirty="0"/>
              <a:t>Week 1 (4/29): 	US Economic Update &amp; Tariffs (Geoffrey </a:t>
            </a:r>
            <a:r>
              <a:rPr lang="en-US" b="1" dirty="0" err="1"/>
              <a:t>Woglom</a:t>
            </a:r>
            <a:r>
              <a:rPr lang="en-US" b="1" dirty="0"/>
              <a:t>, NEED)</a:t>
            </a:r>
          </a:p>
          <a:p>
            <a:pPr lvl="1">
              <a:spcAft>
                <a:spcPts val="1000"/>
              </a:spcAft>
            </a:pPr>
            <a:r>
              <a:rPr lang="en-US" dirty="0"/>
              <a:t>Week 2 (5/6): 	Federal Debt (Geoffrey </a:t>
            </a:r>
            <a:r>
              <a:rPr lang="en-US" dirty="0" err="1"/>
              <a:t>Woglom</a:t>
            </a:r>
            <a:r>
              <a:rPr lang="en-US" dirty="0"/>
              <a:t>, NEED)</a:t>
            </a:r>
          </a:p>
          <a:p>
            <a:pPr lvl="1">
              <a:spcAft>
                <a:spcPts val="1000"/>
              </a:spcAft>
            </a:pPr>
            <a:r>
              <a:rPr lang="en-US" dirty="0"/>
              <a:t>Week 3 (5/13): 	Economics of Immigration (Jon </a:t>
            </a:r>
            <a:r>
              <a:rPr lang="en-US" dirty="0" err="1"/>
              <a:t>Haveman</a:t>
            </a:r>
            <a:r>
              <a:rPr lang="en-US" dirty="0"/>
              <a:t>)</a:t>
            </a:r>
          </a:p>
          <a:p>
            <a:pPr lvl="1">
              <a:spcAft>
                <a:spcPts val="1000"/>
              </a:spcAft>
            </a:pPr>
            <a:r>
              <a:rPr lang="en-US" dirty="0"/>
              <a:t>Week 4 (5/20):	Autonomous Vehicles (Jon </a:t>
            </a:r>
            <a:r>
              <a:rPr lang="en-US" dirty="0" err="1"/>
              <a:t>Haveman</a:t>
            </a:r>
            <a:r>
              <a:rPr lang="en-US"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961545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DD6D-C674-0C6A-FB3A-F20B28F84243}"/>
              </a:ext>
            </a:extLst>
          </p:cNvPr>
          <p:cNvSpPr>
            <a:spLocks noGrp="1"/>
          </p:cNvSpPr>
          <p:nvPr>
            <p:ph type="title"/>
          </p:nvPr>
        </p:nvSpPr>
        <p:spPr/>
        <p:txBody>
          <a:bodyPr/>
          <a:lstStyle/>
          <a:p>
            <a:r>
              <a:rPr lang="en-US" dirty="0">
                <a:solidFill>
                  <a:schemeClr val="bg1"/>
                </a:solidFill>
              </a:rPr>
              <a:t>Wa</a:t>
            </a:r>
            <a:r>
              <a:rPr lang="en-US" dirty="0"/>
              <a:t>ges Haven’t Kept Pace with Inflation, Yet</a:t>
            </a:r>
          </a:p>
        </p:txBody>
      </p:sp>
      <p:sp>
        <p:nvSpPr>
          <p:cNvPr id="4" name="Slide Number Placeholder 3">
            <a:extLst>
              <a:ext uri="{FF2B5EF4-FFF2-40B4-BE49-F238E27FC236}">
                <a16:creationId xmlns:a16="http://schemas.microsoft.com/office/drawing/2014/main" id="{4D8021C9-7DEA-1D9E-B748-ACE0882A5281}"/>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7" name="TextBox 6">
            <a:extLst>
              <a:ext uri="{FF2B5EF4-FFF2-40B4-BE49-F238E27FC236}">
                <a16:creationId xmlns:a16="http://schemas.microsoft.com/office/drawing/2014/main" id="{DA8B25BE-2EF1-75A0-9B4E-012BAE5B9852}"/>
              </a:ext>
            </a:extLst>
          </p:cNvPr>
          <p:cNvSpPr txBox="1"/>
          <p:nvPr/>
        </p:nvSpPr>
        <p:spPr>
          <a:xfrm>
            <a:off x="4535714" y="6472762"/>
            <a:ext cx="6429829" cy="369332"/>
          </a:xfrm>
          <a:prstGeom prst="rect">
            <a:avLst/>
          </a:prstGeom>
          <a:noFill/>
        </p:spPr>
        <p:txBody>
          <a:bodyPr wrap="square" rtlCol="0">
            <a:spAutoFit/>
          </a:bodyPr>
          <a:lstStyle/>
          <a:p>
            <a:r>
              <a:rPr lang="en-US" dirty="0"/>
              <a:t>Federal Reserve of Atlanta, “Wage Tracker” and BLS</a:t>
            </a:r>
          </a:p>
        </p:txBody>
      </p:sp>
      <p:graphicFrame>
        <p:nvGraphicFramePr>
          <p:cNvPr id="5" name="Chart 4">
            <a:extLst>
              <a:ext uri="{FF2B5EF4-FFF2-40B4-BE49-F238E27FC236}">
                <a16:creationId xmlns:a16="http://schemas.microsoft.com/office/drawing/2014/main" id="{8B4B56AB-306C-02E3-E2ED-876A9681E342}"/>
              </a:ext>
            </a:extLst>
          </p:cNvPr>
          <p:cNvGraphicFramePr>
            <a:graphicFrameLocks noGrp="1"/>
          </p:cNvGraphicFramePr>
          <p:nvPr/>
        </p:nvGraphicFramePr>
        <p:xfrm>
          <a:off x="1807139" y="1325563"/>
          <a:ext cx="8631296" cy="4988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0672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3B9564-BF4D-6615-0CF7-23FAF6F68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680A3-FC58-9C9A-8EE8-222D81535FF5}"/>
              </a:ext>
            </a:extLst>
          </p:cNvPr>
          <p:cNvSpPr>
            <a:spLocks noGrp="1"/>
          </p:cNvSpPr>
          <p:nvPr>
            <p:ph type="title"/>
          </p:nvPr>
        </p:nvSpPr>
        <p:spPr/>
        <p:txBody>
          <a:bodyPr/>
          <a:lstStyle/>
          <a:p>
            <a:r>
              <a:rPr lang="en-US" dirty="0">
                <a:solidFill>
                  <a:schemeClr val="bg1"/>
                </a:solidFill>
              </a:rPr>
              <a:t>Int</a:t>
            </a:r>
            <a:r>
              <a:rPr lang="en-US" dirty="0"/>
              <a:t>ernational Comparisons:  Real GDP</a:t>
            </a:r>
          </a:p>
        </p:txBody>
      </p:sp>
      <p:sp>
        <p:nvSpPr>
          <p:cNvPr id="4" name="Slide Number Placeholder 3">
            <a:extLst>
              <a:ext uri="{FF2B5EF4-FFF2-40B4-BE49-F238E27FC236}">
                <a16:creationId xmlns:a16="http://schemas.microsoft.com/office/drawing/2014/main" id="{3E6B9BFA-DBD7-0253-FB92-EBC8AAE0FE9F}"/>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8" name="Content Placeholder 7">
            <a:extLst>
              <a:ext uri="{FF2B5EF4-FFF2-40B4-BE49-F238E27FC236}">
                <a16:creationId xmlns:a16="http://schemas.microsoft.com/office/drawing/2014/main" id="{2E643E18-B37E-142E-A717-2FC0EED5AD57}"/>
              </a:ext>
            </a:extLst>
          </p:cNvPr>
          <p:cNvPicPr>
            <a:picLocks noGrp="1" noChangeAspect="1"/>
          </p:cNvPicPr>
          <p:nvPr>
            <p:ph idx="1"/>
          </p:nvPr>
        </p:nvPicPr>
        <p:blipFill>
          <a:blip r:embed="rId2"/>
          <a:stretch>
            <a:fillRect/>
          </a:stretch>
        </p:blipFill>
        <p:spPr>
          <a:xfrm>
            <a:off x="838200" y="1208869"/>
            <a:ext cx="10253209" cy="5021358"/>
          </a:xfrm>
        </p:spPr>
      </p:pic>
    </p:spTree>
    <p:extLst>
      <p:ext uri="{BB962C8B-B14F-4D97-AF65-F5344CB8AC3E}">
        <p14:creationId xmlns:p14="http://schemas.microsoft.com/office/powerpoint/2010/main" val="3835963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B135-83CE-BFC5-EA74-FA3068DA8196}"/>
              </a:ext>
            </a:extLst>
          </p:cNvPr>
          <p:cNvSpPr>
            <a:spLocks noGrp="1"/>
          </p:cNvSpPr>
          <p:nvPr>
            <p:ph type="title"/>
          </p:nvPr>
        </p:nvSpPr>
        <p:spPr/>
        <p:txBody>
          <a:bodyPr/>
          <a:lstStyle/>
          <a:p>
            <a:r>
              <a:rPr lang="en-US" dirty="0">
                <a:solidFill>
                  <a:schemeClr val="bg1"/>
                </a:solidFill>
              </a:rPr>
              <a:t>Wh</a:t>
            </a:r>
            <a:r>
              <a:rPr lang="en-US" dirty="0"/>
              <a:t>y?</a:t>
            </a:r>
          </a:p>
        </p:txBody>
      </p:sp>
      <p:sp>
        <p:nvSpPr>
          <p:cNvPr id="4" name="Slide Number Placeholder 3">
            <a:extLst>
              <a:ext uri="{FF2B5EF4-FFF2-40B4-BE49-F238E27FC236}">
                <a16:creationId xmlns:a16="http://schemas.microsoft.com/office/drawing/2014/main" id="{BECF6315-5CED-FEB0-FBC7-C581CFE20A0D}"/>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1026" name="Picture 2">
            <a:extLst>
              <a:ext uri="{FF2B5EF4-FFF2-40B4-BE49-F238E27FC236}">
                <a16:creationId xmlns:a16="http://schemas.microsoft.com/office/drawing/2014/main" id="{228E540A-0C09-81FC-8C9F-6E9D7726F8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00931" y="1881617"/>
            <a:ext cx="5413996" cy="4389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93FA84-4FD1-0E4A-4980-B832502D0313}"/>
              </a:ext>
            </a:extLst>
          </p:cNvPr>
          <p:cNvSpPr txBox="1"/>
          <p:nvPr/>
        </p:nvSpPr>
        <p:spPr>
          <a:xfrm>
            <a:off x="6512189" y="1215884"/>
            <a:ext cx="8264324" cy="682238"/>
          </a:xfrm>
          <a:prstGeom prst="rect">
            <a:avLst/>
          </a:prstGeom>
          <a:noFill/>
        </p:spPr>
        <p:txBody>
          <a:bodyPr wrap="square">
            <a:spAutoFit/>
          </a:bodyPr>
          <a:lstStyle/>
          <a:p>
            <a:pPr algn="l" fontAlgn="base">
              <a:lnSpc>
                <a:spcPts val="1942"/>
              </a:lnSpc>
              <a:spcAft>
                <a:spcPts val="750"/>
              </a:spcAft>
              <a:buNone/>
            </a:pPr>
            <a:r>
              <a:rPr lang="en-US" b="0" i="0" dirty="0" err="1">
                <a:solidFill>
                  <a:srgbClr val="003299"/>
                </a:solidFill>
                <a:effectLst/>
                <a:latin typeface="Open Sans" panose="020B0606030504020204" pitchFamily="34" charset="0"/>
              </a:rPr>
              <a:t>Labour</a:t>
            </a:r>
            <a:r>
              <a:rPr lang="en-US" b="0" i="0" dirty="0">
                <a:solidFill>
                  <a:srgbClr val="003299"/>
                </a:solidFill>
                <a:effectLst/>
                <a:latin typeface="Open Sans" panose="020B0606030504020204" pitchFamily="34" charset="0"/>
              </a:rPr>
              <a:t> productivity in the euro area and </a:t>
            </a:r>
          </a:p>
          <a:p>
            <a:pPr algn="l" fontAlgn="base">
              <a:lnSpc>
                <a:spcPts val="1942"/>
              </a:lnSpc>
              <a:spcAft>
                <a:spcPts val="750"/>
              </a:spcAft>
              <a:buNone/>
            </a:pPr>
            <a:r>
              <a:rPr lang="en-US" b="0" i="0" dirty="0">
                <a:solidFill>
                  <a:srgbClr val="003299"/>
                </a:solidFill>
                <a:effectLst/>
                <a:latin typeface="Open Sans" panose="020B0606030504020204" pitchFamily="34" charset="0"/>
              </a:rPr>
              <a:t>the United States </a:t>
            </a:r>
            <a:r>
              <a:rPr lang="en-US" dirty="0">
                <a:solidFill>
                  <a:srgbClr val="003299"/>
                </a:solidFill>
                <a:effectLst/>
              </a:rPr>
              <a:t>(Q4 2019 = 100)</a:t>
            </a:r>
          </a:p>
        </p:txBody>
      </p:sp>
      <p:sp>
        <p:nvSpPr>
          <p:cNvPr id="8" name="TextBox 7">
            <a:extLst>
              <a:ext uri="{FF2B5EF4-FFF2-40B4-BE49-F238E27FC236}">
                <a16:creationId xmlns:a16="http://schemas.microsoft.com/office/drawing/2014/main" id="{DD5EF8A0-A12E-D98D-4F8B-F5A8C855B961}"/>
              </a:ext>
            </a:extLst>
          </p:cNvPr>
          <p:cNvSpPr txBox="1"/>
          <p:nvPr/>
        </p:nvSpPr>
        <p:spPr>
          <a:xfrm>
            <a:off x="3374020" y="6211669"/>
            <a:ext cx="7466573" cy="646331"/>
          </a:xfrm>
          <a:prstGeom prst="rect">
            <a:avLst/>
          </a:prstGeom>
          <a:noFill/>
        </p:spPr>
        <p:txBody>
          <a:bodyPr wrap="square">
            <a:spAutoFit/>
          </a:bodyPr>
          <a:lstStyle/>
          <a:p>
            <a:r>
              <a:rPr lang="en-US" dirty="0"/>
              <a:t>https://www.ecb.europa.eu/press/economic-bulletin/focus/2024/html/ecb.ebbox202406_01~9c8418b554.en.html</a:t>
            </a:r>
          </a:p>
        </p:txBody>
      </p:sp>
      <p:graphicFrame>
        <p:nvGraphicFramePr>
          <p:cNvPr id="3" name="Chart 2">
            <a:extLst>
              <a:ext uri="{FF2B5EF4-FFF2-40B4-BE49-F238E27FC236}">
                <a16:creationId xmlns:a16="http://schemas.microsoft.com/office/drawing/2014/main" id="{320A8CCA-D874-72BF-AE72-7C40B3A8FE51}"/>
              </a:ext>
            </a:extLst>
          </p:cNvPr>
          <p:cNvGraphicFramePr>
            <a:graphicFrameLocks noChangeAspect="1"/>
          </p:cNvGraphicFramePr>
          <p:nvPr/>
        </p:nvGraphicFramePr>
        <p:xfrm>
          <a:off x="621175" y="1821051"/>
          <a:ext cx="5029200" cy="3669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04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0A02-09EE-522C-6B63-CA94FFE520AD}"/>
              </a:ext>
            </a:extLst>
          </p:cNvPr>
          <p:cNvSpPr>
            <a:spLocks noGrp="1"/>
          </p:cNvSpPr>
          <p:nvPr>
            <p:ph type="title"/>
          </p:nvPr>
        </p:nvSpPr>
        <p:spPr/>
        <p:txBody>
          <a:bodyPr/>
          <a:lstStyle/>
          <a:p>
            <a:r>
              <a:rPr lang="en-US" dirty="0" err="1">
                <a:solidFill>
                  <a:schemeClr val="bg1"/>
                </a:solidFill>
              </a:rPr>
              <a:t>Iint</a:t>
            </a:r>
            <a:r>
              <a:rPr lang="en-US" dirty="0" err="1"/>
              <a:t>ernational</a:t>
            </a:r>
            <a:r>
              <a:rPr lang="en-US" dirty="0"/>
              <a:t> Comparison:  Inflation</a:t>
            </a:r>
          </a:p>
        </p:txBody>
      </p:sp>
      <p:sp>
        <p:nvSpPr>
          <p:cNvPr id="3" name="Content Placeholder 2">
            <a:extLst>
              <a:ext uri="{FF2B5EF4-FFF2-40B4-BE49-F238E27FC236}">
                <a16:creationId xmlns:a16="http://schemas.microsoft.com/office/drawing/2014/main" id="{4D65BE6D-A25F-01FA-8672-E86B157E04B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265AE8B-A542-631E-3BB8-715C7C679FD9}"/>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11" name="Picture 10">
            <a:extLst>
              <a:ext uri="{FF2B5EF4-FFF2-40B4-BE49-F238E27FC236}">
                <a16:creationId xmlns:a16="http://schemas.microsoft.com/office/drawing/2014/main" id="{6D7FAD46-E008-5112-3004-4D86789A5A2E}"/>
              </a:ext>
            </a:extLst>
          </p:cNvPr>
          <p:cNvPicPr>
            <a:picLocks noChangeAspect="1"/>
          </p:cNvPicPr>
          <p:nvPr/>
        </p:nvPicPr>
        <p:blipFill>
          <a:blip r:embed="rId2"/>
          <a:stretch>
            <a:fillRect/>
          </a:stretch>
        </p:blipFill>
        <p:spPr>
          <a:xfrm>
            <a:off x="922149" y="1510495"/>
            <a:ext cx="10672548" cy="4531025"/>
          </a:xfrm>
          <a:prstGeom prst="rect">
            <a:avLst/>
          </a:prstGeom>
        </p:spPr>
      </p:pic>
    </p:spTree>
    <p:extLst>
      <p:ext uri="{BB962C8B-B14F-4D97-AF65-F5344CB8AC3E}">
        <p14:creationId xmlns:p14="http://schemas.microsoft.com/office/powerpoint/2010/main" val="91082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DF7B-BC1F-1BEB-0BB5-7CA3FB242908}"/>
              </a:ext>
            </a:extLst>
          </p:cNvPr>
          <p:cNvSpPr>
            <a:spLocks noGrp="1"/>
          </p:cNvSpPr>
          <p:nvPr>
            <p:ph type="title"/>
          </p:nvPr>
        </p:nvSpPr>
        <p:spPr/>
        <p:txBody>
          <a:bodyPr/>
          <a:lstStyle/>
          <a:p>
            <a:r>
              <a:rPr lang="en-US" dirty="0" err="1">
                <a:solidFill>
                  <a:schemeClr val="bg1"/>
                </a:solidFill>
              </a:rPr>
              <a:t>TheS</a:t>
            </a:r>
            <a:r>
              <a:rPr lang="en-US" dirty="0" err="1">
                <a:solidFill>
                  <a:srgbClr val="002060"/>
                </a:solidFill>
              </a:rPr>
              <a:t>State</a:t>
            </a:r>
            <a:r>
              <a:rPr lang="en-US" dirty="0">
                <a:solidFill>
                  <a:srgbClr val="002060"/>
                </a:solidFill>
              </a:rPr>
              <a:t> of the Economy &amp; Policy Effects</a:t>
            </a:r>
            <a:endParaRPr lang="en-US" dirty="0"/>
          </a:p>
        </p:txBody>
      </p:sp>
      <p:sp>
        <p:nvSpPr>
          <p:cNvPr id="3" name="Content Placeholder 2">
            <a:extLst>
              <a:ext uri="{FF2B5EF4-FFF2-40B4-BE49-F238E27FC236}">
                <a16:creationId xmlns:a16="http://schemas.microsoft.com/office/drawing/2014/main" id="{0A854723-8240-3A30-2CE7-BDA5D5E71C4E}"/>
              </a:ext>
            </a:extLst>
          </p:cNvPr>
          <p:cNvSpPr>
            <a:spLocks noGrp="1"/>
          </p:cNvSpPr>
          <p:nvPr>
            <p:ph idx="1"/>
          </p:nvPr>
        </p:nvSpPr>
        <p:spPr/>
        <p:txBody>
          <a:bodyPr/>
          <a:lstStyle/>
          <a:p>
            <a:r>
              <a:rPr lang="en-US" dirty="0"/>
              <a:t>In terms of output and employment the economy is fully recovered</a:t>
            </a:r>
          </a:p>
          <a:p>
            <a:r>
              <a:rPr lang="en-US" dirty="0"/>
              <a:t>Inflation is still a bit elevated, but close to Fed target.</a:t>
            </a:r>
          </a:p>
          <a:p>
            <a:pPr marL="0" indent="0">
              <a:buNone/>
            </a:pPr>
            <a:r>
              <a:rPr lang="en-US" dirty="0"/>
              <a:t>Policy Effects</a:t>
            </a:r>
          </a:p>
          <a:p>
            <a:r>
              <a:rPr lang="en-US" dirty="0"/>
              <a:t>Biden Fiscal Stimulus  led to a rapid recovery, but may have been too big.</a:t>
            </a:r>
          </a:p>
          <a:p>
            <a:r>
              <a:rPr lang="en-US" dirty="0"/>
              <a:t>Fed reacted too little and too late and let inflation get out of control.</a:t>
            </a:r>
          </a:p>
          <a:p>
            <a:r>
              <a:rPr lang="en-US" dirty="0"/>
              <a:t>But since Spring 2023, Fed has been close to perfect.</a:t>
            </a:r>
          </a:p>
          <a:p>
            <a:pPr marL="0" indent="0">
              <a:buNone/>
            </a:pPr>
            <a:r>
              <a:rPr lang="en-US" dirty="0"/>
              <a:t>But Dark Clouds Are Looming on the Horizon,</a:t>
            </a:r>
          </a:p>
        </p:txBody>
      </p:sp>
      <p:sp>
        <p:nvSpPr>
          <p:cNvPr id="4" name="Slide Number Placeholder 3">
            <a:extLst>
              <a:ext uri="{FF2B5EF4-FFF2-40B4-BE49-F238E27FC236}">
                <a16:creationId xmlns:a16="http://schemas.microsoft.com/office/drawing/2014/main" id="{ACF59B1C-CDB6-F9FC-5F35-75BA2042DF96}"/>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33831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B213-51E6-55F7-6306-4C21C192BB33}"/>
              </a:ext>
            </a:extLst>
          </p:cNvPr>
          <p:cNvSpPr>
            <a:spLocks noGrp="1"/>
          </p:cNvSpPr>
          <p:nvPr>
            <p:ph type="title"/>
          </p:nvPr>
        </p:nvSpPr>
        <p:spPr/>
        <p:txBody>
          <a:bodyPr/>
          <a:lstStyle/>
          <a:p>
            <a:r>
              <a:rPr lang="en-US" dirty="0">
                <a:solidFill>
                  <a:schemeClr val="bg1"/>
                </a:solidFill>
              </a:rPr>
              <a:t>Con</a:t>
            </a:r>
            <a:r>
              <a:rPr lang="en-US" dirty="0">
                <a:solidFill>
                  <a:schemeClr val="accent5">
                    <a:lumMod val="50000"/>
                  </a:schemeClr>
                </a:solidFill>
              </a:rPr>
              <a:t>sumer’s Are Not Happy (2/3rds of GDP)</a:t>
            </a:r>
            <a:endParaRPr lang="en-US" dirty="0">
              <a:solidFill>
                <a:schemeClr val="bg1"/>
              </a:solidFill>
            </a:endParaRPr>
          </a:p>
        </p:txBody>
      </p:sp>
      <p:sp>
        <p:nvSpPr>
          <p:cNvPr id="4" name="Slide Number Placeholder 3">
            <a:extLst>
              <a:ext uri="{FF2B5EF4-FFF2-40B4-BE49-F238E27FC236}">
                <a16:creationId xmlns:a16="http://schemas.microsoft.com/office/drawing/2014/main" id="{4231A08D-3BC4-5947-6471-D8556E4FA970}"/>
              </a:ext>
            </a:extLst>
          </p:cNvPr>
          <p:cNvSpPr>
            <a:spLocks noGrp="1"/>
          </p:cNvSpPr>
          <p:nvPr>
            <p:ph type="sldNum" sz="quarter" idx="12"/>
          </p:nvPr>
        </p:nvSpPr>
        <p:spPr/>
        <p:txBody>
          <a:bodyPr/>
          <a:lstStyle/>
          <a:p>
            <a:fld id="{D9F085D5-EC86-4F6A-B501-C1359CB39116}" type="slidenum">
              <a:rPr lang="en-GB" smtClean="0"/>
              <a:t>35</a:t>
            </a:fld>
            <a:endParaRPr lang="en-GB"/>
          </a:p>
        </p:txBody>
      </p:sp>
      <p:graphicFrame>
        <p:nvGraphicFramePr>
          <p:cNvPr id="5" name="Content Placeholder 4">
            <a:extLst>
              <a:ext uri="{FF2B5EF4-FFF2-40B4-BE49-F238E27FC236}">
                <a16:creationId xmlns:a16="http://schemas.microsoft.com/office/drawing/2014/main" id="{5005595F-E1F2-A137-1378-7F828645952E}"/>
              </a:ext>
            </a:extLst>
          </p:cNvPr>
          <p:cNvGraphicFramePr>
            <a:graphicFrameLocks noGrp="1"/>
          </p:cNvGraphicFramePr>
          <p:nvPr>
            <p:ph idx="1"/>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9082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F6E7-97D5-2F38-2973-C1DDD6021541}"/>
              </a:ext>
            </a:extLst>
          </p:cNvPr>
          <p:cNvSpPr>
            <a:spLocks noGrp="1"/>
          </p:cNvSpPr>
          <p:nvPr>
            <p:ph type="title"/>
          </p:nvPr>
        </p:nvSpPr>
        <p:spPr/>
        <p:txBody>
          <a:bodyPr/>
          <a:lstStyle/>
          <a:p>
            <a:r>
              <a:rPr lang="en-US" dirty="0">
                <a:solidFill>
                  <a:schemeClr val="bg1"/>
                </a:solidFill>
              </a:rPr>
              <a:t>The</a:t>
            </a:r>
            <a:r>
              <a:rPr lang="en-US" dirty="0"/>
              <a:t>y Are Worried about Inflation</a:t>
            </a:r>
          </a:p>
        </p:txBody>
      </p:sp>
      <p:sp>
        <p:nvSpPr>
          <p:cNvPr id="4" name="Slide Number Placeholder 3">
            <a:extLst>
              <a:ext uri="{FF2B5EF4-FFF2-40B4-BE49-F238E27FC236}">
                <a16:creationId xmlns:a16="http://schemas.microsoft.com/office/drawing/2014/main" id="{9A5AE6D3-A168-CDF5-EE34-BEC15F1B585A}"/>
              </a:ext>
            </a:extLst>
          </p:cNvPr>
          <p:cNvSpPr>
            <a:spLocks noGrp="1"/>
          </p:cNvSpPr>
          <p:nvPr>
            <p:ph type="sldNum" sz="quarter" idx="12"/>
          </p:nvPr>
        </p:nvSpPr>
        <p:spPr/>
        <p:txBody>
          <a:bodyPr/>
          <a:lstStyle/>
          <a:p>
            <a:fld id="{D9F085D5-EC86-4F6A-B501-C1359CB39116}" type="slidenum">
              <a:rPr lang="en-GB" smtClean="0"/>
              <a:t>36</a:t>
            </a:fld>
            <a:endParaRPr lang="en-GB"/>
          </a:p>
        </p:txBody>
      </p:sp>
      <p:graphicFrame>
        <p:nvGraphicFramePr>
          <p:cNvPr id="5" name="Content Placeholder 4">
            <a:extLst>
              <a:ext uri="{FF2B5EF4-FFF2-40B4-BE49-F238E27FC236}">
                <a16:creationId xmlns:a16="http://schemas.microsoft.com/office/drawing/2014/main" id="{D04C6BF0-9EDB-18D9-9433-2B296F4FEAB9}"/>
              </a:ext>
            </a:extLst>
          </p:cNvPr>
          <p:cNvGraphicFramePr>
            <a:graphicFrameLocks noGrp="1"/>
          </p:cNvGraphicFramePr>
          <p:nvPr>
            <p:ph idx="1"/>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0165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89FF-7003-ABBD-DA5C-CDDCD5EC581E}"/>
              </a:ext>
            </a:extLst>
          </p:cNvPr>
          <p:cNvSpPr>
            <a:spLocks noGrp="1"/>
          </p:cNvSpPr>
          <p:nvPr>
            <p:ph type="title"/>
          </p:nvPr>
        </p:nvSpPr>
        <p:spPr/>
        <p:txBody>
          <a:bodyPr/>
          <a:lstStyle/>
          <a:p>
            <a:r>
              <a:rPr lang="en-US" dirty="0" err="1">
                <a:solidFill>
                  <a:schemeClr val="bg1"/>
                </a:solidFill>
              </a:rPr>
              <a:t>Bu</a:t>
            </a:r>
            <a:r>
              <a:rPr lang="en-US" dirty="0" err="1"/>
              <a:t>sineses</a:t>
            </a:r>
            <a:r>
              <a:rPr lang="en-US" dirty="0"/>
              <a:t> aren’t Too Happy Either</a:t>
            </a:r>
          </a:p>
        </p:txBody>
      </p:sp>
      <p:pic>
        <p:nvPicPr>
          <p:cNvPr id="6" name="Content Placeholder 5">
            <a:extLst>
              <a:ext uri="{FF2B5EF4-FFF2-40B4-BE49-F238E27FC236}">
                <a16:creationId xmlns:a16="http://schemas.microsoft.com/office/drawing/2014/main" id="{CED14C83-6827-CEB1-3111-8E576A7A566D}"/>
              </a:ext>
            </a:extLst>
          </p:cNvPr>
          <p:cNvPicPr>
            <a:picLocks noGrp="1" noChangeAspect="1"/>
          </p:cNvPicPr>
          <p:nvPr>
            <p:ph idx="1"/>
          </p:nvPr>
        </p:nvPicPr>
        <p:blipFill>
          <a:blip r:embed="rId2"/>
          <a:stretch>
            <a:fillRect/>
          </a:stretch>
        </p:blipFill>
        <p:spPr>
          <a:xfrm>
            <a:off x="3905633" y="1008665"/>
            <a:ext cx="6550494" cy="5760720"/>
          </a:xfrm>
        </p:spPr>
      </p:pic>
      <p:sp>
        <p:nvSpPr>
          <p:cNvPr id="4" name="Slide Number Placeholder 3">
            <a:extLst>
              <a:ext uri="{FF2B5EF4-FFF2-40B4-BE49-F238E27FC236}">
                <a16:creationId xmlns:a16="http://schemas.microsoft.com/office/drawing/2014/main" id="{7452282B-FBF5-DF30-9A0A-4C639A54980E}"/>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4031495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438C-F5EB-080A-F1AB-21D8F6FF150C}"/>
              </a:ext>
            </a:extLst>
          </p:cNvPr>
          <p:cNvSpPr>
            <a:spLocks noGrp="1"/>
          </p:cNvSpPr>
          <p:nvPr>
            <p:ph type="title"/>
          </p:nvPr>
        </p:nvSpPr>
        <p:spPr/>
        <p:txBody>
          <a:bodyPr/>
          <a:lstStyle/>
          <a:p>
            <a:r>
              <a:rPr lang="en-US" dirty="0">
                <a:solidFill>
                  <a:schemeClr val="bg1"/>
                </a:solidFill>
              </a:rPr>
              <a:t>Pro</a:t>
            </a:r>
            <a:r>
              <a:rPr lang="en-US" dirty="0"/>
              <a:t>fessional Forecasters Are Worried</a:t>
            </a:r>
          </a:p>
        </p:txBody>
      </p:sp>
      <p:pic>
        <p:nvPicPr>
          <p:cNvPr id="6" name="Content Placeholder 5">
            <a:extLst>
              <a:ext uri="{FF2B5EF4-FFF2-40B4-BE49-F238E27FC236}">
                <a16:creationId xmlns:a16="http://schemas.microsoft.com/office/drawing/2014/main" id="{CAB17886-641B-F63D-F2AA-659DE8AC53E1}"/>
              </a:ext>
            </a:extLst>
          </p:cNvPr>
          <p:cNvPicPr>
            <a:picLocks noGrp="1" noChangeAspect="1"/>
          </p:cNvPicPr>
          <p:nvPr>
            <p:ph idx="1"/>
          </p:nvPr>
        </p:nvPicPr>
        <p:blipFill>
          <a:blip r:embed="rId2"/>
          <a:stretch>
            <a:fillRect/>
          </a:stretch>
        </p:blipFill>
        <p:spPr>
          <a:xfrm>
            <a:off x="3179358" y="1200391"/>
            <a:ext cx="8075404" cy="5394960"/>
          </a:xfrm>
        </p:spPr>
      </p:pic>
      <p:sp>
        <p:nvSpPr>
          <p:cNvPr id="4" name="Slide Number Placeholder 3">
            <a:extLst>
              <a:ext uri="{FF2B5EF4-FFF2-40B4-BE49-F238E27FC236}">
                <a16:creationId xmlns:a16="http://schemas.microsoft.com/office/drawing/2014/main" id="{6D653F4B-25C4-3656-C45B-ED095B9E0704}"/>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2630019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C3D8-0702-CF5D-3572-D81A402A82AE}"/>
              </a:ext>
            </a:extLst>
          </p:cNvPr>
          <p:cNvSpPr>
            <a:spLocks noGrp="1"/>
          </p:cNvSpPr>
          <p:nvPr>
            <p:ph type="title"/>
          </p:nvPr>
        </p:nvSpPr>
        <p:spPr/>
        <p:txBody>
          <a:bodyPr/>
          <a:lstStyle/>
          <a:p>
            <a:r>
              <a:rPr lang="en-US" dirty="0">
                <a:solidFill>
                  <a:schemeClr val="bg1"/>
                </a:solidFill>
              </a:rPr>
              <a:t>Wh</a:t>
            </a:r>
            <a:r>
              <a:rPr lang="en-US" dirty="0"/>
              <a:t>y the Doom &amp; Gloom</a:t>
            </a:r>
          </a:p>
        </p:txBody>
      </p:sp>
      <p:sp>
        <p:nvSpPr>
          <p:cNvPr id="4" name="Slide Number Placeholder 3">
            <a:extLst>
              <a:ext uri="{FF2B5EF4-FFF2-40B4-BE49-F238E27FC236}">
                <a16:creationId xmlns:a16="http://schemas.microsoft.com/office/drawing/2014/main" id="{C71BE94E-EED0-0D55-1324-25D7B7879917}"/>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10" name="Content Placeholder 5">
            <a:extLst>
              <a:ext uri="{FF2B5EF4-FFF2-40B4-BE49-F238E27FC236}">
                <a16:creationId xmlns:a16="http://schemas.microsoft.com/office/drawing/2014/main" id="{434F23A5-E9DC-46E6-5F5E-53F68EE63B51}"/>
              </a:ext>
            </a:extLst>
          </p:cNvPr>
          <p:cNvPicPr>
            <a:picLocks noGrp="1" noChangeAspect="1"/>
          </p:cNvPicPr>
          <p:nvPr>
            <p:ph idx="1"/>
          </p:nvPr>
        </p:nvPicPr>
        <p:blipFill>
          <a:blip r:embed="rId2"/>
          <a:stretch>
            <a:fillRect/>
          </a:stretch>
        </p:blipFill>
        <p:spPr>
          <a:xfrm>
            <a:off x="2534856" y="926706"/>
            <a:ext cx="8119639" cy="5303520"/>
          </a:xfrm>
        </p:spPr>
      </p:pic>
      <p:sp>
        <p:nvSpPr>
          <p:cNvPr id="7" name="TextBox 6">
            <a:extLst>
              <a:ext uri="{FF2B5EF4-FFF2-40B4-BE49-F238E27FC236}">
                <a16:creationId xmlns:a16="http://schemas.microsoft.com/office/drawing/2014/main" id="{D6EBA8E6-8D19-45F4-9875-D089F7C3DAF7}"/>
              </a:ext>
            </a:extLst>
          </p:cNvPr>
          <p:cNvSpPr txBox="1"/>
          <p:nvPr/>
        </p:nvSpPr>
        <p:spPr>
          <a:xfrm>
            <a:off x="5543309" y="1892714"/>
            <a:ext cx="3651812" cy="584775"/>
          </a:xfrm>
          <a:prstGeom prst="rect">
            <a:avLst/>
          </a:prstGeom>
          <a:noFill/>
        </p:spPr>
        <p:txBody>
          <a:bodyPr wrap="square" rtlCol="0">
            <a:spAutoFit/>
          </a:bodyPr>
          <a:lstStyle/>
          <a:p>
            <a:r>
              <a:rPr lang="en-US" sz="3200" dirty="0">
                <a:latin typeface="Showcard Gothic" panose="04020904020102020604" pitchFamily="82" charset="0"/>
              </a:rPr>
              <a:t>Uncertainty !</a:t>
            </a:r>
          </a:p>
        </p:txBody>
      </p:sp>
    </p:spTree>
    <p:extLst>
      <p:ext uri="{BB962C8B-B14F-4D97-AF65-F5344CB8AC3E}">
        <p14:creationId xmlns:p14="http://schemas.microsoft.com/office/powerpoint/2010/main" val="38858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D39B-96D3-8846-B034-A9E8CA396AAD}"/>
              </a:ext>
            </a:extLst>
          </p:cNvPr>
          <p:cNvSpPr>
            <a:spLocks noGrp="1"/>
          </p:cNvSpPr>
          <p:nvPr>
            <p:ph type="title"/>
          </p:nvPr>
        </p:nvSpPr>
        <p:spPr>
          <a:xfrm>
            <a:off x="731875" y="0"/>
            <a:ext cx="10515600" cy="1325563"/>
          </a:xfrm>
        </p:spPr>
        <p:txBody>
          <a:bodyPr/>
          <a:lstStyle/>
          <a:p>
            <a:r>
              <a:rPr lang="en-US" dirty="0">
                <a:solidFill>
                  <a:schemeClr val="bg1"/>
                </a:solidFill>
              </a:rPr>
              <a:t>The</a:t>
            </a:r>
            <a:r>
              <a:rPr lang="en-US" dirty="0"/>
              <a:t> Federal Debt is Becoming A Problem</a:t>
            </a:r>
          </a:p>
        </p:txBody>
      </p:sp>
      <p:pic>
        <p:nvPicPr>
          <p:cNvPr id="6" name="Content Placeholder 5" descr="Chart, histogram&#10;&#10;Description automatically generated">
            <a:extLst>
              <a:ext uri="{FF2B5EF4-FFF2-40B4-BE49-F238E27FC236}">
                <a16:creationId xmlns:a16="http://schemas.microsoft.com/office/drawing/2014/main" id="{737F0F35-4226-3E4B-964F-A0346784E06A}"/>
              </a:ext>
            </a:extLst>
          </p:cNvPr>
          <p:cNvPicPr>
            <a:picLocks noGrp="1" noChangeAspect="1"/>
          </p:cNvPicPr>
          <p:nvPr>
            <p:ph idx="1"/>
          </p:nvPr>
        </p:nvPicPr>
        <p:blipFill>
          <a:blip r:embed="rId2"/>
          <a:stretch>
            <a:fillRect/>
          </a:stretch>
        </p:blipFill>
        <p:spPr>
          <a:xfrm>
            <a:off x="2477742" y="840163"/>
            <a:ext cx="7236515" cy="5427387"/>
          </a:xfrm>
        </p:spPr>
      </p:pic>
      <p:sp>
        <p:nvSpPr>
          <p:cNvPr id="4" name="Slide Number Placeholder 3">
            <a:extLst>
              <a:ext uri="{FF2B5EF4-FFF2-40B4-BE49-F238E27FC236}">
                <a16:creationId xmlns:a16="http://schemas.microsoft.com/office/drawing/2014/main" id="{63BD8A32-F0A3-084B-BFA2-1B38AE33D2DA}"/>
              </a:ext>
            </a:extLst>
          </p:cNvPr>
          <p:cNvSpPr>
            <a:spLocks noGrp="1"/>
          </p:cNvSpPr>
          <p:nvPr>
            <p:ph type="sldNum" sz="quarter" idx="12"/>
          </p:nvPr>
        </p:nvSpPr>
        <p:spPr/>
        <p:txBody>
          <a:bodyPr/>
          <a:lstStyle/>
          <a:p>
            <a:fld id="{D9F085D5-EC86-4F6A-B501-C1359CB39116}" type="slidenum">
              <a:rPr lang="en-GB" smtClean="0"/>
              <a:t>4</a:t>
            </a:fld>
            <a:endParaRPr lang="en-GB" dirty="0"/>
          </a:p>
        </p:txBody>
      </p:sp>
    </p:spTree>
    <p:extLst>
      <p:ext uri="{BB962C8B-B14F-4D97-AF65-F5344CB8AC3E}">
        <p14:creationId xmlns:p14="http://schemas.microsoft.com/office/powerpoint/2010/main" val="4276263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268A-D2A4-A0C9-7180-A1DBFB7BBFAA}"/>
              </a:ext>
            </a:extLst>
          </p:cNvPr>
          <p:cNvSpPr>
            <a:spLocks noGrp="1"/>
          </p:cNvSpPr>
          <p:nvPr>
            <p:ph type="title"/>
          </p:nvPr>
        </p:nvSpPr>
        <p:spPr/>
        <p:txBody>
          <a:bodyPr/>
          <a:lstStyle/>
          <a:p>
            <a:r>
              <a:rPr lang="en-US" dirty="0">
                <a:solidFill>
                  <a:schemeClr val="bg1"/>
                </a:solidFill>
              </a:rPr>
              <a:t>Wh</a:t>
            </a:r>
            <a:r>
              <a:rPr lang="en-US" dirty="0"/>
              <a:t>at Was the Source of the Uncertainty?</a:t>
            </a:r>
          </a:p>
        </p:txBody>
      </p:sp>
      <p:sp>
        <p:nvSpPr>
          <p:cNvPr id="4" name="Slide Number Placeholder 3">
            <a:extLst>
              <a:ext uri="{FF2B5EF4-FFF2-40B4-BE49-F238E27FC236}">
                <a16:creationId xmlns:a16="http://schemas.microsoft.com/office/drawing/2014/main" id="{C09B7FED-7836-30D3-3D03-AEDC709586B6}"/>
              </a:ext>
            </a:extLst>
          </p:cNvPr>
          <p:cNvSpPr>
            <a:spLocks noGrp="1"/>
          </p:cNvSpPr>
          <p:nvPr>
            <p:ph type="sldNum" sz="quarter" idx="12"/>
          </p:nvPr>
        </p:nvSpPr>
        <p:spPr/>
        <p:txBody>
          <a:bodyPr/>
          <a:lstStyle/>
          <a:p>
            <a:fld id="{D9F085D5-EC86-4F6A-B501-C1359CB39116}" type="slidenum">
              <a:rPr lang="en-GB" smtClean="0"/>
              <a:t>40</a:t>
            </a:fld>
            <a:endParaRPr lang="en-GB"/>
          </a:p>
        </p:txBody>
      </p:sp>
      <p:graphicFrame>
        <p:nvGraphicFramePr>
          <p:cNvPr id="9" name="Content Placeholder 8">
            <a:extLst>
              <a:ext uri="{FF2B5EF4-FFF2-40B4-BE49-F238E27FC236}">
                <a16:creationId xmlns:a16="http://schemas.microsoft.com/office/drawing/2014/main" id="{C74F9537-3776-776F-84BA-495B5A4EEBE2}"/>
              </a:ext>
            </a:extLst>
          </p:cNvPr>
          <p:cNvGraphicFramePr>
            <a:graphicFrameLocks noGrp="1"/>
          </p:cNvGraphicFramePr>
          <p:nvPr>
            <p:ph idx="1"/>
          </p:nvPr>
        </p:nvGraphicFramePr>
        <p:xfrm>
          <a:off x="878711" y="1602226"/>
          <a:ext cx="1051560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40F8C24C-E320-5198-EF84-B38AC92DC2F9}"/>
              </a:ext>
            </a:extLst>
          </p:cNvPr>
          <p:cNvSpPr txBox="1"/>
          <p:nvPr/>
        </p:nvSpPr>
        <p:spPr>
          <a:xfrm>
            <a:off x="5751171" y="6397791"/>
            <a:ext cx="6096964" cy="369332"/>
          </a:xfrm>
          <a:prstGeom prst="rect">
            <a:avLst/>
          </a:prstGeom>
          <a:noFill/>
        </p:spPr>
        <p:txBody>
          <a:bodyPr wrap="square">
            <a:spAutoFit/>
          </a:bodyPr>
          <a:lstStyle/>
          <a:p>
            <a:r>
              <a:rPr lang="en-US" dirty="0"/>
              <a:t>https://www.policyuncertainty.com/trade_uncertainty.html</a:t>
            </a:r>
          </a:p>
        </p:txBody>
      </p:sp>
    </p:spTree>
    <p:extLst>
      <p:ext uri="{BB962C8B-B14F-4D97-AF65-F5344CB8AC3E}">
        <p14:creationId xmlns:p14="http://schemas.microsoft.com/office/powerpoint/2010/main" val="263338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8E38-C408-EF05-63EE-2181E4760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0AB5F-2346-C1AA-E39A-34DB9BD05FD7}"/>
              </a:ext>
            </a:extLst>
          </p:cNvPr>
          <p:cNvSpPr>
            <a:spLocks noGrp="1"/>
          </p:cNvSpPr>
          <p:nvPr>
            <p:ph type="title"/>
          </p:nvPr>
        </p:nvSpPr>
        <p:spPr/>
        <p:txBody>
          <a:bodyPr/>
          <a:lstStyle/>
          <a:p>
            <a:r>
              <a:rPr lang="en-US" dirty="0">
                <a:solidFill>
                  <a:schemeClr val="bg1"/>
                </a:solidFill>
              </a:rPr>
              <a:t>A B</a:t>
            </a:r>
            <a:r>
              <a:rPr lang="en-US" dirty="0"/>
              <a:t>rief Primer on Tariffs</a:t>
            </a:r>
          </a:p>
        </p:txBody>
      </p:sp>
      <p:sp>
        <p:nvSpPr>
          <p:cNvPr id="3" name="Content Placeholder 2">
            <a:extLst>
              <a:ext uri="{FF2B5EF4-FFF2-40B4-BE49-F238E27FC236}">
                <a16:creationId xmlns:a16="http://schemas.microsoft.com/office/drawing/2014/main" id="{8FBBB691-842F-70AA-31D1-5398CAEED578}"/>
              </a:ext>
            </a:extLst>
          </p:cNvPr>
          <p:cNvSpPr>
            <a:spLocks noGrp="1"/>
          </p:cNvSpPr>
          <p:nvPr>
            <p:ph idx="1"/>
          </p:nvPr>
        </p:nvSpPr>
        <p:spPr/>
        <p:txBody>
          <a:bodyPr>
            <a:normAutofit/>
          </a:bodyPr>
          <a:lstStyle/>
          <a:p>
            <a:r>
              <a:rPr lang="en-US" i="1" dirty="0"/>
              <a:t>Tariffs</a:t>
            </a:r>
            <a:r>
              <a:rPr lang="en-US" dirty="0"/>
              <a:t> are a sales tax on imported goods, </a:t>
            </a:r>
            <a:r>
              <a:rPr lang="en-US" i="1" dirty="0"/>
              <a:t>collected</a:t>
            </a:r>
            <a:r>
              <a:rPr lang="en-US" dirty="0"/>
              <a:t> from importers</a:t>
            </a:r>
          </a:p>
          <a:p>
            <a:r>
              <a:rPr lang="en-US" dirty="0"/>
              <a:t>The </a:t>
            </a:r>
            <a:r>
              <a:rPr lang="en-US" i="1" dirty="0"/>
              <a:t>burden</a:t>
            </a:r>
            <a:r>
              <a:rPr lang="en-US" dirty="0"/>
              <a:t> of the tariff in general falls on buyers of imports (consumers and firms) to the extent of higher prices and on the foreign country.</a:t>
            </a:r>
          </a:p>
          <a:p>
            <a:r>
              <a:rPr lang="en-US" dirty="0"/>
              <a:t>Economist don’t like tariffs in general because they reduce the gains from trade</a:t>
            </a:r>
          </a:p>
          <a:p>
            <a:pPr lvl="1"/>
            <a:r>
              <a:rPr lang="en-US" dirty="0"/>
              <a:t>More efficient utilization of global resources:  Why doesn’t Patrick Mahomes mow his own lawn</a:t>
            </a:r>
          </a:p>
          <a:p>
            <a:pPr lvl="1"/>
            <a:r>
              <a:rPr lang="en-US" dirty="0"/>
              <a:t>Economies of scale for producing for large markets.</a:t>
            </a:r>
          </a:p>
          <a:p>
            <a:r>
              <a:rPr lang="en-US" dirty="0"/>
              <a:t>Gains to Trade Taken to a New Level with Global supply chains</a:t>
            </a:r>
          </a:p>
        </p:txBody>
      </p:sp>
      <p:sp>
        <p:nvSpPr>
          <p:cNvPr id="4" name="Slide Number Placeholder 3">
            <a:extLst>
              <a:ext uri="{FF2B5EF4-FFF2-40B4-BE49-F238E27FC236}">
                <a16:creationId xmlns:a16="http://schemas.microsoft.com/office/drawing/2014/main" id="{D737A116-953B-BB7E-F354-160CFEC61DC5}"/>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11298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E8CD-18D0-C695-EB36-FC0B1F1C5A3B}"/>
              </a:ext>
            </a:extLst>
          </p:cNvPr>
          <p:cNvSpPr>
            <a:spLocks noGrp="1"/>
          </p:cNvSpPr>
          <p:nvPr>
            <p:ph type="title"/>
          </p:nvPr>
        </p:nvSpPr>
        <p:spPr/>
        <p:txBody>
          <a:bodyPr/>
          <a:lstStyle/>
          <a:p>
            <a:r>
              <a:rPr lang="en-US" dirty="0">
                <a:solidFill>
                  <a:schemeClr val="bg1"/>
                </a:solidFill>
              </a:rPr>
              <a:t>I G</a:t>
            </a:r>
            <a:r>
              <a:rPr lang="en-US" dirty="0"/>
              <a:t>uess They Didn’t Ask Peter Navarro</a:t>
            </a:r>
          </a:p>
        </p:txBody>
      </p:sp>
      <p:pic>
        <p:nvPicPr>
          <p:cNvPr id="6" name="Content Placeholder 5">
            <a:extLst>
              <a:ext uri="{FF2B5EF4-FFF2-40B4-BE49-F238E27FC236}">
                <a16:creationId xmlns:a16="http://schemas.microsoft.com/office/drawing/2014/main" id="{2F85FB1F-D020-A7FC-C7D8-84DAF472E099}"/>
              </a:ext>
            </a:extLst>
          </p:cNvPr>
          <p:cNvPicPr>
            <a:picLocks noGrp="1" noChangeAspect="1"/>
          </p:cNvPicPr>
          <p:nvPr>
            <p:ph idx="1"/>
          </p:nvPr>
        </p:nvPicPr>
        <p:blipFill>
          <a:blip r:embed="rId2"/>
          <a:stretch>
            <a:fillRect/>
          </a:stretch>
        </p:blipFill>
        <p:spPr>
          <a:xfrm>
            <a:off x="2424579" y="1153411"/>
            <a:ext cx="7064442" cy="4937760"/>
          </a:xfrm>
        </p:spPr>
      </p:pic>
      <p:sp>
        <p:nvSpPr>
          <p:cNvPr id="4" name="Slide Number Placeholder 3">
            <a:extLst>
              <a:ext uri="{FF2B5EF4-FFF2-40B4-BE49-F238E27FC236}">
                <a16:creationId xmlns:a16="http://schemas.microsoft.com/office/drawing/2014/main" id="{45922A6C-DEC3-66D2-1D11-847143941B2A}"/>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8" name="TextBox 7">
            <a:extLst>
              <a:ext uri="{FF2B5EF4-FFF2-40B4-BE49-F238E27FC236}">
                <a16:creationId xmlns:a16="http://schemas.microsoft.com/office/drawing/2014/main" id="{0F84407C-6029-0CE7-047D-1DA6FF0C2BB8}"/>
              </a:ext>
            </a:extLst>
          </p:cNvPr>
          <p:cNvSpPr txBox="1"/>
          <p:nvPr/>
        </p:nvSpPr>
        <p:spPr>
          <a:xfrm>
            <a:off x="3384332" y="6055105"/>
            <a:ext cx="8807668" cy="646331"/>
          </a:xfrm>
          <a:prstGeom prst="rect">
            <a:avLst/>
          </a:prstGeom>
          <a:noFill/>
        </p:spPr>
        <p:txBody>
          <a:bodyPr wrap="square">
            <a:spAutoFit/>
          </a:bodyPr>
          <a:lstStyle/>
          <a:p>
            <a:r>
              <a:rPr lang="en-US" dirty="0"/>
              <a:t>https://www.kentclarkcenter.org/wp-content/uploads/2025/03/RESULTS-2025-03-12-Survey-16.pdf</a:t>
            </a:r>
          </a:p>
        </p:txBody>
      </p:sp>
    </p:spTree>
    <p:extLst>
      <p:ext uri="{BB962C8B-B14F-4D97-AF65-F5344CB8AC3E}">
        <p14:creationId xmlns:p14="http://schemas.microsoft.com/office/powerpoint/2010/main" val="3393312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F196A-D17E-5068-1A81-E8F6A78F8F18}"/>
              </a:ext>
            </a:extLst>
          </p:cNvPr>
          <p:cNvSpPr>
            <a:spLocks noGrp="1"/>
          </p:cNvSpPr>
          <p:nvPr>
            <p:ph type="title"/>
          </p:nvPr>
        </p:nvSpPr>
        <p:spPr>
          <a:xfrm>
            <a:off x="838200" y="259363"/>
            <a:ext cx="10515600" cy="1325563"/>
          </a:xfrm>
        </p:spPr>
        <p:txBody>
          <a:bodyPr>
            <a:normAutofit/>
          </a:bodyPr>
          <a:lstStyle/>
          <a:p>
            <a:r>
              <a:rPr lang="en-US" dirty="0">
                <a:solidFill>
                  <a:schemeClr val="bg1"/>
                </a:solidFill>
              </a:rPr>
              <a:t>Gai</a:t>
            </a:r>
            <a:r>
              <a:rPr lang="en-US" dirty="0"/>
              <a:t>ns to Trade with Global Supply Chains</a:t>
            </a:r>
            <a:br>
              <a:rPr lang="en-US" dirty="0"/>
            </a:br>
            <a:endParaRPr lang="en-US" dirty="0"/>
          </a:p>
        </p:txBody>
      </p:sp>
      <p:sp>
        <p:nvSpPr>
          <p:cNvPr id="4" name="Slide Number Placeholder 3">
            <a:extLst>
              <a:ext uri="{FF2B5EF4-FFF2-40B4-BE49-F238E27FC236}">
                <a16:creationId xmlns:a16="http://schemas.microsoft.com/office/drawing/2014/main" id="{29FCEA9C-785C-6E03-92EB-0DFCDE548470}"/>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1026" name="Picture 2" descr="Supply chain of an automobile's rear suspension assembly.">
            <a:extLst>
              <a:ext uri="{FF2B5EF4-FFF2-40B4-BE49-F238E27FC236}">
                <a16:creationId xmlns:a16="http://schemas.microsoft.com/office/drawing/2014/main" id="{08FA342E-3DA3-8C85-6CDD-67A1B74827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3844" y="1627912"/>
            <a:ext cx="5908463" cy="4351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693560-D3E1-9381-1962-D18B31A140AF}"/>
              </a:ext>
            </a:extLst>
          </p:cNvPr>
          <p:cNvSpPr txBox="1"/>
          <p:nvPr/>
        </p:nvSpPr>
        <p:spPr>
          <a:xfrm>
            <a:off x="3318075" y="6089622"/>
            <a:ext cx="6096964" cy="646331"/>
          </a:xfrm>
          <a:prstGeom prst="rect">
            <a:avLst/>
          </a:prstGeom>
          <a:noFill/>
        </p:spPr>
        <p:txBody>
          <a:bodyPr wrap="square">
            <a:spAutoFit/>
          </a:bodyPr>
          <a:lstStyle/>
          <a:p>
            <a:r>
              <a:rPr lang="en-US" dirty="0"/>
              <a:t>https://www.cato.org/blog/trumps-automotive-tariffs-will-hurt-american-consumers-producers</a:t>
            </a:r>
          </a:p>
        </p:txBody>
      </p:sp>
      <p:grpSp>
        <p:nvGrpSpPr>
          <p:cNvPr id="12" name="Group 11">
            <a:extLst>
              <a:ext uri="{FF2B5EF4-FFF2-40B4-BE49-F238E27FC236}">
                <a16:creationId xmlns:a16="http://schemas.microsoft.com/office/drawing/2014/main" id="{75D43571-24AA-F9AD-9C4C-398E90A88841}"/>
              </a:ext>
            </a:extLst>
          </p:cNvPr>
          <p:cNvGrpSpPr/>
          <p:nvPr/>
        </p:nvGrpSpPr>
        <p:grpSpPr>
          <a:xfrm>
            <a:off x="6476036" y="1657587"/>
            <a:ext cx="4480330" cy="4297680"/>
            <a:chOff x="6528122" y="3237923"/>
            <a:chExt cx="4480330" cy="4297680"/>
          </a:xfrm>
        </p:grpSpPr>
        <p:pic>
          <p:nvPicPr>
            <p:cNvPr id="9" name="Picture 8">
              <a:extLst>
                <a:ext uri="{FF2B5EF4-FFF2-40B4-BE49-F238E27FC236}">
                  <a16:creationId xmlns:a16="http://schemas.microsoft.com/office/drawing/2014/main" id="{9DD7CEE9-C6AA-844A-CD96-BC29A20D87F2}"/>
                </a:ext>
              </a:extLst>
            </p:cNvPr>
            <p:cNvPicPr>
              <a:picLocks noChangeAspect="1"/>
            </p:cNvPicPr>
            <p:nvPr/>
          </p:nvPicPr>
          <p:blipFill>
            <a:blip r:embed="rId3"/>
            <a:stretch>
              <a:fillRect/>
            </a:stretch>
          </p:blipFill>
          <p:spPr>
            <a:xfrm>
              <a:off x="6528122" y="3237923"/>
              <a:ext cx="4480330" cy="4297680"/>
            </a:xfrm>
            <a:prstGeom prst="rect">
              <a:avLst/>
            </a:prstGeom>
          </p:spPr>
        </p:pic>
        <p:sp>
          <p:nvSpPr>
            <p:cNvPr id="11" name="TextBox 10">
              <a:extLst>
                <a:ext uri="{FF2B5EF4-FFF2-40B4-BE49-F238E27FC236}">
                  <a16:creationId xmlns:a16="http://schemas.microsoft.com/office/drawing/2014/main" id="{2B869909-818A-8765-EF10-F3CA8D85536D}"/>
                </a:ext>
              </a:extLst>
            </p:cNvPr>
            <p:cNvSpPr txBox="1"/>
            <p:nvPr/>
          </p:nvSpPr>
          <p:spPr>
            <a:xfrm>
              <a:off x="8884999" y="3429000"/>
              <a:ext cx="1358596" cy="307777"/>
            </a:xfrm>
            <a:prstGeom prst="rect">
              <a:avLst/>
            </a:prstGeom>
            <a:solidFill>
              <a:schemeClr val="bg1"/>
            </a:solidFill>
          </p:spPr>
          <p:txBody>
            <a:bodyPr wrap="square" rtlCol="0">
              <a:spAutoFit/>
            </a:bodyPr>
            <a:lstStyle/>
            <a:p>
              <a:r>
                <a:rPr lang="en-US" sz="1400" b="1" dirty="0"/>
                <a:t>US</a:t>
              </a:r>
            </a:p>
          </p:txBody>
        </p:sp>
      </p:grpSp>
    </p:spTree>
    <p:extLst>
      <p:ext uri="{BB962C8B-B14F-4D97-AF65-F5344CB8AC3E}">
        <p14:creationId xmlns:p14="http://schemas.microsoft.com/office/powerpoint/2010/main" val="4698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92EB-D19B-1507-61C0-ACAB291AFEED}"/>
              </a:ext>
            </a:extLst>
          </p:cNvPr>
          <p:cNvSpPr>
            <a:spLocks noGrp="1"/>
          </p:cNvSpPr>
          <p:nvPr>
            <p:ph type="title"/>
          </p:nvPr>
        </p:nvSpPr>
        <p:spPr/>
        <p:txBody>
          <a:bodyPr/>
          <a:lstStyle/>
          <a:p>
            <a:r>
              <a:rPr lang="en-US" dirty="0">
                <a:solidFill>
                  <a:schemeClr val="bg1"/>
                </a:solidFill>
              </a:rPr>
              <a:t>Pos</a:t>
            </a:r>
            <a:r>
              <a:rPr lang="en-US" dirty="0"/>
              <a:t>sible Economic Arguments for Tariffs</a:t>
            </a:r>
          </a:p>
        </p:txBody>
      </p:sp>
      <p:sp>
        <p:nvSpPr>
          <p:cNvPr id="3" name="Content Placeholder 2">
            <a:extLst>
              <a:ext uri="{FF2B5EF4-FFF2-40B4-BE49-F238E27FC236}">
                <a16:creationId xmlns:a16="http://schemas.microsoft.com/office/drawing/2014/main" id="{26528552-D03C-5EF2-5D7A-069C7A57779B}"/>
              </a:ext>
            </a:extLst>
          </p:cNvPr>
          <p:cNvSpPr>
            <a:spLocks noGrp="1"/>
          </p:cNvSpPr>
          <p:nvPr>
            <p:ph idx="1"/>
          </p:nvPr>
        </p:nvSpPr>
        <p:spPr/>
        <p:txBody>
          <a:bodyPr/>
          <a:lstStyle/>
          <a:p>
            <a:r>
              <a:rPr lang="en-US" dirty="0"/>
              <a:t>Possible arguments for tariffs</a:t>
            </a:r>
          </a:p>
          <a:p>
            <a:pPr lvl="1"/>
            <a:r>
              <a:rPr lang="en-US" dirty="0"/>
              <a:t>National Defense – strategic resource.  Do we need the capacity to make our own computer chips, just in case?</a:t>
            </a:r>
          </a:p>
          <a:p>
            <a:pPr lvl="1"/>
            <a:r>
              <a:rPr lang="en-US" dirty="0"/>
              <a:t>“Infant” Industry</a:t>
            </a:r>
          </a:p>
          <a:p>
            <a:pPr lvl="1"/>
            <a:r>
              <a:rPr lang="en-US" dirty="0"/>
              <a:t>Temporary strategy to reduce foreign tariffs</a:t>
            </a:r>
          </a:p>
          <a:p>
            <a:pPr marL="0" indent="0">
              <a:buNone/>
            </a:pPr>
            <a:endParaRPr lang="en-US" dirty="0"/>
          </a:p>
        </p:txBody>
      </p:sp>
      <p:sp>
        <p:nvSpPr>
          <p:cNvPr id="4" name="Slide Number Placeholder 3">
            <a:extLst>
              <a:ext uri="{FF2B5EF4-FFF2-40B4-BE49-F238E27FC236}">
                <a16:creationId xmlns:a16="http://schemas.microsoft.com/office/drawing/2014/main" id="{5DB3878C-063E-E7F6-34E2-9375B3AC1D1A}"/>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730923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Federal taxes by type.pdf">
            <a:extLst>
              <a:ext uri="{FF2B5EF4-FFF2-40B4-BE49-F238E27FC236}">
                <a16:creationId xmlns:a16="http://schemas.microsoft.com/office/drawing/2014/main" id="{AE6EA075-3314-64F5-1D0D-EF766208B3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758194"/>
            <a:ext cx="1024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41DA0F-10D3-5201-0D42-7BB2FBCF2876}"/>
              </a:ext>
            </a:extLst>
          </p:cNvPr>
          <p:cNvSpPr>
            <a:spLocks noGrp="1"/>
          </p:cNvSpPr>
          <p:nvPr>
            <p:ph type="title"/>
          </p:nvPr>
        </p:nvSpPr>
        <p:spPr/>
        <p:txBody>
          <a:bodyPr/>
          <a:lstStyle/>
          <a:p>
            <a:r>
              <a:rPr lang="en-US" dirty="0">
                <a:solidFill>
                  <a:schemeClr val="bg1"/>
                </a:solidFill>
              </a:rPr>
              <a:t>His</a:t>
            </a:r>
            <a:r>
              <a:rPr lang="en-US" dirty="0"/>
              <a:t>tory of the Source of Federal Revenues</a:t>
            </a:r>
          </a:p>
        </p:txBody>
      </p:sp>
      <p:sp>
        <p:nvSpPr>
          <p:cNvPr id="4" name="Slide Number Placeholder 3">
            <a:extLst>
              <a:ext uri="{FF2B5EF4-FFF2-40B4-BE49-F238E27FC236}">
                <a16:creationId xmlns:a16="http://schemas.microsoft.com/office/drawing/2014/main" id="{FEA3E014-0396-C931-FE28-0D9AD74851B1}"/>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6" name="TextBox 5">
            <a:extLst>
              <a:ext uri="{FF2B5EF4-FFF2-40B4-BE49-F238E27FC236}">
                <a16:creationId xmlns:a16="http://schemas.microsoft.com/office/drawing/2014/main" id="{F87BEFCF-2CDE-9DF4-232B-339CBEDDDF1F}"/>
              </a:ext>
            </a:extLst>
          </p:cNvPr>
          <p:cNvSpPr txBox="1"/>
          <p:nvPr/>
        </p:nvSpPr>
        <p:spPr>
          <a:xfrm>
            <a:off x="5255822" y="6043456"/>
            <a:ext cx="6097978" cy="369332"/>
          </a:xfrm>
          <a:prstGeom prst="rect">
            <a:avLst/>
          </a:prstGeom>
          <a:noFill/>
        </p:spPr>
        <p:txBody>
          <a:bodyPr wrap="square">
            <a:spAutoFit/>
          </a:bodyPr>
          <a:lstStyle/>
          <a:p>
            <a:r>
              <a:rPr lang="en-US" dirty="0"/>
              <a:t>https://en.wikipedia.org/wiki/File:Federal_taxes_by_type.pdf</a:t>
            </a:r>
          </a:p>
        </p:txBody>
      </p:sp>
      <p:sp>
        <p:nvSpPr>
          <p:cNvPr id="7" name="TextBox 6">
            <a:extLst>
              <a:ext uri="{FF2B5EF4-FFF2-40B4-BE49-F238E27FC236}">
                <a16:creationId xmlns:a16="http://schemas.microsoft.com/office/drawing/2014/main" id="{4155D68D-8AD6-959A-2490-3B12BB90795C}"/>
              </a:ext>
            </a:extLst>
          </p:cNvPr>
          <p:cNvSpPr txBox="1"/>
          <p:nvPr/>
        </p:nvSpPr>
        <p:spPr>
          <a:xfrm>
            <a:off x="534390" y="4751145"/>
            <a:ext cx="10682250" cy="1200329"/>
          </a:xfrm>
          <a:prstGeom prst="rect">
            <a:avLst/>
          </a:prstGeom>
          <a:noFill/>
        </p:spPr>
        <p:txBody>
          <a:bodyPr wrap="square" rtlCol="0">
            <a:spAutoFit/>
          </a:bodyPr>
          <a:lstStyle/>
          <a:p>
            <a:r>
              <a:rPr lang="en-US" b="0" i="0" dirty="0">
                <a:solidFill>
                  <a:srgbClr val="202122"/>
                </a:solidFill>
                <a:effectLst/>
                <a:latin typeface="Arial" panose="020B0604020202020204" pitchFamily="34" charset="0"/>
              </a:rPr>
              <a:t>1913;  Sixteenth Amendment. The Congress shall have the power to lay and collect taxes on incomes, from whatever source derived…</a:t>
            </a:r>
          </a:p>
          <a:p>
            <a:r>
              <a:rPr lang="en-US" dirty="0">
                <a:solidFill>
                  <a:srgbClr val="202122"/>
                </a:solidFill>
                <a:latin typeface="Arial" panose="020B0604020202020204" pitchFamily="34" charset="0"/>
              </a:rPr>
              <a:t>1930;  Smoot Hawley Tariff.</a:t>
            </a:r>
          </a:p>
          <a:p>
            <a:r>
              <a:rPr lang="en-US" dirty="0">
                <a:solidFill>
                  <a:srgbClr val="202122"/>
                </a:solidFill>
                <a:latin typeface="Arial" panose="020B0604020202020204" pitchFamily="34" charset="0"/>
              </a:rPr>
              <a:t>1935;  Social Security and Payroll taxes.</a:t>
            </a:r>
            <a:endParaRPr lang="en-US" dirty="0"/>
          </a:p>
        </p:txBody>
      </p:sp>
    </p:spTree>
    <p:extLst>
      <p:ext uri="{BB962C8B-B14F-4D97-AF65-F5344CB8AC3E}">
        <p14:creationId xmlns:p14="http://schemas.microsoft.com/office/powerpoint/2010/main" val="30632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48EF-04EA-09AF-559D-B35CB3260347}"/>
              </a:ext>
            </a:extLst>
          </p:cNvPr>
          <p:cNvSpPr>
            <a:spLocks noGrp="1"/>
          </p:cNvSpPr>
          <p:nvPr>
            <p:ph type="title"/>
          </p:nvPr>
        </p:nvSpPr>
        <p:spPr/>
        <p:txBody>
          <a:bodyPr/>
          <a:lstStyle/>
          <a:p>
            <a:r>
              <a:rPr lang="en-US" dirty="0">
                <a:solidFill>
                  <a:schemeClr val="bg1"/>
                </a:solidFill>
              </a:rPr>
              <a:t>His</a:t>
            </a:r>
            <a:r>
              <a:rPr lang="en-US" dirty="0">
                <a:solidFill>
                  <a:schemeClr val="accent5">
                    <a:lumMod val="50000"/>
                  </a:schemeClr>
                </a:solidFill>
              </a:rPr>
              <a:t>tory of US Average Effective Tariff Rates</a:t>
            </a:r>
            <a:endParaRPr lang="en-US" dirty="0"/>
          </a:p>
        </p:txBody>
      </p:sp>
      <p:sp>
        <p:nvSpPr>
          <p:cNvPr id="3" name="Content Placeholder 2">
            <a:extLst>
              <a:ext uri="{FF2B5EF4-FFF2-40B4-BE49-F238E27FC236}">
                <a16:creationId xmlns:a16="http://schemas.microsoft.com/office/drawing/2014/main" id="{D7C9D5A4-6400-56EE-C117-9A416A6F4222}"/>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CC2F728-1BCD-D472-B748-6BB787299373}"/>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7" name="Picture 6">
            <a:extLst>
              <a:ext uri="{FF2B5EF4-FFF2-40B4-BE49-F238E27FC236}">
                <a16:creationId xmlns:a16="http://schemas.microsoft.com/office/drawing/2014/main" id="{D75EF52A-A168-2C57-DAAF-0053F663123C}"/>
              </a:ext>
            </a:extLst>
          </p:cNvPr>
          <p:cNvPicPr>
            <a:picLocks noChangeAspect="1"/>
          </p:cNvPicPr>
          <p:nvPr/>
        </p:nvPicPr>
        <p:blipFill>
          <a:blip r:embed="rId2"/>
          <a:stretch>
            <a:fillRect/>
          </a:stretch>
        </p:blipFill>
        <p:spPr>
          <a:xfrm>
            <a:off x="930985" y="1557589"/>
            <a:ext cx="10330030" cy="4114800"/>
          </a:xfrm>
          <a:prstGeom prst="rect">
            <a:avLst/>
          </a:prstGeom>
        </p:spPr>
      </p:pic>
      <p:sp>
        <p:nvSpPr>
          <p:cNvPr id="8" name="TextBox 7">
            <a:extLst>
              <a:ext uri="{FF2B5EF4-FFF2-40B4-BE49-F238E27FC236}">
                <a16:creationId xmlns:a16="http://schemas.microsoft.com/office/drawing/2014/main" id="{25DAC09B-4644-6014-06E6-68EAA752C9F7}"/>
              </a:ext>
            </a:extLst>
          </p:cNvPr>
          <p:cNvSpPr txBox="1"/>
          <p:nvPr/>
        </p:nvSpPr>
        <p:spPr>
          <a:xfrm>
            <a:off x="3279228" y="6089622"/>
            <a:ext cx="9017875" cy="369332"/>
          </a:xfrm>
          <a:prstGeom prst="rect">
            <a:avLst/>
          </a:prstGeom>
          <a:noFill/>
        </p:spPr>
        <p:txBody>
          <a:bodyPr wrap="square">
            <a:spAutoFit/>
          </a:bodyPr>
          <a:lstStyle/>
          <a:p>
            <a:r>
              <a:rPr lang="en-US" dirty="0"/>
              <a:t>https://budgetlab.yale.edu/research/state-us-tariffs-april-15-2025</a:t>
            </a:r>
          </a:p>
        </p:txBody>
      </p:sp>
      <p:cxnSp>
        <p:nvCxnSpPr>
          <p:cNvPr id="12" name="Straight Arrow Connector 11">
            <a:extLst>
              <a:ext uri="{FF2B5EF4-FFF2-40B4-BE49-F238E27FC236}">
                <a16:creationId xmlns:a16="http://schemas.microsoft.com/office/drawing/2014/main" id="{B83C6C30-468B-BA7D-5E06-EBC26C675D7C}"/>
              </a:ext>
            </a:extLst>
          </p:cNvPr>
          <p:cNvCxnSpPr>
            <a:cxnSpLocks/>
          </p:cNvCxnSpPr>
          <p:nvPr/>
        </p:nvCxnSpPr>
        <p:spPr>
          <a:xfrm flipV="1">
            <a:off x="6224309" y="4090307"/>
            <a:ext cx="0" cy="1093702"/>
          </a:xfrm>
          <a:prstGeom prst="straightConnector1">
            <a:avLst/>
          </a:prstGeom>
          <a:ln w="44450">
            <a:solidFill>
              <a:srgbClr val="7030A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663945-D44D-0EA7-B500-7F7E722C74FC}"/>
              </a:ext>
            </a:extLst>
          </p:cNvPr>
          <p:cNvCxnSpPr>
            <a:cxnSpLocks/>
          </p:cNvCxnSpPr>
          <p:nvPr/>
        </p:nvCxnSpPr>
        <p:spPr>
          <a:xfrm flipV="1">
            <a:off x="7065963" y="4059664"/>
            <a:ext cx="0" cy="1124345"/>
          </a:xfrm>
          <a:prstGeom prst="straightConnector1">
            <a:avLst/>
          </a:prstGeom>
          <a:ln w="44450">
            <a:solidFill>
              <a:schemeClr val="accent6"/>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1894E17-F09B-BA93-3B54-DC69CC77AFBF}"/>
              </a:ext>
            </a:extLst>
          </p:cNvPr>
          <p:cNvSpPr txBox="1"/>
          <p:nvPr/>
        </p:nvSpPr>
        <p:spPr>
          <a:xfrm>
            <a:off x="5172503" y="4809933"/>
            <a:ext cx="1186964" cy="374076"/>
          </a:xfrm>
          <a:prstGeom prst="rect">
            <a:avLst/>
          </a:prstGeom>
          <a:noFill/>
        </p:spPr>
        <p:txBody>
          <a:bodyPr wrap="square" rtlCol="0">
            <a:spAutoFit/>
          </a:bodyPr>
          <a:lstStyle/>
          <a:p>
            <a:r>
              <a:rPr lang="en-US" dirty="0"/>
              <a:t>Inc. Tax</a:t>
            </a:r>
          </a:p>
        </p:txBody>
      </p:sp>
      <p:sp>
        <p:nvSpPr>
          <p:cNvPr id="17" name="TextBox 16">
            <a:extLst>
              <a:ext uri="{FF2B5EF4-FFF2-40B4-BE49-F238E27FC236}">
                <a16:creationId xmlns:a16="http://schemas.microsoft.com/office/drawing/2014/main" id="{8B90A7F7-1688-902E-8814-456B9C2335DD}"/>
              </a:ext>
            </a:extLst>
          </p:cNvPr>
          <p:cNvSpPr txBox="1"/>
          <p:nvPr/>
        </p:nvSpPr>
        <p:spPr>
          <a:xfrm>
            <a:off x="6241161" y="5392555"/>
            <a:ext cx="1547004" cy="374076"/>
          </a:xfrm>
          <a:prstGeom prst="rect">
            <a:avLst/>
          </a:prstGeom>
          <a:noFill/>
        </p:spPr>
        <p:txBody>
          <a:bodyPr wrap="square" rtlCol="0">
            <a:spAutoFit/>
          </a:bodyPr>
          <a:lstStyle/>
          <a:p>
            <a:r>
              <a:rPr lang="en-US" dirty="0"/>
              <a:t>Smoot-Hawley</a:t>
            </a:r>
          </a:p>
        </p:txBody>
      </p:sp>
    </p:spTree>
    <p:extLst>
      <p:ext uri="{BB962C8B-B14F-4D97-AF65-F5344CB8AC3E}">
        <p14:creationId xmlns:p14="http://schemas.microsoft.com/office/powerpoint/2010/main" val="10194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F02-C3EC-09AA-03DF-2602C597EBC1}"/>
              </a:ext>
            </a:extLst>
          </p:cNvPr>
          <p:cNvSpPr>
            <a:spLocks noGrp="1"/>
          </p:cNvSpPr>
          <p:nvPr>
            <p:ph type="title"/>
          </p:nvPr>
        </p:nvSpPr>
        <p:spPr/>
        <p:txBody>
          <a:bodyPr/>
          <a:lstStyle/>
          <a:p>
            <a:r>
              <a:rPr lang="en-US" dirty="0">
                <a:solidFill>
                  <a:schemeClr val="bg1"/>
                </a:solidFill>
              </a:rPr>
              <a:t>Th</a:t>
            </a:r>
            <a:r>
              <a:rPr lang="en-US" dirty="0"/>
              <a:t>e Original Reciprocal Tariffs</a:t>
            </a:r>
          </a:p>
        </p:txBody>
      </p:sp>
      <p:sp>
        <p:nvSpPr>
          <p:cNvPr id="3" name="Content Placeholder 2">
            <a:extLst>
              <a:ext uri="{FF2B5EF4-FFF2-40B4-BE49-F238E27FC236}">
                <a16:creationId xmlns:a16="http://schemas.microsoft.com/office/drawing/2014/main" id="{52BB6089-481D-E446-E5E2-2B19B3ECFF2A}"/>
              </a:ext>
            </a:extLst>
          </p:cNvPr>
          <p:cNvSpPr>
            <a:spLocks noGrp="1"/>
          </p:cNvSpPr>
          <p:nvPr>
            <p:ph idx="1"/>
          </p:nvPr>
        </p:nvSpPr>
        <p:spPr/>
        <p:txBody>
          <a:bodyPr/>
          <a:lstStyle/>
          <a:p>
            <a:r>
              <a:rPr lang="en-US" dirty="0"/>
              <a:t>Reciprocal Trade Agreements Act of 1934</a:t>
            </a:r>
          </a:p>
          <a:p>
            <a:pPr marL="971550" lvl="1" indent="-514350">
              <a:buFont typeface="+mj-lt"/>
              <a:buAutoNum type="arabicPeriod"/>
            </a:pPr>
            <a:r>
              <a:rPr lang="en-US" dirty="0"/>
              <a:t>President has the authority to negotiate bilateral trade agreements allowing for the </a:t>
            </a:r>
            <a:r>
              <a:rPr lang="en-US" i="1" dirty="0"/>
              <a:t>reciprocal</a:t>
            </a:r>
            <a:r>
              <a:rPr lang="en-US" dirty="0"/>
              <a:t> tariff </a:t>
            </a:r>
            <a:r>
              <a:rPr lang="en-US" i="1" dirty="0"/>
              <a:t>reductions</a:t>
            </a:r>
            <a:r>
              <a:rPr lang="en-US" dirty="0"/>
              <a:t> of up to 50% of Smoot Hawley.</a:t>
            </a:r>
          </a:p>
          <a:p>
            <a:pPr marL="971550" lvl="1" indent="-514350">
              <a:buFont typeface="+mj-lt"/>
              <a:buAutoNum type="arabicPeriod"/>
            </a:pPr>
            <a:r>
              <a:rPr lang="en-US" dirty="0"/>
              <a:t>32 Bilateral trade agreements signed between 1934 and 1945.</a:t>
            </a:r>
          </a:p>
          <a:p>
            <a:pPr marL="971550" lvl="1" indent="-514350">
              <a:buFont typeface="+mj-lt"/>
              <a:buAutoNum type="arabicPeriod"/>
            </a:pPr>
            <a:r>
              <a:rPr lang="en-US" dirty="0"/>
              <a:t>Sets a precedent of Congress delegating tariff authority to the President.</a:t>
            </a:r>
          </a:p>
          <a:p>
            <a:r>
              <a:rPr lang="en-US" dirty="0"/>
              <a:t>General Agreement on Tariffs and Trade 1947</a:t>
            </a:r>
          </a:p>
          <a:p>
            <a:pPr marL="914400" lvl="1" indent="-457200">
              <a:buFont typeface="+mj-lt"/>
              <a:buAutoNum type="arabicPeriod"/>
            </a:pPr>
            <a:r>
              <a:rPr lang="en-US" dirty="0"/>
              <a:t>Outgrowth of Bretton Woods – Multilateral reciprocity.</a:t>
            </a:r>
          </a:p>
          <a:p>
            <a:pPr marL="914400" lvl="1" indent="-457200">
              <a:buFont typeface="+mj-lt"/>
              <a:buAutoNum type="arabicPeriod"/>
            </a:pPr>
            <a:r>
              <a:rPr lang="en-US" dirty="0"/>
              <a:t>Average tariffs fall from 22% in1947 to 5% in 1999.</a:t>
            </a:r>
          </a:p>
        </p:txBody>
      </p:sp>
      <p:sp>
        <p:nvSpPr>
          <p:cNvPr id="4" name="Slide Number Placeholder 3">
            <a:extLst>
              <a:ext uri="{FF2B5EF4-FFF2-40B4-BE49-F238E27FC236}">
                <a16:creationId xmlns:a16="http://schemas.microsoft.com/office/drawing/2014/main" id="{FACEB851-0729-9528-0825-BF301E81386B}"/>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6" name="TextBox 5">
            <a:extLst>
              <a:ext uri="{FF2B5EF4-FFF2-40B4-BE49-F238E27FC236}">
                <a16:creationId xmlns:a16="http://schemas.microsoft.com/office/drawing/2014/main" id="{F1A47F92-2D4C-45B9-7802-5A4B138A59FE}"/>
              </a:ext>
            </a:extLst>
          </p:cNvPr>
          <p:cNvSpPr txBox="1"/>
          <p:nvPr/>
        </p:nvSpPr>
        <p:spPr>
          <a:xfrm>
            <a:off x="3106355" y="5813575"/>
            <a:ext cx="6096964" cy="369332"/>
          </a:xfrm>
          <a:prstGeom prst="rect">
            <a:avLst/>
          </a:prstGeom>
          <a:noFill/>
        </p:spPr>
        <p:txBody>
          <a:bodyPr wrap="square">
            <a:spAutoFit/>
          </a:bodyPr>
          <a:lstStyle/>
          <a:p>
            <a:r>
              <a:rPr lang="en-US" dirty="0"/>
              <a:t>https://en.wikipedia.org/wiki/Reciprocal_Tariff_Act</a:t>
            </a:r>
          </a:p>
        </p:txBody>
      </p:sp>
      <p:sp>
        <p:nvSpPr>
          <p:cNvPr id="8" name="TextBox 7">
            <a:extLst>
              <a:ext uri="{FF2B5EF4-FFF2-40B4-BE49-F238E27FC236}">
                <a16:creationId xmlns:a16="http://schemas.microsoft.com/office/drawing/2014/main" id="{AB7D2330-8D85-3E6E-943B-FD607E1AE841}"/>
              </a:ext>
            </a:extLst>
          </p:cNvPr>
          <p:cNvSpPr txBox="1"/>
          <p:nvPr/>
        </p:nvSpPr>
        <p:spPr>
          <a:xfrm>
            <a:off x="3366785" y="6340959"/>
            <a:ext cx="7206687" cy="369332"/>
          </a:xfrm>
          <a:prstGeom prst="rect">
            <a:avLst/>
          </a:prstGeom>
          <a:noFill/>
        </p:spPr>
        <p:txBody>
          <a:bodyPr wrap="square">
            <a:spAutoFit/>
          </a:bodyPr>
          <a:lstStyle/>
          <a:p>
            <a:r>
              <a:rPr lang="en-US" dirty="0"/>
              <a:t>https://en.wikipedia.org/wiki/General_Agreement_on_Tariffs_and_Trade</a:t>
            </a:r>
          </a:p>
        </p:txBody>
      </p:sp>
    </p:spTree>
    <p:extLst>
      <p:ext uri="{BB962C8B-B14F-4D97-AF65-F5344CB8AC3E}">
        <p14:creationId xmlns:p14="http://schemas.microsoft.com/office/powerpoint/2010/main" val="36007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B3E3-0253-AA74-F30A-40D806FE6AE9}"/>
              </a:ext>
            </a:extLst>
          </p:cNvPr>
          <p:cNvSpPr>
            <a:spLocks noGrp="1"/>
          </p:cNvSpPr>
          <p:nvPr>
            <p:ph type="title"/>
          </p:nvPr>
        </p:nvSpPr>
        <p:spPr/>
        <p:txBody>
          <a:bodyPr/>
          <a:lstStyle/>
          <a:p>
            <a:r>
              <a:rPr lang="en-US" dirty="0">
                <a:solidFill>
                  <a:schemeClr val="bg1"/>
                </a:solidFill>
              </a:rPr>
              <a:t>Wo</a:t>
            </a:r>
            <a:r>
              <a:rPr lang="en-US" dirty="0"/>
              <a:t>rld Trade Organization (WTO) 1995</a:t>
            </a:r>
          </a:p>
        </p:txBody>
      </p:sp>
      <p:sp>
        <p:nvSpPr>
          <p:cNvPr id="3" name="Content Placeholder 2">
            <a:extLst>
              <a:ext uri="{FF2B5EF4-FFF2-40B4-BE49-F238E27FC236}">
                <a16:creationId xmlns:a16="http://schemas.microsoft.com/office/drawing/2014/main" id="{41A3CFDA-4CCD-6A3A-C854-F034B96D3443}"/>
              </a:ext>
            </a:extLst>
          </p:cNvPr>
          <p:cNvSpPr>
            <a:spLocks noGrp="1"/>
          </p:cNvSpPr>
          <p:nvPr>
            <p:ph idx="1"/>
          </p:nvPr>
        </p:nvSpPr>
        <p:spPr/>
        <p:txBody>
          <a:bodyPr/>
          <a:lstStyle/>
          <a:p>
            <a:r>
              <a:rPr lang="en-US" dirty="0"/>
              <a:t>GATT was only a set of legal agreements and had no organizational structure.</a:t>
            </a:r>
          </a:p>
          <a:p>
            <a:r>
              <a:rPr lang="en-US" dirty="0"/>
              <a:t>New trade issues arose, e.g., intellectual property rights, non-tariff barriers to trade.</a:t>
            </a:r>
          </a:p>
          <a:p>
            <a:r>
              <a:rPr lang="en-US" dirty="0"/>
              <a:t>More efficient and “binding” dispute resolution.</a:t>
            </a:r>
            <a:br>
              <a:rPr lang="en-US" dirty="0"/>
            </a:br>
            <a:br>
              <a:rPr lang="en-US" dirty="0"/>
            </a:br>
            <a:endParaRPr lang="en-US" dirty="0"/>
          </a:p>
          <a:p>
            <a:pPr marL="0" indent="0">
              <a:buNone/>
            </a:pPr>
            <a:r>
              <a:rPr lang="en-US" dirty="0"/>
              <a:t>China joins the WTO in December of 2001.</a:t>
            </a:r>
          </a:p>
        </p:txBody>
      </p:sp>
      <p:sp>
        <p:nvSpPr>
          <p:cNvPr id="4" name="Slide Number Placeholder 3">
            <a:extLst>
              <a:ext uri="{FF2B5EF4-FFF2-40B4-BE49-F238E27FC236}">
                <a16:creationId xmlns:a16="http://schemas.microsoft.com/office/drawing/2014/main" id="{FC31D3EA-E872-018C-D061-97003F630629}"/>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6" name="TextBox 5">
            <a:extLst>
              <a:ext uri="{FF2B5EF4-FFF2-40B4-BE49-F238E27FC236}">
                <a16:creationId xmlns:a16="http://schemas.microsoft.com/office/drawing/2014/main" id="{DB51AEF7-5158-BBE8-BB04-6AA786272463}"/>
              </a:ext>
            </a:extLst>
          </p:cNvPr>
          <p:cNvSpPr txBox="1"/>
          <p:nvPr/>
        </p:nvSpPr>
        <p:spPr>
          <a:xfrm>
            <a:off x="3227873" y="6167235"/>
            <a:ext cx="8840164" cy="369332"/>
          </a:xfrm>
          <a:prstGeom prst="rect">
            <a:avLst/>
          </a:prstGeom>
          <a:noFill/>
        </p:spPr>
        <p:txBody>
          <a:bodyPr wrap="square">
            <a:spAutoFit/>
          </a:bodyPr>
          <a:lstStyle/>
          <a:p>
            <a:r>
              <a:rPr lang="en-US" dirty="0"/>
              <a:t>https://www.britannica.com/topic/General-Agreement-on-Tariffs-and-Trade</a:t>
            </a:r>
          </a:p>
        </p:txBody>
      </p:sp>
    </p:spTree>
    <p:extLst>
      <p:ext uri="{BB962C8B-B14F-4D97-AF65-F5344CB8AC3E}">
        <p14:creationId xmlns:p14="http://schemas.microsoft.com/office/powerpoint/2010/main" val="199295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5859-B12D-B4D8-E4AB-5BE9398BD625}"/>
              </a:ext>
            </a:extLst>
          </p:cNvPr>
          <p:cNvSpPr>
            <a:spLocks noGrp="1"/>
          </p:cNvSpPr>
          <p:nvPr>
            <p:ph type="title"/>
          </p:nvPr>
        </p:nvSpPr>
        <p:spPr/>
        <p:txBody>
          <a:bodyPr/>
          <a:lstStyle/>
          <a:p>
            <a:r>
              <a:rPr lang="en-US" dirty="0">
                <a:solidFill>
                  <a:schemeClr val="bg1"/>
                </a:solidFill>
              </a:rPr>
              <a:t>Tar</a:t>
            </a:r>
            <a:r>
              <a:rPr lang="en-US" dirty="0"/>
              <a:t>iffs in 2021</a:t>
            </a:r>
          </a:p>
        </p:txBody>
      </p:sp>
      <p:pic>
        <p:nvPicPr>
          <p:cNvPr id="6" name="Content Placeholder 5">
            <a:extLst>
              <a:ext uri="{FF2B5EF4-FFF2-40B4-BE49-F238E27FC236}">
                <a16:creationId xmlns:a16="http://schemas.microsoft.com/office/drawing/2014/main" id="{DB5B22D6-5511-228F-EF18-91EF81109D41}"/>
              </a:ext>
            </a:extLst>
          </p:cNvPr>
          <p:cNvPicPr>
            <a:picLocks noGrp="1" noChangeAspect="1"/>
          </p:cNvPicPr>
          <p:nvPr>
            <p:ph idx="1"/>
          </p:nvPr>
        </p:nvPicPr>
        <p:blipFill>
          <a:blip r:embed="rId2"/>
          <a:stretch>
            <a:fillRect/>
          </a:stretch>
        </p:blipFill>
        <p:spPr>
          <a:xfrm>
            <a:off x="3277798" y="1570038"/>
            <a:ext cx="5636404" cy="4351337"/>
          </a:xfrm>
        </p:spPr>
      </p:pic>
      <p:sp>
        <p:nvSpPr>
          <p:cNvPr id="4" name="Slide Number Placeholder 3">
            <a:extLst>
              <a:ext uri="{FF2B5EF4-FFF2-40B4-BE49-F238E27FC236}">
                <a16:creationId xmlns:a16="http://schemas.microsoft.com/office/drawing/2014/main" id="{12D79DEB-8A81-BDCB-DB42-5F1480987550}"/>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8" name="TextBox 7">
            <a:extLst>
              <a:ext uri="{FF2B5EF4-FFF2-40B4-BE49-F238E27FC236}">
                <a16:creationId xmlns:a16="http://schemas.microsoft.com/office/drawing/2014/main" id="{58B5CE0B-7BA7-C91B-1889-94F80CC30BCE}"/>
              </a:ext>
            </a:extLst>
          </p:cNvPr>
          <p:cNvSpPr txBox="1"/>
          <p:nvPr/>
        </p:nvSpPr>
        <p:spPr>
          <a:xfrm>
            <a:off x="5853404" y="2569029"/>
            <a:ext cx="727788" cy="338554"/>
          </a:xfrm>
          <a:prstGeom prst="rect">
            <a:avLst/>
          </a:prstGeom>
          <a:noFill/>
        </p:spPr>
        <p:txBody>
          <a:bodyPr wrap="square" rtlCol="0">
            <a:spAutoFit/>
          </a:bodyPr>
          <a:lstStyle/>
          <a:p>
            <a:r>
              <a:rPr lang="en-US" sz="1600" dirty="0">
                <a:solidFill>
                  <a:srgbClr val="FF0000"/>
                </a:solidFill>
              </a:rPr>
              <a:t>1.33%</a:t>
            </a:r>
          </a:p>
        </p:txBody>
      </p:sp>
      <p:sp>
        <p:nvSpPr>
          <p:cNvPr id="9" name="TextBox 8">
            <a:extLst>
              <a:ext uri="{FF2B5EF4-FFF2-40B4-BE49-F238E27FC236}">
                <a16:creationId xmlns:a16="http://schemas.microsoft.com/office/drawing/2014/main" id="{0C9FFA98-A7C7-4852-4846-10D57F0A186B}"/>
              </a:ext>
            </a:extLst>
          </p:cNvPr>
          <p:cNvSpPr txBox="1"/>
          <p:nvPr/>
        </p:nvSpPr>
        <p:spPr>
          <a:xfrm>
            <a:off x="7405398" y="3044890"/>
            <a:ext cx="727788" cy="338554"/>
          </a:xfrm>
          <a:prstGeom prst="rect">
            <a:avLst/>
          </a:prstGeom>
          <a:noFill/>
        </p:spPr>
        <p:txBody>
          <a:bodyPr wrap="square" rtlCol="0">
            <a:spAutoFit/>
          </a:bodyPr>
          <a:lstStyle/>
          <a:p>
            <a:r>
              <a:rPr lang="en-US" sz="1600" dirty="0">
                <a:solidFill>
                  <a:srgbClr val="FF0000"/>
                </a:solidFill>
              </a:rPr>
              <a:t>2.31%</a:t>
            </a:r>
          </a:p>
        </p:txBody>
      </p:sp>
      <p:grpSp>
        <p:nvGrpSpPr>
          <p:cNvPr id="5" name="Group 4">
            <a:extLst>
              <a:ext uri="{FF2B5EF4-FFF2-40B4-BE49-F238E27FC236}">
                <a16:creationId xmlns:a16="http://schemas.microsoft.com/office/drawing/2014/main" id="{8119145D-0EC1-0BA2-00C0-C69144383629}"/>
              </a:ext>
            </a:extLst>
          </p:cNvPr>
          <p:cNvGrpSpPr/>
          <p:nvPr/>
        </p:nvGrpSpPr>
        <p:grpSpPr>
          <a:xfrm>
            <a:off x="283581" y="1944547"/>
            <a:ext cx="4503023" cy="1286497"/>
            <a:chOff x="283581" y="1944547"/>
            <a:chExt cx="4503023" cy="1286497"/>
          </a:xfrm>
        </p:grpSpPr>
        <p:sp>
          <p:nvSpPr>
            <p:cNvPr id="7" name="TextBox 6">
              <a:extLst>
                <a:ext uri="{FF2B5EF4-FFF2-40B4-BE49-F238E27FC236}">
                  <a16:creationId xmlns:a16="http://schemas.microsoft.com/office/drawing/2014/main" id="{5D4A3132-CC65-B427-8167-BF3F7FB3A156}"/>
                </a:ext>
              </a:extLst>
            </p:cNvPr>
            <p:cNvSpPr txBox="1"/>
            <p:nvPr/>
          </p:nvSpPr>
          <p:spPr>
            <a:xfrm>
              <a:off x="4058816" y="2892490"/>
              <a:ext cx="727788" cy="338554"/>
            </a:xfrm>
            <a:prstGeom prst="rect">
              <a:avLst/>
            </a:prstGeom>
            <a:noFill/>
          </p:spPr>
          <p:txBody>
            <a:bodyPr wrap="square" rtlCol="0">
              <a:spAutoFit/>
            </a:bodyPr>
            <a:lstStyle/>
            <a:p>
              <a:r>
                <a:rPr lang="en-US" sz="1600" dirty="0">
                  <a:solidFill>
                    <a:srgbClr val="FF0000"/>
                  </a:solidFill>
                </a:rPr>
                <a:t>1.47%</a:t>
              </a:r>
            </a:p>
          </p:txBody>
        </p:sp>
        <p:sp>
          <p:nvSpPr>
            <p:cNvPr id="3" name="TextBox 2">
              <a:extLst>
                <a:ext uri="{FF2B5EF4-FFF2-40B4-BE49-F238E27FC236}">
                  <a16:creationId xmlns:a16="http://schemas.microsoft.com/office/drawing/2014/main" id="{F5BD0B23-49D5-4D66-1729-7551EE6ED47E}"/>
                </a:ext>
              </a:extLst>
            </p:cNvPr>
            <p:cNvSpPr txBox="1"/>
            <p:nvPr/>
          </p:nvSpPr>
          <p:spPr>
            <a:xfrm>
              <a:off x="283581" y="1944547"/>
              <a:ext cx="2546430" cy="1200329"/>
            </a:xfrm>
            <a:prstGeom prst="rect">
              <a:avLst/>
            </a:prstGeom>
            <a:noFill/>
          </p:spPr>
          <p:txBody>
            <a:bodyPr wrap="square" rtlCol="0">
              <a:spAutoFit/>
            </a:bodyPr>
            <a:lstStyle/>
            <a:p>
              <a:r>
                <a:rPr lang="en-US" sz="2400" dirty="0">
                  <a:solidFill>
                    <a:srgbClr val="FF0000"/>
                  </a:solidFill>
                </a:rPr>
                <a:t>Key Takeaway:</a:t>
              </a:r>
            </a:p>
            <a:p>
              <a:r>
                <a:rPr lang="en-US" sz="2400" dirty="0">
                  <a:solidFill>
                    <a:srgbClr val="FF0000"/>
                  </a:solidFill>
                </a:rPr>
                <a:t>Tariffs have been generally very low</a:t>
              </a:r>
            </a:p>
          </p:txBody>
        </p:sp>
      </p:grpSp>
    </p:spTree>
    <p:extLst>
      <p:ext uri="{BB962C8B-B14F-4D97-AF65-F5344CB8AC3E}">
        <p14:creationId xmlns:p14="http://schemas.microsoft.com/office/powerpoint/2010/main" val="294971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FA09-0AFB-7246-A344-469F309830AC}"/>
              </a:ext>
            </a:extLst>
          </p:cNvPr>
          <p:cNvSpPr>
            <a:spLocks noGrp="1"/>
          </p:cNvSpPr>
          <p:nvPr>
            <p:ph type="title"/>
          </p:nvPr>
        </p:nvSpPr>
        <p:spPr>
          <a:xfrm>
            <a:off x="848360" y="0"/>
            <a:ext cx="10515600" cy="1325563"/>
          </a:xfrm>
        </p:spPr>
        <p:txBody>
          <a:bodyPr/>
          <a:lstStyle/>
          <a:p>
            <a:r>
              <a:rPr lang="en-US" dirty="0"/>
              <a:t> </a:t>
            </a:r>
            <a:r>
              <a:rPr lang="en-US" dirty="0">
                <a:solidFill>
                  <a:schemeClr val="bg1"/>
                </a:solidFill>
              </a:rPr>
              <a:t>Im</a:t>
            </a:r>
            <a:r>
              <a:rPr lang="en-US" dirty="0"/>
              <a:t>migrant Population in 2022</a:t>
            </a:r>
          </a:p>
        </p:txBody>
      </p:sp>
      <p:pic>
        <p:nvPicPr>
          <p:cNvPr id="6" name="Content Placeholder 5">
            <a:extLst>
              <a:ext uri="{FF2B5EF4-FFF2-40B4-BE49-F238E27FC236}">
                <a16:creationId xmlns:a16="http://schemas.microsoft.com/office/drawing/2014/main" id="{0646EA99-2103-7443-AE03-9982E2DB3BA1}"/>
              </a:ext>
            </a:extLst>
          </p:cNvPr>
          <p:cNvPicPr>
            <a:picLocks noGrp="1" noChangeAspect="1"/>
          </p:cNvPicPr>
          <p:nvPr>
            <p:ph idx="1"/>
          </p:nvPr>
        </p:nvPicPr>
        <p:blipFill>
          <a:blip r:embed="rId2"/>
          <a:srcRect/>
          <a:stretch/>
        </p:blipFill>
        <p:spPr>
          <a:xfrm>
            <a:off x="3796747" y="959614"/>
            <a:ext cx="8395253" cy="5440007"/>
          </a:xfrm>
        </p:spPr>
      </p:pic>
      <p:sp>
        <p:nvSpPr>
          <p:cNvPr id="4" name="Slide Number Placeholder 3">
            <a:extLst>
              <a:ext uri="{FF2B5EF4-FFF2-40B4-BE49-F238E27FC236}">
                <a16:creationId xmlns:a16="http://schemas.microsoft.com/office/drawing/2014/main" id="{739929D4-5631-6047-A803-96F201AF17A5}"/>
              </a:ext>
            </a:extLst>
          </p:cNvPr>
          <p:cNvSpPr>
            <a:spLocks noGrp="1"/>
          </p:cNvSpPr>
          <p:nvPr>
            <p:ph type="sldNum" sz="quarter" idx="12"/>
          </p:nvPr>
        </p:nvSpPr>
        <p:spPr/>
        <p:txBody>
          <a:bodyPr/>
          <a:lstStyle/>
          <a:p>
            <a:fld id="{D9F085D5-EC86-4F6A-B501-C1359CB39116}" type="slidenum">
              <a:rPr lang="en-GB" smtClean="0"/>
              <a:t>5</a:t>
            </a:fld>
            <a:endParaRPr lang="en-GB"/>
          </a:p>
        </p:txBody>
      </p:sp>
      <p:sp>
        <p:nvSpPr>
          <p:cNvPr id="7" name="TextBox 6">
            <a:extLst>
              <a:ext uri="{FF2B5EF4-FFF2-40B4-BE49-F238E27FC236}">
                <a16:creationId xmlns:a16="http://schemas.microsoft.com/office/drawing/2014/main" id="{0A4F8DFE-145A-D84A-890A-939E4FECD1C1}"/>
              </a:ext>
            </a:extLst>
          </p:cNvPr>
          <p:cNvSpPr txBox="1"/>
          <p:nvPr/>
        </p:nvSpPr>
        <p:spPr>
          <a:xfrm>
            <a:off x="3796747" y="6456851"/>
            <a:ext cx="7656070" cy="276999"/>
          </a:xfrm>
          <a:prstGeom prst="rect">
            <a:avLst/>
          </a:prstGeom>
          <a:noFill/>
        </p:spPr>
        <p:txBody>
          <a:bodyPr wrap="none" rtlCol="0">
            <a:spAutoFit/>
          </a:bodyPr>
          <a:lstStyle/>
          <a:p>
            <a:r>
              <a:rPr lang="en-US" sz="1200" dirty="0">
                <a:hlinkClick r:id="rId3"/>
              </a:rPr>
              <a:t>https://www.pewresearch.org/fact-tank/2019/07/12/how-pew-research-center-counts-unauthorized-immigrants-in-us/</a:t>
            </a:r>
            <a:endParaRPr lang="en-US" sz="1200" dirty="0"/>
          </a:p>
        </p:txBody>
      </p:sp>
      <p:sp>
        <p:nvSpPr>
          <p:cNvPr id="3" name="TextBox 2">
            <a:extLst>
              <a:ext uri="{FF2B5EF4-FFF2-40B4-BE49-F238E27FC236}">
                <a16:creationId xmlns:a16="http://schemas.microsoft.com/office/drawing/2014/main" id="{5C5F6D66-8E3F-C745-8E79-FC46D332BE9F}"/>
              </a:ext>
            </a:extLst>
          </p:cNvPr>
          <p:cNvSpPr txBox="1"/>
          <p:nvPr/>
        </p:nvSpPr>
        <p:spPr>
          <a:xfrm>
            <a:off x="305829" y="2084850"/>
            <a:ext cx="4633961" cy="830997"/>
          </a:xfrm>
          <a:prstGeom prst="rect">
            <a:avLst/>
          </a:prstGeom>
          <a:noFill/>
        </p:spPr>
        <p:txBody>
          <a:bodyPr wrap="none" rtlCol="0">
            <a:spAutoFit/>
          </a:bodyPr>
          <a:lstStyle/>
          <a:p>
            <a:r>
              <a:rPr lang="en-US" sz="2400" b="1" dirty="0"/>
              <a:t>Categories and total number </a:t>
            </a:r>
          </a:p>
          <a:p>
            <a:r>
              <a:rPr lang="en-US" sz="2400" b="1" dirty="0"/>
              <a:t>of immigrants in the United States.</a:t>
            </a:r>
          </a:p>
        </p:txBody>
      </p:sp>
    </p:spTree>
    <p:extLst>
      <p:ext uri="{BB962C8B-B14F-4D97-AF65-F5344CB8AC3E}">
        <p14:creationId xmlns:p14="http://schemas.microsoft.com/office/powerpoint/2010/main" val="3144847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A72E-E195-C699-F8A3-830016C36637}"/>
              </a:ext>
            </a:extLst>
          </p:cNvPr>
          <p:cNvSpPr>
            <a:spLocks noGrp="1"/>
          </p:cNvSpPr>
          <p:nvPr>
            <p:ph type="title"/>
          </p:nvPr>
        </p:nvSpPr>
        <p:spPr/>
        <p:txBody>
          <a:bodyPr/>
          <a:lstStyle/>
          <a:p>
            <a:r>
              <a:rPr lang="en-US" dirty="0">
                <a:solidFill>
                  <a:schemeClr val="bg1"/>
                </a:solidFill>
              </a:rPr>
              <a:t>Do</a:t>
            </a:r>
            <a:r>
              <a:rPr lang="en-US" dirty="0"/>
              <a:t>esn’t Congress Set Taxes, including Tariffs?</a:t>
            </a:r>
          </a:p>
        </p:txBody>
      </p:sp>
      <p:sp>
        <p:nvSpPr>
          <p:cNvPr id="3" name="Content Placeholder 2">
            <a:extLst>
              <a:ext uri="{FF2B5EF4-FFF2-40B4-BE49-F238E27FC236}">
                <a16:creationId xmlns:a16="http://schemas.microsoft.com/office/drawing/2014/main" id="{CA37338A-E9C3-02FA-B189-F9257019DD7F}"/>
              </a:ext>
            </a:extLst>
          </p:cNvPr>
          <p:cNvSpPr>
            <a:spLocks noGrp="1"/>
          </p:cNvSpPr>
          <p:nvPr>
            <p:ph idx="1"/>
          </p:nvPr>
        </p:nvSpPr>
        <p:spPr/>
        <p:txBody>
          <a:bodyPr/>
          <a:lstStyle/>
          <a:p>
            <a:r>
              <a:rPr lang="en-US" dirty="0"/>
              <a:t>Yes, but Congress has delegated the authority to </a:t>
            </a:r>
            <a:r>
              <a:rPr lang="en-US" i="1" dirty="0"/>
              <a:t>raise </a:t>
            </a:r>
            <a:r>
              <a:rPr lang="en-US" dirty="0"/>
              <a:t>tariffs 3 times</a:t>
            </a:r>
          </a:p>
          <a:p>
            <a:pPr marL="914400" lvl="1" indent="-457200">
              <a:buFont typeface="+mj-lt"/>
              <a:buAutoNum type="arabicPeriod"/>
            </a:pPr>
            <a:r>
              <a:rPr lang="en-US" dirty="0"/>
              <a:t>1962: If imports threaten national security following an investigation by the Secretary of Commerce</a:t>
            </a:r>
          </a:p>
          <a:p>
            <a:pPr marL="914400" lvl="1" indent="-457200">
              <a:buFont typeface="+mj-lt"/>
              <a:buAutoNum type="arabicPeriod"/>
            </a:pPr>
            <a:r>
              <a:rPr lang="en-US" dirty="0"/>
              <a:t>1974: If the US International Trade Commission finds that a surge in imports is harming domestic industries</a:t>
            </a:r>
          </a:p>
          <a:p>
            <a:pPr marL="914400" lvl="1" indent="-457200">
              <a:buFont typeface="+mj-lt"/>
              <a:buAutoNum type="arabicPeriod"/>
            </a:pPr>
            <a:r>
              <a:rPr lang="en-US" dirty="0"/>
              <a:t>1977:  President declares a national emergency due to “an unusual and extraordinary threat” originating outside the US</a:t>
            </a:r>
          </a:p>
          <a:p>
            <a:pPr lvl="1"/>
            <a:endParaRPr lang="en-US" dirty="0"/>
          </a:p>
          <a:p>
            <a:pPr marL="0" indent="0">
              <a:buNone/>
            </a:pPr>
            <a:r>
              <a:rPr lang="en-US" dirty="0"/>
              <a:t>President Trump has been claiming tariff authority from 1&amp;3., but is being challenged in courts.</a:t>
            </a:r>
          </a:p>
        </p:txBody>
      </p:sp>
      <p:sp>
        <p:nvSpPr>
          <p:cNvPr id="4" name="Slide Number Placeholder 3">
            <a:extLst>
              <a:ext uri="{FF2B5EF4-FFF2-40B4-BE49-F238E27FC236}">
                <a16:creationId xmlns:a16="http://schemas.microsoft.com/office/drawing/2014/main" id="{E8700640-2DAE-539A-D52E-7D5DE66171E7}"/>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35339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67AC-658C-4FC3-3118-64ED0E10C543}"/>
              </a:ext>
            </a:extLst>
          </p:cNvPr>
          <p:cNvSpPr>
            <a:spLocks noGrp="1"/>
          </p:cNvSpPr>
          <p:nvPr>
            <p:ph type="title"/>
          </p:nvPr>
        </p:nvSpPr>
        <p:spPr>
          <a:xfrm>
            <a:off x="766008" y="0"/>
            <a:ext cx="10515600" cy="1325563"/>
          </a:xfrm>
        </p:spPr>
        <p:txBody>
          <a:bodyPr/>
          <a:lstStyle/>
          <a:p>
            <a:r>
              <a:rPr lang="en-US" dirty="0">
                <a:solidFill>
                  <a:schemeClr val="bg1"/>
                </a:solidFill>
              </a:rPr>
              <a:t>Gro</a:t>
            </a:r>
            <a:r>
              <a:rPr lang="en-US" dirty="0"/>
              <a:t>ss Domestic Product</a:t>
            </a:r>
            <a:r>
              <a:rPr lang="en-US" i="1" dirty="0"/>
              <a:t>:</a:t>
            </a:r>
            <a:r>
              <a:rPr lang="en-US" dirty="0"/>
              <a:t> 2024 = $29.2 tr</a:t>
            </a:r>
          </a:p>
        </p:txBody>
      </p:sp>
      <p:sp>
        <p:nvSpPr>
          <p:cNvPr id="4" name="Slide Number Placeholder 3">
            <a:extLst>
              <a:ext uri="{FF2B5EF4-FFF2-40B4-BE49-F238E27FC236}">
                <a16:creationId xmlns:a16="http://schemas.microsoft.com/office/drawing/2014/main" id="{E450BD8E-AC36-5643-EBE1-28C938AF3A25}"/>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7" name="TextBox 6">
            <a:extLst>
              <a:ext uri="{FF2B5EF4-FFF2-40B4-BE49-F238E27FC236}">
                <a16:creationId xmlns:a16="http://schemas.microsoft.com/office/drawing/2014/main" id="{0466966A-4C96-C116-4A10-AEEFD54A96B4}"/>
              </a:ext>
            </a:extLst>
          </p:cNvPr>
          <p:cNvSpPr txBox="1"/>
          <p:nvPr/>
        </p:nvSpPr>
        <p:spPr>
          <a:xfrm>
            <a:off x="8345347" y="2043325"/>
            <a:ext cx="3611596" cy="3970318"/>
          </a:xfrm>
          <a:prstGeom prst="rect">
            <a:avLst/>
          </a:prstGeom>
          <a:noFill/>
        </p:spPr>
        <p:txBody>
          <a:bodyPr wrap="square" rtlCol="0">
            <a:spAutoFit/>
          </a:bodyPr>
          <a:lstStyle/>
          <a:p>
            <a:r>
              <a:rPr lang="en-US" sz="3600" b="1" dirty="0"/>
              <a:t>$30.1</a:t>
            </a:r>
          </a:p>
          <a:p>
            <a:r>
              <a:rPr lang="en-US" sz="3600" b="1" i="1" dirty="0"/>
              <a:t>Less  </a:t>
            </a:r>
            <a:r>
              <a:rPr lang="en-US" sz="3600" dirty="0"/>
              <a:t> Imports (</a:t>
            </a:r>
            <a:r>
              <a:rPr lang="en-US" sz="3600" i="1" dirty="0"/>
              <a:t>IM</a:t>
            </a:r>
            <a:r>
              <a:rPr lang="en-US" sz="3600" dirty="0"/>
              <a:t>)</a:t>
            </a:r>
          </a:p>
          <a:p>
            <a:r>
              <a:rPr lang="en-US" sz="3600" b="1" dirty="0"/>
              <a:t>-$4.1</a:t>
            </a:r>
          </a:p>
          <a:p>
            <a:r>
              <a:rPr lang="en-US" sz="3600" b="1" i="1" dirty="0"/>
              <a:t>Plus </a:t>
            </a:r>
            <a:r>
              <a:rPr lang="en-US" sz="3600" dirty="0"/>
              <a:t>Exports (</a:t>
            </a:r>
            <a:r>
              <a:rPr lang="en-US" sz="3600" i="1" dirty="0"/>
              <a:t>EX</a:t>
            </a:r>
            <a:r>
              <a:rPr lang="en-US" sz="3600" dirty="0"/>
              <a:t>)</a:t>
            </a:r>
          </a:p>
          <a:p>
            <a:r>
              <a:rPr lang="en-US" sz="3600" b="1" dirty="0"/>
              <a:t>+$3.2</a:t>
            </a:r>
          </a:p>
          <a:p>
            <a:r>
              <a:rPr lang="en-US" sz="3600" b="1" i="1" dirty="0"/>
              <a:t>Equals  </a:t>
            </a:r>
            <a:r>
              <a:rPr lang="en-US" sz="3600" dirty="0"/>
              <a:t>GDP (</a:t>
            </a:r>
            <a:r>
              <a:rPr lang="en-US" sz="3600" i="1" dirty="0"/>
              <a:t>Y</a:t>
            </a:r>
            <a:r>
              <a:rPr lang="en-US" sz="3600" dirty="0"/>
              <a:t>)</a:t>
            </a:r>
          </a:p>
          <a:p>
            <a:r>
              <a:rPr lang="en-US" sz="3600" b="1" i="1" dirty="0"/>
              <a:t>$</a:t>
            </a:r>
            <a:r>
              <a:rPr lang="en-US" sz="3600" b="1" i="1" dirty="0">
                <a:solidFill>
                  <a:srgbClr val="FF0000"/>
                </a:solidFill>
              </a:rPr>
              <a:t>29.2</a:t>
            </a:r>
            <a:endParaRPr lang="en-US" sz="3600" b="1" i="1" dirty="0"/>
          </a:p>
        </p:txBody>
      </p:sp>
      <p:sp>
        <p:nvSpPr>
          <p:cNvPr id="5" name="TextBox 6">
            <a:extLst>
              <a:ext uri="{FF2B5EF4-FFF2-40B4-BE49-F238E27FC236}">
                <a16:creationId xmlns:a16="http://schemas.microsoft.com/office/drawing/2014/main" id="{561DBE61-9CE0-CD60-6A91-B99EB2916E5E}"/>
              </a:ext>
            </a:extLst>
          </p:cNvPr>
          <p:cNvSpPr txBox="1"/>
          <p:nvPr/>
        </p:nvSpPr>
        <p:spPr>
          <a:xfrm>
            <a:off x="8345347" y="2046118"/>
            <a:ext cx="3776496" cy="3970318"/>
          </a:xfrm>
          <a:prstGeom prst="rect">
            <a:avLst/>
          </a:prstGeom>
          <a:solidFill>
            <a:schemeClr val="bg1"/>
          </a:solid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US" sz="3600" b="1" dirty="0"/>
              <a:t>$30.1</a:t>
            </a:r>
          </a:p>
          <a:p>
            <a:r>
              <a:rPr lang="en-US" sz="3600" b="1" i="1" dirty="0"/>
              <a:t>Less  </a:t>
            </a:r>
            <a:r>
              <a:rPr lang="en-US" sz="3600" dirty="0"/>
              <a:t> Trade Deficit</a:t>
            </a:r>
          </a:p>
          <a:p>
            <a:r>
              <a:rPr lang="en-US" sz="3600" dirty="0"/>
              <a:t>Exports (EX)- Imports (IM)</a:t>
            </a:r>
          </a:p>
          <a:p>
            <a:r>
              <a:rPr lang="en-US" sz="3600" b="1" dirty="0"/>
              <a:t>$3.2 -$4.1 =$ -0.9</a:t>
            </a:r>
          </a:p>
          <a:p>
            <a:r>
              <a:rPr lang="en-US" sz="3600" b="1" i="1" dirty="0"/>
              <a:t>Equals  </a:t>
            </a:r>
            <a:r>
              <a:rPr lang="en-US" sz="3600" dirty="0"/>
              <a:t>GDP (</a:t>
            </a:r>
            <a:r>
              <a:rPr lang="en-US" sz="3600" i="1" dirty="0"/>
              <a:t>Y</a:t>
            </a:r>
            <a:r>
              <a:rPr lang="en-US" sz="3600" dirty="0"/>
              <a:t>)</a:t>
            </a:r>
          </a:p>
          <a:p>
            <a:r>
              <a:rPr lang="en-US" sz="3600" b="1" i="1" dirty="0"/>
              <a:t>$</a:t>
            </a:r>
            <a:r>
              <a:rPr lang="en-US" sz="3600" b="1" i="1" dirty="0">
                <a:solidFill>
                  <a:srgbClr val="FF0000"/>
                </a:solidFill>
              </a:rPr>
              <a:t>29.2</a:t>
            </a:r>
            <a:endParaRPr lang="en-US" sz="3600" b="1" i="1" dirty="0"/>
          </a:p>
        </p:txBody>
      </p:sp>
      <p:graphicFrame>
        <p:nvGraphicFramePr>
          <p:cNvPr id="3" name="Chart 2">
            <a:extLst>
              <a:ext uri="{FF2B5EF4-FFF2-40B4-BE49-F238E27FC236}">
                <a16:creationId xmlns:a16="http://schemas.microsoft.com/office/drawing/2014/main" id="{AAED496D-238F-4BFF-9A2D-990BC3256716}"/>
              </a:ext>
            </a:extLst>
          </p:cNvPr>
          <p:cNvGraphicFramePr>
            <a:graphicFrameLocks noChangeAspect="1"/>
          </p:cNvGraphicFramePr>
          <p:nvPr/>
        </p:nvGraphicFramePr>
        <p:xfrm>
          <a:off x="766008" y="1810116"/>
          <a:ext cx="7248237" cy="4297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31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28A7-CAEE-F38B-DCFA-AF5B00C1639E}"/>
              </a:ext>
            </a:extLst>
          </p:cNvPr>
          <p:cNvSpPr>
            <a:spLocks noGrp="1"/>
          </p:cNvSpPr>
          <p:nvPr>
            <p:ph type="title"/>
          </p:nvPr>
        </p:nvSpPr>
        <p:spPr/>
        <p:txBody>
          <a:bodyPr/>
          <a:lstStyle/>
          <a:p>
            <a:r>
              <a:rPr lang="en-US" dirty="0">
                <a:solidFill>
                  <a:schemeClr val="bg1"/>
                </a:solidFill>
              </a:rPr>
              <a:t>Bas</a:t>
            </a:r>
            <a:r>
              <a:rPr lang="en-US" dirty="0">
                <a:solidFill>
                  <a:srgbClr val="002060"/>
                </a:solidFill>
              </a:rPr>
              <a:t>ic GDP Accounting</a:t>
            </a:r>
          </a:p>
        </p:txBody>
      </p:sp>
      <p:sp>
        <p:nvSpPr>
          <p:cNvPr id="3" name="Content Placeholder 2">
            <a:extLst>
              <a:ext uri="{FF2B5EF4-FFF2-40B4-BE49-F238E27FC236}">
                <a16:creationId xmlns:a16="http://schemas.microsoft.com/office/drawing/2014/main" id="{7D4DDA01-E053-B800-9AA7-CA3946383705}"/>
              </a:ext>
            </a:extLst>
          </p:cNvPr>
          <p:cNvSpPr>
            <a:spLocks noGrp="1"/>
          </p:cNvSpPr>
          <p:nvPr>
            <p:ph idx="1"/>
          </p:nvPr>
        </p:nvSpPr>
        <p:spPr/>
        <p:txBody>
          <a:bodyPr>
            <a:normAutofit fontScale="92500" lnSpcReduction="20000"/>
          </a:bodyPr>
          <a:lstStyle/>
          <a:p>
            <a:r>
              <a:rPr lang="en-US" dirty="0"/>
              <a:t>Trade Deficit is when imports (IM) exceed exports (EX)</a:t>
            </a:r>
          </a:p>
          <a:p>
            <a:r>
              <a:rPr lang="en-US" dirty="0"/>
              <a:t>Trade Deficits arise when we spend domestically more than we produce</a:t>
            </a:r>
          </a:p>
          <a:p>
            <a:r>
              <a:rPr lang="en-US" i="1" dirty="0"/>
              <a:t>Y -  C - I – G = -IM + EX, $29.2-$30.1=-$0.9</a:t>
            </a:r>
            <a:endParaRPr lang="en-US" dirty="0"/>
          </a:p>
          <a:p>
            <a:r>
              <a:rPr lang="en-US" dirty="0"/>
              <a:t>Useful definition </a:t>
            </a:r>
            <a:r>
              <a:rPr lang="en-US" i="1" dirty="0"/>
              <a:t>Y – C – G</a:t>
            </a:r>
            <a:r>
              <a:rPr lang="en-US" dirty="0"/>
              <a:t> is “National Saving” &amp; rearranging; </a:t>
            </a:r>
          </a:p>
          <a:p>
            <a:r>
              <a:rPr lang="en-US" i="1" dirty="0"/>
              <a:t>(Y – C - G )– I </a:t>
            </a:r>
            <a:r>
              <a:rPr lang="en-US" dirty="0"/>
              <a:t>= National Saving less Investment = </a:t>
            </a:r>
            <a:r>
              <a:rPr lang="en-US" i="1" dirty="0"/>
              <a:t>-IM + EX = Trade Deficit</a:t>
            </a:r>
          </a:p>
          <a:p>
            <a:r>
              <a:rPr lang="en-US" dirty="0"/>
              <a:t>We spend more than we produce when national saving isn’t sufficient to finance our investment, so we borrow from abroad. </a:t>
            </a:r>
          </a:p>
          <a:p>
            <a:r>
              <a:rPr lang="en-US" dirty="0"/>
              <a:t>Trade Deficit = Borrowing from foreigners = National Saving less Investment.</a:t>
            </a:r>
          </a:p>
          <a:p>
            <a:r>
              <a:rPr lang="en-US" dirty="0"/>
              <a:t>Key Takeaway:  </a:t>
            </a:r>
            <a:r>
              <a:rPr lang="en-US" dirty="0">
                <a:solidFill>
                  <a:srgbClr val="FF0000"/>
                </a:solidFill>
              </a:rPr>
              <a:t>Trade Deficits are Associated with an imbalance of national saving and investment</a:t>
            </a:r>
          </a:p>
        </p:txBody>
      </p:sp>
      <p:sp>
        <p:nvSpPr>
          <p:cNvPr id="4" name="Slide Number Placeholder 3">
            <a:extLst>
              <a:ext uri="{FF2B5EF4-FFF2-40B4-BE49-F238E27FC236}">
                <a16:creationId xmlns:a16="http://schemas.microsoft.com/office/drawing/2014/main" id="{3063EFEB-95B8-0BBB-E44B-CAE296F322BF}"/>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271667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5328-C192-299C-2C98-637A728E23A5}"/>
              </a:ext>
            </a:extLst>
          </p:cNvPr>
          <p:cNvSpPr>
            <a:spLocks noGrp="1"/>
          </p:cNvSpPr>
          <p:nvPr>
            <p:ph type="title"/>
          </p:nvPr>
        </p:nvSpPr>
        <p:spPr/>
        <p:txBody>
          <a:bodyPr/>
          <a:lstStyle/>
          <a:p>
            <a:r>
              <a:rPr lang="en-US" dirty="0">
                <a:solidFill>
                  <a:schemeClr val="bg1"/>
                </a:solidFill>
              </a:rPr>
              <a:t>His</a:t>
            </a:r>
            <a:r>
              <a:rPr lang="en-US" dirty="0"/>
              <a:t>tory of Saving, Investment and Trade Balance</a:t>
            </a:r>
          </a:p>
        </p:txBody>
      </p:sp>
      <p:pic>
        <p:nvPicPr>
          <p:cNvPr id="6" name="Content Placeholder 5">
            <a:extLst>
              <a:ext uri="{FF2B5EF4-FFF2-40B4-BE49-F238E27FC236}">
                <a16:creationId xmlns:a16="http://schemas.microsoft.com/office/drawing/2014/main" id="{17D6E7A3-01DF-79C3-91BB-09F4EC41E6B0}"/>
              </a:ext>
            </a:extLst>
          </p:cNvPr>
          <p:cNvPicPr>
            <a:picLocks noGrp="1" noChangeAspect="1"/>
          </p:cNvPicPr>
          <p:nvPr>
            <p:ph idx="1"/>
          </p:nvPr>
        </p:nvPicPr>
        <p:blipFill>
          <a:blip r:embed="rId2"/>
          <a:stretch>
            <a:fillRect/>
          </a:stretch>
        </p:blipFill>
        <p:spPr>
          <a:xfrm>
            <a:off x="1136073" y="1226240"/>
            <a:ext cx="9753600" cy="4572000"/>
          </a:xfrm>
        </p:spPr>
      </p:pic>
      <p:sp>
        <p:nvSpPr>
          <p:cNvPr id="4" name="Slide Number Placeholder 3">
            <a:extLst>
              <a:ext uri="{FF2B5EF4-FFF2-40B4-BE49-F238E27FC236}">
                <a16:creationId xmlns:a16="http://schemas.microsoft.com/office/drawing/2014/main" id="{A17F21B0-BC3F-C165-0EA8-F24335E95166}"/>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7" name="TextBox 6">
            <a:extLst>
              <a:ext uri="{FF2B5EF4-FFF2-40B4-BE49-F238E27FC236}">
                <a16:creationId xmlns:a16="http://schemas.microsoft.com/office/drawing/2014/main" id="{82D90390-3D93-164F-CE95-F490F701A93B}"/>
              </a:ext>
            </a:extLst>
          </p:cNvPr>
          <p:cNvSpPr txBox="1"/>
          <p:nvPr/>
        </p:nvSpPr>
        <p:spPr>
          <a:xfrm>
            <a:off x="3136405" y="5830116"/>
            <a:ext cx="7386452" cy="400110"/>
          </a:xfrm>
          <a:prstGeom prst="rect">
            <a:avLst/>
          </a:prstGeom>
          <a:noFill/>
        </p:spPr>
        <p:txBody>
          <a:bodyPr wrap="square" rtlCol="0">
            <a:spAutoFit/>
          </a:bodyPr>
          <a:lstStyle/>
          <a:p>
            <a:r>
              <a:rPr lang="en-US" sz="2000" dirty="0"/>
              <a:t>Persistent Trade Deficits Start in the 1980s</a:t>
            </a:r>
          </a:p>
        </p:txBody>
      </p:sp>
      <p:cxnSp>
        <p:nvCxnSpPr>
          <p:cNvPr id="5" name="Straight Arrow Connector 4">
            <a:extLst>
              <a:ext uri="{FF2B5EF4-FFF2-40B4-BE49-F238E27FC236}">
                <a16:creationId xmlns:a16="http://schemas.microsoft.com/office/drawing/2014/main" id="{84BCA764-1DCA-831A-7FA0-94233B1ADE15}"/>
              </a:ext>
            </a:extLst>
          </p:cNvPr>
          <p:cNvCxnSpPr>
            <a:cxnSpLocks/>
          </p:cNvCxnSpPr>
          <p:nvPr/>
        </p:nvCxnSpPr>
        <p:spPr>
          <a:xfrm>
            <a:off x="6529615" y="3011714"/>
            <a:ext cx="0" cy="616949"/>
          </a:xfrm>
          <a:prstGeom prst="straightConnector1">
            <a:avLst/>
          </a:prstGeom>
          <a:ln w="317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83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7A838-7ABC-EDA2-ADE3-8BBEB2699D04}"/>
              </a:ext>
            </a:extLst>
          </p:cNvPr>
          <p:cNvSpPr>
            <a:spLocks noGrp="1"/>
          </p:cNvSpPr>
          <p:nvPr>
            <p:ph type="title"/>
          </p:nvPr>
        </p:nvSpPr>
        <p:spPr/>
        <p:txBody>
          <a:bodyPr/>
          <a:lstStyle/>
          <a:p>
            <a:r>
              <a:rPr lang="en-US" dirty="0">
                <a:solidFill>
                  <a:schemeClr val="bg1"/>
                </a:solidFill>
              </a:rPr>
              <a:t>Thr</a:t>
            </a:r>
            <a:r>
              <a:rPr lang="en-US" dirty="0"/>
              <a:t>ee Components of National Saving</a:t>
            </a:r>
          </a:p>
        </p:txBody>
      </p:sp>
      <p:sp>
        <p:nvSpPr>
          <p:cNvPr id="4" name="Slide Number Placeholder 3">
            <a:extLst>
              <a:ext uri="{FF2B5EF4-FFF2-40B4-BE49-F238E27FC236}">
                <a16:creationId xmlns:a16="http://schemas.microsoft.com/office/drawing/2014/main" id="{7070A544-04C1-A294-8D8B-1BAC82CC31E8}"/>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7" name="TextBox 6">
            <a:extLst>
              <a:ext uri="{FF2B5EF4-FFF2-40B4-BE49-F238E27FC236}">
                <a16:creationId xmlns:a16="http://schemas.microsoft.com/office/drawing/2014/main" id="{A38BCD5F-4217-1518-84D4-46E4C10C1891}"/>
              </a:ext>
            </a:extLst>
          </p:cNvPr>
          <p:cNvSpPr txBox="1"/>
          <p:nvPr/>
        </p:nvSpPr>
        <p:spPr>
          <a:xfrm>
            <a:off x="3241964" y="6032665"/>
            <a:ext cx="7019306" cy="369332"/>
          </a:xfrm>
          <a:prstGeom prst="rect">
            <a:avLst/>
          </a:prstGeom>
          <a:noFill/>
        </p:spPr>
        <p:txBody>
          <a:bodyPr wrap="square" rtlCol="0">
            <a:spAutoFit/>
          </a:bodyPr>
          <a:lstStyle/>
          <a:p>
            <a:r>
              <a:rPr lang="en-US" dirty="0"/>
              <a:t>Movements in National Savings are Dominated by Government Deficits</a:t>
            </a:r>
          </a:p>
        </p:txBody>
      </p:sp>
      <p:pic>
        <p:nvPicPr>
          <p:cNvPr id="9" name="Content Placeholder 8">
            <a:extLst>
              <a:ext uri="{FF2B5EF4-FFF2-40B4-BE49-F238E27FC236}">
                <a16:creationId xmlns:a16="http://schemas.microsoft.com/office/drawing/2014/main" id="{7B840629-3404-859E-F7AB-5277DB7A9BF0}"/>
              </a:ext>
            </a:extLst>
          </p:cNvPr>
          <p:cNvPicPr>
            <a:picLocks noGrp="1" noChangeAspect="1"/>
          </p:cNvPicPr>
          <p:nvPr>
            <p:ph idx="1"/>
          </p:nvPr>
        </p:nvPicPr>
        <p:blipFill>
          <a:blip r:embed="rId2"/>
          <a:stretch>
            <a:fillRect/>
          </a:stretch>
        </p:blipFill>
        <p:spPr>
          <a:xfrm>
            <a:off x="1049438" y="1523124"/>
            <a:ext cx="9144000" cy="4286250"/>
          </a:xfrm>
        </p:spPr>
      </p:pic>
    </p:spTree>
    <p:extLst>
      <p:ext uri="{BB962C8B-B14F-4D97-AF65-F5344CB8AC3E}">
        <p14:creationId xmlns:p14="http://schemas.microsoft.com/office/powerpoint/2010/main" val="1380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154E-487B-CCDA-5A97-298A46BF4E6D}"/>
              </a:ext>
            </a:extLst>
          </p:cNvPr>
          <p:cNvSpPr>
            <a:spLocks noGrp="1"/>
          </p:cNvSpPr>
          <p:nvPr>
            <p:ph type="title"/>
          </p:nvPr>
        </p:nvSpPr>
        <p:spPr/>
        <p:txBody>
          <a:bodyPr/>
          <a:lstStyle/>
          <a:p>
            <a:r>
              <a:rPr lang="en-US" dirty="0">
                <a:solidFill>
                  <a:schemeClr val="bg1"/>
                </a:solidFill>
              </a:rPr>
              <a:t>Tra</a:t>
            </a:r>
            <a:r>
              <a:rPr lang="en-US" dirty="0">
                <a:solidFill>
                  <a:schemeClr val="accent5">
                    <a:lumMod val="50000"/>
                  </a:schemeClr>
                </a:solidFill>
              </a:rPr>
              <a:t>de Deficits</a:t>
            </a:r>
          </a:p>
        </p:txBody>
      </p:sp>
      <p:sp>
        <p:nvSpPr>
          <p:cNvPr id="3" name="Content Placeholder 2">
            <a:extLst>
              <a:ext uri="{FF2B5EF4-FFF2-40B4-BE49-F238E27FC236}">
                <a16:creationId xmlns:a16="http://schemas.microsoft.com/office/drawing/2014/main" id="{A6374992-70AD-C161-B0A2-606B79367C77}"/>
              </a:ext>
            </a:extLst>
          </p:cNvPr>
          <p:cNvSpPr>
            <a:spLocks noGrp="1"/>
          </p:cNvSpPr>
          <p:nvPr>
            <p:ph idx="1"/>
          </p:nvPr>
        </p:nvSpPr>
        <p:spPr/>
        <p:txBody>
          <a:bodyPr>
            <a:normAutofit fontScale="92500" lnSpcReduction="20000"/>
          </a:bodyPr>
          <a:lstStyle/>
          <a:p>
            <a:r>
              <a:rPr lang="en-US" dirty="0"/>
              <a:t>Remember, trade deficits occur when national saving is insufficient to finance investment.</a:t>
            </a:r>
          </a:p>
          <a:p>
            <a:r>
              <a:rPr lang="en-US" dirty="0"/>
              <a:t>Three possible causes (not mutually exclusive):</a:t>
            </a:r>
          </a:p>
          <a:p>
            <a:pPr marL="914400" lvl="1" indent="-457200">
              <a:buFont typeface="+mj-lt"/>
              <a:buAutoNum type="arabicPeriod"/>
            </a:pPr>
            <a:r>
              <a:rPr lang="en-US" dirty="0"/>
              <a:t>Low national saving due to government deficits</a:t>
            </a:r>
          </a:p>
          <a:p>
            <a:pPr marL="914400" lvl="1" indent="-457200">
              <a:buFont typeface="+mj-lt"/>
              <a:buAutoNum type="arabicPeriod"/>
            </a:pPr>
            <a:r>
              <a:rPr lang="en-US" dirty="0"/>
              <a:t>Low national saving due to low private saving.</a:t>
            </a:r>
          </a:p>
          <a:p>
            <a:pPr marL="914400" lvl="1" indent="-457200">
              <a:buFont typeface="+mj-lt"/>
              <a:buAutoNum type="arabicPeriod"/>
            </a:pPr>
            <a:r>
              <a:rPr lang="en-US" dirty="0"/>
              <a:t>High levels of investment.</a:t>
            </a:r>
          </a:p>
          <a:p>
            <a:r>
              <a:rPr lang="en-US" dirty="0"/>
              <a:t>Good Trade Deficits:  South Korea from 66-76?</a:t>
            </a:r>
          </a:p>
          <a:p>
            <a:pPr lvl="1"/>
            <a:r>
              <a:rPr lang="en-US" dirty="0"/>
              <a:t>GDP growth averaged around 10%</a:t>
            </a:r>
          </a:p>
          <a:p>
            <a:pPr lvl="1"/>
            <a:r>
              <a:rPr lang="en-US" dirty="0"/>
              <a:t>Investment about 25% of GDP</a:t>
            </a:r>
          </a:p>
          <a:p>
            <a:pPr lvl="1"/>
            <a:r>
              <a:rPr lang="en-US" dirty="0"/>
              <a:t>National Saving about 22%</a:t>
            </a:r>
          </a:p>
          <a:p>
            <a:pPr lvl="1"/>
            <a:r>
              <a:rPr lang="en-US" dirty="0"/>
              <a:t>Government Deficit of about 3%</a:t>
            </a:r>
          </a:p>
          <a:p>
            <a:pPr marL="0" indent="0">
              <a:buNone/>
            </a:pPr>
            <a:r>
              <a:rPr lang="en-US" dirty="0">
                <a:solidFill>
                  <a:srgbClr val="FF0000"/>
                </a:solidFill>
              </a:rPr>
              <a:t>Good Trade Deficits Allocate International Saving to the most productive investments</a:t>
            </a:r>
            <a:r>
              <a:rPr lang="en-US" dirty="0"/>
              <a:t>.</a:t>
            </a:r>
          </a:p>
        </p:txBody>
      </p:sp>
      <p:sp>
        <p:nvSpPr>
          <p:cNvPr id="4" name="Slide Number Placeholder 3">
            <a:extLst>
              <a:ext uri="{FF2B5EF4-FFF2-40B4-BE49-F238E27FC236}">
                <a16:creationId xmlns:a16="http://schemas.microsoft.com/office/drawing/2014/main" id="{6AE6A88A-5BDC-8401-5424-3F8AF46D3F76}"/>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6" name="TextBox 5">
            <a:extLst>
              <a:ext uri="{FF2B5EF4-FFF2-40B4-BE49-F238E27FC236}">
                <a16:creationId xmlns:a16="http://schemas.microsoft.com/office/drawing/2014/main" id="{DC89759F-4264-74BA-8637-460F5B23D12D}"/>
              </a:ext>
            </a:extLst>
          </p:cNvPr>
          <p:cNvSpPr txBox="1"/>
          <p:nvPr/>
        </p:nvSpPr>
        <p:spPr>
          <a:xfrm>
            <a:off x="4252249" y="6410685"/>
            <a:ext cx="6096964" cy="369332"/>
          </a:xfrm>
          <a:prstGeom prst="rect">
            <a:avLst/>
          </a:prstGeom>
          <a:noFill/>
        </p:spPr>
        <p:txBody>
          <a:bodyPr wrap="square">
            <a:spAutoFit/>
          </a:bodyPr>
          <a:lstStyle/>
          <a:p>
            <a:r>
              <a:rPr lang="en-US" dirty="0"/>
              <a:t>https://www.nber.org/system/files/chapters/c7523/c7523.pdf</a:t>
            </a:r>
          </a:p>
        </p:txBody>
      </p:sp>
    </p:spTree>
    <p:extLst>
      <p:ext uri="{BB962C8B-B14F-4D97-AF65-F5344CB8AC3E}">
        <p14:creationId xmlns:p14="http://schemas.microsoft.com/office/powerpoint/2010/main" val="181417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CAA9-7539-EECE-142D-A812BDFA49E2}"/>
              </a:ext>
            </a:extLst>
          </p:cNvPr>
          <p:cNvSpPr>
            <a:spLocks noGrp="1"/>
          </p:cNvSpPr>
          <p:nvPr>
            <p:ph type="title"/>
          </p:nvPr>
        </p:nvSpPr>
        <p:spPr/>
        <p:txBody>
          <a:bodyPr/>
          <a:lstStyle/>
          <a:p>
            <a:r>
              <a:rPr lang="en-US" dirty="0">
                <a:solidFill>
                  <a:schemeClr val="bg1"/>
                </a:solidFill>
              </a:rPr>
              <a:t>US </a:t>
            </a:r>
            <a:r>
              <a:rPr lang="en-US" dirty="0"/>
              <a:t>Trade Balance 2022</a:t>
            </a:r>
          </a:p>
        </p:txBody>
      </p:sp>
      <p:pic>
        <p:nvPicPr>
          <p:cNvPr id="6" name="Content Placeholder 5">
            <a:extLst>
              <a:ext uri="{FF2B5EF4-FFF2-40B4-BE49-F238E27FC236}">
                <a16:creationId xmlns:a16="http://schemas.microsoft.com/office/drawing/2014/main" id="{8889568D-A472-319F-A7D8-AC1ADD5978BF}"/>
              </a:ext>
            </a:extLst>
          </p:cNvPr>
          <p:cNvPicPr>
            <a:picLocks noGrp="1" noChangeAspect="1"/>
          </p:cNvPicPr>
          <p:nvPr>
            <p:ph idx="1"/>
          </p:nvPr>
        </p:nvPicPr>
        <p:blipFill>
          <a:blip r:embed="rId2"/>
          <a:stretch>
            <a:fillRect/>
          </a:stretch>
        </p:blipFill>
        <p:spPr>
          <a:xfrm>
            <a:off x="0" y="2631860"/>
            <a:ext cx="6095877" cy="3474720"/>
          </a:xfrm>
        </p:spPr>
      </p:pic>
      <p:sp>
        <p:nvSpPr>
          <p:cNvPr id="4" name="Slide Number Placeholder 3">
            <a:extLst>
              <a:ext uri="{FF2B5EF4-FFF2-40B4-BE49-F238E27FC236}">
                <a16:creationId xmlns:a16="http://schemas.microsoft.com/office/drawing/2014/main" id="{EAB4E680-62D4-4A02-1224-965C91810FD4}"/>
              </a:ext>
            </a:extLst>
          </p:cNvPr>
          <p:cNvSpPr>
            <a:spLocks noGrp="1"/>
          </p:cNvSpPr>
          <p:nvPr>
            <p:ph type="sldNum" sz="quarter" idx="12"/>
          </p:nvPr>
        </p:nvSpPr>
        <p:spPr/>
        <p:txBody>
          <a:bodyPr/>
          <a:lstStyle/>
          <a:p>
            <a:fld id="{D9F085D5-EC86-4F6A-B501-C1359CB39116}" type="slidenum">
              <a:rPr lang="en-GB" smtClean="0"/>
              <a:t>56</a:t>
            </a:fld>
            <a:endParaRPr lang="en-GB"/>
          </a:p>
        </p:txBody>
      </p:sp>
      <p:pic>
        <p:nvPicPr>
          <p:cNvPr id="8" name="Picture 7">
            <a:extLst>
              <a:ext uri="{FF2B5EF4-FFF2-40B4-BE49-F238E27FC236}">
                <a16:creationId xmlns:a16="http://schemas.microsoft.com/office/drawing/2014/main" id="{3DF37646-8D8C-94AC-E19F-BE205726728F}"/>
              </a:ext>
            </a:extLst>
          </p:cNvPr>
          <p:cNvPicPr>
            <a:picLocks noChangeAspect="1"/>
          </p:cNvPicPr>
          <p:nvPr/>
        </p:nvPicPr>
        <p:blipFill>
          <a:blip r:embed="rId3"/>
          <a:stretch>
            <a:fillRect/>
          </a:stretch>
        </p:blipFill>
        <p:spPr>
          <a:xfrm>
            <a:off x="6077287" y="2723300"/>
            <a:ext cx="6189457" cy="3383280"/>
          </a:xfrm>
          <a:prstGeom prst="rect">
            <a:avLst/>
          </a:prstGeom>
        </p:spPr>
      </p:pic>
      <p:sp>
        <p:nvSpPr>
          <p:cNvPr id="9" name="TextBox 8">
            <a:extLst>
              <a:ext uri="{FF2B5EF4-FFF2-40B4-BE49-F238E27FC236}">
                <a16:creationId xmlns:a16="http://schemas.microsoft.com/office/drawing/2014/main" id="{DCF9F95F-5F72-1FFD-B0EA-DA8C6680B734}"/>
              </a:ext>
            </a:extLst>
          </p:cNvPr>
          <p:cNvSpPr txBox="1"/>
          <p:nvPr/>
        </p:nvSpPr>
        <p:spPr>
          <a:xfrm>
            <a:off x="502362" y="1383535"/>
            <a:ext cx="10980966" cy="461665"/>
          </a:xfrm>
          <a:prstGeom prst="rect">
            <a:avLst/>
          </a:prstGeom>
          <a:noFill/>
        </p:spPr>
        <p:txBody>
          <a:bodyPr wrap="square" rtlCol="0">
            <a:spAutoFit/>
          </a:bodyPr>
          <a:lstStyle/>
          <a:p>
            <a:r>
              <a:rPr lang="en-US" sz="2400" dirty="0"/>
              <a:t>US with all countries: - Total Imports (IM)  +Total Exports(EX) =-$3.4 tr+$2.1 tr  = $-1.2 tr</a:t>
            </a:r>
          </a:p>
        </p:txBody>
      </p:sp>
      <p:sp>
        <p:nvSpPr>
          <p:cNvPr id="11" name="TextBox 10">
            <a:extLst>
              <a:ext uri="{FF2B5EF4-FFF2-40B4-BE49-F238E27FC236}">
                <a16:creationId xmlns:a16="http://schemas.microsoft.com/office/drawing/2014/main" id="{A9AD4F30-BC48-60FC-C865-94B38957C490}"/>
              </a:ext>
            </a:extLst>
          </p:cNvPr>
          <p:cNvSpPr txBox="1"/>
          <p:nvPr/>
        </p:nvSpPr>
        <p:spPr>
          <a:xfrm>
            <a:off x="3094264" y="6089622"/>
            <a:ext cx="8692923" cy="646331"/>
          </a:xfrm>
          <a:prstGeom prst="rect">
            <a:avLst/>
          </a:prstGeom>
          <a:noFill/>
        </p:spPr>
        <p:txBody>
          <a:bodyPr wrap="square">
            <a:spAutoFit/>
          </a:bodyPr>
          <a:lstStyle/>
          <a:p>
            <a:r>
              <a:rPr lang="en-US" dirty="0"/>
              <a:t>https://wits.worldbank.org/CountryProfile/en/Country/USA/Year/2022/TradeFlow/EXPIMP/Partner/by-region</a:t>
            </a:r>
          </a:p>
        </p:txBody>
      </p:sp>
    </p:spTree>
    <p:extLst>
      <p:ext uri="{BB962C8B-B14F-4D97-AF65-F5344CB8AC3E}">
        <p14:creationId xmlns:p14="http://schemas.microsoft.com/office/powerpoint/2010/main" val="35965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1766-F049-61B1-8E0F-36FA49498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0B868-618E-B06A-6F10-195B70893FF0}"/>
              </a:ext>
            </a:extLst>
          </p:cNvPr>
          <p:cNvSpPr>
            <a:spLocks noGrp="1"/>
          </p:cNvSpPr>
          <p:nvPr>
            <p:ph type="title"/>
          </p:nvPr>
        </p:nvSpPr>
        <p:spPr/>
        <p:txBody>
          <a:bodyPr/>
          <a:lstStyle/>
          <a:p>
            <a:r>
              <a:rPr lang="en-US" dirty="0">
                <a:solidFill>
                  <a:schemeClr val="bg1"/>
                </a:solidFill>
              </a:rPr>
              <a:t>US:  </a:t>
            </a:r>
            <a:r>
              <a:rPr lang="en-US" dirty="0">
                <a:solidFill>
                  <a:schemeClr val="accent5">
                    <a:lumMod val="50000"/>
                  </a:schemeClr>
                </a:solidFill>
              </a:rPr>
              <a:t>Since 2000s, Good or Bad?</a:t>
            </a:r>
            <a:endParaRPr lang="en-US" dirty="0"/>
          </a:p>
        </p:txBody>
      </p:sp>
      <p:pic>
        <p:nvPicPr>
          <p:cNvPr id="6" name="Content Placeholder 5">
            <a:extLst>
              <a:ext uri="{FF2B5EF4-FFF2-40B4-BE49-F238E27FC236}">
                <a16:creationId xmlns:a16="http://schemas.microsoft.com/office/drawing/2014/main" id="{B9836B6D-1AFC-30EC-82B4-0BF996CBD98A}"/>
              </a:ext>
            </a:extLst>
          </p:cNvPr>
          <p:cNvPicPr>
            <a:picLocks noGrp="1" noChangeAspect="1"/>
          </p:cNvPicPr>
          <p:nvPr>
            <p:ph idx="1"/>
          </p:nvPr>
        </p:nvPicPr>
        <p:blipFill>
          <a:blip r:embed="rId2"/>
          <a:stretch>
            <a:fillRect/>
          </a:stretch>
        </p:blipFill>
        <p:spPr>
          <a:xfrm>
            <a:off x="1136073" y="1226240"/>
            <a:ext cx="9753600" cy="4572000"/>
          </a:xfrm>
        </p:spPr>
      </p:pic>
      <p:sp>
        <p:nvSpPr>
          <p:cNvPr id="4" name="Slide Number Placeholder 3">
            <a:extLst>
              <a:ext uri="{FF2B5EF4-FFF2-40B4-BE49-F238E27FC236}">
                <a16:creationId xmlns:a16="http://schemas.microsoft.com/office/drawing/2014/main" id="{184CEE89-A0D8-7F11-534B-5C46BD9F556B}"/>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3981825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F85F-9C79-4000-C8C7-26633612D5E0}"/>
              </a:ext>
            </a:extLst>
          </p:cNvPr>
          <p:cNvSpPr>
            <a:spLocks noGrp="1"/>
          </p:cNvSpPr>
          <p:nvPr>
            <p:ph type="title"/>
          </p:nvPr>
        </p:nvSpPr>
        <p:spPr/>
        <p:txBody>
          <a:bodyPr/>
          <a:lstStyle/>
          <a:p>
            <a:r>
              <a:rPr lang="en-US" dirty="0">
                <a:solidFill>
                  <a:schemeClr val="bg1"/>
                </a:solidFill>
              </a:rPr>
              <a:t>Wh</a:t>
            </a:r>
            <a:r>
              <a:rPr lang="en-US" dirty="0"/>
              <a:t>at about the China Shock?</a:t>
            </a:r>
          </a:p>
        </p:txBody>
      </p:sp>
      <p:sp>
        <p:nvSpPr>
          <p:cNvPr id="3" name="Content Placeholder 2">
            <a:extLst>
              <a:ext uri="{FF2B5EF4-FFF2-40B4-BE49-F238E27FC236}">
                <a16:creationId xmlns:a16="http://schemas.microsoft.com/office/drawing/2014/main" id="{41241E60-40FD-7562-BE2F-E75790341794}"/>
              </a:ext>
            </a:extLst>
          </p:cNvPr>
          <p:cNvSpPr>
            <a:spLocks noGrp="1"/>
          </p:cNvSpPr>
          <p:nvPr>
            <p:ph idx="1"/>
          </p:nvPr>
        </p:nvSpPr>
        <p:spPr/>
        <p:txBody>
          <a:bodyPr/>
          <a:lstStyle/>
          <a:p>
            <a:r>
              <a:rPr lang="en-US" dirty="0"/>
              <a:t>2000 Economist View of the Effects of Increasing Trade</a:t>
            </a:r>
          </a:p>
          <a:p>
            <a:pPr marL="914400" lvl="1" indent="-457200">
              <a:buFont typeface="+mj-lt"/>
              <a:buAutoNum type="arabicPeriod"/>
            </a:pPr>
            <a:r>
              <a:rPr lang="en-US" dirty="0"/>
              <a:t>Free Trade leads to more gains than losses</a:t>
            </a:r>
          </a:p>
          <a:p>
            <a:pPr marL="914400" lvl="1" indent="-457200">
              <a:buFont typeface="+mj-lt"/>
              <a:buAutoNum type="arabicPeriod"/>
            </a:pPr>
            <a:r>
              <a:rPr lang="en-US" dirty="0"/>
              <a:t>Trade was not the major cause of the decline in manufacturing employment nor in the rise of inequality.</a:t>
            </a:r>
          </a:p>
          <a:p>
            <a:pPr marL="914400" lvl="1" indent="-457200">
              <a:buFont typeface="+mj-lt"/>
              <a:buAutoNum type="arabicPeriod"/>
            </a:pPr>
            <a:r>
              <a:rPr lang="en-US" dirty="0"/>
              <a:t>Increasing trade would affect low skilled wages generally and not by trade-exposed workers </a:t>
            </a:r>
            <a:r>
              <a:rPr lang="en-US" dirty="0" err="1"/>
              <a:t>speciifically</a:t>
            </a:r>
            <a:r>
              <a:rPr lang="en-US" dirty="0"/>
              <a:t>.</a:t>
            </a:r>
          </a:p>
          <a:p>
            <a:pPr marL="914400" lvl="1" indent="-457200">
              <a:buFont typeface="+mj-lt"/>
              <a:buAutoNum type="arabicPeriod"/>
            </a:pPr>
            <a:r>
              <a:rPr lang="en-US" dirty="0"/>
              <a:t>Worker mobility was high.</a:t>
            </a:r>
          </a:p>
          <a:p>
            <a:r>
              <a:rPr lang="en-US" dirty="0"/>
              <a:t>Given 4, increasing trade should provide gains for most.</a:t>
            </a:r>
          </a:p>
        </p:txBody>
      </p:sp>
      <p:sp>
        <p:nvSpPr>
          <p:cNvPr id="4" name="Slide Number Placeholder 3">
            <a:extLst>
              <a:ext uri="{FF2B5EF4-FFF2-40B4-BE49-F238E27FC236}">
                <a16:creationId xmlns:a16="http://schemas.microsoft.com/office/drawing/2014/main" id="{CC697B8B-EF24-3A0E-1F00-50210BEB47F2}"/>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6" name="TextBox 5">
            <a:extLst>
              <a:ext uri="{FF2B5EF4-FFF2-40B4-BE49-F238E27FC236}">
                <a16:creationId xmlns:a16="http://schemas.microsoft.com/office/drawing/2014/main" id="{641994A6-5581-8DF2-8366-6A99E21401A0}"/>
              </a:ext>
            </a:extLst>
          </p:cNvPr>
          <p:cNvSpPr txBox="1"/>
          <p:nvPr/>
        </p:nvSpPr>
        <p:spPr>
          <a:xfrm>
            <a:off x="3285763" y="6022655"/>
            <a:ext cx="7062004" cy="369332"/>
          </a:xfrm>
          <a:prstGeom prst="rect">
            <a:avLst/>
          </a:prstGeom>
          <a:noFill/>
        </p:spPr>
        <p:txBody>
          <a:bodyPr wrap="square">
            <a:spAutoFit/>
          </a:bodyPr>
          <a:lstStyle/>
          <a:p>
            <a:r>
              <a:rPr lang="en-US" dirty="0"/>
              <a:t>https://www.nber.org/system/files/working_papers/w21906/w21906.pdf</a:t>
            </a:r>
          </a:p>
        </p:txBody>
      </p:sp>
    </p:spTree>
    <p:extLst>
      <p:ext uri="{BB962C8B-B14F-4D97-AF65-F5344CB8AC3E}">
        <p14:creationId xmlns:p14="http://schemas.microsoft.com/office/powerpoint/2010/main" val="56015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78FC-DFD6-D26E-779C-CFE211069DDC}"/>
              </a:ext>
            </a:extLst>
          </p:cNvPr>
          <p:cNvSpPr>
            <a:spLocks noGrp="1"/>
          </p:cNvSpPr>
          <p:nvPr>
            <p:ph type="title"/>
          </p:nvPr>
        </p:nvSpPr>
        <p:spPr/>
        <p:txBody>
          <a:bodyPr/>
          <a:lstStyle/>
          <a:p>
            <a:r>
              <a:rPr lang="en-US" dirty="0">
                <a:solidFill>
                  <a:schemeClr val="bg1"/>
                </a:solidFill>
              </a:rPr>
              <a:t>The</a:t>
            </a:r>
            <a:r>
              <a:rPr lang="en-US" dirty="0"/>
              <a:t>  China Shock</a:t>
            </a:r>
          </a:p>
        </p:txBody>
      </p:sp>
      <p:pic>
        <p:nvPicPr>
          <p:cNvPr id="6" name="Content Placeholder 5">
            <a:extLst>
              <a:ext uri="{FF2B5EF4-FFF2-40B4-BE49-F238E27FC236}">
                <a16:creationId xmlns:a16="http://schemas.microsoft.com/office/drawing/2014/main" id="{456F00F6-6871-97DB-12DB-747C43C3996D}"/>
              </a:ext>
            </a:extLst>
          </p:cNvPr>
          <p:cNvPicPr>
            <a:picLocks noGrp="1" noChangeAspect="1"/>
          </p:cNvPicPr>
          <p:nvPr>
            <p:ph idx="1"/>
          </p:nvPr>
        </p:nvPicPr>
        <p:blipFill>
          <a:blip r:embed="rId2"/>
          <a:stretch>
            <a:fillRect/>
          </a:stretch>
        </p:blipFill>
        <p:spPr>
          <a:xfrm>
            <a:off x="-101960" y="1438664"/>
            <a:ext cx="5874986" cy="4206240"/>
          </a:xfrm>
        </p:spPr>
      </p:pic>
      <p:sp>
        <p:nvSpPr>
          <p:cNvPr id="4" name="Slide Number Placeholder 3">
            <a:extLst>
              <a:ext uri="{FF2B5EF4-FFF2-40B4-BE49-F238E27FC236}">
                <a16:creationId xmlns:a16="http://schemas.microsoft.com/office/drawing/2014/main" id="{C529A9CA-F33C-F6C0-E6A6-E62E7183EA5A}"/>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8" name="Picture 7">
            <a:extLst>
              <a:ext uri="{FF2B5EF4-FFF2-40B4-BE49-F238E27FC236}">
                <a16:creationId xmlns:a16="http://schemas.microsoft.com/office/drawing/2014/main" id="{0CD6B36D-7241-912C-898D-3A304063A70C}"/>
              </a:ext>
            </a:extLst>
          </p:cNvPr>
          <p:cNvPicPr>
            <a:picLocks noChangeAspect="1"/>
          </p:cNvPicPr>
          <p:nvPr/>
        </p:nvPicPr>
        <p:blipFill>
          <a:blip r:embed="rId3"/>
          <a:stretch>
            <a:fillRect/>
          </a:stretch>
        </p:blipFill>
        <p:spPr>
          <a:xfrm>
            <a:off x="5665808" y="1487416"/>
            <a:ext cx="6173778" cy="3931920"/>
          </a:xfrm>
          <a:prstGeom prst="rect">
            <a:avLst/>
          </a:prstGeom>
        </p:spPr>
      </p:pic>
      <p:sp>
        <p:nvSpPr>
          <p:cNvPr id="3" name="TextBox 2">
            <a:extLst>
              <a:ext uri="{FF2B5EF4-FFF2-40B4-BE49-F238E27FC236}">
                <a16:creationId xmlns:a16="http://schemas.microsoft.com/office/drawing/2014/main" id="{802A4C63-22DC-A502-E337-9E3F3D252443}"/>
              </a:ext>
            </a:extLst>
          </p:cNvPr>
          <p:cNvSpPr txBox="1"/>
          <p:nvPr/>
        </p:nvSpPr>
        <p:spPr>
          <a:xfrm>
            <a:off x="2098221" y="5645451"/>
            <a:ext cx="9446079" cy="584775"/>
          </a:xfrm>
          <a:prstGeom prst="rect">
            <a:avLst/>
          </a:prstGeom>
          <a:noFill/>
        </p:spPr>
        <p:txBody>
          <a:bodyPr wrap="square" rtlCol="0">
            <a:spAutoFit/>
          </a:bodyPr>
          <a:lstStyle/>
          <a:p>
            <a:r>
              <a:rPr lang="en-US" sz="3200" dirty="0"/>
              <a:t>Reminder:  China Joins WTO in December of 2001</a:t>
            </a:r>
          </a:p>
        </p:txBody>
      </p:sp>
    </p:spTree>
    <p:extLst>
      <p:ext uri="{BB962C8B-B14F-4D97-AF65-F5344CB8AC3E}">
        <p14:creationId xmlns:p14="http://schemas.microsoft.com/office/powerpoint/2010/main" val="407644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3568706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57E1-E645-F8A1-8596-3767739EBE2C}"/>
              </a:ext>
            </a:extLst>
          </p:cNvPr>
          <p:cNvSpPr>
            <a:spLocks noGrp="1"/>
          </p:cNvSpPr>
          <p:nvPr>
            <p:ph type="title"/>
          </p:nvPr>
        </p:nvSpPr>
        <p:spPr/>
        <p:txBody>
          <a:bodyPr/>
          <a:lstStyle/>
          <a:p>
            <a:r>
              <a:rPr lang="en-US" dirty="0">
                <a:solidFill>
                  <a:schemeClr val="bg1"/>
                </a:solidFill>
              </a:rPr>
              <a:t>Aut</a:t>
            </a:r>
            <a:r>
              <a:rPr lang="en-US" dirty="0"/>
              <a:t>or et. al.’s Conclusion</a:t>
            </a:r>
          </a:p>
        </p:txBody>
      </p:sp>
      <p:sp>
        <p:nvSpPr>
          <p:cNvPr id="3" name="Content Placeholder 2">
            <a:extLst>
              <a:ext uri="{FF2B5EF4-FFF2-40B4-BE49-F238E27FC236}">
                <a16:creationId xmlns:a16="http://schemas.microsoft.com/office/drawing/2014/main" id="{9ABB7A28-7D0E-03EA-11BF-AA982A3D2807}"/>
              </a:ext>
            </a:extLst>
          </p:cNvPr>
          <p:cNvSpPr>
            <a:spLocks noGrp="1"/>
          </p:cNvSpPr>
          <p:nvPr>
            <p:ph idx="1"/>
          </p:nvPr>
        </p:nvSpPr>
        <p:spPr>
          <a:xfrm>
            <a:off x="991892" y="1570730"/>
            <a:ext cx="10361907" cy="4351338"/>
          </a:xfrm>
        </p:spPr>
        <p:txBody>
          <a:bodyPr>
            <a:normAutofit/>
          </a:bodyPr>
          <a:lstStyle/>
          <a:p>
            <a:pPr marL="0" indent="0">
              <a:buNone/>
            </a:pPr>
            <a:r>
              <a:rPr lang="en-US" dirty="0"/>
              <a:t>While these results do not at all suggest that international trade is in the aggregate harmful to nations-indeed, China's unprecedented rise from widespread poverty bears testimony to trade's transformative economic power-it makes clear that trade not only has benefits but also significant costs. These include distributional costs, which theory has long recognized, and adjustment costs, which the literature has tended to downplay.</a:t>
            </a:r>
          </a:p>
          <a:p>
            <a:pPr marL="0" indent="0">
              <a:buNone/>
            </a:pPr>
            <a:r>
              <a:rPr lang="en-US" dirty="0">
                <a:solidFill>
                  <a:srgbClr val="FF0000"/>
                </a:solidFill>
              </a:rPr>
              <a:t>China shock showed that a rapid influx of imports can cause harm that is geographically concentrated and long lasting to communities with import competing industries.</a:t>
            </a:r>
          </a:p>
        </p:txBody>
      </p:sp>
      <p:sp>
        <p:nvSpPr>
          <p:cNvPr id="4" name="Slide Number Placeholder 3">
            <a:extLst>
              <a:ext uri="{FF2B5EF4-FFF2-40B4-BE49-F238E27FC236}">
                <a16:creationId xmlns:a16="http://schemas.microsoft.com/office/drawing/2014/main" id="{60B44613-9E4B-21C2-7303-4FB0E4799523}"/>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38270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D29-B7C0-25C0-4E0A-81FE0457BE61}"/>
              </a:ext>
            </a:extLst>
          </p:cNvPr>
          <p:cNvSpPr>
            <a:spLocks noGrp="1"/>
          </p:cNvSpPr>
          <p:nvPr>
            <p:ph type="title"/>
          </p:nvPr>
        </p:nvSpPr>
        <p:spPr/>
        <p:txBody>
          <a:bodyPr/>
          <a:lstStyle/>
          <a:p>
            <a:r>
              <a:rPr lang="en-US" dirty="0">
                <a:solidFill>
                  <a:schemeClr val="bg1"/>
                </a:solidFill>
              </a:rPr>
              <a:t>Tar</a:t>
            </a:r>
            <a:r>
              <a:rPr lang="en-US" dirty="0">
                <a:solidFill>
                  <a:schemeClr val="accent5">
                    <a:lumMod val="50000"/>
                  </a:schemeClr>
                </a:solidFill>
              </a:rPr>
              <a:t>iffs and Trade Deficits</a:t>
            </a:r>
          </a:p>
        </p:txBody>
      </p:sp>
      <p:sp>
        <p:nvSpPr>
          <p:cNvPr id="3" name="Content Placeholder 2">
            <a:extLst>
              <a:ext uri="{FF2B5EF4-FFF2-40B4-BE49-F238E27FC236}">
                <a16:creationId xmlns:a16="http://schemas.microsoft.com/office/drawing/2014/main" id="{8A586795-819F-4265-2986-CF0A82C5C8B8}"/>
              </a:ext>
            </a:extLst>
          </p:cNvPr>
          <p:cNvSpPr>
            <a:spLocks noGrp="1"/>
          </p:cNvSpPr>
          <p:nvPr>
            <p:ph idx="1"/>
          </p:nvPr>
        </p:nvSpPr>
        <p:spPr/>
        <p:txBody>
          <a:bodyPr>
            <a:normAutofit/>
          </a:bodyPr>
          <a:lstStyle/>
          <a:p>
            <a:r>
              <a:rPr lang="en-US" dirty="0"/>
              <a:t>Remember, Trade Deficits are the </a:t>
            </a:r>
            <a:r>
              <a:rPr lang="en-US" dirty="0" err="1"/>
              <a:t>mirro</a:t>
            </a:r>
            <a:r>
              <a:rPr lang="en-US" dirty="0"/>
              <a:t> image of investment greater than national saving.</a:t>
            </a:r>
          </a:p>
          <a:p>
            <a:r>
              <a:rPr lang="en-US" dirty="0">
                <a:solidFill>
                  <a:srgbClr val="FF0000"/>
                </a:solidFill>
              </a:rPr>
              <a:t>For the trade deficit to fall either national saving must rise and/or investment must fall (not what we want).</a:t>
            </a:r>
          </a:p>
          <a:p>
            <a:r>
              <a:rPr lang="en-US" dirty="0"/>
              <a:t>For national saving to rise</a:t>
            </a:r>
          </a:p>
          <a:p>
            <a:pPr lvl="1"/>
            <a:r>
              <a:rPr lang="en-US" dirty="0"/>
              <a:t>Households and businesses must save more, or</a:t>
            </a:r>
          </a:p>
          <a:p>
            <a:pPr lvl="1"/>
            <a:r>
              <a:rPr lang="en-US" dirty="0"/>
              <a:t>The government deficit must fall.</a:t>
            </a:r>
          </a:p>
        </p:txBody>
      </p:sp>
      <p:sp>
        <p:nvSpPr>
          <p:cNvPr id="4" name="Slide Number Placeholder 3">
            <a:extLst>
              <a:ext uri="{FF2B5EF4-FFF2-40B4-BE49-F238E27FC236}">
                <a16:creationId xmlns:a16="http://schemas.microsoft.com/office/drawing/2014/main" id="{B3C081A2-55C7-31BA-53E5-982BFFC7D4B0}"/>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40249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0D52-6450-402A-3A6B-EA6C5799CBBB}"/>
              </a:ext>
            </a:extLst>
          </p:cNvPr>
          <p:cNvSpPr>
            <a:spLocks noGrp="1"/>
          </p:cNvSpPr>
          <p:nvPr>
            <p:ph type="title"/>
          </p:nvPr>
        </p:nvSpPr>
        <p:spPr/>
        <p:txBody>
          <a:bodyPr/>
          <a:lstStyle/>
          <a:p>
            <a:r>
              <a:rPr lang="en-US" dirty="0">
                <a:solidFill>
                  <a:schemeClr val="bg1"/>
                </a:solidFill>
              </a:rPr>
              <a:t>So,</a:t>
            </a:r>
            <a:r>
              <a:rPr lang="en-US" dirty="0"/>
              <a:t> What Do Tariffs Do?</a:t>
            </a:r>
          </a:p>
        </p:txBody>
      </p:sp>
      <p:sp>
        <p:nvSpPr>
          <p:cNvPr id="3" name="Content Placeholder 2">
            <a:extLst>
              <a:ext uri="{FF2B5EF4-FFF2-40B4-BE49-F238E27FC236}">
                <a16:creationId xmlns:a16="http://schemas.microsoft.com/office/drawing/2014/main" id="{70822079-4519-2892-FBC2-07DDC6E75E04}"/>
              </a:ext>
            </a:extLst>
          </p:cNvPr>
          <p:cNvSpPr>
            <a:spLocks noGrp="1"/>
          </p:cNvSpPr>
          <p:nvPr>
            <p:ph idx="1"/>
          </p:nvPr>
        </p:nvSpPr>
        <p:spPr/>
        <p:txBody>
          <a:bodyPr>
            <a:normAutofit fontScale="92500" lnSpcReduction="20000"/>
          </a:bodyPr>
          <a:lstStyle/>
          <a:p>
            <a:r>
              <a:rPr lang="en-US" dirty="0"/>
              <a:t>Tariffs do increase national saving by raising revenue, but also</a:t>
            </a:r>
          </a:p>
          <a:p>
            <a:r>
              <a:rPr lang="en-US" dirty="0"/>
              <a:t>Decreases the demand for the imports subject to the tariff, which</a:t>
            </a:r>
          </a:p>
          <a:p>
            <a:r>
              <a:rPr lang="en-US" dirty="0"/>
              <a:t>Decreases the supply of dollars on foreign exchange market.</a:t>
            </a:r>
          </a:p>
          <a:p>
            <a:r>
              <a:rPr lang="en-US" dirty="0"/>
              <a:t>Increases the value of the dollar, thereby</a:t>
            </a:r>
          </a:p>
          <a:p>
            <a:pPr lvl="1"/>
            <a:r>
              <a:rPr lang="en-US" dirty="0"/>
              <a:t>Lowering our exports as domestic goods cost more to foreigners.</a:t>
            </a:r>
          </a:p>
          <a:p>
            <a:pPr lvl="1"/>
            <a:r>
              <a:rPr lang="en-US" dirty="0"/>
              <a:t>Offsets some but not all of the effect of the tariff on total imports, as non-tariffed imports are cheaper.</a:t>
            </a:r>
          </a:p>
          <a:p>
            <a:r>
              <a:rPr lang="en-US" dirty="0"/>
              <a:t>Net Effect (first approximation)</a:t>
            </a:r>
          </a:p>
          <a:p>
            <a:pPr lvl="1"/>
            <a:r>
              <a:rPr lang="en-US" dirty="0"/>
              <a:t>Exports fall, </a:t>
            </a:r>
            <a:r>
              <a:rPr lang="en-US" b="1" dirty="0"/>
              <a:t>Total Imports </a:t>
            </a:r>
            <a:r>
              <a:rPr lang="en-US" dirty="0"/>
              <a:t>fall, and the change in the trade balance is solely due to reduced government deficit.</a:t>
            </a:r>
          </a:p>
          <a:p>
            <a:pPr lvl="1"/>
            <a:r>
              <a:rPr lang="en-US" dirty="0"/>
              <a:t>Composition of imports changes while the relative share of non-tariffed imports rises.</a:t>
            </a:r>
          </a:p>
          <a:p>
            <a:pPr lvl="1"/>
            <a:r>
              <a:rPr lang="en-US" dirty="0"/>
              <a:t>Winners and Losers and rent seeking?</a:t>
            </a:r>
          </a:p>
          <a:p>
            <a:endParaRPr lang="en-US" dirty="0"/>
          </a:p>
        </p:txBody>
      </p:sp>
      <p:sp>
        <p:nvSpPr>
          <p:cNvPr id="4" name="Slide Number Placeholder 3">
            <a:extLst>
              <a:ext uri="{FF2B5EF4-FFF2-40B4-BE49-F238E27FC236}">
                <a16:creationId xmlns:a16="http://schemas.microsoft.com/office/drawing/2014/main" id="{7D2C60D4-605E-9568-4110-B0BF206579FB}"/>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228876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3C38-AF4B-9B9C-262B-90413D509290}"/>
              </a:ext>
            </a:extLst>
          </p:cNvPr>
          <p:cNvSpPr>
            <a:spLocks noGrp="1"/>
          </p:cNvSpPr>
          <p:nvPr>
            <p:ph type="title"/>
          </p:nvPr>
        </p:nvSpPr>
        <p:spPr>
          <a:xfrm>
            <a:off x="925974" y="0"/>
            <a:ext cx="10427825" cy="1325563"/>
          </a:xfrm>
        </p:spPr>
        <p:txBody>
          <a:bodyPr/>
          <a:lstStyle/>
          <a:p>
            <a:r>
              <a:rPr lang="en-US" dirty="0">
                <a:solidFill>
                  <a:schemeClr val="bg1"/>
                </a:solidFill>
              </a:rPr>
              <a:t>Tru</a:t>
            </a:r>
            <a:r>
              <a:rPr lang="en-US" dirty="0">
                <a:solidFill>
                  <a:schemeClr val="accent5">
                    <a:lumMod val="50000"/>
                  </a:schemeClr>
                </a:solidFill>
              </a:rPr>
              <a:t>mp “R</a:t>
            </a:r>
            <a:r>
              <a:rPr lang="en-US" dirty="0"/>
              <a:t>eciprocal” Tariffs</a:t>
            </a:r>
          </a:p>
        </p:txBody>
      </p:sp>
      <p:sp>
        <p:nvSpPr>
          <p:cNvPr id="3" name="Content Placeholder 2">
            <a:extLst>
              <a:ext uri="{FF2B5EF4-FFF2-40B4-BE49-F238E27FC236}">
                <a16:creationId xmlns:a16="http://schemas.microsoft.com/office/drawing/2014/main" id="{35F3EF7B-5323-EA0E-FB5B-31A46D31214E}"/>
              </a:ext>
            </a:extLst>
          </p:cNvPr>
          <p:cNvSpPr>
            <a:spLocks noGrp="1"/>
          </p:cNvSpPr>
          <p:nvPr>
            <p:ph idx="1"/>
          </p:nvPr>
        </p:nvSpPr>
        <p:spPr/>
        <p:txBody>
          <a:bodyPr/>
          <a:lstStyle/>
          <a:p>
            <a:pPr marL="0" indent="0">
              <a:buNone/>
            </a:pPr>
            <a:r>
              <a:rPr lang="en-US" dirty="0"/>
              <a:t>Suspended for 90 days</a:t>
            </a:r>
          </a:p>
          <a:p>
            <a:r>
              <a:rPr lang="en-US" dirty="0"/>
              <a:t>Easy </a:t>
            </a:r>
            <a:r>
              <a:rPr lang="en-US" dirty="0" err="1"/>
              <a:t>Peasey</a:t>
            </a:r>
            <a:r>
              <a:rPr lang="en-US" dirty="0"/>
              <a:t> – Charge the rate country imposes on us.</a:t>
            </a:r>
          </a:p>
          <a:p>
            <a:r>
              <a:rPr lang="en-US" dirty="0"/>
              <a:t>Complications</a:t>
            </a:r>
          </a:p>
          <a:p>
            <a:pPr lvl="1"/>
            <a:r>
              <a:rPr lang="en-US" dirty="0"/>
              <a:t>Non-tariff barriers, strict labeling requirements, state procurement policies.</a:t>
            </a:r>
          </a:p>
          <a:p>
            <a:pPr lvl="1"/>
            <a:r>
              <a:rPr lang="en-US" dirty="0"/>
              <a:t>Exchange rate policy that leads to undervalued currency.</a:t>
            </a:r>
          </a:p>
          <a:p>
            <a:pPr lvl="1"/>
            <a:r>
              <a:rPr lang="en-US" b="1" i="1" dirty="0"/>
              <a:t>Not</a:t>
            </a:r>
            <a:r>
              <a:rPr lang="en-US" dirty="0"/>
              <a:t>, Value Added Taxes </a:t>
            </a:r>
            <a:endParaRPr lang="en-US" b="1" i="1" dirty="0"/>
          </a:p>
          <a:p>
            <a:r>
              <a:rPr lang="en-US" dirty="0"/>
              <a:t>Complicated and Controversial, but </a:t>
            </a:r>
            <a:r>
              <a:rPr lang="en-US" i="1" dirty="0"/>
              <a:t>NOT </a:t>
            </a:r>
            <a:r>
              <a:rPr lang="en-US" dirty="0"/>
              <a:t>what was done.</a:t>
            </a:r>
          </a:p>
          <a:p>
            <a:r>
              <a:rPr lang="en-US" dirty="0"/>
              <a:t>Instead, half of the bilateral trade surplus with the US divided by total exports to the US 0.5(EX-IM)/EX.</a:t>
            </a:r>
          </a:p>
          <a:p>
            <a:pPr marL="0" indent="0">
              <a:buNone/>
            </a:pPr>
            <a:endParaRPr lang="en-US" dirty="0"/>
          </a:p>
        </p:txBody>
      </p:sp>
      <p:sp>
        <p:nvSpPr>
          <p:cNvPr id="4" name="Slide Number Placeholder 3">
            <a:extLst>
              <a:ext uri="{FF2B5EF4-FFF2-40B4-BE49-F238E27FC236}">
                <a16:creationId xmlns:a16="http://schemas.microsoft.com/office/drawing/2014/main" id="{59E1993D-E777-8A2D-E845-BD8C8F9FEE86}"/>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17165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3A99-6609-BDE3-D50E-7785383BD7D9}"/>
              </a:ext>
            </a:extLst>
          </p:cNvPr>
          <p:cNvSpPr>
            <a:spLocks noGrp="1"/>
          </p:cNvSpPr>
          <p:nvPr>
            <p:ph type="title"/>
          </p:nvPr>
        </p:nvSpPr>
        <p:spPr/>
        <p:txBody>
          <a:bodyPr/>
          <a:lstStyle/>
          <a:p>
            <a:r>
              <a:rPr lang="en-US" dirty="0">
                <a:solidFill>
                  <a:schemeClr val="bg1"/>
                </a:solidFill>
              </a:rPr>
              <a:t>Exa</a:t>
            </a:r>
            <a:r>
              <a:rPr lang="en-US" dirty="0">
                <a:solidFill>
                  <a:schemeClr val="accent5">
                    <a:lumMod val="50000"/>
                  </a:schemeClr>
                </a:solidFill>
              </a:rPr>
              <a:t>mple, Lesotho (2022 data)</a:t>
            </a:r>
            <a:endParaRPr lang="en-US" dirty="0">
              <a:solidFill>
                <a:schemeClr val="bg1"/>
              </a:solidFill>
            </a:endParaRPr>
          </a:p>
        </p:txBody>
      </p:sp>
      <p:sp>
        <p:nvSpPr>
          <p:cNvPr id="3" name="Content Placeholder 2">
            <a:extLst>
              <a:ext uri="{FF2B5EF4-FFF2-40B4-BE49-F238E27FC236}">
                <a16:creationId xmlns:a16="http://schemas.microsoft.com/office/drawing/2014/main" id="{6082A795-3B99-96C6-79FE-E154FEDF024F}"/>
              </a:ext>
            </a:extLst>
          </p:cNvPr>
          <p:cNvSpPr>
            <a:spLocks noGrp="1"/>
          </p:cNvSpPr>
          <p:nvPr>
            <p:ph idx="1"/>
          </p:nvPr>
        </p:nvSpPr>
        <p:spPr>
          <a:xfrm>
            <a:off x="5920374" y="1570730"/>
            <a:ext cx="5897378" cy="1699118"/>
          </a:xfrm>
        </p:spPr>
        <p:txBody>
          <a:bodyPr>
            <a:normAutofit fontScale="92500" lnSpcReduction="10000"/>
          </a:bodyPr>
          <a:lstStyle/>
          <a:p>
            <a:pPr marL="0" indent="0">
              <a:buNone/>
            </a:pPr>
            <a:r>
              <a:rPr lang="en-US" dirty="0"/>
              <a:t>(EX-IM)/EX=</a:t>
            </a:r>
            <a:br>
              <a:rPr lang="en-US" dirty="0"/>
            </a:br>
            <a:r>
              <a:rPr lang="en-US" dirty="0"/>
              <a:t>($236m-$7m)/$236m=0.97</a:t>
            </a:r>
          </a:p>
          <a:p>
            <a:pPr marL="0" indent="0">
              <a:buNone/>
            </a:pPr>
            <a:r>
              <a:rPr lang="en-US" dirty="0"/>
              <a:t>“Reciprocal” Tariff = 0.5(.97)= .485,</a:t>
            </a:r>
          </a:p>
          <a:p>
            <a:pPr marL="0" indent="0">
              <a:buNone/>
            </a:pPr>
            <a:r>
              <a:rPr lang="en-US" dirty="0"/>
              <a:t>49% tariff rate  (actually, 50%)</a:t>
            </a:r>
          </a:p>
        </p:txBody>
      </p:sp>
      <p:sp>
        <p:nvSpPr>
          <p:cNvPr id="4" name="Slide Number Placeholder 3">
            <a:extLst>
              <a:ext uri="{FF2B5EF4-FFF2-40B4-BE49-F238E27FC236}">
                <a16:creationId xmlns:a16="http://schemas.microsoft.com/office/drawing/2014/main" id="{1F357D6F-E093-E95F-A78F-EB2869B3ED5B}"/>
              </a:ext>
            </a:extLst>
          </p:cNvPr>
          <p:cNvSpPr>
            <a:spLocks noGrp="1"/>
          </p:cNvSpPr>
          <p:nvPr>
            <p:ph type="sldNum" sz="quarter" idx="12"/>
          </p:nvPr>
        </p:nvSpPr>
        <p:spPr/>
        <p:txBody>
          <a:bodyPr/>
          <a:lstStyle/>
          <a:p>
            <a:fld id="{D9F085D5-EC86-4F6A-B501-C1359CB39116}" type="slidenum">
              <a:rPr lang="en-GB" smtClean="0"/>
              <a:t>64</a:t>
            </a:fld>
            <a:endParaRPr lang="en-GB"/>
          </a:p>
        </p:txBody>
      </p:sp>
      <p:pic>
        <p:nvPicPr>
          <p:cNvPr id="5" name="Picture 2">
            <a:extLst>
              <a:ext uri="{FF2B5EF4-FFF2-40B4-BE49-F238E27FC236}">
                <a16:creationId xmlns:a16="http://schemas.microsoft.com/office/drawing/2014/main" id="{5833A2AB-0D0B-97F9-F74F-6E85AAE40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2" y="1570730"/>
            <a:ext cx="5641613" cy="347472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29F9D986-72E7-EB48-B86D-A6E7CB519A27}"/>
              </a:ext>
            </a:extLst>
          </p:cNvPr>
          <p:cNvSpPr txBox="1">
            <a:spLocks/>
          </p:cNvSpPr>
          <p:nvPr/>
        </p:nvSpPr>
        <p:spPr>
          <a:xfrm>
            <a:off x="6072774" y="3271777"/>
            <a:ext cx="5897378" cy="2561864"/>
          </a:xfrm>
          <a:prstGeom prst="rect">
            <a:avLst/>
          </a:prstGeom>
        </p:spPr>
        <p:txBody>
          <a:bodyPr vert="horz" lIns="91440" tIns="45720" rIns="91440" bIns="45720" rtlCol="0"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Facts about Lesotho:</a:t>
            </a:r>
          </a:p>
          <a:p>
            <a:pPr marL="0" indent="0">
              <a:buNone/>
            </a:pPr>
            <a:r>
              <a:rPr lang="en-US" dirty="0"/>
              <a:t>GDP/Pop =$1,073;</a:t>
            </a:r>
          </a:p>
          <a:p>
            <a:pPr marL="0" indent="0">
              <a:buNone/>
            </a:pPr>
            <a:r>
              <a:rPr lang="en-US" dirty="0"/>
              <a:t>Population 2.1 million</a:t>
            </a:r>
          </a:p>
          <a:p>
            <a:pPr marL="0" indent="0">
              <a:buNone/>
            </a:pPr>
            <a:r>
              <a:rPr lang="en-US" dirty="0"/>
              <a:t>Overall Trade Balance </a:t>
            </a:r>
            <a:r>
              <a:rPr lang="en-US" dirty="0">
                <a:solidFill>
                  <a:srgbClr val="FF0000"/>
                </a:solidFill>
              </a:rPr>
              <a:t>-$349 million</a:t>
            </a:r>
          </a:p>
          <a:p>
            <a:pPr marL="0" indent="0">
              <a:buNone/>
            </a:pPr>
            <a:r>
              <a:rPr lang="en-US" dirty="0"/>
              <a:t>Average eff. tariff rate against US = 10%</a:t>
            </a:r>
          </a:p>
        </p:txBody>
      </p:sp>
      <p:sp>
        <p:nvSpPr>
          <p:cNvPr id="11" name="TextBox 10">
            <a:extLst>
              <a:ext uri="{FF2B5EF4-FFF2-40B4-BE49-F238E27FC236}">
                <a16:creationId xmlns:a16="http://schemas.microsoft.com/office/drawing/2014/main" id="{C6253CBD-A77C-888C-AC26-1A0AAD17CB85}"/>
              </a:ext>
            </a:extLst>
          </p:cNvPr>
          <p:cNvSpPr txBox="1"/>
          <p:nvPr/>
        </p:nvSpPr>
        <p:spPr>
          <a:xfrm>
            <a:off x="3372557" y="6047553"/>
            <a:ext cx="6096964" cy="369332"/>
          </a:xfrm>
          <a:prstGeom prst="rect">
            <a:avLst/>
          </a:prstGeom>
          <a:noFill/>
        </p:spPr>
        <p:txBody>
          <a:bodyPr wrap="square">
            <a:spAutoFit/>
          </a:bodyPr>
          <a:lstStyle/>
          <a:p>
            <a:r>
              <a:rPr lang="en-US" dirty="0"/>
              <a:t>https://wits.worldbank.org/CountryProfile/en/USA</a:t>
            </a:r>
          </a:p>
        </p:txBody>
      </p:sp>
      <p:sp>
        <p:nvSpPr>
          <p:cNvPr id="13" name="TextBox 12">
            <a:extLst>
              <a:ext uri="{FF2B5EF4-FFF2-40B4-BE49-F238E27FC236}">
                <a16:creationId xmlns:a16="http://schemas.microsoft.com/office/drawing/2014/main" id="{B1EEDC88-1CB9-1437-7BAC-2212270F31D4}"/>
              </a:ext>
            </a:extLst>
          </p:cNvPr>
          <p:cNvSpPr txBox="1"/>
          <p:nvPr/>
        </p:nvSpPr>
        <p:spPr>
          <a:xfrm>
            <a:off x="3418871" y="6440800"/>
            <a:ext cx="8126875" cy="369332"/>
          </a:xfrm>
          <a:prstGeom prst="rect">
            <a:avLst/>
          </a:prstGeom>
          <a:noFill/>
        </p:spPr>
        <p:txBody>
          <a:bodyPr wrap="square">
            <a:spAutoFit/>
          </a:bodyPr>
          <a:lstStyle/>
          <a:p>
            <a:r>
              <a:rPr lang="en-US" dirty="0"/>
              <a:t>https://www.imf.org/en/Publications/WEO/weo-database/2024/October</a:t>
            </a:r>
          </a:p>
        </p:txBody>
      </p:sp>
    </p:spTree>
    <p:extLst>
      <p:ext uri="{BB962C8B-B14F-4D97-AF65-F5344CB8AC3E}">
        <p14:creationId xmlns:p14="http://schemas.microsoft.com/office/powerpoint/2010/main" val="25084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47CB-134D-CD63-EC22-F9FF0A661EB2}"/>
              </a:ext>
            </a:extLst>
          </p:cNvPr>
          <p:cNvSpPr>
            <a:spLocks noGrp="1"/>
          </p:cNvSpPr>
          <p:nvPr>
            <p:ph type="title"/>
          </p:nvPr>
        </p:nvSpPr>
        <p:spPr/>
        <p:txBody>
          <a:bodyPr/>
          <a:lstStyle/>
          <a:p>
            <a:r>
              <a:rPr lang="en-US" dirty="0">
                <a:solidFill>
                  <a:schemeClr val="bg1"/>
                </a:solidFill>
              </a:rPr>
              <a:t>Mo</a:t>
            </a:r>
            <a:r>
              <a:rPr lang="en-US" dirty="0"/>
              <a:t>re Generally</a:t>
            </a:r>
          </a:p>
        </p:txBody>
      </p:sp>
      <p:sp>
        <p:nvSpPr>
          <p:cNvPr id="3" name="Content Placeholder 2">
            <a:extLst>
              <a:ext uri="{FF2B5EF4-FFF2-40B4-BE49-F238E27FC236}">
                <a16:creationId xmlns:a16="http://schemas.microsoft.com/office/drawing/2014/main" id="{D68DC22E-A7C1-A616-988D-7E04DB39F19D}"/>
              </a:ext>
            </a:extLst>
          </p:cNvPr>
          <p:cNvSpPr>
            <a:spLocks noGrp="1"/>
          </p:cNvSpPr>
          <p:nvPr>
            <p:ph idx="1"/>
          </p:nvPr>
        </p:nvSpPr>
        <p:spPr/>
        <p:txBody>
          <a:bodyPr/>
          <a:lstStyle/>
          <a:p>
            <a:r>
              <a:rPr lang="en-US" dirty="0"/>
              <a:t>Bilateral Trade Surplus, by itself, doesn’t have much economic significance, and certainly doesn’t have any general relationship to the level of tariff or non-tariff barriers.</a:t>
            </a:r>
          </a:p>
          <a:p>
            <a:r>
              <a:rPr lang="en-US" dirty="0"/>
              <a:t>Pastrick Mahomes runs a trade deficit with the teenager who mows his lawn!</a:t>
            </a:r>
          </a:p>
          <a:p>
            <a:r>
              <a:rPr lang="en-US" dirty="0"/>
              <a:t>Is the teenager “ripping off” Patrick Mahomes.</a:t>
            </a:r>
          </a:p>
          <a:p>
            <a:pPr marL="0" indent="0">
              <a:buNone/>
            </a:pPr>
            <a:r>
              <a:rPr lang="en-US" dirty="0"/>
              <a:t>China may be the exception.</a:t>
            </a:r>
          </a:p>
        </p:txBody>
      </p:sp>
      <p:sp>
        <p:nvSpPr>
          <p:cNvPr id="4" name="Slide Number Placeholder 3">
            <a:extLst>
              <a:ext uri="{FF2B5EF4-FFF2-40B4-BE49-F238E27FC236}">
                <a16:creationId xmlns:a16="http://schemas.microsoft.com/office/drawing/2014/main" id="{FA7947F4-26EE-AA85-8982-4F598B2E4C63}"/>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9706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3EE2-8C92-E233-2DCA-931FEA750EA6}"/>
              </a:ext>
            </a:extLst>
          </p:cNvPr>
          <p:cNvSpPr>
            <a:spLocks noGrp="1"/>
          </p:cNvSpPr>
          <p:nvPr>
            <p:ph type="title"/>
          </p:nvPr>
        </p:nvSpPr>
        <p:spPr/>
        <p:txBody>
          <a:bodyPr/>
          <a:lstStyle/>
          <a:p>
            <a:r>
              <a:rPr lang="en-US" dirty="0">
                <a:solidFill>
                  <a:schemeClr val="bg1"/>
                </a:solidFill>
              </a:rPr>
              <a:t>Tar</a:t>
            </a:r>
            <a:r>
              <a:rPr lang="en-US" dirty="0"/>
              <a:t>iffs as of April 15</a:t>
            </a:r>
          </a:p>
        </p:txBody>
      </p:sp>
      <p:sp>
        <p:nvSpPr>
          <p:cNvPr id="4" name="Slide Number Placeholder 3">
            <a:extLst>
              <a:ext uri="{FF2B5EF4-FFF2-40B4-BE49-F238E27FC236}">
                <a16:creationId xmlns:a16="http://schemas.microsoft.com/office/drawing/2014/main" id="{D01B987F-0A50-4998-6079-81D6D788D4A4}"/>
              </a:ext>
            </a:extLst>
          </p:cNvPr>
          <p:cNvSpPr>
            <a:spLocks noGrp="1"/>
          </p:cNvSpPr>
          <p:nvPr>
            <p:ph type="sldNum" sz="quarter" idx="12"/>
          </p:nvPr>
        </p:nvSpPr>
        <p:spPr/>
        <p:txBody>
          <a:bodyPr/>
          <a:lstStyle/>
          <a:p>
            <a:fld id="{D9F085D5-EC86-4F6A-B501-C1359CB39116}" type="slidenum">
              <a:rPr lang="en-GB" smtClean="0"/>
              <a:t>66</a:t>
            </a:fld>
            <a:endParaRPr lang="en-GB"/>
          </a:p>
        </p:txBody>
      </p:sp>
      <p:sp>
        <p:nvSpPr>
          <p:cNvPr id="7" name="TextBox 6">
            <a:extLst>
              <a:ext uri="{FF2B5EF4-FFF2-40B4-BE49-F238E27FC236}">
                <a16:creationId xmlns:a16="http://schemas.microsoft.com/office/drawing/2014/main" id="{CBA77AF1-80A4-0344-0735-897BB485C7A4}"/>
              </a:ext>
            </a:extLst>
          </p:cNvPr>
          <p:cNvSpPr txBox="1"/>
          <p:nvPr/>
        </p:nvSpPr>
        <p:spPr>
          <a:xfrm>
            <a:off x="3490915" y="6089622"/>
            <a:ext cx="6823208" cy="646331"/>
          </a:xfrm>
          <a:prstGeom prst="rect">
            <a:avLst/>
          </a:prstGeom>
          <a:noFill/>
        </p:spPr>
        <p:txBody>
          <a:bodyPr wrap="square">
            <a:spAutoFit/>
          </a:bodyPr>
          <a:lstStyle/>
          <a:p>
            <a:r>
              <a:rPr lang="en-US" dirty="0"/>
              <a:t>Source for this and following slides: https://budgetlab.yale.edu/research/state-us-tariffs-april-15-2025</a:t>
            </a:r>
          </a:p>
        </p:txBody>
      </p:sp>
      <p:grpSp>
        <p:nvGrpSpPr>
          <p:cNvPr id="10" name="Group 9">
            <a:extLst>
              <a:ext uri="{FF2B5EF4-FFF2-40B4-BE49-F238E27FC236}">
                <a16:creationId xmlns:a16="http://schemas.microsoft.com/office/drawing/2014/main" id="{6A6E7EDC-7F84-E6BA-D07C-B898144BC195}"/>
              </a:ext>
            </a:extLst>
          </p:cNvPr>
          <p:cNvGrpSpPr>
            <a:grpSpLocks noChangeAspect="1"/>
          </p:cNvGrpSpPr>
          <p:nvPr/>
        </p:nvGrpSpPr>
        <p:grpSpPr>
          <a:xfrm>
            <a:off x="674695" y="1102700"/>
            <a:ext cx="9826405" cy="4846320"/>
            <a:chOff x="3338246" y="1087536"/>
            <a:chExt cx="5473971" cy="2699729"/>
          </a:xfrm>
        </p:grpSpPr>
        <p:pic>
          <p:nvPicPr>
            <p:cNvPr id="6" name="Picture 5">
              <a:extLst>
                <a:ext uri="{FF2B5EF4-FFF2-40B4-BE49-F238E27FC236}">
                  <a16:creationId xmlns:a16="http://schemas.microsoft.com/office/drawing/2014/main" id="{180E8B07-9A5E-B696-0200-C6932089BCBA}"/>
                </a:ext>
              </a:extLst>
            </p:cNvPr>
            <p:cNvPicPr>
              <a:picLocks noChangeAspect="1"/>
            </p:cNvPicPr>
            <p:nvPr/>
          </p:nvPicPr>
          <p:blipFill>
            <a:blip r:embed="rId2"/>
            <a:stretch>
              <a:fillRect/>
            </a:stretch>
          </p:blipFill>
          <p:spPr>
            <a:xfrm>
              <a:off x="3338246" y="1087536"/>
              <a:ext cx="4161270" cy="2341464"/>
            </a:xfrm>
            <a:prstGeom prst="rect">
              <a:avLst/>
            </a:prstGeom>
          </p:spPr>
        </p:pic>
        <p:pic>
          <p:nvPicPr>
            <p:cNvPr id="9" name="Picture 8">
              <a:extLst>
                <a:ext uri="{FF2B5EF4-FFF2-40B4-BE49-F238E27FC236}">
                  <a16:creationId xmlns:a16="http://schemas.microsoft.com/office/drawing/2014/main" id="{2A906248-E072-EEBD-F4F3-DFE451F047D9}"/>
                </a:ext>
              </a:extLst>
            </p:cNvPr>
            <p:cNvPicPr>
              <a:picLocks noChangeAspect="1"/>
            </p:cNvPicPr>
            <p:nvPr/>
          </p:nvPicPr>
          <p:blipFill>
            <a:blip r:embed="rId3"/>
            <a:stretch>
              <a:fillRect/>
            </a:stretch>
          </p:blipFill>
          <p:spPr>
            <a:xfrm>
              <a:off x="3379782" y="3070735"/>
              <a:ext cx="5432435" cy="716530"/>
            </a:xfrm>
            <a:prstGeom prst="rect">
              <a:avLst/>
            </a:prstGeom>
          </p:spPr>
        </p:pic>
      </p:grpSp>
    </p:spTree>
    <p:extLst>
      <p:ext uri="{BB962C8B-B14F-4D97-AF65-F5344CB8AC3E}">
        <p14:creationId xmlns:p14="http://schemas.microsoft.com/office/powerpoint/2010/main" val="399686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0B1F-C040-4E90-E2B9-42F0AB187CE5}"/>
              </a:ext>
            </a:extLst>
          </p:cNvPr>
          <p:cNvSpPr>
            <a:spLocks noGrp="1"/>
          </p:cNvSpPr>
          <p:nvPr>
            <p:ph type="title"/>
          </p:nvPr>
        </p:nvSpPr>
        <p:spPr/>
        <p:txBody>
          <a:bodyPr/>
          <a:lstStyle/>
          <a:p>
            <a:r>
              <a:rPr lang="en-US" dirty="0">
                <a:solidFill>
                  <a:schemeClr val="bg1"/>
                </a:solidFill>
              </a:rPr>
              <a:t>Est</a:t>
            </a:r>
            <a:r>
              <a:rPr lang="en-US" dirty="0"/>
              <a:t>imated Macro effects</a:t>
            </a:r>
          </a:p>
        </p:txBody>
      </p:sp>
      <p:sp>
        <p:nvSpPr>
          <p:cNvPr id="3" name="Content Placeholder 2">
            <a:extLst>
              <a:ext uri="{FF2B5EF4-FFF2-40B4-BE49-F238E27FC236}">
                <a16:creationId xmlns:a16="http://schemas.microsoft.com/office/drawing/2014/main" id="{C4A8C511-5EAC-616E-F546-E855189C85AF}"/>
              </a:ext>
            </a:extLst>
          </p:cNvPr>
          <p:cNvSpPr>
            <a:spLocks noGrp="1"/>
          </p:cNvSpPr>
          <p:nvPr>
            <p:ph idx="1"/>
          </p:nvPr>
        </p:nvSpPr>
        <p:spPr/>
        <p:txBody>
          <a:bodyPr/>
          <a:lstStyle/>
          <a:p>
            <a:r>
              <a:rPr lang="en-US" dirty="0"/>
              <a:t>Tariff Revenue 2026-2035: between $2.4 and $1.8 trillion</a:t>
            </a:r>
          </a:p>
          <a:p>
            <a:r>
              <a:rPr lang="en-US" dirty="0"/>
              <a:t>2025 growth in GDP falls by 1.1 percentage points.</a:t>
            </a:r>
          </a:p>
          <a:p>
            <a:r>
              <a:rPr lang="en-US" dirty="0"/>
              <a:t>Change in the Price </a:t>
            </a:r>
            <a:r>
              <a:rPr lang="en-US" i="1" dirty="0"/>
              <a:t>Level</a:t>
            </a:r>
            <a:r>
              <a:rPr lang="en-US" dirty="0"/>
              <a:t> 3.0 points.</a:t>
            </a:r>
          </a:p>
          <a:p>
            <a:r>
              <a:rPr lang="en-US" dirty="0"/>
              <a:t>2 Estimates of Average Effective Tariff Rates</a:t>
            </a:r>
          </a:p>
          <a:p>
            <a:pPr lvl="1"/>
            <a:r>
              <a:rPr lang="en-US" dirty="0"/>
              <a:t>No substitution effects – 25.6% (Chinese imports 14% of total)</a:t>
            </a:r>
          </a:p>
          <a:p>
            <a:pPr lvl="1"/>
            <a:r>
              <a:rPr lang="en-US" dirty="0"/>
              <a:t>Substitution effects – 15.6% (Chinese imports fall to 3% of total!)</a:t>
            </a:r>
          </a:p>
        </p:txBody>
      </p:sp>
      <p:sp>
        <p:nvSpPr>
          <p:cNvPr id="4" name="Slide Number Placeholder 3">
            <a:extLst>
              <a:ext uri="{FF2B5EF4-FFF2-40B4-BE49-F238E27FC236}">
                <a16:creationId xmlns:a16="http://schemas.microsoft.com/office/drawing/2014/main" id="{ED083C69-EC0B-BFC1-A42C-EFA3CEECB5BA}"/>
              </a:ext>
            </a:extLst>
          </p:cNvPr>
          <p:cNvSpPr>
            <a:spLocks noGrp="1"/>
          </p:cNvSpPr>
          <p:nvPr>
            <p:ph type="sldNum" sz="quarter" idx="12"/>
          </p:nvPr>
        </p:nvSpPr>
        <p:spPr/>
        <p:txBody>
          <a:bodyPr/>
          <a:lstStyle/>
          <a:p>
            <a:fld id="{D9F085D5-EC86-4F6A-B501-C1359CB39116}" type="slidenum">
              <a:rPr lang="en-GB" smtClean="0"/>
              <a:t>67</a:t>
            </a:fld>
            <a:endParaRPr lang="en-GB"/>
          </a:p>
        </p:txBody>
      </p:sp>
      <p:sp>
        <p:nvSpPr>
          <p:cNvPr id="5" name="Oval 4">
            <a:extLst>
              <a:ext uri="{FF2B5EF4-FFF2-40B4-BE49-F238E27FC236}">
                <a16:creationId xmlns:a16="http://schemas.microsoft.com/office/drawing/2014/main" id="{62765DBE-4B77-0092-8803-890181C0EC72}"/>
              </a:ext>
            </a:extLst>
          </p:cNvPr>
          <p:cNvSpPr/>
          <p:nvPr/>
        </p:nvSpPr>
        <p:spPr>
          <a:xfrm>
            <a:off x="7986531" y="4722471"/>
            <a:ext cx="515073" cy="38775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63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3BA9-68BF-EB75-63C6-71CFD2E450BC}"/>
              </a:ext>
            </a:extLst>
          </p:cNvPr>
          <p:cNvSpPr>
            <a:spLocks noGrp="1"/>
          </p:cNvSpPr>
          <p:nvPr>
            <p:ph type="title"/>
          </p:nvPr>
        </p:nvSpPr>
        <p:spPr/>
        <p:txBody>
          <a:bodyPr/>
          <a:lstStyle/>
          <a:p>
            <a:r>
              <a:rPr lang="en-US" dirty="0">
                <a:solidFill>
                  <a:schemeClr val="bg1"/>
                </a:solidFill>
              </a:rPr>
              <a:t>Ret</a:t>
            </a:r>
            <a:r>
              <a:rPr lang="en-US" dirty="0"/>
              <a:t>aliation by China</a:t>
            </a:r>
          </a:p>
        </p:txBody>
      </p:sp>
      <p:sp>
        <p:nvSpPr>
          <p:cNvPr id="4" name="Slide Number Placeholder 3">
            <a:extLst>
              <a:ext uri="{FF2B5EF4-FFF2-40B4-BE49-F238E27FC236}">
                <a16:creationId xmlns:a16="http://schemas.microsoft.com/office/drawing/2014/main" id="{FA414CBF-F7A9-9253-4B13-7D7294F52A9D}"/>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6" name="Picture 5">
            <a:extLst>
              <a:ext uri="{FF2B5EF4-FFF2-40B4-BE49-F238E27FC236}">
                <a16:creationId xmlns:a16="http://schemas.microsoft.com/office/drawing/2014/main" id="{3BA8DE49-9764-7653-229A-9EB4B2DAF66C}"/>
              </a:ext>
            </a:extLst>
          </p:cNvPr>
          <p:cNvPicPr>
            <a:picLocks noChangeAspect="1"/>
          </p:cNvPicPr>
          <p:nvPr/>
        </p:nvPicPr>
        <p:blipFill>
          <a:blip r:embed="rId2"/>
          <a:stretch>
            <a:fillRect/>
          </a:stretch>
        </p:blipFill>
        <p:spPr>
          <a:xfrm>
            <a:off x="3205416" y="1325563"/>
            <a:ext cx="6478200" cy="5394960"/>
          </a:xfrm>
          <a:prstGeom prst="rect">
            <a:avLst/>
          </a:prstGeom>
        </p:spPr>
      </p:pic>
      <p:sp>
        <p:nvSpPr>
          <p:cNvPr id="7" name="TextBox 6">
            <a:extLst>
              <a:ext uri="{FF2B5EF4-FFF2-40B4-BE49-F238E27FC236}">
                <a16:creationId xmlns:a16="http://schemas.microsoft.com/office/drawing/2014/main" id="{E6CFA009-4DFA-41E6-A5B0-D8AD9C0EA3A5}"/>
              </a:ext>
            </a:extLst>
          </p:cNvPr>
          <p:cNvSpPr txBox="1"/>
          <p:nvPr/>
        </p:nvSpPr>
        <p:spPr>
          <a:xfrm>
            <a:off x="6224269" y="6232195"/>
            <a:ext cx="6096964" cy="646331"/>
          </a:xfrm>
          <a:prstGeom prst="rect">
            <a:avLst/>
          </a:prstGeom>
          <a:noFill/>
        </p:spPr>
        <p:txBody>
          <a:bodyPr wrap="square">
            <a:spAutoFit/>
          </a:bodyPr>
          <a:lstStyle/>
          <a:p>
            <a:r>
              <a:rPr lang="en-US" dirty="0"/>
              <a:t>https://www.brookings.edu/articles/chinas-retaliatory-tariffs-will-hurt-trump-voting-counties-most/</a:t>
            </a:r>
          </a:p>
        </p:txBody>
      </p:sp>
    </p:spTree>
    <p:extLst>
      <p:ext uri="{BB962C8B-B14F-4D97-AF65-F5344CB8AC3E}">
        <p14:creationId xmlns:p14="http://schemas.microsoft.com/office/powerpoint/2010/main" val="3098103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81A5-3154-BA48-27AE-0846516FEC2A}"/>
              </a:ext>
            </a:extLst>
          </p:cNvPr>
          <p:cNvSpPr>
            <a:spLocks noGrp="1"/>
          </p:cNvSpPr>
          <p:nvPr>
            <p:ph type="title"/>
          </p:nvPr>
        </p:nvSpPr>
        <p:spPr/>
        <p:txBody>
          <a:bodyPr/>
          <a:lstStyle/>
          <a:p>
            <a:r>
              <a:rPr lang="en-US" dirty="0">
                <a:solidFill>
                  <a:schemeClr val="bg1"/>
                </a:solidFill>
              </a:rPr>
              <a:t>Dis</a:t>
            </a:r>
            <a:r>
              <a:rPr lang="en-US" dirty="0"/>
              <a:t>tributional Effects</a:t>
            </a:r>
          </a:p>
        </p:txBody>
      </p:sp>
      <p:sp>
        <p:nvSpPr>
          <p:cNvPr id="3" name="Content Placeholder 2">
            <a:extLst>
              <a:ext uri="{FF2B5EF4-FFF2-40B4-BE49-F238E27FC236}">
                <a16:creationId xmlns:a16="http://schemas.microsoft.com/office/drawing/2014/main" id="{C39FB4EE-1EB5-540B-5B3E-49AC91165BF5}"/>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E712BC9-146A-0DF5-BCAC-29918872597C}"/>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7" name="Picture 6">
            <a:extLst>
              <a:ext uri="{FF2B5EF4-FFF2-40B4-BE49-F238E27FC236}">
                <a16:creationId xmlns:a16="http://schemas.microsoft.com/office/drawing/2014/main" id="{C2F8153A-BFE5-22F3-2AAC-FECC3BF1488E}"/>
              </a:ext>
            </a:extLst>
          </p:cNvPr>
          <p:cNvPicPr>
            <a:picLocks noChangeAspect="1"/>
          </p:cNvPicPr>
          <p:nvPr/>
        </p:nvPicPr>
        <p:blipFill>
          <a:blip r:embed="rId2"/>
          <a:stretch>
            <a:fillRect/>
          </a:stretch>
        </p:blipFill>
        <p:spPr>
          <a:xfrm>
            <a:off x="2051008" y="1589659"/>
            <a:ext cx="8089984" cy="1005840"/>
          </a:xfrm>
          <a:prstGeom prst="rect">
            <a:avLst/>
          </a:prstGeom>
        </p:spPr>
      </p:pic>
      <p:pic>
        <p:nvPicPr>
          <p:cNvPr id="9" name="Picture 8">
            <a:extLst>
              <a:ext uri="{FF2B5EF4-FFF2-40B4-BE49-F238E27FC236}">
                <a16:creationId xmlns:a16="http://schemas.microsoft.com/office/drawing/2014/main" id="{80FF12F4-27A1-40CF-6412-77ADB0902B28}"/>
              </a:ext>
            </a:extLst>
          </p:cNvPr>
          <p:cNvPicPr>
            <a:picLocks noChangeAspect="1"/>
          </p:cNvPicPr>
          <p:nvPr/>
        </p:nvPicPr>
        <p:blipFill>
          <a:blip r:embed="rId3"/>
          <a:stretch>
            <a:fillRect/>
          </a:stretch>
        </p:blipFill>
        <p:spPr>
          <a:xfrm>
            <a:off x="440833" y="2726950"/>
            <a:ext cx="5583430" cy="2926080"/>
          </a:xfrm>
          <a:prstGeom prst="rect">
            <a:avLst/>
          </a:prstGeom>
        </p:spPr>
      </p:pic>
      <p:pic>
        <p:nvPicPr>
          <p:cNvPr id="11" name="Picture 10">
            <a:extLst>
              <a:ext uri="{FF2B5EF4-FFF2-40B4-BE49-F238E27FC236}">
                <a16:creationId xmlns:a16="http://schemas.microsoft.com/office/drawing/2014/main" id="{C6CBCC79-C5AB-0F64-EF7A-210CC19DAE2B}"/>
              </a:ext>
            </a:extLst>
          </p:cNvPr>
          <p:cNvPicPr>
            <a:picLocks noChangeAspect="1"/>
          </p:cNvPicPr>
          <p:nvPr/>
        </p:nvPicPr>
        <p:blipFill>
          <a:blip r:embed="rId4"/>
          <a:stretch>
            <a:fillRect/>
          </a:stretch>
        </p:blipFill>
        <p:spPr>
          <a:xfrm>
            <a:off x="6396678" y="2726950"/>
            <a:ext cx="4957122" cy="2926080"/>
          </a:xfrm>
          <a:prstGeom prst="rect">
            <a:avLst/>
          </a:prstGeom>
        </p:spPr>
      </p:pic>
      <p:sp>
        <p:nvSpPr>
          <p:cNvPr id="12" name="TextBox 11">
            <a:extLst>
              <a:ext uri="{FF2B5EF4-FFF2-40B4-BE49-F238E27FC236}">
                <a16:creationId xmlns:a16="http://schemas.microsoft.com/office/drawing/2014/main" id="{E9945AF6-B35D-47A6-FC20-7B53CB303463}"/>
              </a:ext>
            </a:extLst>
          </p:cNvPr>
          <p:cNvSpPr txBox="1"/>
          <p:nvPr/>
        </p:nvSpPr>
        <p:spPr>
          <a:xfrm>
            <a:off x="3306026" y="5597688"/>
            <a:ext cx="8047774" cy="584775"/>
          </a:xfrm>
          <a:prstGeom prst="rect">
            <a:avLst/>
          </a:prstGeom>
          <a:noFill/>
        </p:spPr>
        <p:txBody>
          <a:bodyPr wrap="square" rtlCol="0">
            <a:spAutoFit/>
          </a:bodyPr>
          <a:lstStyle/>
          <a:p>
            <a:r>
              <a:rPr lang="en-US" sz="3200" dirty="0">
                <a:solidFill>
                  <a:srgbClr val="FF0000"/>
                </a:solidFill>
              </a:rPr>
              <a:t>Poor hurt relatively the most, “regressive” tax</a:t>
            </a:r>
          </a:p>
        </p:txBody>
      </p:sp>
    </p:spTree>
    <p:extLst>
      <p:ext uri="{BB962C8B-B14F-4D97-AF65-F5344CB8AC3E}">
        <p14:creationId xmlns:p14="http://schemas.microsoft.com/office/powerpoint/2010/main" val="33731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lnSpcReduction="10000"/>
          </a:bodyPr>
          <a:lstStyle/>
          <a:p>
            <a:endParaRPr lang="en-US" dirty="0"/>
          </a:p>
          <a:p>
            <a:r>
              <a:rPr lang="en-US" dirty="0"/>
              <a:t>Submit questions in the chat or raising your digital hand.  I will try to address questions as they come up.</a:t>
            </a:r>
          </a:p>
          <a:p>
            <a:r>
              <a:rPr lang="en-US" dirty="0"/>
              <a:t>We will do a verbal Q&amp;A once the material has been presented.</a:t>
            </a:r>
          </a:p>
          <a:p>
            <a:r>
              <a:rPr lang="en-US" dirty="0"/>
              <a:t>Slides will be available from the NEED website tonight (</a:t>
            </a:r>
            <a:r>
              <a:rPr lang="en-US" dirty="0">
                <a:hlinkClick r:id="rId2"/>
              </a:rPr>
              <a:t>https://needelegation.org/delivered_presentations.php</a:t>
            </a:r>
            <a:r>
              <a:rPr lang="en-US" dirty="0"/>
              <a:t>).</a:t>
            </a:r>
          </a:p>
          <a:p>
            <a:r>
              <a:rPr lang="en-US" dirty="0"/>
              <a:t>My macro site: https://sites.google.com/view/macro-current-issues/economic-update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770183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4BE5-372E-1BED-BEB2-64B0F53E2A1F}"/>
              </a:ext>
            </a:extLst>
          </p:cNvPr>
          <p:cNvSpPr>
            <a:spLocks noGrp="1"/>
          </p:cNvSpPr>
          <p:nvPr>
            <p:ph type="title"/>
          </p:nvPr>
        </p:nvSpPr>
        <p:spPr/>
        <p:txBody>
          <a:bodyPr/>
          <a:lstStyle/>
          <a:p>
            <a:r>
              <a:rPr lang="en-US" dirty="0">
                <a:solidFill>
                  <a:schemeClr val="bg1"/>
                </a:solidFill>
              </a:rPr>
              <a:t>You</a:t>
            </a:r>
            <a:r>
              <a:rPr lang="en-US" dirty="0"/>
              <a:t> Can’t Turn the Effects of Tariffs On &amp; Off</a:t>
            </a:r>
          </a:p>
        </p:txBody>
      </p:sp>
      <p:pic>
        <p:nvPicPr>
          <p:cNvPr id="6" name="Content Placeholder 5">
            <a:extLst>
              <a:ext uri="{FF2B5EF4-FFF2-40B4-BE49-F238E27FC236}">
                <a16:creationId xmlns:a16="http://schemas.microsoft.com/office/drawing/2014/main" id="{1165C0F2-724E-62A7-4529-AA034B0E4A3D}"/>
              </a:ext>
            </a:extLst>
          </p:cNvPr>
          <p:cNvPicPr>
            <a:picLocks noGrp="1" noChangeAspect="1"/>
          </p:cNvPicPr>
          <p:nvPr>
            <p:ph idx="1"/>
          </p:nvPr>
        </p:nvPicPr>
        <p:blipFill>
          <a:blip r:embed="rId2"/>
          <a:stretch>
            <a:fillRect/>
          </a:stretch>
        </p:blipFill>
        <p:spPr>
          <a:xfrm>
            <a:off x="3830965" y="1325563"/>
            <a:ext cx="5583599" cy="5029200"/>
          </a:xfrm>
        </p:spPr>
      </p:pic>
      <p:sp>
        <p:nvSpPr>
          <p:cNvPr id="4" name="Slide Number Placeholder 3">
            <a:extLst>
              <a:ext uri="{FF2B5EF4-FFF2-40B4-BE49-F238E27FC236}">
                <a16:creationId xmlns:a16="http://schemas.microsoft.com/office/drawing/2014/main" id="{A952EB45-C3A4-1B32-1E29-8CF4CAFF7359}"/>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203954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242F-DD49-BA11-DDF6-C3FF427B7326}"/>
              </a:ext>
            </a:extLst>
          </p:cNvPr>
          <p:cNvSpPr>
            <a:spLocks noGrp="1"/>
          </p:cNvSpPr>
          <p:nvPr>
            <p:ph type="title"/>
          </p:nvPr>
        </p:nvSpPr>
        <p:spPr>
          <a:xfrm>
            <a:off x="781050" y="273150"/>
            <a:ext cx="10515600" cy="1325563"/>
          </a:xfrm>
        </p:spPr>
        <p:txBody>
          <a:bodyPr/>
          <a:lstStyle/>
          <a:p>
            <a:r>
              <a:rPr lang="en-US" dirty="0">
                <a:solidFill>
                  <a:schemeClr val="bg1"/>
                </a:solidFill>
              </a:rPr>
              <a:t>Yes, </a:t>
            </a:r>
            <a:r>
              <a:rPr lang="en-US" dirty="0"/>
              <a:t>but it Lowers the Deficit, Raising National Saving</a:t>
            </a:r>
          </a:p>
        </p:txBody>
      </p:sp>
      <p:sp>
        <p:nvSpPr>
          <p:cNvPr id="3" name="Content Placeholder 2">
            <a:extLst>
              <a:ext uri="{FF2B5EF4-FFF2-40B4-BE49-F238E27FC236}">
                <a16:creationId xmlns:a16="http://schemas.microsoft.com/office/drawing/2014/main" id="{2FF36843-C58F-36D7-6B57-3FEEB77AC82E}"/>
              </a:ext>
            </a:extLst>
          </p:cNvPr>
          <p:cNvSpPr>
            <a:spLocks noGrp="1"/>
          </p:cNvSpPr>
          <p:nvPr>
            <p:ph idx="1"/>
          </p:nvPr>
        </p:nvSpPr>
        <p:spPr/>
        <p:txBody>
          <a:bodyPr/>
          <a:lstStyle/>
          <a:p>
            <a:r>
              <a:rPr lang="en-US" dirty="0"/>
              <a:t>$2.4 to $1.8 trillion over ten years in perspective.</a:t>
            </a:r>
          </a:p>
          <a:p>
            <a:r>
              <a:rPr lang="en-US" dirty="0"/>
              <a:t>Non-partisan Joint Committee on Taxation recently estimated that the Republican tax plans including extending 2017 tax cuts will raise deficits by $5.5 trillion over the next ten years.</a:t>
            </a:r>
          </a:p>
          <a:p>
            <a:r>
              <a:rPr lang="en-US" dirty="0"/>
              <a:t>Are spending cuts the size needed to prevent rising deficits likely?</a:t>
            </a:r>
          </a:p>
          <a:p>
            <a:endParaRPr lang="en-US" dirty="0"/>
          </a:p>
        </p:txBody>
      </p:sp>
      <p:sp>
        <p:nvSpPr>
          <p:cNvPr id="4" name="Slide Number Placeholder 3">
            <a:extLst>
              <a:ext uri="{FF2B5EF4-FFF2-40B4-BE49-F238E27FC236}">
                <a16:creationId xmlns:a16="http://schemas.microsoft.com/office/drawing/2014/main" id="{DB33B079-A363-480C-35FF-259A9EBF49A8}"/>
              </a:ext>
            </a:extLst>
          </p:cNvPr>
          <p:cNvSpPr>
            <a:spLocks noGrp="1"/>
          </p:cNvSpPr>
          <p:nvPr>
            <p:ph type="sldNum" sz="quarter" idx="12"/>
          </p:nvPr>
        </p:nvSpPr>
        <p:spPr/>
        <p:txBody>
          <a:bodyPr/>
          <a:lstStyle/>
          <a:p>
            <a:fld id="{D9F085D5-EC86-4F6A-B501-C1359CB39116}" type="slidenum">
              <a:rPr lang="en-GB" smtClean="0"/>
              <a:t>71</a:t>
            </a:fld>
            <a:endParaRPr lang="en-GB"/>
          </a:p>
        </p:txBody>
      </p:sp>
      <p:sp>
        <p:nvSpPr>
          <p:cNvPr id="6" name="TextBox 5">
            <a:extLst>
              <a:ext uri="{FF2B5EF4-FFF2-40B4-BE49-F238E27FC236}">
                <a16:creationId xmlns:a16="http://schemas.microsoft.com/office/drawing/2014/main" id="{0B0B868C-7A81-D6FB-A2CC-30571C331087}"/>
              </a:ext>
            </a:extLst>
          </p:cNvPr>
          <p:cNvSpPr txBox="1"/>
          <p:nvPr/>
        </p:nvSpPr>
        <p:spPr>
          <a:xfrm>
            <a:off x="2881993" y="6089622"/>
            <a:ext cx="8809264" cy="646331"/>
          </a:xfrm>
          <a:prstGeom prst="rect">
            <a:avLst/>
          </a:prstGeom>
          <a:noFill/>
        </p:spPr>
        <p:txBody>
          <a:bodyPr wrap="square">
            <a:spAutoFit/>
          </a:bodyPr>
          <a:lstStyle/>
          <a:p>
            <a:r>
              <a:rPr lang="en-US" dirty="0"/>
              <a:t>https://punchbowl.news/wyden_merkley_neal_boyle_release_new_estimate_of_republican_tax_planpdf/</a:t>
            </a:r>
          </a:p>
        </p:txBody>
      </p:sp>
    </p:spTree>
    <p:extLst>
      <p:ext uri="{BB962C8B-B14F-4D97-AF65-F5344CB8AC3E}">
        <p14:creationId xmlns:p14="http://schemas.microsoft.com/office/powerpoint/2010/main" val="41077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FBD7-BE94-0F18-3766-8A12453C92C3}"/>
              </a:ext>
            </a:extLst>
          </p:cNvPr>
          <p:cNvSpPr>
            <a:spLocks noGrp="1"/>
          </p:cNvSpPr>
          <p:nvPr>
            <p:ph type="title"/>
          </p:nvPr>
        </p:nvSpPr>
        <p:spPr/>
        <p:txBody>
          <a:bodyPr/>
          <a:lstStyle/>
          <a:p>
            <a:r>
              <a:rPr lang="en-US" dirty="0">
                <a:solidFill>
                  <a:schemeClr val="bg1"/>
                </a:solidFill>
              </a:rPr>
              <a:t>Lim</a:t>
            </a:r>
            <a:r>
              <a:rPr lang="en-US" dirty="0"/>
              <a:t>itations &amp; </a:t>
            </a:r>
            <a:r>
              <a:rPr lang="en-US" dirty="0">
                <a:solidFill>
                  <a:srgbClr val="FF0000"/>
                </a:solidFill>
              </a:rPr>
              <a:t>Ominous Mystery</a:t>
            </a:r>
          </a:p>
        </p:txBody>
      </p:sp>
      <p:sp>
        <p:nvSpPr>
          <p:cNvPr id="3" name="Content Placeholder 2">
            <a:extLst>
              <a:ext uri="{FF2B5EF4-FFF2-40B4-BE49-F238E27FC236}">
                <a16:creationId xmlns:a16="http://schemas.microsoft.com/office/drawing/2014/main" id="{A80BD1BB-3D29-EC55-76B9-85EAF3FE0FEF}"/>
              </a:ext>
            </a:extLst>
          </p:cNvPr>
          <p:cNvSpPr>
            <a:spLocks noGrp="1"/>
          </p:cNvSpPr>
          <p:nvPr>
            <p:ph idx="1"/>
          </p:nvPr>
        </p:nvSpPr>
        <p:spPr>
          <a:xfrm>
            <a:off x="838200" y="1570730"/>
            <a:ext cx="10515600" cy="2528304"/>
          </a:xfrm>
        </p:spPr>
        <p:txBody>
          <a:bodyPr/>
          <a:lstStyle/>
          <a:p>
            <a:endParaRPr lang="en-US" dirty="0"/>
          </a:p>
          <a:p>
            <a:r>
              <a:rPr lang="en-US" dirty="0"/>
              <a:t>How do you estimate Effects of Policy Changes that haven’t been seen in nearly 100 years?</a:t>
            </a:r>
          </a:p>
          <a:p>
            <a:endParaRPr lang="en-US" dirty="0"/>
          </a:p>
          <a:p>
            <a:endParaRPr lang="en-US" dirty="0"/>
          </a:p>
          <a:p>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16E556E-EBEE-6F51-BA3F-31E52419B772}"/>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9" name="Picture 8">
            <a:extLst>
              <a:ext uri="{FF2B5EF4-FFF2-40B4-BE49-F238E27FC236}">
                <a16:creationId xmlns:a16="http://schemas.microsoft.com/office/drawing/2014/main" id="{3E765A4D-BDB3-368D-821D-27B48610D6CD}"/>
              </a:ext>
            </a:extLst>
          </p:cNvPr>
          <p:cNvPicPr>
            <a:picLocks noChangeAspect="1"/>
          </p:cNvPicPr>
          <p:nvPr/>
        </p:nvPicPr>
        <p:blipFill>
          <a:blip r:embed="rId2"/>
          <a:stretch>
            <a:fillRect/>
          </a:stretch>
        </p:blipFill>
        <p:spPr>
          <a:xfrm>
            <a:off x="1516293" y="2023986"/>
            <a:ext cx="8695961" cy="4023360"/>
          </a:xfrm>
          <a:prstGeom prst="rect">
            <a:avLst/>
          </a:prstGeom>
        </p:spPr>
      </p:pic>
      <p:grpSp>
        <p:nvGrpSpPr>
          <p:cNvPr id="13" name="Group 12">
            <a:extLst>
              <a:ext uri="{FF2B5EF4-FFF2-40B4-BE49-F238E27FC236}">
                <a16:creationId xmlns:a16="http://schemas.microsoft.com/office/drawing/2014/main" id="{347A16D9-F2F5-493B-D611-4CD07E7B07CF}"/>
              </a:ext>
            </a:extLst>
          </p:cNvPr>
          <p:cNvGrpSpPr/>
          <p:nvPr/>
        </p:nvGrpSpPr>
        <p:grpSpPr>
          <a:xfrm>
            <a:off x="1082232" y="3154295"/>
            <a:ext cx="2326511" cy="2534717"/>
            <a:chOff x="9091912" y="2957470"/>
            <a:chExt cx="2326511" cy="2534717"/>
          </a:xfrm>
        </p:grpSpPr>
        <p:cxnSp>
          <p:nvCxnSpPr>
            <p:cNvPr id="11" name="Straight Connector 10">
              <a:extLst>
                <a:ext uri="{FF2B5EF4-FFF2-40B4-BE49-F238E27FC236}">
                  <a16:creationId xmlns:a16="http://schemas.microsoft.com/office/drawing/2014/main" id="{1F2A977F-8BDE-6F04-A58B-299D0776E8EA}"/>
                </a:ext>
              </a:extLst>
            </p:cNvPr>
            <p:cNvCxnSpPr/>
            <p:nvPr/>
          </p:nvCxnSpPr>
          <p:spPr>
            <a:xfrm>
              <a:off x="10532959" y="3429000"/>
              <a:ext cx="0" cy="2063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6C442B9-8D79-4454-5AFE-332700D1F98D}"/>
                </a:ext>
              </a:extLst>
            </p:cNvPr>
            <p:cNvSpPr txBox="1"/>
            <p:nvPr/>
          </p:nvSpPr>
          <p:spPr>
            <a:xfrm>
              <a:off x="9091912" y="2957470"/>
              <a:ext cx="2326511" cy="461665"/>
            </a:xfrm>
            <a:prstGeom prst="rect">
              <a:avLst/>
            </a:prstGeom>
            <a:noFill/>
          </p:spPr>
          <p:txBody>
            <a:bodyPr wrap="square" rtlCol="0">
              <a:spAutoFit/>
            </a:bodyPr>
            <a:lstStyle/>
            <a:p>
              <a:r>
                <a:rPr lang="en-US" sz="2400" dirty="0"/>
                <a:t>Liberation Day</a:t>
              </a:r>
            </a:p>
          </p:txBody>
        </p:sp>
      </p:grpSp>
      <p:sp>
        <p:nvSpPr>
          <p:cNvPr id="5" name="TextBox 4">
            <a:extLst>
              <a:ext uri="{FF2B5EF4-FFF2-40B4-BE49-F238E27FC236}">
                <a16:creationId xmlns:a16="http://schemas.microsoft.com/office/drawing/2014/main" id="{A7DBD2FA-D1F1-0C5C-EEEA-AC30475FF41D}"/>
              </a:ext>
            </a:extLst>
          </p:cNvPr>
          <p:cNvSpPr txBox="1"/>
          <p:nvPr/>
        </p:nvSpPr>
        <p:spPr>
          <a:xfrm>
            <a:off x="4716685" y="1838054"/>
            <a:ext cx="2830010" cy="923330"/>
          </a:xfrm>
          <a:prstGeom prst="rect">
            <a:avLst/>
          </a:prstGeom>
          <a:noFill/>
        </p:spPr>
        <p:txBody>
          <a:bodyPr wrap="square" rtlCol="0">
            <a:spAutoFit/>
          </a:bodyPr>
          <a:lstStyle/>
          <a:p>
            <a:r>
              <a:rPr lang="en-US" dirty="0"/>
              <a:t>Wait a Minute.  Tariffs were supposed to raise the value of the dollar</a:t>
            </a:r>
          </a:p>
        </p:txBody>
      </p:sp>
    </p:spTree>
    <p:extLst>
      <p:ext uri="{BB962C8B-B14F-4D97-AF65-F5344CB8AC3E}">
        <p14:creationId xmlns:p14="http://schemas.microsoft.com/office/powerpoint/2010/main" val="38104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8A72-8C22-EEA8-0911-94A6E1F1DA31}"/>
              </a:ext>
            </a:extLst>
          </p:cNvPr>
          <p:cNvSpPr>
            <a:spLocks noGrp="1"/>
          </p:cNvSpPr>
          <p:nvPr>
            <p:ph type="title"/>
          </p:nvPr>
        </p:nvSpPr>
        <p:spPr/>
        <p:txBody>
          <a:bodyPr/>
          <a:lstStyle/>
          <a:p>
            <a:r>
              <a:rPr lang="en-US" dirty="0">
                <a:solidFill>
                  <a:schemeClr val="bg1"/>
                </a:solidFill>
              </a:rPr>
              <a:t>Int</a:t>
            </a:r>
            <a:r>
              <a:rPr lang="en-US" dirty="0"/>
              <a:t>erpreting Those Signals</a:t>
            </a:r>
          </a:p>
        </p:txBody>
      </p:sp>
      <p:sp>
        <p:nvSpPr>
          <p:cNvPr id="4" name="Slide Number Placeholder 3">
            <a:extLst>
              <a:ext uri="{FF2B5EF4-FFF2-40B4-BE49-F238E27FC236}">
                <a16:creationId xmlns:a16="http://schemas.microsoft.com/office/drawing/2014/main" id="{0DB51110-A750-F0E8-DCB8-8F871BE94289}"/>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12" name="Picture 11">
            <a:extLst>
              <a:ext uri="{FF2B5EF4-FFF2-40B4-BE49-F238E27FC236}">
                <a16:creationId xmlns:a16="http://schemas.microsoft.com/office/drawing/2014/main" id="{363EE09A-C22B-CA77-1F70-7E84F4349E74}"/>
              </a:ext>
            </a:extLst>
          </p:cNvPr>
          <p:cNvPicPr>
            <a:picLocks noChangeAspect="1"/>
          </p:cNvPicPr>
          <p:nvPr/>
        </p:nvPicPr>
        <p:blipFill>
          <a:blip r:embed="rId2"/>
          <a:stretch>
            <a:fillRect/>
          </a:stretch>
        </p:blipFill>
        <p:spPr>
          <a:xfrm>
            <a:off x="-5100199" y="1292466"/>
            <a:ext cx="14250269" cy="4937760"/>
          </a:xfrm>
          <a:prstGeom prst="rect">
            <a:avLst/>
          </a:prstGeom>
        </p:spPr>
      </p:pic>
    </p:spTree>
    <p:extLst>
      <p:ext uri="{BB962C8B-B14F-4D97-AF65-F5344CB8AC3E}">
        <p14:creationId xmlns:p14="http://schemas.microsoft.com/office/powerpoint/2010/main" val="1304385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70B2-41BB-4A46-F8BE-69644EFF7A1F}"/>
              </a:ext>
            </a:extLst>
          </p:cNvPr>
          <p:cNvSpPr>
            <a:spLocks noGrp="1"/>
          </p:cNvSpPr>
          <p:nvPr>
            <p:ph type="title"/>
          </p:nvPr>
        </p:nvSpPr>
        <p:spPr/>
        <p:txBody>
          <a:bodyPr/>
          <a:lstStyle/>
          <a:p>
            <a:r>
              <a:rPr lang="en-US" dirty="0">
                <a:solidFill>
                  <a:schemeClr val="bg1"/>
                </a:solidFill>
              </a:rPr>
              <a:t>Key</a:t>
            </a:r>
            <a:r>
              <a:rPr lang="en-US" dirty="0"/>
              <a:t> Takeaways on  Tariffs and Trade Deficits</a:t>
            </a:r>
          </a:p>
        </p:txBody>
      </p:sp>
      <p:sp>
        <p:nvSpPr>
          <p:cNvPr id="3" name="Content Placeholder 2">
            <a:extLst>
              <a:ext uri="{FF2B5EF4-FFF2-40B4-BE49-F238E27FC236}">
                <a16:creationId xmlns:a16="http://schemas.microsoft.com/office/drawing/2014/main" id="{F44C79ED-B61D-D055-F1C0-BD01BBE3B4B3}"/>
              </a:ext>
            </a:extLst>
          </p:cNvPr>
          <p:cNvSpPr>
            <a:spLocks noGrp="1"/>
          </p:cNvSpPr>
          <p:nvPr>
            <p:ph idx="1"/>
          </p:nvPr>
        </p:nvSpPr>
        <p:spPr/>
        <p:txBody>
          <a:bodyPr>
            <a:normAutofit/>
          </a:bodyPr>
          <a:lstStyle/>
          <a:p>
            <a:r>
              <a:rPr lang="en-US" dirty="0"/>
              <a:t>Trade Deficits occur when National Saving is less than investment.</a:t>
            </a:r>
          </a:p>
          <a:p>
            <a:r>
              <a:rPr lang="en-US" dirty="0"/>
              <a:t>Tariffs had been falling from 1947 and were still quite low.</a:t>
            </a:r>
          </a:p>
          <a:p>
            <a:r>
              <a:rPr lang="en-US" dirty="0"/>
              <a:t>Trade deficits that reflect a countries productive investment opportunities are </a:t>
            </a:r>
            <a:r>
              <a:rPr lang="en-US" i="1" dirty="0"/>
              <a:t>good.</a:t>
            </a:r>
          </a:p>
          <a:p>
            <a:r>
              <a:rPr lang="en-US" dirty="0"/>
              <a:t>China Shock (2001-2011) showed that not all expansions of trade are beneficial.</a:t>
            </a:r>
          </a:p>
          <a:p>
            <a:r>
              <a:rPr lang="en-US" dirty="0"/>
              <a:t>The way to reduce the trade deficit is to increase national saving.</a:t>
            </a:r>
          </a:p>
          <a:p>
            <a:r>
              <a:rPr lang="en-US" dirty="0"/>
              <a:t>Trump tariffs will hurt the poor relatively the most.</a:t>
            </a:r>
          </a:p>
          <a:p>
            <a:r>
              <a:rPr lang="en-US" dirty="0"/>
              <a:t>Financial Markets are Flashing Warning Signals.</a:t>
            </a:r>
          </a:p>
          <a:p>
            <a:endParaRPr lang="en-US" dirty="0"/>
          </a:p>
        </p:txBody>
      </p:sp>
      <p:sp>
        <p:nvSpPr>
          <p:cNvPr id="4" name="Slide Number Placeholder 3">
            <a:extLst>
              <a:ext uri="{FF2B5EF4-FFF2-40B4-BE49-F238E27FC236}">
                <a16:creationId xmlns:a16="http://schemas.microsoft.com/office/drawing/2014/main" id="{0358A010-6CBA-C7F8-58CF-26BD8CB15F2B}"/>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26961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9C3D-E267-618D-106F-7EB17E86EF33}"/>
              </a:ext>
            </a:extLst>
          </p:cNvPr>
          <p:cNvSpPr>
            <a:spLocks noGrp="1"/>
          </p:cNvSpPr>
          <p:nvPr>
            <p:ph type="title"/>
          </p:nvPr>
        </p:nvSpPr>
        <p:spPr/>
        <p:txBody>
          <a:bodyPr/>
          <a:lstStyle/>
          <a:p>
            <a:r>
              <a:rPr lang="en-US" dirty="0">
                <a:solidFill>
                  <a:schemeClr val="bg1"/>
                </a:solidFill>
              </a:rPr>
              <a:t>My </a:t>
            </a:r>
            <a:r>
              <a:rPr lang="en-US" dirty="0">
                <a:solidFill>
                  <a:schemeClr val="accent5">
                    <a:lumMod val="50000"/>
                  </a:schemeClr>
                </a:solidFill>
              </a:rPr>
              <a:t>Goo</a:t>
            </a:r>
            <a:r>
              <a:rPr lang="en-US" dirty="0"/>
              <a:t>gle Site</a:t>
            </a:r>
          </a:p>
        </p:txBody>
      </p:sp>
      <p:sp>
        <p:nvSpPr>
          <p:cNvPr id="3" name="Content Placeholder 2">
            <a:extLst>
              <a:ext uri="{FF2B5EF4-FFF2-40B4-BE49-F238E27FC236}">
                <a16:creationId xmlns:a16="http://schemas.microsoft.com/office/drawing/2014/main" id="{72B02429-329F-D998-0EBA-0A029FCF7D7C}"/>
              </a:ext>
            </a:extLst>
          </p:cNvPr>
          <p:cNvSpPr>
            <a:spLocks noGrp="1"/>
          </p:cNvSpPr>
          <p:nvPr>
            <p:ph idx="1"/>
          </p:nvPr>
        </p:nvSpPr>
        <p:spPr/>
        <p:txBody>
          <a:bodyPr/>
          <a:lstStyle/>
          <a:p>
            <a:r>
              <a:rPr lang="en-US" dirty="0"/>
              <a:t>https://sites.google.com/view/macro-current-issues/economic-update</a:t>
            </a:r>
          </a:p>
        </p:txBody>
      </p:sp>
      <p:sp>
        <p:nvSpPr>
          <p:cNvPr id="4" name="Slide Number Placeholder 3">
            <a:extLst>
              <a:ext uri="{FF2B5EF4-FFF2-40B4-BE49-F238E27FC236}">
                <a16:creationId xmlns:a16="http://schemas.microsoft.com/office/drawing/2014/main" id="{19B6C0D6-4EF3-8732-D90B-920B467452B1}"/>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3483056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D39B-96D3-8846-B034-A9E8CA396AAD}"/>
              </a:ext>
            </a:extLst>
          </p:cNvPr>
          <p:cNvSpPr>
            <a:spLocks noGrp="1"/>
          </p:cNvSpPr>
          <p:nvPr>
            <p:ph type="title"/>
          </p:nvPr>
        </p:nvSpPr>
        <p:spPr>
          <a:xfrm>
            <a:off x="731875" y="257123"/>
            <a:ext cx="10515600" cy="1325563"/>
          </a:xfrm>
        </p:spPr>
        <p:txBody>
          <a:bodyPr/>
          <a:lstStyle/>
          <a:p>
            <a:r>
              <a:rPr lang="en-US" dirty="0">
                <a:solidFill>
                  <a:schemeClr val="bg1"/>
                </a:solidFill>
              </a:rPr>
              <a:t>Nex</a:t>
            </a:r>
            <a:r>
              <a:rPr lang="en-US" dirty="0">
                <a:solidFill>
                  <a:schemeClr val="accent5">
                    <a:lumMod val="50000"/>
                  </a:schemeClr>
                </a:solidFill>
              </a:rPr>
              <a:t>t Week:  The</a:t>
            </a:r>
            <a:r>
              <a:rPr lang="en-US" dirty="0"/>
              <a:t> Federal Debt is Becoming A Problem</a:t>
            </a:r>
          </a:p>
        </p:txBody>
      </p:sp>
      <p:pic>
        <p:nvPicPr>
          <p:cNvPr id="6" name="Content Placeholder 5" descr="Chart, histogram&#10;&#10;Description automatically generated">
            <a:extLst>
              <a:ext uri="{FF2B5EF4-FFF2-40B4-BE49-F238E27FC236}">
                <a16:creationId xmlns:a16="http://schemas.microsoft.com/office/drawing/2014/main" id="{737F0F35-4226-3E4B-964F-A0346784E06A}"/>
              </a:ext>
            </a:extLst>
          </p:cNvPr>
          <p:cNvPicPr>
            <a:picLocks noGrp="1" noChangeAspect="1"/>
          </p:cNvPicPr>
          <p:nvPr>
            <p:ph idx="1"/>
          </p:nvPr>
        </p:nvPicPr>
        <p:blipFill>
          <a:blip r:embed="rId2"/>
          <a:stretch>
            <a:fillRect/>
          </a:stretch>
        </p:blipFill>
        <p:spPr>
          <a:xfrm>
            <a:off x="2477742" y="840163"/>
            <a:ext cx="7236515" cy="5427387"/>
          </a:xfrm>
        </p:spPr>
      </p:pic>
      <p:sp>
        <p:nvSpPr>
          <p:cNvPr id="4" name="Slide Number Placeholder 3">
            <a:extLst>
              <a:ext uri="{FF2B5EF4-FFF2-40B4-BE49-F238E27FC236}">
                <a16:creationId xmlns:a16="http://schemas.microsoft.com/office/drawing/2014/main" id="{63BD8A32-F0A3-084B-BFA2-1B38AE33D2DA}"/>
              </a:ext>
            </a:extLst>
          </p:cNvPr>
          <p:cNvSpPr>
            <a:spLocks noGrp="1"/>
          </p:cNvSpPr>
          <p:nvPr>
            <p:ph type="sldNum" sz="quarter" idx="12"/>
          </p:nvPr>
        </p:nvSpPr>
        <p:spPr/>
        <p:txBody>
          <a:bodyPr/>
          <a:lstStyle/>
          <a:p>
            <a:fld id="{D9F085D5-EC86-4F6A-B501-C1359CB39116}" type="slidenum">
              <a:rPr lang="en-GB" smtClean="0"/>
              <a:t>76</a:t>
            </a:fld>
            <a:endParaRPr lang="en-GB" dirty="0"/>
          </a:p>
        </p:txBody>
      </p:sp>
    </p:spTree>
    <p:extLst>
      <p:ext uri="{BB962C8B-B14F-4D97-AF65-F5344CB8AC3E}">
        <p14:creationId xmlns:p14="http://schemas.microsoft.com/office/powerpoint/2010/main" val="36310826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lnSpcReduction="10000"/>
          </a:bodyPr>
          <a:lstStyle/>
          <a:p>
            <a:pPr marL="0" indent="0" algn="ctr">
              <a:buNone/>
            </a:pPr>
            <a:endParaRPr lang="en-US" sz="5100" dirty="0">
              <a:hlinkClick r:id="rId2"/>
            </a:endParaRPr>
          </a:p>
          <a:p>
            <a:pPr marL="0" indent="0" algn="ctr">
              <a:buNone/>
            </a:pPr>
            <a:r>
              <a:rPr lang="en-US" sz="4800" dirty="0"/>
              <a:t>Geoffrey Woglom grwoglom@amherst.edu</a:t>
            </a:r>
          </a:p>
          <a:p>
            <a:pPr marL="0" indent="0" algn="ctr">
              <a:buNone/>
            </a:pPr>
            <a:endParaRPr lang="en-US" sz="7400" dirty="0"/>
          </a:p>
          <a:p>
            <a:pPr marL="0" indent="0" algn="ctr">
              <a:buNone/>
            </a:pPr>
            <a:r>
              <a:rPr lang="en-US" sz="3800" dirty="0"/>
              <a:t>Contact NEED: </a:t>
            </a:r>
            <a:r>
              <a:rPr lang="en-US" sz="3800" dirty="0" err="1"/>
              <a:t>I</a:t>
            </a:r>
            <a:r>
              <a:rPr lang="en-US" sz="3800" dirty="0" err="1">
                <a:hlinkClick r:id="rId3"/>
              </a:rPr>
              <a:t>nfo@NEEDEcon.org</a:t>
            </a:r>
            <a:endParaRPr lang="en-US" sz="3800" dirty="0"/>
          </a:p>
          <a:p>
            <a:pPr marL="0" indent="0" algn="ctr">
              <a:buNone/>
            </a:pPr>
            <a:endParaRPr lang="en-US" sz="3800" dirty="0"/>
          </a:p>
          <a:p>
            <a:pPr marL="0" indent="0" algn="ctr">
              <a:buNone/>
            </a:pPr>
            <a:endParaRPr lang="en-US" sz="3800" dirty="0"/>
          </a:p>
          <a:p>
            <a:pPr marL="0" indent="0" algn="ctr">
              <a:buNone/>
            </a:pPr>
            <a:r>
              <a:rPr lang="en-US" sz="3800" dirty="0"/>
              <a:t>Support NEED:  www.NEEDEcon.org/donate.php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63799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Economy: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8</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3566728"/>
            <a:ext cx="9144000" cy="24823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Geoffrey Woglom, </a:t>
            </a:r>
          </a:p>
          <a:p>
            <a:pPr>
              <a:lnSpc>
                <a:spcPct val="100000"/>
              </a:lnSpc>
              <a:spcBef>
                <a:spcPts val="0"/>
              </a:spcBef>
            </a:pPr>
            <a:r>
              <a:rPr lang="en-US" sz="2200" dirty="0">
                <a:solidFill>
                  <a:schemeClr val="tx2"/>
                </a:solidFill>
              </a:rPr>
              <a:t>Professor of Economics</a:t>
            </a:r>
          </a:p>
          <a:p>
            <a:pPr>
              <a:lnSpc>
                <a:spcPct val="100000"/>
              </a:lnSpc>
              <a:spcBef>
                <a:spcPts val="0"/>
              </a:spcBef>
            </a:pPr>
            <a:r>
              <a:rPr lang="en-US" sz="2200" dirty="0">
                <a:solidFill>
                  <a:schemeClr val="tx2"/>
                </a:solidFill>
              </a:rPr>
              <a:t>Amherst College, emeritus</a:t>
            </a:r>
          </a:p>
          <a:p>
            <a:pPr>
              <a:lnSpc>
                <a:spcPct val="100000"/>
              </a:lnSpc>
              <a:spcBef>
                <a:spcPts val="0"/>
              </a:spcBef>
            </a:pPr>
            <a:r>
              <a:rPr lang="en-US" sz="2200" dirty="0">
                <a:solidFill>
                  <a:schemeClr val="tx2"/>
                </a:solidFill>
              </a:rPr>
              <a:t>April 29, 2025</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6" name="Picture 2">
            <a:extLst>
              <a:ext uri="{FF2B5EF4-FFF2-40B4-BE49-F238E27FC236}">
                <a16:creationId xmlns:a16="http://schemas.microsoft.com/office/drawing/2014/main" id="{615CDB93-4391-C1B8-AD42-C473313FD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26085" cy="19329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6A19267-8A74-BF12-DAA6-FCD0DE67E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113" y="4126788"/>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4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D6D2-2F67-0EBA-7E2D-1C8115B207EE}"/>
              </a:ext>
            </a:extLst>
          </p:cNvPr>
          <p:cNvSpPr>
            <a:spLocks noGrp="1"/>
          </p:cNvSpPr>
          <p:nvPr>
            <p:ph type="title"/>
          </p:nvPr>
        </p:nvSpPr>
        <p:spPr/>
        <p:txBody>
          <a:bodyPr/>
          <a:lstStyle/>
          <a:p>
            <a:r>
              <a:rPr lang="en-US" dirty="0">
                <a:solidFill>
                  <a:schemeClr val="bg1"/>
                </a:solidFill>
              </a:rPr>
              <a:t>Re</a:t>
            </a:r>
            <a:r>
              <a:rPr lang="en-US" dirty="0"/>
              <a:t>vised Outline</a:t>
            </a:r>
          </a:p>
        </p:txBody>
      </p:sp>
      <p:sp>
        <p:nvSpPr>
          <p:cNvPr id="3" name="Content Placeholder 2">
            <a:extLst>
              <a:ext uri="{FF2B5EF4-FFF2-40B4-BE49-F238E27FC236}">
                <a16:creationId xmlns:a16="http://schemas.microsoft.com/office/drawing/2014/main" id="{1A76243A-549E-564F-37F6-72630CE83EC2}"/>
              </a:ext>
            </a:extLst>
          </p:cNvPr>
          <p:cNvSpPr>
            <a:spLocks noGrp="1"/>
          </p:cNvSpPr>
          <p:nvPr>
            <p:ph idx="1"/>
          </p:nvPr>
        </p:nvSpPr>
        <p:spPr/>
        <p:txBody>
          <a:bodyPr/>
          <a:lstStyle/>
          <a:p>
            <a:r>
              <a:rPr lang="en-US" dirty="0"/>
              <a:t>Quick Overview of State of the Economy</a:t>
            </a:r>
          </a:p>
          <a:p>
            <a:r>
              <a:rPr lang="en-US" dirty="0"/>
              <a:t>“Liberation Day” primer on</a:t>
            </a:r>
          </a:p>
          <a:p>
            <a:pPr lvl="1"/>
            <a:r>
              <a:rPr lang="en-US" dirty="0"/>
              <a:t>Tariffs</a:t>
            </a:r>
          </a:p>
          <a:p>
            <a:pPr lvl="1"/>
            <a:r>
              <a:rPr lang="en-US" dirty="0"/>
              <a:t>Trade Deficits</a:t>
            </a:r>
          </a:p>
          <a:p>
            <a:r>
              <a:rPr lang="en-US" dirty="0"/>
              <a:t>End with Key Takeaways.</a:t>
            </a:r>
          </a:p>
        </p:txBody>
      </p:sp>
      <p:sp>
        <p:nvSpPr>
          <p:cNvPr id="4" name="Slide Number Placeholder 3">
            <a:extLst>
              <a:ext uri="{FF2B5EF4-FFF2-40B4-BE49-F238E27FC236}">
                <a16:creationId xmlns:a16="http://schemas.microsoft.com/office/drawing/2014/main" id="{360A8611-EB5E-9106-1D70-8F7BA7264061}"/>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23340051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52276</TotalTime>
  <Words>3200</Words>
  <Application>Microsoft Office PowerPoint</Application>
  <PresentationFormat>Widescreen</PresentationFormat>
  <Paragraphs>462</Paragraphs>
  <Slides>77</Slides>
  <Notes>12</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Arimo</vt:lpstr>
      <vt:lpstr>AvenirNextWorld-Regular</vt:lpstr>
      <vt:lpstr>Calibri</vt:lpstr>
      <vt:lpstr>Courier New</vt:lpstr>
      <vt:lpstr>Open Sans</vt:lpstr>
      <vt:lpstr>Showcard Gothic</vt:lpstr>
      <vt:lpstr>Custom Design</vt:lpstr>
      <vt:lpstr>PowerPoint Presentation</vt:lpstr>
      <vt:lpstr> Available NEED Topics Include:</vt:lpstr>
      <vt:lpstr> Course Outline</vt:lpstr>
      <vt:lpstr>The Federal Debt is Becoming A Problem</vt:lpstr>
      <vt:lpstr> Immigrant Population in 2022</vt:lpstr>
      <vt:lpstr>Autonomous Vehicles</vt:lpstr>
      <vt:lpstr>Submitting Questions</vt:lpstr>
      <vt:lpstr>PowerPoint Presentation</vt:lpstr>
      <vt:lpstr>Revised Outline</vt:lpstr>
      <vt:lpstr>Gross Domestic Product: 2024 = $29.2 tr</vt:lpstr>
      <vt:lpstr>GDP and ‘Potential’ during the Recovery</vt:lpstr>
      <vt:lpstr>What is a Recession?</vt:lpstr>
      <vt:lpstr>Unemployment is Near Record Lows</vt:lpstr>
      <vt:lpstr>Where Have All the Workers Gone?</vt:lpstr>
      <vt:lpstr>The Aging of the Labor Force</vt:lpstr>
      <vt:lpstr>Supplemented by Foreign Workers</vt:lpstr>
      <vt:lpstr>How is Missouri Doing?</vt:lpstr>
      <vt:lpstr>Labor Market in Missouri</vt:lpstr>
      <vt:lpstr>Overall Good News on the Real Side</vt:lpstr>
      <vt:lpstr>Interest Rates: Era of Falling Rates Over?</vt:lpstr>
      <vt:lpstr>National Housing Market and Closer to Home</vt:lpstr>
      <vt:lpstr>Housing Construction is Slowing?</vt:lpstr>
      <vt:lpstr>Stock Prices:  Don’t Look at Your Retirement Acct!</vt:lpstr>
      <vt:lpstr>Inflation during the Recovery (CPI)</vt:lpstr>
      <vt:lpstr>Fed’s Measure (PCE)</vt:lpstr>
      <vt:lpstr>CPI vs. PCE:  Differences</vt:lpstr>
      <vt:lpstr>Uses of Inflation Measures</vt:lpstr>
      <vt:lpstr>Measuring “Underlying” Inflation</vt:lpstr>
      <vt:lpstr>The Problem with Measuring Housing Costs</vt:lpstr>
      <vt:lpstr>Wages Haven’t Kept Pace with Inflation, Yet</vt:lpstr>
      <vt:lpstr>International Comparisons:  Real GDP</vt:lpstr>
      <vt:lpstr>Why?</vt:lpstr>
      <vt:lpstr>Iinternational Comparison:  Inflation</vt:lpstr>
      <vt:lpstr>TheSState of the Economy &amp; Policy Effects</vt:lpstr>
      <vt:lpstr>Consumer’s Are Not Happy (2/3rds of GDP)</vt:lpstr>
      <vt:lpstr>They Are Worried about Inflation</vt:lpstr>
      <vt:lpstr>Busineses aren’t Too Happy Either</vt:lpstr>
      <vt:lpstr>Professional Forecasters Are Worried</vt:lpstr>
      <vt:lpstr>Why the Doom &amp; Gloom</vt:lpstr>
      <vt:lpstr>What Was the Source of the Uncertainty?</vt:lpstr>
      <vt:lpstr>A Brief Primer on Tariffs</vt:lpstr>
      <vt:lpstr>I Guess They Didn’t Ask Peter Navarro</vt:lpstr>
      <vt:lpstr>Gains to Trade with Global Supply Chains </vt:lpstr>
      <vt:lpstr>Possible Economic Arguments for Tariffs</vt:lpstr>
      <vt:lpstr>History of the Source of Federal Revenues</vt:lpstr>
      <vt:lpstr>History of US Average Effective Tariff Rates</vt:lpstr>
      <vt:lpstr>The Original Reciprocal Tariffs</vt:lpstr>
      <vt:lpstr>World Trade Organization (WTO) 1995</vt:lpstr>
      <vt:lpstr>Tariffs in 2021</vt:lpstr>
      <vt:lpstr>Doesn’t Congress Set Taxes, including Tariffs?</vt:lpstr>
      <vt:lpstr>Gross Domestic Product: 2024 = $29.2 tr</vt:lpstr>
      <vt:lpstr>Basic GDP Accounting</vt:lpstr>
      <vt:lpstr>History of Saving, Investment and Trade Balance</vt:lpstr>
      <vt:lpstr>Three Components of National Saving</vt:lpstr>
      <vt:lpstr>Trade Deficits</vt:lpstr>
      <vt:lpstr>US Trade Balance 2022</vt:lpstr>
      <vt:lpstr>US:  Since 2000s, Good or Bad?</vt:lpstr>
      <vt:lpstr>What about the China Shock?</vt:lpstr>
      <vt:lpstr>The  China Shock</vt:lpstr>
      <vt:lpstr>Autor et. al.’s Conclusion</vt:lpstr>
      <vt:lpstr>Tariffs and Trade Deficits</vt:lpstr>
      <vt:lpstr>So, What Do Tariffs Do?</vt:lpstr>
      <vt:lpstr>Trump “Reciprocal” Tariffs</vt:lpstr>
      <vt:lpstr>Example, Lesotho (2022 data)</vt:lpstr>
      <vt:lpstr>More Generally</vt:lpstr>
      <vt:lpstr>Tariffs as of April 15</vt:lpstr>
      <vt:lpstr>Estimated Macro effects</vt:lpstr>
      <vt:lpstr>Retaliation by China</vt:lpstr>
      <vt:lpstr>Distributional Effects</vt:lpstr>
      <vt:lpstr>You Can’t Turn the Effects of Tariffs On &amp; Off</vt:lpstr>
      <vt:lpstr>Yes, but it Lowers the Deficit, Raising National Saving</vt:lpstr>
      <vt:lpstr>Limitations &amp; Ominous Mystery</vt:lpstr>
      <vt:lpstr>Interpreting Those Signals</vt:lpstr>
      <vt:lpstr>Key Takeaways on  Tariffs and Trade Deficits</vt:lpstr>
      <vt:lpstr>My Google Site</vt:lpstr>
      <vt:lpstr>Next Week:  The Federal Debt is Becoming A Problem</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Woglom</cp:lastModifiedBy>
  <cp:revision>378</cp:revision>
  <cp:lastPrinted>2024-10-07T19:55:49Z</cp:lastPrinted>
  <dcterms:created xsi:type="dcterms:W3CDTF">2017-05-03T22:30:38Z</dcterms:created>
  <dcterms:modified xsi:type="dcterms:W3CDTF">2025-04-29T16:03:34Z</dcterms:modified>
</cp:coreProperties>
</file>