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7"/>
  </p:notesMasterIdLst>
  <p:sldIdLst>
    <p:sldId id="4250" r:id="rId2"/>
    <p:sldId id="328" r:id="rId3"/>
    <p:sldId id="3935" r:id="rId4"/>
    <p:sldId id="1029" r:id="rId5"/>
    <p:sldId id="4001" r:id="rId6"/>
    <p:sldId id="436" r:id="rId7"/>
    <p:sldId id="4099" r:id="rId8"/>
    <p:sldId id="3974" r:id="rId9"/>
    <p:sldId id="4182" r:id="rId10"/>
    <p:sldId id="4142" r:id="rId11"/>
    <p:sldId id="4251" r:id="rId12"/>
    <p:sldId id="4252" r:id="rId13"/>
    <p:sldId id="4253" r:id="rId14"/>
    <p:sldId id="4254" r:id="rId15"/>
    <p:sldId id="4255" r:id="rId16"/>
    <p:sldId id="4256" r:id="rId17"/>
    <p:sldId id="4257" r:id="rId18"/>
    <p:sldId id="4258" r:id="rId19"/>
    <p:sldId id="4259" r:id="rId20"/>
    <p:sldId id="4260" r:id="rId21"/>
    <p:sldId id="4261" r:id="rId22"/>
    <p:sldId id="4262" r:id="rId23"/>
    <p:sldId id="4263" r:id="rId24"/>
    <p:sldId id="4264" r:id="rId25"/>
    <p:sldId id="4265" r:id="rId26"/>
    <p:sldId id="4266" r:id="rId27"/>
    <p:sldId id="4267" r:id="rId28"/>
    <p:sldId id="4268" r:id="rId29"/>
    <p:sldId id="4269" r:id="rId30"/>
    <p:sldId id="4270" r:id="rId31"/>
    <p:sldId id="4271" r:id="rId32"/>
    <p:sldId id="4272" r:id="rId33"/>
    <p:sldId id="4273" r:id="rId34"/>
    <p:sldId id="4274" r:id="rId35"/>
    <p:sldId id="4275" r:id="rId36"/>
    <p:sldId id="4276" r:id="rId37"/>
    <p:sldId id="4277" r:id="rId38"/>
    <p:sldId id="4278" r:id="rId39"/>
    <p:sldId id="4279" r:id="rId40"/>
    <p:sldId id="4280" r:id="rId41"/>
    <p:sldId id="4281" r:id="rId42"/>
    <p:sldId id="4299" r:id="rId43"/>
    <p:sldId id="4282" r:id="rId44"/>
    <p:sldId id="4283" r:id="rId45"/>
    <p:sldId id="4284" r:id="rId46"/>
    <p:sldId id="4285" r:id="rId47"/>
    <p:sldId id="4286" r:id="rId48"/>
    <p:sldId id="4287" r:id="rId49"/>
    <p:sldId id="4303" r:id="rId50"/>
    <p:sldId id="4300" r:id="rId51"/>
    <p:sldId id="4301" r:id="rId52"/>
    <p:sldId id="4302" r:id="rId53"/>
    <p:sldId id="4288" r:id="rId54"/>
    <p:sldId id="4290" r:id="rId55"/>
    <p:sldId id="4291" r:id="rId56"/>
    <p:sldId id="4292" r:id="rId57"/>
    <p:sldId id="4293" r:id="rId58"/>
    <p:sldId id="4294" r:id="rId59"/>
    <p:sldId id="4295" r:id="rId60"/>
    <p:sldId id="4296" r:id="rId61"/>
    <p:sldId id="4297" r:id="rId62"/>
    <p:sldId id="4298" r:id="rId63"/>
    <p:sldId id="4249" r:id="rId64"/>
    <p:sldId id="329" r:id="rId65"/>
    <p:sldId id="405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20" autoAdjust="0"/>
    <p:restoredTop sz="94718"/>
  </p:normalViewPr>
  <p:slideViewPr>
    <p:cSldViewPr snapToGrid="0" snapToObjects="1">
      <p:cViewPr varScale="1">
        <p:scale>
          <a:sx n="98" d="100"/>
          <a:sy n="98" d="100"/>
        </p:scale>
        <p:origin x="216" y="5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wog\Dropbox%20(Amherst%20College)\2022\Need\RBOB%20Gasoline_07_07_22-01_03_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Civilian Labor Force</a:t>
            </a:r>
          </a:p>
        </c:rich>
      </c:tx>
      <c:layout>
        <c:manualLayout>
          <c:xMode val="edge"/>
          <c:yMode val="edge"/>
          <c:x val="0.4094930008748907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Civilian Labor Force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Graph'!$A$12:$A$101</c:f>
              <c:numCache>
                <c:formatCode>yyyy\-mm\-dd</c:formatCode>
                <c:ptCount val="9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</c:numCache>
            </c:numRef>
          </c:cat>
          <c:val>
            <c:numRef>
              <c:f>'FRED Graph'!$B$12:$B$101</c:f>
              <c:numCache>
                <c:formatCode>0</c:formatCode>
                <c:ptCount val="90"/>
                <c:pt idx="0">
                  <c:v>157030</c:v>
                </c:pt>
                <c:pt idx="1">
                  <c:v>156644</c:v>
                </c:pt>
                <c:pt idx="2">
                  <c:v>156643</c:v>
                </c:pt>
                <c:pt idx="3">
                  <c:v>157060</c:v>
                </c:pt>
                <c:pt idx="4">
                  <c:v>157651</c:v>
                </c:pt>
                <c:pt idx="5">
                  <c:v>157062</c:v>
                </c:pt>
                <c:pt idx="6">
                  <c:v>156997</c:v>
                </c:pt>
                <c:pt idx="7">
                  <c:v>157172</c:v>
                </c:pt>
                <c:pt idx="8">
                  <c:v>156733</c:v>
                </c:pt>
                <c:pt idx="9">
                  <c:v>157167</c:v>
                </c:pt>
                <c:pt idx="10">
                  <c:v>157463</c:v>
                </c:pt>
                <c:pt idx="11">
                  <c:v>158035</c:v>
                </c:pt>
                <c:pt idx="12">
                  <c:v>158280</c:v>
                </c:pt>
                <c:pt idx="13">
                  <c:v>158640</c:v>
                </c:pt>
                <c:pt idx="14">
                  <c:v>159179</c:v>
                </c:pt>
                <c:pt idx="15">
                  <c:v>159141</c:v>
                </c:pt>
                <c:pt idx="16">
                  <c:v>158784</c:v>
                </c:pt>
                <c:pt idx="17">
                  <c:v>158967</c:v>
                </c:pt>
                <c:pt idx="18">
                  <c:v>159194</c:v>
                </c:pt>
                <c:pt idx="19">
                  <c:v>159562</c:v>
                </c:pt>
                <c:pt idx="20">
                  <c:v>159714</c:v>
                </c:pt>
                <c:pt idx="21">
                  <c:v>159605</c:v>
                </c:pt>
                <c:pt idx="22">
                  <c:v>159506</c:v>
                </c:pt>
                <c:pt idx="23">
                  <c:v>159678</c:v>
                </c:pt>
                <c:pt idx="24">
                  <c:v>159620</c:v>
                </c:pt>
                <c:pt idx="25">
                  <c:v>159859</c:v>
                </c:pt>
                <c:pt idx="26">
                  <c:v>160137</c:v>
                </c:pt>
                <c:pt idx="27">
                  <c:v>160345</c:v>
                </c:pt>
                <c:pt idx="28">
                  <c:v>160068</c:v>
                </c:pt>
                <c:pt idx="29">
                  <c:v>160192</c:v>
                </c:pt>
                <c:pt idx="30">
                  <c:v>160462</c:v>
                </c:pt>
                <c:pt idx="31">
                  <c:v>160586</c:v>
                </c:pt>
                <c:pt idx="32">
                  <c:v>161140</c:v>
                </c:pt>
                <c:pt idx="33">
                  <c:v>160309</c:v>
                </c:pt>
                <c:pt idx="34">
                  <c:v>160579</c:v>
                </c:pt>
                <c:pt idx="35">
                  <c:v>160535</c:v>
                </c:pt>
                <c:pt idx="36">
                  <c:v>160998</c:v>
                </c:pt>
                <c:pt idx="37">
                  <c:v>161846</c:v>
                </c:pt>
                <c:pt idx="38">
                  <c:v>161760</c:v>
                </c:pt>
                <c:pt idx="39">
                  <c:v>161809</c:v>
                </c:pt>
                <c:pt idx="40">
                  <c:v>161882</c:v>
                </c:pt>
                <c:pt idx="41">
                  <c:v>162180</c:v>
                </c:pt>
                <c:pt idx="42">
                  <c:v>162288</c:v>
                </c:pt>
                <c:pt idx="43">
                  <c:v>161679</c:v>
                </c:pt>
                <c:pt idx="44">
                  <c:v>162035</c:v>
                </c:pt>
                <c:pt idx="45">
                  <c:v>162525</c:v>
                </c:pt>
                <c:pt idx="46">
                  <c:v>162738</c:v>
                </c:pt>
                <c:pt idx="47">
                  <c:v>163146</c:v>
                </c:pt>
                <c:pt idx="48">
                  <c:v>163072</c:v>
                </c:pt>
                <c:pt idx="49">
                  <c:v>163114</c:v>
                </c:pt>
                <c:pt idx="50">
                  <c:v>163035</c:v>
                </c:pt>
                <c:pt idx="51">
                  <c:v>162642</c:v>
                </c:pt>
                <c:pt idx="52">
                  <c:v>162803</c:v>
                </c:pt>
                <c:pt idx="53">
                  <c:v>163029</c:v>
                </c:pt>
                <c:pt idx="54">
                  <c:v>163472</c:v>
                </c:pt>
                <c:pt idx="55">
                  <c:v>163774</c:v>
                </c:pt>
                <c:pt idx="56">
                  <c:v>164015</c:v>
                </c:pt>
                <c:pt idx="57">
                  <c:v>164336</c:v>
                </c:pt>
                <c:pt idx="58">
                  <c:v>164434</c:v>
                </c:pt>
                <c:pt idx="59">
                  <c:v>164633</c:v>
                </c:pt>
                <c:pt idx="60">
                  <c:v>164479</c:v>
                </c:pt>
                <c:pt idx="61">
                  <c:v>164583</c:v>
                </c:pt>
                <c:pt idx="62">
                  <c:v>162764</c:v>
                </c:pt>
                <c:pt idx="63">
                  <c:v>156358</c:v>
                </c:pt>
                <c:pt idx="64">
                  <c:v>158122</c:v>
                </c:pt>
                <c:pt idx="65">
                  <c:v>159834</c:v>
                </c:pt>
                <c:pt idx="66">
                  <c:v>160015</c:v>
                </c:pt>
                <c:pt idx="67">
                  <c:v>160707</c:v>
                </c:pt>
                <c:pt idx="68">
                  <c:v>160153</c:v>
                </c:pt>
                <c:pt idx="69">
                  <c:v>160834</c:v>
                </c:pt>
                <c:pt idx="70">
                  <c:v>160539</c:v>
                </c:pt>
                <c:pt idx="71">
                  <c:v>160671</c:v>
                </c:pt>
                <c:pt idx="72">
                  <c:v>160184</c:v>
                </c:pt>
                <c:pt idx="73">
                  <c:v>160359</c:v>
                </c:pt>
                <c:pt idx="74">
                  <c:v>160631</c:v>
                </c:pt>
                <c:pt idx="75">
                  <c:v>160978</c:v>
                </c:pt>
                <c:pt idx="76">
                  <c:v>160801</c:v>
                </c:pt>
                <c:pt idx="77">
                  <c:v>161114</c:v>
                </c:pt>
                <c:pt idx="78">
                  <c:v>161375</c:v>
                </c:pt>
                <c:pt idx="79">
                  <c:v>161505</c:v>
                </c:pt>
                <c:pt idx="80">
                  <c:v>161471</c:v>
                </c:pt>
                <c:pt idx="81">
                  <c:v>161610</c:v>
                </c:pt>
                <c:pt idx="82">
                  <c:v>162126</c:v>
                </c:pt>
                <c:pt idx="83">
                  <c:v>162294</c:v>
                </c:pt>
                <c:pt idx="84">
                  <c:v>163687</c:v>
                </c:pt>
                <c:pt idx="85">
                  <c:v>163991</c:v>
                </c:pt>
                <c:pt idx="86">
                  <c:v>164409</c:v>
                </c:pt>
                <c:pt idx="87">
                  <c:v>164046</c:v>
                </c:pt>
                <c:pt idx="88">
                  <c:v>164376</c:v>
                </c:pt>
                <c:pt idx="89">
                  <c:v>164023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DB-4A1E-A541-DE240E3CDDD8}"/>
            </c:ext>
          </c:extLst>
        </c:ser>
        <c:ser>
          <c:idx val="1"/>
          <c:order val="1"/>
          <c:tx>
            <c:v>Projection of PreCovid Trend</c:v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'FRED Graph'!$A$12:$A$101</c:f>
              <c:numCache>
                <c:formatCode>yyyy\-mm\-dd</c:formatCode>
                <c:ptCount val="9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</c:numCache>
            </c:numRef>
          </c:cat>
          <c:val>
            <c:numRef>
              <c:f>'FRED Graph'!$C$12:$C$101</c:f>
              <c:numCache>
                <c:formatCode>General</c:formatCode>
                <c:ptCount val="90"/>
                <c:pt idx="60">
                  <c:v>164759.71666666667</c:v>
                </c:pt>
                <c:pt idx="61">
                  <c:v>164886.43333333335</c:v>
                </c:pt>
                <c:pt idx="62">
                  <c:v>165013.85</c:v>
                </c:pt>
                <c:pt idx="63">
                  <c:v>165141.26666666666</c:v>
                </c:pt>
                <c:pt idx="64">
                  <c:v>165268.68333333332</c:v>
                </c:pt>
                <c:pt idx="65">
                  <c:v>165396.09999999998</c:v>
                </c:pt>
                <c:pt idx="66">
                  <c:v>165523.51666666663</c:v>
                </c:pt>
                <c:pt idx="67">
                  <c:v>165650.93333333329</c:v>
                </c:pt>
                <c:pt idx="68">
                  <c:v>165778.34999999995</c:v>
                </c:pt>
                <c:pt idx="69">
                  <c:v>165905.7666666666</c:v>
                </c:pt>
                <c:pt idx="70">
                  <c:v>166033.18333333326</c:v>
                </c:pt>
                <c:pt idx="71">
                  <c:v>166160.59999999992</c:v>
                </c:pt>
                <c:pt idx="72">
                  <c:v>166288.01666666658</c:v>
                </c:pt>
                <c:pt idx="73">
                  <c:v>166415.43333333323</c:v>
                </c:pt>
                <c:pt idx="74">
                  <c:v>166542.84999999989</c:v>
                </c:pt>
                <c:pt idx="75">
                  <c:v>166670.26666666655</c:v>
                </c:pt>
                <c:pt idx="76">
                  <c:v>166797.6833333332</c:v>
                </c:pt>
                <c:pt idx="77">
                  <c:v>166925.09999999986</c:v>
                </c:pt>
                <c:pt idx="78">
                  <c:v>167052.51666666652</c:v>
                </c:pt>
                <c:pt idx="79">
                  <c:v>167179.93333333317</c:v>
                </c:pt>
                <c:pt idx="80">
                  <c:v>167307.34999999983</c:v>
                </c:pt>
                <c:pt idx="81">
                  <c:v>167434.76666666649</c:v>
                </c:pt>
                <c:pt idx="82">
                  <c:v>167562.18333333315</c:v>
                </c:pt>
                <c:pt idx="83">
                  <c:v>167689.5999999998</c:v>
                </c:pt>
                <c:pt idx="84">
                  <c:v>167817.01666666646</c:v>
                </c:pt>
                <c:pt idx="85">
                  <c:v>167944.43333333312</c:v>
                </c:pt>
                <c:pt idx="86">
                  <c:v>168071.84999999977</c:v>
                </c:pt>
                <c:pt idx="87">
                  <c:v>168199.26666666643</c:v>
                </c:pt>
                <c:pt idx="88">
                  <c:v>168326.68333333309</c:v>
                </c:pt>
                <c:pt idx="89">
                  <c:v>168454.09999999974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DB-4A1E-A541-DE240E3CD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0153568"/>
        <c:axId val="1180153984"/>
      </c:lineChart>
      <c:dateAx>
        <c:axId val="118015356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153984"/>
        <c:crosses val="autoZero"/>
        <c:auto val="1"/>
        <c:lblOffset val="100"/>
        <c:baseTimeUnit val="months"/>
      </c:dateAx>
      <c:valAx>
        <c:axId val="1180153984"/>
        <c:scaling>
          <c:orientation val="minMax"/>
          <c:min val="15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15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Sources</a:t>
            </a:r>
            <a:r>
              <a:rPr lang="en-US" sz="2400" baseline="0"/>
              <a:t> of Personal Income</a:t>
            </a:r>
          </a:p>
          <a:p>
            <a:pPr>
              <a:defRPr sz="2400"/>
            </a:pPr>
            <a:r>
              <a:rPr lang="en-US" sz="2400" baseline="0"/>
              <a:t>Billions of $ at Annual Rates; BEA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Graph'!$D$17</c:f>
              <c:strCache>
                <c:ptCount val="1"/>
                <c:pt idx="0">
                  <c:v>After-Tax Income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Graph'!$A$18:$A$47</c:f>
              <c:numCache>
                <c:formatCode>yyyy\-mm\-dd</c:formatCode>
                <c:ptCount val="30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</c:numCache>
            </c:numRef>
          </c:cat>
          <c:val>
            <c:numRef>
              <c:f>'FRED Graph'!$D$18:$D$47</c:f>
              <c:numCache>
                <c:formatCode>0.0</c:formatCode>
                <c:ptCount val="30"/>
                <c:pt idx="0">
                  <c:v>16444.3</c:v>
                </c:pt>
                <c:pt idx="1">
                  <c:v>16622.599999999999</c:v>
                </c:pt>
                <c:pt idx="2">
                  <c:v>16734.8</c:v>
                </c:pt>
                <c:pt idx="3">
                  <c:v>16444.3</c:v>
                </c:pt>
                <c:pt idx="4">
                  <c:v>18919.400000000001</c:v>
                </c:pt>
                <c:pt idx="5">
                  <c:v>18024</c:v>
                </c:pt>
                <c:pt idx="6">
                  <c:v>17805.599999999999</c:v>
                </c:pt>
                <c:pt idx="7">
                  <c:v>17960.599999999999</c:v>
                </c:pt>
                <c:pt idx="8">
                  <c:v>17349.599999999999</c:v>
                </c:pt>
                <c:pt idx="9">
                  <c:v>17476.8</c:v>
                </c:pt>
                <c:pt idx="10">
                  <c:v>17398.900000000001</c:v>
                </c:pt>
                <c:pt idx="11">
                  <c:v>17175.599999999999</c:v>
                </c:pt>
                <c:pt idx="12">
                  <c:v>17272.2</c:v>
                </c:pt>
                <c:pt idx="13">
                  <c:v>19120.3</c:v>
                </c:pt>
                <c:pt idx="14">
                  <c:v>17546.599999999999</c:v>
                </c:pt>
                <c:pt idx="15">
                  <c:v>21698.9</c:v>
                </c:pt>
                <c:pt idx="16">
                  <c:v>18429.900000000001</c:v>
                </c:pt>
                <c:pt idx="17">
                  <c:v>17980.599999999999</c:v>
                </c:pt>
                <c:pt idx="18">
                  <c:v>18001.7</c:v>
                </c:pt>
                <c:pt idx="19">
                  <c:v>18225.8</c:v>
                </c:pt>
                <c:pt idx="20">
                  <c:v>18277.599999999999</c:v>
                </c:pt>
                <c:pt idx="21">
                  <c:v>18044.7</c:v>
                </c:pt>
                <c:pt idx="22">
                  <c:v>18166.3</c:v>
                </c:pt>
                <c:pt idx="23">
                  <c:v>18269.5</c:v>
                </c:pt>
                <c:pt idx="24">
                  <c:v>18329.5</c:v>
                </c:pt>
                <c:pt idx="25">
                  <c:v>18090.400000000001</c:v>
                </c:pt>
                <c:pt idx="26">
                  <c:v>18199</c:v>
                </c:pt>
                <c:pt idx="27">
                  <c:v>18299.5</c:v>
                </c:pt>
                <c:pt idx="28">
                  <c:v>18384.7</c:v>
                </c:pt>
                <c:pt idx="29">
                  <c:v>18481.2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42-4BFB-8EAC-CBA5896E0DE5}"/>
            </c:ext>
          </c:extLst>
        </c:ser>
        <c:ser>
          <c:idx val="1"/>
          <c:order val="1"/>
          <c:tx>
            <c:strRef>
              <c:f>'FRED Graph'!$I$17</c:f>
              <c:strCache>
                <c:ptCount val="1"/>
                <c:pt idx="0">
                  <c:v>Before-Tax Income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Graph'!$A$18:$A$47</c:f>
              <c:numCache>
                <c:formatCode>yyyy\-mm\-dd</c:formatCode>
                <c:ptCount val="30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</c:numCache>
            </c:numRef>
          </c:cat>
          <c:val>
            <c:numRef>
              <c:f>'FRED Graph'!$I$18:$I$47</c:f>
              <c:numCache>
                <c:formatCode>0.0</c:formatCode>
                <c:ptCount val="30"/>
                <c:pt idx="0">
                  <c:v>16953.3</c:v>
                </c:pt>
                <c:pt idx="1">
                  <c:v>17140</c:v>
                </c:pt>
                <c:pt idx="2">
                  <c:v>17286.599999999999</c:v>
                </c:pt>
                <c:pt idx="3">
                  <c:v>16820.599999999999</c:v>
                </c:pt>
                <c:pt idx="4">
                  <c:v>15792.800000000001</c:v>
                </c:pt>
                <c:pt idx="5">
                  <c:v>16114.7</c:v>
                </c:pt>
                <c:pt idx="6">
                  <c:v>16454.399999999998</c:v>
                </c:pt>
                <c:pt idx="7">
                  <c:v>16658.599999999999</c:v>
                </c:pt>
                <c:pt idx="8">
                  <c:v>16878.199999999997</c:v>
                </c:pt>
                <c:pt idx="9">
                  <c:v>17063.399999999998</c:v>
                </c:pt>
                <c:pt idx="10">
                  <c:v>17306.2</c:v>
                </c:pt>
                <c:pt idx="11">
                  <c:v>17280.199999999997</c:v>
                </c:pt>
                <c:pt idx="12">
                  <c:v>17355.300000000003</c:v>
                </c:pt>
                <c:pt idx="13">
                  <c:v>17327.400000000001</c:v>
                </c:pt>
                <c:pt idx="14">
                  <c:v>17361.199999999997</c:v>
                </c:pt>
                <c:pt idx="15">
                  <c:v>17567.400000000001</c:v>
                </c:pt>
                <c:pt idx="16">
                  <c:v>17764.400000000001</c:v>
                </c:pt>
                <c:pt idx="17">
                  <c:v>17915.8</c:v>
                </c:pt>
                <c:pt idx="18">
                  <c:v>18059.100000000002</c:v>
                </c:pt>
                <c:pt idx="19">
                  <c:v>18218.900000000001</c:v>
                </c:pt>
                <c:pt idx="20">
                  <c:v>18283.499999999996</c:v>
                </c:pt>
                <c:pt idx="21">
                  <c:v>18390.399999999998</c:v>
                </c:pt>
                <c:pt idx="22">
                  <c:v>18596.899999999998</c:v>
                </c:pt>
                <c:pt idx="23">
                  <c:v>18736.3</c:v>
                </c:pt>
                <c:pt idx="24">
                  <c:v>18838.3</c:v>
                </c:pt>
                <c:pt idx="25">
                  <c:v>18913.400000000001</c:v>
                </c:pt>
                <c:pt idx="26">
                  <c:v>19072.899999999998</c:v>
                </c:pt>
                <c:pt idx="27">
                  <c:v>19191.5</c:v>
                </c:pt>
                <c:pt idx="28">
                  <c:v>19295.600000000002</c:v>
                </c:pt>
                <c:pt idx="29">
                  <c:v>19424.3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42-4BFB-8EAC-CBA5896E0D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20905280"/>
        <c:axId val="1520904032"/>
      </c:lineChart>
      <c:dateAx>
        <c:axId val="1520905280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04032"/>
        <c:crosses val="autoZero"/>
        <c:auto val="1"/>
        <c:lblOffset val="100"/>
        <c:baseTimeUnit val="months"/>
      </c:dateAx>
      <c:valAx>
        <c:axId val="1520904032"/>
        <c:scaling>
          <c:orientation val="minMax"/>
          <c:min val="150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05280"/>
        <c:crosses val="autoZero"/>
        <c:crossBetween val="between"/>
      </c:valAx>
      <c:spPr>
        <a:gradFill>
          <a:gsLst>
            <a:gs pos="3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30000">
          <a:schemeClr val="accent1">
            <a:lumMod val="5000"/>
            <a:lumOff val="95000"/>
          </a:schemeClr>
        </a:gs>
        <a:gs pos="71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Spending and Saving</a:t>
            </a:r>
          </a:p>
          <a:p>
            <a:pPr>
              <a:defRPr sz="3200"/>
            </a:pPr>
            <a:r>
              <a:rPr lang="en-US" sz="3200"/>
              <a:t>Billions of $ at Annual Rates; BEA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19673651072038"/>
          <c:y val="0.15575437754167668"/>
          <c:w val="0.84696902424641851"/>
          <c:h val="0.49843005587882705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Graph'!$D$17</c:f>
              <c:strCache>
                <c:ptCount val="1"/>
                <c:pt idx="0">
                  <c:v>After-Tax Income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Graph'!$A$18:$A$47</c:f>
              <c:numCache>
                <c:formatCode>yyyy\-mm\-dd</c:formatCode>
                <c:ptCount val="30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</c:numCache>
            </c:numRef>
          </c:cat>
          <c:val>
            <c:numRef>
              <c:f>'FRED Graph'!$D$18:$D$47</c:f>
              <c:numCache>
                <c:formatCode>0.0</c:formatCode>
                <c:ptCount val="30"/>
                <c:pt idx="0">
                  <c:v>16444.3</c:v>
                </c:pt>
                <c:pt idx="1">
                  <c:v>16622.599999999999</c:v>
                </c:pt>
                <c:pt idx="2">
                  <c:v>16734.8</c:v>
                </c:pt>
                <c:pt idx="3">
                  <c:v>16444.3</c:v>
                </c:pt>
                <c:pt idx="4">
                  <c:v>18919.400000000001</c:v>
                </c:pt>
                <c:pt idx="5">
                  <c:v>18024</c:v>
                </c:pt>
                <c:pt idx="6">
                  <c:v>17805.599999999999</c:v>
                </c:pt>
                <c:pt idx="7">
                  <c:v>17960.599999999999</c:v>
                </c:pt>
                <c:pt idx="8">
                  <c:v>17349.599999999999</c:v>
                </c:pt>
                <c:pt idx="9">
                  <c:v>17476.8</c:v>
                </c:pt>
                <c:pt idx="10">
                  <c:v>17398.900000000001</c:v>
                </c:pt>
                <c:pt idx="11">
                  <c:v>17175.599999999999</c:v>
                </c:pt>
                <c:pt idx="12">
                  <c:v>17272.2</c:v>
                </c:pt>
                <c:pt idx="13">
                  <c:v>19120.3</c:v>
                </c:pt>
                <c:pt idx="14">
                  <c:v>17546.599999999999</c:v>
                </c:pt>
                <c:pt idx="15">
                  <c:v>21698.9</c:v>
                </c:pt>
                <c:pt idx="16">
                  <c:v>18429.900000000001</c:v>
                </c:pt>
                <c:pt idx="17">
                  <c:v>17980.599999999999</c:v>
                </c:pt>
                <c:pt idx="18">
                  <c:v>18001.7</c:v>
                </c:pt>
                <c:pt idx="19">
                  <c:v>18225.8</c:v>
                </c:pt>
                <c:pt idx="20">
                  <c:v>18277.599999999999</c:v>
                </c:pt>
                <c:pt idx="21">
                  <c:v>18044.7</c:v>
                </c:pt>
                <c:pt idx="22">
                  <c:v>18166.3</c:v>
                </c:pt>
                <c:pt idx="23">
                  <c:v>18269.5</c:v>
                </c:pt>
                <c:pt idx="24">
                  <c:v>18329.5</c:v>
                </c:pt>
                <c:pt idx="25">
                  <c:v>18090.400000000001</c:v>
                </c:pt>
                <c:pt idx="26">
                  <c:v>18199</c:v>
                </c:pt>
                <c:pt idx="27">
                  <c:v>18299.5</c:v>
                </c:pt>
                <c:pt idx="28">
                  <c:v>18384.7</c:v>
                </c:pt>
                <c:pt idx="29">
                  <c:v>18481.2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0B-4EBF-9092-3CDC158BDF63}"/>
            </c:ext>
          </c:extLst>
        </c:ser>
        <c:ser>
          <c:idx val="1"/>
          <c:order val="1"/>
          <c:tx>
            <c:strRef>
              <c:f>'FRED Graph'!$G$17</c:f>
              <c:strCache>
                <c:ptCount val="1"/>
                <c:pt idx="0">
                  <c:v>Personal Consumption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Graph'!$A$18:$A$47</c:f>
              <c:numCache>
                <c:formatCode>yyyy\-mm\-dd</c:formatCode>
                <c:ptCount val="30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</c:numCache>
            </c:numRef>
          </c:cat>
          <c:val>
            <c:numRef>
              <c:f>'FRED Graph'!$G$18:$G$47</c:f>
              <c:numCache>
                <c:formatCode>0.0</c:formatCode>
                <c:ptCount val="30"/>
                <c:pt idx="0">
                  <c:v>14686.3</c:v>
                </c:pt>
                <c:pt idx="1">
                  <c:v>14769.9</c:v>
                </c:pt>
                <c:pt idx="2">
                  <c:v>14785.1</c:v>
                </c:pt>
                <c:pt idx="3">
                  <c:v>13762.2</c:v>
                </c:pt>
                <c:pt idx="4">
                  <c:v>12021.8</c:v>
                </c:pt>
                <c:pt idx="5">
                  <c:v>13058.1</c:v>
                </c:pt>
                <c:pt idx="6">
                  <c:v>13889.3</c:v>
                </c:pt>
                <c:pt idx="7">
                  <c:v>14129.2</c:v>
                </c:pt>
                <c:pt idx="8">
                  <c:v>14270.5</c:v>
                </c:pt>
                <c:pt idx="9">
                  <c:v>14481.7</c:v>
                </c:pt>
                <c:pt idx="10">
                  <c:v>14546</c:v>
                </c:pt>
                <c:pt idx="11">
                  <c:v>14467.3</c:v>
                </c:pt>
                <c:pt idx="12">
                  <c:v>14389.5</c:v>
                </c:pt>
                <c:pt idx="13">
                  <c:v>14857.9</c:v>
                </c:pt>
                <c:pt idx="14">
                  <c:v>14699.6</c:v>
                </c:pt>
                <c:pt idx="15">
                  <c:v>15458.9</c:v>
                </c:pt>
                <c:pt idx="16">
                  <c:v>15618.7</c:v>
                </c:pt>
                <c:pt idx="17">
                  <c:v>15624.4</c:v>
                </c:pt>
                <c:pt idx="18">
                  <c:v>15802</c:v>
                </c:pt>
                <c:pt idx="19">
                  <c:v>15814.9</c:v>
                </c:pt>
                <c:pt idx="20">
                  <c:v>15991.1</c:v>
                </c:pt>
                <c:pt idx="21">
                  <c:v>16088.9</c:v>
                </c:pt>
                <c:pt idx="22">
                  <c:v>16309.5</c:v>
                </c:pt>
                <c:pt idx="23">
                  <c:v>16390.900000000001</c:v>
                </c:pt>
                <c:pt idx="24">
                  <c:v>16242.3</c:v>
                </c:pt>
                <c:pt idx="25">
                  <c:v>16543.3</c:v>
                </c:pt>
                <c:pt idx="26">
                  <c:v>16635.8</c:v>
                </c:pt>
                <c:pt idx="27">
                  <c:v>16831.2</c:v>
                </c:pt>
                <c:pt idx="28">
                  <c:v>16923.900000000001</c:v>
                </c:pt>
                <c:pt idx="29">
                  <c:v>16956.599999999999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0B-4EBF-9092-3CDC158BDF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20905280"/>
        <c:axId val="1520904032"/>
      </c:lineChart>
      <c:dateAx>
        <c:axId val="1520905280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04032"/>
        <c:crosses val="autoZero"/>
        <c:auto val="1"/>
        <c:lblOffset val="100"/>
        <c:baseTimeUnit val="months"/>
      </c:dateAx>
      <c:valAx>
        <c:axId val="1520904032"/>
        <c:scaling>
          <c:orientation val="minMax"/>
          <c:max val="23000"/>
          <c:min val="120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05280"/>
        <c:crosses val="autoZero"/>
        <c:crossBetween val="between"/>
      </c:valAx>
      <c:spPr>
        <a:gradFill>
          <a:gsLst>
            <a:gs pos="3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30000">
          <a:schemeClr val="accent1">
            <a:lumMod val="5000"/>
            <a:lumOff val="95000"/>
          </a:schemeClr>
        </a:gs>
        <a:gs pos="71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The CPI and the Fed's "Target"</a:t>
            </a:r>
          </a:p>
        </c:rich>
      </c:tx>
      <c:layout>
        <c:manualLayout>
          <c:xMode val="edge"/>
          <c:yMode val="edge"/>
          <c:x val="0.28658629326168589"/>
          <c:y val="1.622775850731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CPI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Sheet1!$B$3:$B$33</c:f>
              <c:numCache>
                <c:formatCode>[$-409]mmm\-yy;@</c:formatCode>
                <c:ptCount val="31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44673</c:v>
                </c:pt>
                <c:pt idx="29">
                  <c:v>44703</c:v>
                </c:pt>
                <c:pt idx="30">
                  <c:v>44734</c:v>
                </c:pt>
              </c:numCache>
            </c:numRef>
          </c:cat>
          <c:val>
            <c:numRef>
              <c:f>'FRED Graph'!$C$23:$C$53</c:f>
              <c:numCache>
                <c:formatCode>0.000</c:formatCode>
                <c:ptCount val="31"/>
                <c:pt idx="0">
                  <c:v>258.26299999999998</c:v>
                </c:pt>
                <c:pt idx="1">
                  <c:v>258.68200000000002</c:v>
                </c:pt>
                <c:pt idx="2">
                  <c:v>259.00700000000001</c:v>
                </c:pt>
                <c:pt idx="3">
                  <c:v>258.16500000000002</c:v>
                </c:pt>
                <c:pt idx="4">
                  <c:v>256.09399999999999</c:v>
                </c:pt>
                <c:pt idx="5">
                  <c:v>255.94399999999999</c:v>
                </c:pt>
                <c:pt idx="6">
                  <c:v>257.21699999999998</c:v>
                </c:pt>
                <c:pt idx="7">
                  <c:v>258.54300000000001</c:v>
                </c:pt>
                <c:pt idx="8">
                  <c:v>259.58</c:v>
                </c:pt>
                <c:pt idx="9">
                  <c:v>260.19</c:v>
                </c:pt>
                <c:pt idx="10">
                  <c:v>260.35199999999998</c:v>
                </c:pt>
                <c:pt idx="11">
                  <c:v>260.721</c:v>
                </c:pt>
                <c:pt idx="12">
                  <c:v>261.56400000000002</c:v>
                </c:pt>
                <c:pt idx="13">
                  <c:v>262.2</c:v>
                </c:pt>
                <c:pt idx="14">
                  <c:v>263.346</c:v>
                </c:pt>
                <c:pt idx="15">
                  <c:v>265.02800000000002</c:v>
                </c:pt>
                <c:pt idx="16">
                  <c:v>266.72699999999998</c:v>
                </c:pt>
                <c:pt idx="17">
                  <c:v>268.59899999999999</c:v>
                </c:pt>
                <c:pt idx="18">
                  <c:v>270.95499999999998</c:v>
                </c:pt>
                <c:pt idx="19">
                  <c:v>272.18400000000003</c:v>
                </c:pt>
                <c:pt idx="20">
                  <c:v>273.09199999999998</c:v>
                </c:pt>
                <c:pt idx="21">
                  <c:v>274.214</c:v>
                </c:pt>
                <c:pt idx="22">
                  <c:v>276.58999999999997</c:v>
                </c:pt>
                <c:pt idx="23">
                  <c:v>278.524</c:v>
                </c:pt>
                <c:pt idx="24">
                  <c:v>280.12599999999998</c:v>
                </c:pt>
                <c:pt idx="25">
                  <c:v>281.93299999999999</c:v>
                </c:pt>
                <c:pt idx="26">
                  <c:v>284.18200000000002</c:v>
                </c:pt>
                <c:pt idx="27">
                  <c:v>287.70800000000003</c:v>
                </c:pt>
                <c:pt idx="28">
                  <c:v>288.66300000000001</c:v>
                </c:pt>
                <c:pt idx="29">
                  <c:v>291.47399999999999</c:v>
                </c:pt>
                <c:pt idx="30">
                  <c:v>295.32799999999997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6D-4CF9-B65E-378785D0FECA}"/>
            </c:ext>
          </c:extLst>
        </c:ser>
        <c:ser>
          <c:idx val="1"/>
          <c:order val="1"/>
          <c:tx>
            <c:v>"Target"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Sheet1!$B$3:$B$33</c:f>
              <c:numCache>
                <c:formatCode>[$-409]mmm\-yy;@</c:formatCode>
                <c:ptCount val="31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44673</c:v>
                </c:pt>
                <c:pt idx="29">
                  <c:v>44703</c:v>
                </c:pt>
                <c:pt idx="30">
                  <c:v>44734</c:v>
                </c:pt>
              </c:numCache>
            </c:numRef>
          </c:cat>
          <c:val>
            <c:numRef>
              <c:f>'FRED Graph'!$F$23:$F$53</c:f>
              <c:numCache>
                <c:formatCode>General</c:formatCode>
                <c:ptCount val="31"/>
                <c:pt idx="0" formatCode="0.000">
                  <c:v>258.26299999999998</c:v>
                </c:pt>
                <c:pt idx="1">
                  <c:v>258.79497949455839</c:v>
                </c:pt>
                <c:pt idx="2">
                  <c:v>259.3280547797745</c:v>
                </c:pt>
                <c:pt idx="3">
                  <c:v>259.86222811279765</c:v>
                </c:pt>
                <c:pt idx="4">
                  <c:v>260.39750175542656</c:v>
                </c:pt>
                <c:pt idx="5">
                  <c:v>260.93387797411884</c:v>
                </c:pt>
                <c:pt idx="6">
                  <c:v>261.47135904000066</c:v>
                </c:pt>
                <c:pt idx="7">
                  <c:v>262.00994722887634</c:v>
                </c:pt>
                <c:pt idx="8">
                  <c:v>262.54964482123796</c:v>
                </c:pt>
                <c:pt idx="9">
                  <c:v>263.09045410227509</c:v>
                </c:pt>
                <c:pt idx="10">
                  <c:v>263.63237736188438</c:v>
                </c:pt>
                <c:pt idx="11">
                  <c:v>264.17541689467924</c:v>
                </c:pt>
                <c:pt idx="12">
                  <c:v>264.71957499999974</c:v>
                </c:pt>
                <c:pt idx="13">
                  <c:v>265.2648539819221</c:v>
                </c:pt>
                <c:pt idx="14">
                  <c:v>265.81125614926862</c:v>
                </c:pt>
                <c:pt idx="15">
                  <c:v>266.35878381561736</c:v>
                </c:pt>
                <c:pt idx="16">
                  <c:v>266.90743929931199</c:v>
                </c:pt>
                <c:pt idx="17">
                  <c:v>267.45722492347159</c:v>
                </c:pt>
                <c:pt idx="18">
                  <c:v>268.00814301600042</c:v>
                </c:pt>
                <c:pt idx="19">
                  <c:v>268.56019590959795</c:v>
                </c:pt>
                <c:pt idx="20">
                  <c:v>269.11338594176863</c:v>
                </c:pt>
                <c:pt idx="21">
                  <c:v>269.66771545483169</c:v>
                </c:pt>
                <c:pt idx="22">
                  <c:v>270.22318679593121</c:v>
                </c:pt>
                <c:pt idx="23">
                  <c:v>270.77980231704595</c:v>
                </c:pt>
                <c:pt idx="24">
                  <c:v>271.33756437499943</c:v>
                </c:pt>
                <c:pt idx="25">
                  <c:v>271.89647533146984</c:v>
                </c:pt>
                <c:pt idx="26">
                  <c:v>272.45653755300003</c:v>
                </c:pt>
                <c:pt idx="27">
                  <c:v>273.01775341100745</c:v>
                </c:pt>
                <c:pt idx="28">
                  <c:v>273.58012528179444</c:v>
                </c:pt>
                <c:pt idx="29">
                  <c:v>274.14365554655802</c:v>
                </c:pt>
                <c:pt idx="30">
                  <c:v>274.70834659140007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6D-4CF9-B65E-378785D0FECA}"/>
            </c:ext>
          </c:extLst>
        </c:ser>
        <c:ser>
          <c:idx val="2"/>
          <c:order val="2"/>
          <c:tx>
            <c:v>CPI Excl Food and Energy</c:v>
          </c:tx>
          <c:spPr>
            <a:ln w="3175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Sheet1!$B$3:$B$33</c:f>
              <c:numCache>
                <c:formatCode>[$-409]mmm\-yy;@</c:formatCode>
                <c:ptCount val="31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44673</c:v>
                </c:pt>
                <c:pt idx="29">
                  <c:v>44703</c:v>
                </c:pt>
                <c:pt idx="30">
                  <c:v>44734</c:v>
                </c:pt>
              </c:numCache>
            </c:numRef>
          </c:cat>
          <c:val>
            <c:numRef>
              <c:f>Sheet1!$I$3:$I$33</c:f>
              <c:numCache>
                <c:formatCode>General</c:formatCode>
                <c:ptCount val="31"/>
                <c:pt idx="0">
                  <c:v>258.26299999999998</c:v>
                </c:pt>
                <c:pt idx="1">
                  <c:v>258.91997476499762</c:v>
                </c:pt>
                <c:pt idx="2">
                  <c:v>259.56625911222164</c:v>
                </c:pt>
                <c:pt idx="3">
                  <c:v>259.40395913329468</c:v>
                </c:pt>
                <c:pt idx="4">
                  <c:v>258.29118382867591</c:v>
                </c:pt>
                <c:pt idx="5">
                  <c:v>258.13082756207143</c:v>
                </c:pt>
                <c:pt idx="6">
                  <c:v>258.59926223178871</c:v>
                </c:pt>
                <c:pt idx="7">
                  <c:v>260.02205965184277</c:v>
                </c:pt>
                <c:pt idx="8">
                  <c:v>261.10081999081814</c:v>
                </c:pt>
                <c:pt idx="9">
                  <c:v>261.57702950982525</c:v>
                </c:pt>
                <c:pt idx="10">
                  <c:v>261.75196361884832</c:v>
                </c:pt>
                <c:pt idx="11">
                  <c:v>262.22234200088803</c:v>
                </c:pt>
                <c:pt idx="12">
                  <c:v>262.38561383597619</c:v>
                </c:pt>
                <c:pt idx="13">
                  <c:v>262.51195513693727</c:v>
                </c:pt>
                <c:pt idx="14">
                  <c:v>262.90847245072285</c:v>
                </c:pt>
                <c:pt idx="15">
                  <c:v>263.71025378374509</c:v>
                </c:pt>
                <c:pt idx="16">
                  <c:v>265.96690379014228</c:v>
                </c:pt>
                <c:pt idx="17">
                  <c:v>267.95532149603747</c:v>
                </c:pt>
                <c:pt idx="18">
                  <c:v>270.10020804389217</c:v>
                </c:pt>
                <c:pt idx="19">
                  <c:v>270.94766661649265</c:v>
                </c:pt>
                <c:pt idx="20">
                  <c:v>271.44525697104706</c:v>
                </c:pt>
                <c:pt idx="21">
                  <c:v>272.13624670168809</c:v>
                </c:pt>
                <c:pt idx="22">
                  <c:v>273.77673990185963</c:v>
                </c:pt>
                <c:pt idx="23">
                  <c:v>275.20925588352605</c:v>
                </c:pt>
                <c:pt idx="24">
                  <c:v>276.75547903605747</c:v>
                </c:pt>
                <c:pt idx="25">
                  <c:v>278.36973211987561</c:v>
                </c:pt>
                <c:pt idx="26">
                  <c:v>279.77600798518858</c:v>
                </c:pt>
                <c:pt idx="27">
                  <c:v>280.68274978362467</c:v>
                </c:pt>
                <c:pt idx="28">
                  <c:v>282.28048131270174</c:v>
                </c:pt>
                <c:pt idx="29">
                  <c:v>284.06286551241425</c:v>
                </c:pt>
                <c:pt idx="30">
                  <c:v>286.069748485373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6D-4CF9-B65E-378785D0FE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48518736"/>
        <c:axId val="1448519568"/>
      </c:lineChart>
      <c:dateAx>
        <c:axId val="144851873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519568"/>
        <c:crosses val="autoZero"/>
        <c:auto val="1"/>
        <c:lblOffset val="100"/>
        <c:baseTimeUnit val="months"/>
      </c:dateAx>
      <c:valAx>
        <c:axId val="1448519568"/>
        <c:scaling>
          <c:orientation val="minMax"/>
          <c:max val="300"/>
          <c:min val="25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518736"/>
        <c:crosses val="autoZero"/>
        <c:crossBetween val="between"/>
      </c:valAx>
      <c:spPr>
        <a:gradFill>
          <a:gsLst>
            <a:gs pos="3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accent1">
              <a:alpha val="17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Expectations and Subsequent Inflation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Forecast Made 1 Year Ago</c:v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INFLATION!$G$8:$G$215</c:f>
              <c:numCache>
                <c:formatCode>[$-409]mmm\-yy;@</c:formatCode>
                <c:ptCount val="208"/>
                <c:pt idx="0">
                  <c:v>26115</c:v>
                </c:pt>
                <c:pt idx="1">
                  <c:v>26207</c:v>
                </c:pt>
                <c:pt idx="2">
                  <c:v>26299</c:v>
                </c:pt>
                <c:pt idx="3">
                  <c:v>26390</c:v>
                </c:pt>
                <c:pt idx="4">
                  <c:v>26481</c:v>
                </c:pt>
                <c:pt idx="5">
                  <c:v>26573</c:v>
                </c:pt>
                <c:pt idx="6">
                  <c:v>26665</c:v>
                </c:pt>
                <c:pt idx="7">
                  <c:v>26755</c:v>
                </c:pt>
                <c:pt idx="8">
                  <c:v>26846</c:v>
                </c:pt>
                <c:pt idx="9">
                  <c:v>26938</c:v>
                </c:pt>
                <c:pt idx="10">
                  <c:v>27030</c:v>
                </c:pt>
                <c:pt idx="11">
                  <c:v>27120</c:v>
                </c:pt>
                <c:pt idx="12">
                  <c:v>27211</c:v>
                </c:pt>
                <c:pt idx="13">
                  <c:v>27303</c:v>
                </c:pt>
                <c:pt idx="14">
                  <c:v>27395</c:v>
                </c:pt>
                <c:pt idx="15">
                  <c:v>27485</c:v>
                </c:pt>
                <c:pt idx="16">
                  <c:v>27576</c:v>
                </c:pt>
                <c:pt idx="17">
                  <c:v>27668</c:v>
                </c:pt>
                <c:pt idx="18">
                  <c:v>27760</c:v>
                </c:pt>
                <c:pt idx="19">
                  <c:v>27851</c:v>
                </c:pt>
                <c:pt idx="20">
                  <c:v>27942</c:v>
                </c:pt>
                <c:pt idx="21">
                  <c:v>28034</c:v>
                </c:pt>
                <c:pt idx="22">
                  <c:v>28126</c:v>
                </c:pt>
                <c:pt idx="23">
                  <c:v>28216</c:v>
                </c:pt>
                <c:pt idx="24">
                  <c:v>28307</c:v>
                </c:pt>
                <c:pt idx="25">
                  <c:v>28399</c:v>
                </c:pt>
                <c:pt idx="26">
                  <c:v>28491</c:v>
                </c:pt>
                <c:pt idx="27">
                  <c:v>28581</c:v>
                </c:pt>
                <c:pt idx="28">
                  <c:v>28672</c:v>
                </c:pt>
                <c:pt idx="29">
                  <c:v>28764</c:v>
                </c:pt>
                <c:pt idx="30">
                  <c:v>28856</c:v>
                </c:pt>
                <c:pt idx="31">
                  <c:v>28946</c:v>
                </c:pt>
                <c:pt idx="32">
                  <c:v>29037</c:v>
                </c:pt>
                <c:pt idx="33">
                  <c:v>29129</c:v>
                </c:pt>
                <c:pt idx="34">
                  <c:v>29221</c:v>
                </c:pt>
                <c:pt idx="35">
                  <c:v>29312</c:v>
                </c:pt>
                <c:pt idx="36">
                  <c:v>29403</c:v>
                </c:pt>
                <c:pt idx="37">
                  <c:v>29495</c:v>
                </c:pt>
                <c:pt idx="38">
                  <c:v>29587</c:v>
                </c:pt>
                <c:pt idx="39">
                  <c:v>29677</c:v>
                </c:pt>
                <c:pt idx="40">
                  <c:v>29768</c:v>
                </c:pt>
                <c:pt idx="41">
                  <c:v>29860</c:v>
                </c:pt>
                <c:pt idx="42">
                  <c:v>29952</c:v>
                </c:pt>
                <c:pt idx="43">
                  <c:v>30042</c:v>
                </c:pt>
                <c:pt idx="44">
                  <c:v>30133</c:v>
                </c:pt>
                <c:pt idx="45">
                  <c:v>30225</c:v>
                </c:pt>
                <c:pt idx="46">
                  <c:v>30317</c:v>
                </c:pt>
                <c:pt idx="47">
                  <c:v>30407</c:v>
                </c:pt>
                <c:pt idx="48">
                  <c:v>30498</c:v>
                </c:pt>
                <c:pt idx="49">
                  <c:v>30590</c:v>
                </c:pt>
                <c:pt idx="50">
                  <c:v>30682</c:v>
                </c:pt>
                <c:pt idx="51">
                  <c:v>30773</c:v>
                </c:pt>
                <c:pt idx="52">
                  <c:v>30864</c:v>
                </c:pt>
                <c:pt idx="53">
                  <c:v>30956</c:v>
                </c:pt>
                <c:pt idx="54">
                  <c:v>31048</c:v>
                </c:pt>
                <c:pt idx="55">
                  <c:v>31138</c:v>
                </c:pt>
                <c:pt idx="56">
                  <c:v>31229</c:v>
                </c:pt>
                <c:pt idx="57">
                  <c:v>31321</c:v>
                </c:pt>
                <c:pt idx="58">
                  <c:v>31413</c:v>
                </c:pt>
                <c:pt idx="59">
                  <c:v>31503</c:v>
                </c:pt>
                <c:pt idx="60">
                  <c:v>31594</c:v>
                </c:pt>
                <c:pt idx="61">
                  <c:v>31686</c:v>
                </c:pt>
                <c:pt idx="62">
                  <c:v>31778</c:v>
                </c:pt>
                <c:pt idx="63">
                  <c:v>31868</c:v>
                </c:pt>
                <c:pt idx="64">
                  <c:v>31959</c:v>
                </c:pt>
                <c:pt idx="65">
                  <c:v>32051</c:v>
                </c:pt>
                <c:pt idx="66">
                  <c:v>32143</c:v>
                </c:pt>
                <c:pt idx="67">
                  <c:v>32234</c:v>
                </c:pt>
                <c:pt idx="68">
                  <c:v>32325</c:v>
                </c:pt>
                <c:pt idx="69">
                  <c:v>32417</c:v>
                </c:pt>
                <c:pt idx="70">
                  <c:v>32509</c:v>
                </c:pt>
                <c:pt idx="71">
                  <c:v>32599</c:v>
                </c:pt>
                <c:pt idx="72">
                  <c:v>32690</c:v>
                </c:pt>
                <c:pt idx="73">
                  <c:v>32782</c:v>
                </c:pt>
                <c:pt idx="74">
                  <c:v>32874</c:v>
                </c:pt>
                <c:pt idx="75">
                  <c:v>32964</c:v>
                </c:pt>
                <c:pt idx="76">
                  <c:v>33055</c:v>
                </c:pt>
                <c:pt idx="77">
                  <c:v>33147</c:v>
                </c:pt>
                <c:pt idx="78">
                  <c:v>33239</c:v>
                </c:pt>
                <c:pt idx="79">
                  <c:v>33329</c:v>
                </c:pt>
                <c:pt idx="80">
                  <c:v>33420</c:v>
                </c:pt>
                <c:pt idx="81">
                  <c:v>33512</c:v>
                </c:pt>
                <c:pt idx="82">
                  <c:v>33604</c:v>
                </c:pt>
                <c:pt idx="83">
                  <c:v>33695</c:v>
                </c:pt>
                <c:pt idx="84">
                  <c:v>33786</c:v>
                </c:pt>
                <c:pt idx="85">
                  <c:v>33878</c:v>
                </c:pt>
                <c:pt idx="86">
                  <c:v>33970</c:v>
                </c:pt>
                <c:pt idx="87">
                  <c:v>34060</c:v>
                </c:pt>
                <c:pt idx="88">
                  <c:v>34151</c:v>
                </c:pt>
                <c:pt idx="89">
                  <c:v>34243</c:v>
                </c:pt>
                <c:pt idx="90">
                  <c:v>34335</c:v>
                </c:pt>
                <c:pt idx="91">
                  <c:v>34425</c:v>
                </c:pt>
                <c:pt idx="92">
                  <c:v>34516</c:v>
                </c:pt>
                <c:pt idx="93">
                  <c:v>34608</c:v>
                </c:pt>
                <c:pt idx="94">
                  <c:v>34700</c:v>
                </c:pt>
                <c:pt idx="95">
                  <c:v>34790</c:v>
                </c:pt>
                <c:pt idx="96">
                  <c:v>34881</c:v>
                </c:pt>
                <c:pt idx="97">
                  <c:v>34973</c:v>
                </c:pt>
                <c:pt idx="98">
                  <c:v>35065</c:v>
                </c:pt>
                <c:pt idx="99">
                  <c:v>35156</c:v>
                </c:pt>
                <c:pt idx="100">
                  <c:v>35247</c:v>
                </c:pt>
                <c:pt idx="101">
                  <c:v>35339</c:v>
                </c:pt>
                <c:pt idx="102">
                  <c:v>35431</c:v>
                </c:pt>
                <c:pt idx="103">
                  <c:v>35521</c:v>
                </c:pt>
                <c:pt idx="104">
                  <c:v>35612</c:v>
                </c:pt>
                <c:pt idx="105">
                  <c:v>35704</c:v>
                </c:pt>
                <c:pt idx="106">
                  <c:v>35796</c:v>
                </c:pt>
                <c:pt idx="107">
                  <c:v>35886</c:v>
                </c:pt>
                <c:pt idx="108">
                  <c:v>35977</c:v>
                </c:pt>
                <c:pt idx="109">
                  <c:v>36069</c:v>
                </c:pt>
                <c:pt idx="110">
                  <c:v>36161</c:v>
                </c:pt>
                <c:pt idx="111">
                  <c:v>36251</c:v>
                </c:pt>
                <c:pt idx="112">
                  <c:v>36342</c:v>
                </c:pt>
                <c:pt idx="113">
                  <c:v>36434</c:v>
                </c:pt>
                <c:pt idx="114">
                  <c:v>36526</c:v>
                </c:pt>
                <c:pt idx="115">
                  <c:v>36617</c:v>
                </c:pt>
                <c:pt idx="116">
                  <c:v>36708</c:v>
                </c:pt>
                <c:pt idx="117">
                  <c:v>36800</c:v>
                </c:pt>
                <c:pt idx="118">
                  <c:v>36892</c:v>
                </c:pt>
                <c:pt idx="119">
                  <c:v>36982</c:v>
                </c:pt>
                <c:pt idx="120">
                  <c:v>37073</c:v>
                </c:pt>
                <c:pt idx="121">
                  <c:v>37165</c:v>
                </c:pt>
                <c:pt idx="122">
                  <c:v>37257</c:v>
                </c:pt>
                <c:pt idx="123">
                  <c:v>37347</c:v>
                </c:pt>
                <c:pt idx="124">
                  <c:v>37438</c:v>
                </c:pt>
                <c:pt idx="125">
                  <c:v>37530</c:v>
                </c:pt>
                <c:pt idx="126">
                  <c:v>37622</c:v>
                </c:pt>
                <c:pt idx="127">
                  <c:v>37712</c:v>
                </c:pt>
                <c:pt idx="128">
                  <c:v>37803</c:v>
                </c:pt>
                <c:pt idx="129">
                  <c:v>37895</c:v>
                </c:pt>
                <c:pt idx="130">
                  <c:v>37987</c:v>
                </c:pt>
                <c:pt idx="131">
                  <c:v>38078</c:v>
                </c:pt>
                <c:pt idx="132">
                  <c:v>38169</c:v>
                </c:pt>
                <c:pt idx="133">
                  <c:v>38261</c:v>
                </c:pt>
                <c:pt idx="134">
                  <c:v>38353</c:v>
                </c:pt>
                <c:pt idx="135">
                  <c:v>38443</c:v>
                </c:pt>
                <c:pt idx="136">
                  <c:v>38534</c:v>
                </c:pt>
                <c:pt idx="137">
                  <c:v>38626</c:v>
                </c:pt>
                <c:pt idx="138">
                  <c:v>38718</c:v>
                </c:pt>
                <c:pt idx="139">
                  <c:v>38808</c:v>
                </c:pt>
                <c:pt idx="140">
                  <c:v>38899</c:v>
                </c:pt>
                <c:pt idx="141">
                  <c:v>38991</c:v>
                </c:pt>
                <c:pt idx="142">
                  <c:v>39083</c:v>
                </c:pt>
                <c:pt idx="143">
                  <c:v>39173</c:v>
                </c:pt>
                <c:pt idx="144">
                  <c:v>39264</c:v>
                </c:pt>
                <c:pt idx="145">
                  <c:v>39356</c:v>
                </c:pt>
                <c:pt idx="146">
                  <c:v>39448</c:v>
                </c:pt>
                <c:pt idx="147">
                  <c:v>39539</c:v>
                </c:pt>
                <c:pt idx="148">
                  <c:v>39630</c:v>
                </c:pt>
                <c:pt idx="149">
                  <c:v>39722</c:v>
                </c:pt>
                <c:pt idx="150">
                  <c:v>39814</c:v>
                </c:pt>
                <c:pt idx="151">
                  <c:v>39904</c:v>
                </c:pt>
                <c:pt idx="152">
                  <c:v>39995</c:v>
                </c:pt>
                <c:pt idx="153">
                  <c:v>40087</c:v>
                </c:pt>
                <c:pt idx="154">
                  <c:v>40179</c:v>
                </c:pt>
                <c:pt idx="155">
                  <c:v>40269</c:v>
                </c:pt>
                <c:pt idx="156">
                  <c:v>40360</c:v>
                </c:pt>
                <c:pt idx="157">
                  <c:v>40452</c:v>
                </c:pt>
                <c:pt idx="158">
                  <c:v>40544</c:v>
                </c:pt>
                <c:pt idx="159">
                  <c:v>40634</c:v>
                </c:pt>
                <c:pt idx="160">
                  <c:v>40725</c:v>
                </c:pt>
                <c:pt idx="161">
                  <c:v>40817</c:v>
                </c:pt>
                <c:pt idx="162">
                  <c:v>40909</c:v>
                </c:pt>
                <c:pt idx="163">
                  <c:v>41000</c:v>
                </c:pt>
                <c:pt idx="164">
                  <c:v>41091</c:v>
                </c:pt>
                <c:pt idx="165">
                  <c:v>41183</c:v>
                </c:pt>
                <c:pt idx="166">
                  <c:v>41275</c:v>
                </c:pt>
                <c:pt idx="167">
                  <c:v>41365</c:v>
                </c:pt>
                <c:pt idx="168">
                  <c:v>41456</c:v>
                </c:pt>
                <c:pt idx="169">
                  <c:v>41548</c:v>
                </c:pt>
                <c:pt idx="170">
                  <c:v>41640</c:v>
                </c:pt>
                <c:pt idx="171">
                  <c:v>41730</c:v>
                </c:pt>
                <c:pt idx="172">
                  <c:v>41821</c:v>
                </c:pt>
                <c:pt idx="173">
                  <c:v>41913</c:v>
                </c:pt>
                <c:pt idx="174">
                  <c:v>42005</c:v>
                </c:pt>
                <c:pt idx="175">
                  <c:v>42095</c:v>
                </c:pt>
                <c:pt idx="176">
                  <c:v>42186</c:v>
                </c:pt>
                <c:pt idx="177">
                  <c:v>42278</c:v>
                </c:pt>
                <c:pt idx="178">
                  <c:v>42370</c:v>
                </c:pt>
                <c:pt idx="179">
                  <c:v>42461</c:v>
                </c:pt>
                <c:pt idx="180">
                  <c:v>42552</c:v>
                </c:pt>
                <c:pt idx="181">
                  <c:v>42644</c:v>
                </c:pt>
                <c:pt idx="182">
                  <c:v>42736</c:v>
                </c:pt>
                <c:pt idx="183">
                  <c:v>42826</c:v>
                </c:pt>
                <c:pt idx="184">
                  <c:v>42917</c:v>
                </c:pt>
                <c:pt idx="185">
                  <c:v>43009</c:v>
                </c:pt>
                <c:pt idx="186">
                  <c:v>43101</c:v>
                </c:pt>
                <c:pt idx="187">
                  <c:v>43191</c:v>
                </c:pt>
                <c:pt idx="188">
                  <c:v>43282</c:v>
                </c:pt>
                <c:pt idx="189">
                  <c:v>43374</c:v>
                </c:pt>
                <c:pt idx="190">
                  <c:v>43466</c:v>
                </c:pt>
                <c:pt idx="191">
                  <c:v>43556</c:v>
                </c:pt>
                <c:pt idx="192">
                  <c:v>43647</c:v>
                </c:pt>
                <c:pt idx="193">
                  <c:v>43739</c:v>
                </c:pt>
                <c:pt idx="194">
                  <c:v>43831</c:v>
                </c:pt>
                <c:pt idx="195">
                  <c:v>43922</c:v>
                </c:pt>
                <c:pt idx="196">
                  <c:v>44013</c:v>
                </c:pt>
                <c:pt idx="197">
                  <c:v>44105</c:v>
                </c:pt>
                <c:pt idx="198">
                  <c:v>44197</c:v>
                </c:pt>
                <c:pt idx="199">
                  <c:v>44287</c:v>
                </c:pt>
                <c:pt idx="200">
                  <c:v>44378</c:v>
                </c:pt>
                <c:pt idx="201">
                  <c:v>44470</c:v>
                </c:pt>
                <c:pt idx="202">
                  <c:v>44562</c:v>
                </c:pt>
                <c:pt idx="203">
                  <c:v>44652</c:v>
                </c:pt>
                <c:pt idx="204">
                  <c:v>44743</c:v>
                </c:pt>
                <c:pt idx="205">
                  <c:v>44835</c:v>
                </c:pt>
                <c:pt idx="206">
                  <c:v>44927</c:v>
                </c:pt>
                <c:pt idx="207">
                  <c:v>45017</c:v>
                </c:pt>
              </c:numCache>
            </c:numRef>
          </c:cat>
          <c:val>
            <c:numRef>
              <c:f>INFLATION!$H$8:$H$215</c:f>
              <c:numCache>
                <c:formatCode>General</c:formatCode>
                <c:ptCount val="208"/>
                <c:pt idx="0">
                  <c:v>2.9851000000000001</c:v>
                </c:pt>
                <c:pt idx="1">
                  <c:v>3.7037</c:v>
                </c:pt>
                <c:pt idx="2">
                  <c:v>3.5413999999999999</c:v>
                </c:pt>
                <c:pt idx="3">
                  <c:v>3.5303</c:v>
                </c:pt>
                <c:pt idx="4">
                  <c:v>3.4163999999999999</c:v>
                </c:pt>
                <c:pt idx="5">
                  <c:v>3.1358999999999999</c:v>
                </c:pt>
                <c:pt idx="6">
                  <c:v>3.4194</c:v>
                </c:pt>
                <c:pt idx="7">
                  <c:v>3.5392000000000001</c:v>
                </c:pt>
                <c:pt idx="8">
                  <c:v>3.3858000000000001</c:v>
                </c:pt>
                <c:pt idx="9">
                  <c:v>3.6128</c:v>
                </c:pt>
                <c:pt idx="10">
                  <c:v>3.6999</c:v>
                </c:pt>
                <c:pt idx="11">
                  <c:v>3.7608999999999999</c:v>
                </c:pt>
                <c:pt idx="12">
                  <c:v>3.7723</c:v>
                </c:pt>
                <c:pt idx="13">
                  <c:v>4.0998999999999999</c:v>
                </c:pt>
                <c:pt idx="14">
                  <c:v>5.3651</c:v>
                </c:pt>
                <c:pt idx="15">
                  <c:v>5.6521999999999997</c:v>
                </c:pt>
                <c:pt idx="16">
                  <c:v>5.6125999999999996</c:v>
                </c:pt>
                <c:pt idx="17">
                  <c:v>6.6470000000000002</c:v>
                </c:pt>
                <c:pt idx="18" formatCode="#,##0.00">
                  <c:v>7.6814</c:v>
                </c:pt>
                <c:pt idx="19" formatCode="#,##0.00">
                  <c:v>7.2412000000000001</c:v>
                </c:pt>
                <c:pt idx="20" formatCode="#,##0.00">
                  <c:v>5.5917000000000003</c:v>
                </c:pt>
                <c:pt idx="21" formatCode="#,##0.00">
                  <c:v>5.9454000000000002</c:v>
                </c:pt>
                <c:pt idx="22" formatCode="#,##0.00">
                  <c:v>6.2087000000000003</c:v>
                </c:pt>
                <c:pt idx="23" formatCode="#,##0.00">
                  <c:v>6.1832000000000003</c:v>
                </c:pt>
                <c:pt idx="24" formatCode="#,##0.00">
                  <c:v>5.9001999999999999</c:v>
                </c:pt>
                <c:pt idx="25" formatCode="#,##0.00">
                  <c:v>6.0549999999999997</c:v>
                </c:pt>
                <c:pt idx="26" formatCode="#,##0.00">
                  <c:v>5.7290000000000001</c:v>
                </c:pt>
                <c:pt idx="27" formatCode="#,##0.00">
                  <c:v>5.6440000000000001</c:v>
                </c:pt>
                <c:pt idx="28" formatCode="#,##0.00">
                  <c:v>6.2678000000000003</c:v>
                </c:pt>
                <c:pt idx="29" formatCode="#,##0.00">
                  <c:v>5.8989000000000003</c:v>
                </c:pt>
                <c:pt idx="30" formatCode="#,##0.00">
                  <c:v>5.9557000000000002</c:v>
                </c:pt>
                <c:pt idx="31" formatCode="#,##0.00">
                  <c:v>5.9043999999999999</c:v>
                </c:pt>
                <c:pt idx="32" formatCode="#,##0.00">
                  <c:v>6.5327000000000002</c:v>
                </c:pt>
                <c:pt idx="33" formatCode="#,##0.00">
                  <c:v>6.9055</c:v>
                </c:pt>
                <c:pt idx="34" formatCode="#,##0.00">
                  <c:v>7.0926999999999998</c:v>
                </c:pt>
                <c:pt idx="35" formatCode="#,##0.00">
                  <c:v>7.3262</c:v>
                </c:pt>
                <c:pt idx="36" formatCode="#,##0.00">
                  <c:v>7.9278000000000004</c:v>
                </c:pt>
                <c:pt idx="37" formatCode="#,##0.00">
                  <c:v>8.0251000000000001</c:v>
                </c:pt>
                <c:pt idx="38" formatCode="#,##0.00">
                  <c:v>8.1870999999999992</c:v>
                </c:pt>
                <c:pt idx="39" formatCode="#,##0.00">
                  <c:v>8.6957000000000004</c:v>
                </c:pt>
                <c:pt idx="40" formatCode="#,##0.00">
                  <c:v>8.8415999999999997</c:v>
                </c:pt>
                <c:pt idx="41" formatCode="#,##0.00">
                  <c:v>8.9339999999999993</c:v>
                </c:pt>
                <c:pt idx="42" formatCode="#,##0.00">
                  <c:v>9.3725000000000005</c:v>
                </c:pt>
                <c:pt idx="43" formatCode="#,##0.00">
                  <c:v>9.0618999999999996</c:v>
                </c:pt>
                <c:pt idx="44" formatCode="#,##0.00">
                  <c:v>8.6786999999999992</c:v>
                </c:pt>
                <c:pt idx="45" formatCode="#,##0.00">
                  <c:v>7.8029000000000002</c:v>
                </c:pt>
                <c:pt idx="46" formatCode="#,##0.00">
                  <c:v>7.5187999999999997</c:v>
                </c:pt>
                <c:pt idx="47" formatCode="#,##0.00">
                  <c:v>7.0197000000000003</c:v>
                </c:pt>
                <c:pt idx="48" formatCode="#,##0.00">
                  <c:v>6.2378</c:v>
                </c:pt>
                <c:pt idx="49" formatCode="#,##0.00">
                  <c:v>5.8738999999999999</c:v>
                </c:pt>
                <c:pt idx="50" formatCode="#,##0.00">
                  <c:v>5.5898000000000003</c:v>
                </c:pt>
                <c:pt idx="51" formatCode="#,##0.00">
                  <c:v>5.0011999999999999</c:v>
                </c:pt>
                <c:pt idx="52" formatCode="#,##0.00">
                  <c:v>4.8236999999999997</c:v>
                </c:pt>
                <c:pt idx="53" formatCode="#,##0.00">
                  <c:v>4.9493999999999998</c:v>
                </c:pt>
                <c:pt idx="54" formatCode="#,##0.00">
                  <c:v>5.5327000000000002</c:v>
                </c:pt>
                <c:pt idx="55" formatCode="#,##0.00">
                  <c:v>4.9774000000000003</c:v>
                </c:pt>
                <c:pt idx="56" formatCode="#,##0.00">
                  <c:v>5.3811999999999998</c:v>
                </c:pt>
                <c:pt idx="57" formatCode="#,##0.00">
                  <c:v>4.7460000000000004</c:v>
                </c:pt>
                <c:pt idx="58" formatCode="#,##0.00">
                  <c:v>4.4131</c:v>
                </c:pt>
                <c:pt idx="59" formatCode="#,##0.00">
                  <c:v>3.9929999999999999</c:v>
                </c:pt>
                <c:pt idx="60" formatCode="#,##0.00">
                  <c:v>4.3289999999999997</c:v>
                </c:pt>
                <c:pt idx="61" formatCode="#,##0.00">
                  <c:v>4.2131999999999996</c:v>
                </c:pt>
                <c:pt idx="62" formatCode="#,##0.00">
                  <c:v>3.9744000000000002</c:v>
                </c:pt>
                <c:pt idx="63" formatCode="#,##0.00">
                  <c:v>3.3332999999999999</c:v>
                </c:pt>
                <c:pt idx="64" formatCode="#,##0.00">
                  <c:v>3.1524000000000001</c:v>
                </c:pt>
                <c:pt idx="65" formatCode="#,##0.00">
                  <c:v>2.6154999999999999</c:v>
                </c:pt>
                <c:pt idx="66" formatCode="#,##0.00">
                  <c:v>3.1114999999999999</c:v>
                </c:pt>
                <c:pt idx="67" formatCode="#,##0.00">
                  <c:v>3.7037</c:v>
                </c:pt>
                <c:pt idx="68" formatCode="#,##0.00">
                  <c:v>3.9182000000000001</c:v>
                </c:pt>
                <c:pt idx="69" formatCode="#,##0.00">
                  <c:v>4.1420000000000003</c:v>
                </c:pt>
                <c:pt idx="70" formatCode="#,##0.00">
                  <c:v>3.6194999999999999</c:v>
                </c:pt>
                <c:pt idx="71" formatCode="#,##0.00">
                  <c:v>3.7610000000000001</c:v>
                </c:pt>
                <c:pt idx="72" formatCode="#,##0.00">
                  <c:v>3.9434999999999998</c:v>
                </c:pt>
                <c:pt idx="73" formatCode="#,##0.00">
                  <c:v>4.1837999999999997</c:v>
                </c:pt>
                <c:pt idx="74" formatCode="#,##0.00">
                  <c:v>4.3689</c:v>
                </c:pt>
                <c:pt idx="75" formatCode="#,##0.00">
                  <c:v>4.5564</c:v>
                </c:pt>
                <c:pt idx="76" formatCode="#,##0.00">
                  <c:v>4.5777000000000001</c:v>
                </c:pt>
                <c:pt idx="77" formatCode="#,##0.00">
                  <c:v>4.3205</c:v>
                </c:pt>
                <c:pt idx="78" formatCode="#,##0.00">
                  <c:v>3.9843999999999999</c:v>
                </c:pt>
                <c:pt idx="79" formatCode="#,##0.00">
                  <c:v>4.0217000000000001</c:v>
                </c:pt>
                <c:pt idx="80" formatCode="#,##0.00">
                  <c:v>3.8168000000000002</c:v>
                </c:pt>
                <c:pt idx="81" formatCode="#,##0.00">
                  <c:v>4.3840000000000003</c:v>
                </c:pt>
                <c:pt idx="82" formatCode="#,##0.00">
                  <c:v>4.2648999999999999</c:v>
                </c:pt>
                <c:pt idx="83" formatCode="#,##0.00">
                  <c:v>3.4944000000000002</c:v>
                </c:pt>
                <c:pt idx="84" formatCode="#,##0.00">
                  <c:v>3.3824000000000001</c:v>
                </c:pt>
                <c:pt idx="85" formatCode="#,##0.00">
                  <c:v>3.3527999999999998</c:v>
                </c:pt>
                <c:pt idx="86" formatCode="#,##0.00">
                  <c:v>3.1930000000000001</c:v>
                </c:pt>
                <c:pt idx="87" formatCode="#,##0.00">
                  <c:v>3.2498</c:v>
                </c:pt>
                <c:pt idx="88" formatCode="#,##0.00">
                  <c:v>3.1074000000000002</c:v>
                </c:pt>
                <c:pt idx="89" formatCode="#,##0.00">
                  <c:v>2.7909000000000002</c:v>
                </c:pt>
                <c:pt idx="90" formatCode="#,##0.00">
                  <c:v>2.7065999999999999</c:v>
                </c:pt>
                <c:pt idx="91" formatCode="#,##0.00">
                  <c:v>2.7801999999999998</c:v>
                </c:pt>
                <c:pt idx="92" formatCode="#,##0.00">
                  <c:v>2.7557999999999998</c:v>
                </c:pt>
                <c:pt idx="93" formatCode="#,##0.00">
                  <c:v>3.0522</c:v>
                </c:pt>
                <c:pt idx="94" formatCode="#,##0.00">
                  <c:v>2.8332000000000002</c:v>
                </c:pt>
                <c:pt idx="95" formatCode="#,##0.00">
                  <c:v>2.7631000000000001</c:v>
                </c:pt>
                <c:pt idx="96" formatCode="#,##0.00">
                  <c:v>2.8923999999999999</c:v>
                </c:pt>
                <c:pt idx="97" formatCode="#,##0.00">
                  <c:v>3.0516999999999999</c:v>
                </c:pt>
                <c:pt idx="98" formatCode="#,##0.00">
                  <c:v>3.1029</c:v>
                </c:pt>
                <c:pt idx="99" formatCode="#,##0.00">
                  <c:v>2.8929</c:v>
                </c:pt>
                <c:pt idx="100" formatCode="#,##0.00">
                  <c:v>2.9361999999999999</c:v>
                </c:pt>
                <c:pt idx="101" formatCode="#,##0.00">
                  <c:v>2.5676999999999999</c:v>
                </c:pt>
                <c:pt idx="102" formatCode="#,##0.00">
                  <c:v>2.3504999999999998</c:v>
                </c:pt>
                <c:pt idx="103" formatCode="#,##0.00">
                  <c:v>2.3622999999999998</c:v>
                </c:pt>
                <c:pt idx="104" formatCode="#,##0.00">
                  <c:v>2.5023</c:v>
                </c:pt>
                <c:pt idx="105" formatCode="#,##0.00">
                  <c:v>2.5049999999999999</c:v>
                </c:pt>
                <c:pt idx="106" formatCode="#,##0.00">
                  <c:v>2.5649999999999999</c:v>
                </c:pt>
                <c:pt idx="107" formatCode="#,##0.00">
                  <c:v>2.5781999999999998</c:v>
                </c:pt>
                <c:pt idx="108" formatCode="#,##0.00">
                  <c:v>2.423</c:v>
                </c:pt>
                <c:pt idx="109" formatCode="#,##0.00">
                  <c:v>2.4550000000000001</c:v>
                </c:pt>
                <c:pt idx="110" formatCode="#,##0.00">
                  <c:v>2.2968000000000002</c:v>
                </c:pt>
                <c:pt idx="111" formatCode="#,##0.00">
                  <c:v>2.2338</c:v>
                </c:pt>
                <c:pt idx="112" formatCode="#,##0.00">
                  <c:v>2.0482999999999998</c:v>
                </c:pt>
                <c:pt idx="113" formatCode="#,##0.00">
                  <c:v>2.0345</c:v>
                </c:pt>
                <c:pt idx="114" formatCode="#,##0.00">
                  <c:v>1.8525</c:v>
                </c:pt>
                <c:pt idx="115" formatCode="#,##0.00">
                  <c:v>1.5446</c:v>
                </c:pt>
                <c:pt idx="116" formatCode="#,##0.00">
                  <c:v>1.7404999999999999</c:v>
                </c:pt>
                <c:pt idx="117" formatCode="#,##0.00">
                  <c:v>1.8674999999999999</c:v>
                </c:pt>
                <c:pt idx="118" formatCode="#,##0.00">
                  <c:v>1.8129999999999999</c:v>
                </c:pt>
                <c:pt idx="119" formatCode="#,##0.00">
                  <c:v>1.9881</c:v>
                </c:pt>
                <c:pt idx="120" formatCode="#,##0.00">
                  <c:v>2.2149999999999999</c:v>
                </c:pt>
                <c:pt idx="121" formatCode="#,##0.00">
                  <c:v>2.3742999999999999</c:v>
                </c:pt>
                <c:pt idx="122" formatCode="#,##0.00">
                  <c:v>2.2595000000000001</c:v>
                </c:pt>
                <c:pt idx="123" formatCode="#,##0.00">
                  <c:v>2.1217999999999999</c:v>
                </c:pt>
                <c:pt idx="124" formatCode="#,##0.00">
                  <c:v>2.0695999999999999</c:v>
                </c:pt>
                <c:pt idx="125" formatCode="#,##0.00">
                  <c:v>2.0891000000000002</c:v>
                </c:pt>
                <c:pt idx="126" formatCode="#,##0.00">
                  <c:v>1.7377</c:v>
                </c:pt>
                <c:pt idx="127" formatCode="#,##0.00">
                  <c:v>1.7831999999999999</c:v>
                </c:pt>
                <c:pt idx="128" formatCode="#,##0.00">
                  <c:v>1.9280999999999999</c:v>
                </c:pt>
                <c:pt idx="129" formatCode="#,##0.00">
                  <c:v>1.8935999999999999</c:v>
                </c:pt>
                <c:pt idx="130" formatCode="#,##0.00">
                  <c:v>1.9253</c:v>
                </c:pt>
                <c:pt idx="131" formatCode="#,##0.00">
                  <c:v>1.8409</c:v>
                </c:pt>
                <c:pt idx="132" formatCode="#,##0.00">
                  <c:v>1.7747999999999999</c:v>
                </c:pt>
                <c:pt idx="133" formatCode="#,##0.00">
                  <c:v>1.7225999999999999</c:v>
                </c:pt>
                <c:pt idx="134" formatCode="#,##0.00">
                  <c:v>1.7551000000000001</c:v>
                </c:pt>
                <c:pt idx="135" formatCode="#,##0.00">
                  <c:v>1.5686</c:v>
                </c:pt>
                <c:pt idx="136" formatCode="#,##0.00">
                  <c:v>1.8331</c:v>
                </c:pt>
                <c:pt idx="137" formatCode="#,##0.00">
                  <c:v>2.1528</c:v>
                </c:pt>
                <c:pt idx="138" formatCode="#,##0.00">
                  <c:v>1.9992000000000001</c:v>
                </c:pt>
                <c:pt idx="139" formatCode="#,##0.00">
                  <c:v>1.9775</c:v>
                </c:pt>
                <c:pt idx="140" formatCode="#,##0.00">
                  <c:v>2.2313000000000001</c:v>
                </c:pt>
                <c:pt idx="141" formatCode="#,##0.00">
                  <c:v>2.2452000000000001</c:v>
                </c:pt>
                <c:pt idx="142" formatCode="#,##0.00">
                  <c:v>2.1876000000000002</c:v>
                </c:pt>
                <c:pt idx="143" formatCode="#,##0.00">
                  <c:v>2.1911</c:v>
                </c:pt>
                <c:pt idx="144" formatCode="#,##0.00">
                  <c:v>2.2606000000000002</c:v>
                </c:pt>
                <c:pt idx="145" formatCode="#,##0.00">
                  <c:v>2.3919000000000001</c:v>
                </c:pt>
                <c:pt idx="146" formatCode="#,##0.00">
                  <c:v>2.2698</c:v>
                </c:pt>
                <c:pt idx="147" formatCode="#,##0.00">
                  <c:v>2.1312000000000002</c:v>
                </c:pt>
                <c:pt idx="148" formatCode="#,##0.00">
                  <c:v>2.2921999999999998</c:v>
                </c:pt>
                <c:pt idx="149" formatCode="#,##0.00">
                  <c:v>2.2673000000000001</c:v>
                </c:pt>
                <c:pt idx="150" formatCode="#,##0.00">
                  <c:v>2.2425000000000002</c:v>
                </c:pt>
                <c:pt idx="151" formatCode="#,##0.00">
                  <c:v>2.2444999999999999</c:v>
                </c:pt>
                <c:pt idx="152" formatCode="#,##0.00">
                  <c:v>2.3917000000000002</c:v>
                </c:pt>
                <c:pt idx="153" formatCode="#,##0.00">
                  <c:v>2.2277</c:v>
                </c:pt>
                <c:pt idx="154" formatCode="#,##0.00">
                  <c:v>1.9411</c:v>
                </c:pt>
                <c:pt idx="155" formatCode="#,##0.00">
                  <c:v>1.2529999999999999</c:v>
                </c:pt>
                <c:pt idx="156" formatCode="#,##0.00">
                  <c:v>1.4694</c:v>
                </c:pt>
                <c:pt idx="157" formatCode="#,##0.00">
                  <c:v>1.4576</c:v>
                </c:pt>
                <c:pt idx="158" formatCode="#,##0.00">
                  <c:v>1.4816</c:v>
                </c:pt>
                <c:pt idx="159" formatCode="#,##0.00">
                  <c:v>1.5317000000000001</c:v>
                </c:pt>
                <c:pt idx="160" formatCode="#,##0.00">
                  <c:v>1.6557999999999999</c:v>
                </c:pt>
                <c:pt idx="161" formatCode="#,##0.00">
                  <c:v>1.5025999999999999</c:v>
                </c:pt>
                <c:pt idx="162" formatCode="#,##0.00">
                  <c:v>1.522</c:v>
                </c:pt>
                <c:pt idx="163" formatCode="#,##0.00">
                  <c:v>1.5032000000000001</c:v>
                </c:pt>
                <c:pt idx="164" formatCode="#,##0.00">
                  <c:v>1.7729999999999999</c:v>
                </c:pt>
                <c:pt idx="165" formatCode="#,##0.00">
                  <c:v>1.8874</c:v>
                </c:pt>
                <c:pt idx="166" formatCode="#,##0.00">
                  <c:v>1.9301999999999999</c:v>
                </c:pt>
                <c:pt idx="167" formatCode="#,##0.00">
                  <c:v>1.7483</c:v>
                </c:pt>
                <c:pt idx="168" formatCode="#,##0.00">
                  <c:v>1.9376</c:v>
                </c:pt>
                <c:pt idx="169" formatCode="#,##0.00">
                  <c:v>1.8588</c:v>
                </c:pt>
                <c:pt idx="170" formatCode="#,##0.00">
                  <c:v>1.9932000000000001</c:v>
                </c:pt>
                <c:pt idx="171" formatCode="#,##0.00">
                  <c:v>1.9262999999999999</c:v>
                </c:pt>
                <c:pt idx="172" formatCode="#,##0.00">
                  <c:v>1.8684000000000001</c:v>
                </c:pt>
                <c:pt idx="173" formatCode="#,##0.00">
                  <c:v>1.8130999999999999</c:v>
                </c:pt>
                <c:pt idx="174" formatCode="#,##0.00">
                  <c:v>1.8067</c:v>
                </c:pt>
                <c:pt idx="175" formatCode="#,##0.00">
                  <c:v>1.8391999999999999</c:v>
                </c:pt>
                <c:pt idx="176" formatCode="#,##0.00">
                  <c:v>1.8751</c:v>
                </c:pt>
                <c:pt idx="177" formatCode="#,##0.00">
                  <c:v>1.966</c:v>
                </c:pt>
                <c:pt idx="178" formatCode="#,##0.00">
                  <c:v>1.8653999999999999</c:v>
                </c:pt>
                <c:pt idx="179" formatCode="#,##0.00">
                  <c:v>1.7706999999999999</c:v>
                </c:pt>
                <c:pt idx="180" formatCode="#,##0.00">
                  <c:v>1.8144</c:v>
                </c:pt>
                <c:pt idx="181" formatCode="#,##0.00">
                  <c:v>1.7656000000000001</c:v>
                </c:pt>
                <c:pt idx="182" formatCode="#,##0.00">
                  <c:v>1.8526</c:v>
                </c:pt>
                <c:pt idx="183" formatCode="#,##0.00">
                  <c:v>1.8085</c:v>
                </c:pt>
                <c:pt idx="184" formatCode="#,##0.00">
                  <c:v>1.8686</c:v>
                </c:pt>
                <c:pt idx="185" formatCode="#,##0.00">
                  <c:v>1.8892</c:v>
                </c:pt>
                <c:pt idx="186" formatCode="#,##0.00">
                  <c:v>1.9401999999999999</c:v>
                </c:pt>
                <c:pt idx="187" formatCode="#,##0.00">
                  <c:v>2.1025</c:v>
                </c:pt>
                <c:pt idx="188" formatCode="#,##0.00">
                  <c:v>2.0102000000000002</c:v>
                </c:pt>
                <c:pt idx="189" formatCode="#,##0.00">
                  <c:v>1.9432</c:v>
                </c:pt>
                <c:pt idx="190" formatCode="#,##0.00">
                  <c:v>1.998</c:v>
                </c:pt>
                <c:pt idx="191" formatCode="#,##0.00">
                  <c:v>2.0365000000000002</c:v>
                </c:pt>
                <c:pt idx="192" formatCode="#,##0.00">
                  <c:v>2.1011000000000002</c:v>
                </c:pt>
                <c:pt idx="193" formatCode="#,##0.00">
                  <c:v>2.2248999999999999</c:v>
                </c:pt>
                <c:pt idx="194" formatCode="#,##0.00">
                  <c:v>2.2151000000000001</c:v>
                </c:pt>
                <c:pt idx="195" formatCode="#,##0.00">
                  <c:v>2.1038000000000001</c:v>
                </c:pt>
                <c:pt idx="196" formatCode="#,##0.00">
                  <c:v>2.0131000000000001</c:v>
                </c:pt>
                <c:pt idx="197" formatCode="#,##0.00">
                  <c:v>1.9786999999999999</c:v>
                </c:pt>
                <c:pt idx="198" formatCode="#,##0.00">
                  <c:v>1.9404999999999999</c:v>
                </c:pt>
                <c:pt idx="199" formatCode="#,##0.00">
                  <c:v>1.9268000000000001</c:v>
                </c:pt>
                <c:pt idx="200" formatCode="#,##0.00">
                  <c:v>1.3731</c:v>
                </c:pt>
                <c:pt idx="201" formatCode="#,##0.00">
                  <c:v>1.5176000000000001</c:v>
                </c:pt>
                <c:pt idx="202" formatCode="#,##0.00">
                  <c:v>1.8720000000000001</c:v>
                </c:pt>
                <c:pt idx="203" formatCode="#,##0.00">
                  <c:v>1.9533</c:v>
                </c:pt>
                <c:pt idx="204" formatCode="#,##0.00">
                  <c:v>2.3090999999999999</c:v>
                </c:pt>
                <c:pt idx="205" formatCode="#,##0.00">
                  <c:v>2.2511999999999999</c:v>
                </c:pt>
                <c:pt idx="206" formatCode="#,##0.00">
                  <c:v>2.5708000000000002</c:v>
                </c:pt>
                <c:pt idx="207">
                  <c:v>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2E-41EA-860A-35124871DB39}"/>
            </c:ext>
          </c:extLst>
        </c:ser>
        <c:ser>
          <c:idx val="1"/>
          <c:order val="1"/>
          <c:tx>
            <c:v>Actual Inflation</c:v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INFLATION!$G$8:$G$215</c:f>
              <c:numCache>
                <c:formatCode>[$-409]mmm\-yy;@</c:formatCode>
                <c:ptCount val="208"/>
                <c:pt idx="0">
                  <c:v>26115</c:v>
                </c:pt>
                <c:pt idx="1">
                  <c:v>26207</c:v>
                </c:pt>
                <c:pt idx="2">
                  <c:v>26299</c:v>
                </c:pt>
                <c:pt idx="3">
                  <c:v>26390</c:v>
                </c:pt>
                <c:pt idx="4">
                  <c:v>26481</c:v>
                </c:pt>
                <c:pt idx="5">
                  <c:v>26573</c:v>
                </c:pt>
                <c:pt idx="6">
                  <c:v>26665</c:v>
                </c:pt>
                <c:pt idx="7">
                  <c:v>26755</c:v>
                </c:pt>
                <c:pt idx="8">
                  <c:v>26846</c:v>
                </c:pt>
                <c:pt idx="9">
                  <c:v>26938</c:v>
                </c:pt>
                <c:pt idx="10">
                  <c:v>27030</c:v>
                </c:pt>
                <c:pt idx="11">
                  <c:v>27120</c:v>
                </c:pt>
                <c:pt idx="12">
                  <c:v>27211</c:v>
                </c:pt>
                <c:pt idx="13">
                  <c:v>27303</c:v>
                </c:pt>
                <c:pt idx="14">
                  <c:v>27395</c:v>
                </c:pt>
                <c:pt idx="15">
                  <c:v>27485</c:v>
                </c:pt>
                <c:pt idx="16">
                  <c:v>27576</c:v>
                </c:pt>
                <c:pt idx="17">
                  <c:v>27668</c:v>
                </c:pt>
                <c:pt idx="18">
                  <c:v>27760</c:v>
                </c:pt>
                <c:pt idx="19">
                  <c:v>27851</c:v>
                </c:pt>
                <c:pt idx="20">
                  <c:v>27942</c:v>
                </c:pt>
                <c:pt idx="21">
                  <c:v>28034</c:v>
                </c:pt>
                <c:pt idx="22">
                  <c:v>28126</c:v>
                </c:pt>
                <c:pt idx="23">
                  <c:v>28216</c:v>
                </c:pt>
                <c:pt idx="24">
                  <c:v>28307</c:v>
                </c:pt>
                <c:pt idx="25">
                  <c:v>28399</c:v>
                </c:pt>
                <c:pt idx="26">
                  <c:v>28491</c:v>
                </c:pt>
                <c:pt idx="27">
                  <c:v>28581</c:v>
                </c:pt>
                <c:pt idx="28">
                  <c:v>28672</c:v>
                </c:pt>
                <c:pt idx="29">
                  <c:v>28764</c:v>
                </c:pt>
                <c:pt idx="30">
                  <c:v>28856</c:v>
                </c:pt>
                <c:pt idx="31">
                  <c:v>28946</c:v>
                </c:pt>
                <c:pt idx="32">
                  <c:v>29037</c:v>
                </c:pt>
                <c:pt idx="33">
                  <c:v>29129</c:v>
                </c:pt>
                <c:pt idx="34">
                  <c:v>29221</c:v>
                </c:pt>
                <c:pt idx="35">
                  <c:v>29312</c:v>
                </c:pt>
                <c:pt idx="36">
                  <c:v>29403</c:v>
                </c:pt>
                <c:pt idx="37">
                  <c:v>29495</c:v>
                </c:pt>
                <c:pt idx="38">
                  <c:v>29587</c:v>
                </c:pt>
                <c:pt idx="39">
                  <c:v>29677</c:v>
                </c:pt>
                <c:pt idx="40">
                  <c:v>29768</c:v>
                </c:pt>
                <c:pt idx="41">
                  <c:v>29860</c:v>
                </c:pt>
                <c:pt idx="42">
                  <c:v>29952</c:v>
                </c:pt>
                <c:pt idx="43">
                  <c:v>30042</c:v>
                </c:pt>
                <c:pt idx="44">
                  <c:v>30133</c:v>
                </c:pt>
                <c:pt idx="45">
                  <c:v>30225</c:v>
                </c:pt>
                <c:pt idx="46">
                  <c:v>30317</c:v>
                </c:pt>
                <c:pt idx="47">
                  <c:v>30407</c:v>
                </c:pt>
                <c:pt idx="48">
                  <c:v>30498</c:v>
                </c:pt>
                <c:pt idx="49">
                  <c:v>30590</c:v>
                </c:pt>
                <c:pt idx="50">
                  <c:v>30682</c:v>
                </c:pt>
                <c:pt idx="51">
                  <c:v>30773</c:v>
                </c:pt>
                <c:pt idx="52">
                  <c:v>30864</c:v>
                </c:pt>
                <c:pt idx="53">
                  <c:v>30956</c:v>
                </c:pt>
                <c:pt idx="54">
                  <c:v>31048</c:v>
                </c:pt>
                <c:pt idx="55">
                  <c:v>31138</c:v>
                </c:pt>
                <c:pt idx="56">
                  <c:v>31229</c:v>
                </c:pt>
                <c:pt idx="57">
                  <c:v>31321</c:v>
                </c:pt>
                <c:pt idx="58">
                  <c:v>31413</c:v>
                </c:pt>
                <c:pt idx="59">
                  <c:v>31503</c:v>
                </c:pt>
                <c:pt idx="60">
                  <c:v>31594</c:v>
                </c:pt>
                <c:pt idx="61">
                  <c:v>31686</c:v>
                </c:pt>
                <c:pt idx="62">
                  <c:v>31778</c:v>
                </c:pt>
                <c:pt idx="63">
                  <c:v>31868</c:v>
                </c:pt>
                <c:pt idx="64">
                  <c:v>31959</c:v>
                </c:pt>
                <c:pt idx="65">
                  <c:v>32051</c:v>
                </c:pt>
                <c:pt idx="66">
                  <c:v>32143</c:v>
                </c:pt>
                <c:pt idx="67">
                  <c:v>32234</c:v>
                </c:pt>
                <c:pt idx="68">
                  <c:v>32325</c:v>
                </c:pt>
                <c:pt idx="69">
                  <c:v>32417</c:v>
                </c:pt>
                <c:pt idx="70">
                  <c:v>32509</c:v>
                </c:pt>
                <c:pt idx="71">
                  <c:v>32599</c:v>
                </c:pt>
                <c:pt idx="72">
                  <c:v>32690</c:v>
                </c:pt>
                <c:pt idx="73">
                  <c:v>32782</c:v>
                </c:pt>
                <c:pt idx="74">
                  <c:v>32874</c:v>
                </c:pt>
                <c:pt idx="75">
                  <c:v>32964</c:v>
                </c:pt>
                <c:pt idx="76">
                  <c:v>33055</c:v>
                </c:pt>
                <c:pt idx="77">
                  <c:v>33147</c:v>
                </c:pt>
                <c:pt idx="78">
                  <c:v>33239</c:v>
                </c:pt>
                <c:pt idx="79">
                  <c:v>33329</c:v>
                </c:pt>
                <c:pt idx="80">
                  <c:v>33420</c:v>
                </c:pt>
                <c:pt idx="81">
                  <c:v>33512</c:v>
                </c:pt>
                <c:pt idx="82">
                  <c:v>33604</c:v>
                </c:pt>
                <c:pt idx="83">
                  <c:v>33695</c:v>
                </c:pt>
                <c:pt idx="84">
                  <c:v>33786</c:v>
                </c:pt>
                <c:pt idx="85">
                  <c:v>33878</c:v>
                </c:pt>
                <c:pt idx="86">
                  <c:v>33970</c:v>
                </c:pt>
                <c:pt idx="87">
                  <c:v>34060</c:v>
                </c:pt>
                <c:pt idx="88">
                  <c:v>34151</c:v>
                </c:pt>
                <c:pt idx="89">
                  <c:v>34243</c:v>
                </c:pt>
                <c:pt idx="90">
                  <c:v>34335</c:v>
                </c:pt>
                <c:pt idx="91">
                  <c:v>34425</c:v>
                </c:pt>
                <c:pt idx="92">
                  <c:v>34516</c:v>
                </c:pt>
                <c:pt idx="93">
                  <c:v>34608</c:v>
                </c:pt>
                <c:pt idx="94">
                  <c:v>34700</c:v>
                </c:pt>
                <c:pt idx="95">
                  <c:v>34790</c:v>
                </c:pt>
                <c:pt idx="96">
                  <c:v>34881</c:v>
                </c:pt>
                <c:pt idx="97">
                  <c:v>34973</c:v>
                </c:pt>
                <c:pt idx="98">
                  <c:v>35065</c:v>
                </c:pt>
                <c:pt idx="99">
                  <c:v>35156</c:v>
                </c:pt>
                <c:pt idx="100">
                  <c:v>35247</c:v>
                </c:pt>
                <c:pt idx="101">
                  <c:v>35339</c:v>
                </c:pt>
                <c:pt idx="102">
                  <c:v>35431</c:v>
                </c:pt>
                <c:pt idx="103">
                  <c:v>35521</c:v>
                </c:pt>
                <c:pt idx="104">
                  <c:v>35612</c:v>
                </c:pt>
                <c:pt idx="105">
                  <c:v>35704</c:v>
                </c:pt>
                <c:pt idx="106">
                  <c:v>35796</c:v>
                </c:pt>
                <c:pt idx="107">
                  <c:v>35886</c:v>
                </c:pt>
                <c:pt idx="108">
                  <c:v>35977</c:v>
                </c:pt>
                <c:pt idx="109">
                  <c:v>36069</c:v>
                </c:pt>
                <c:pt idx="110">
                  <c:v>36161</c:v>
                </c:pt>
                <c:pt idx="111">
                  <c:v>36251</c:v>
                </c:pt>
                <c:pt idx="112">
                  <c:v>36342</c:v>
                </c:pt>
                <c:pt idx="113">
                  <c:v>36434</c:v>
                </c:pt>
                <c:pt idx="114">
                  <c:v>36526</c:v>
                </c:pt>
                <c:pt idx="115">
                  <c:v>36617</c:v>
                </c:pt>
                <c:pt idx="116">
                  <c:v>36708</c:v>
                </c:pt>
                <c:pt idx="117">
                  <c:v>36800</c:v>
                </c:pt>
                <c:pt idx="118">
                  <c:v>36892</c:v>
                </c:pt>
                <c:pt idx="119">
                  <c:v>36982</c:v>
                </c:pt>
                <c:pt idx="120">
                  <c:v>37073</c:v>
                </c:pt>
                <c:pt idx="121">
                  <c:v>37165</c:v>
                </c:pt>
                <c:pt idx="122">
                  <c:v>37257</c:v>
                </c:pt>
                <c:pt idx="123">
                  <c:v>37347</c:v>
                </c:pt>
                <c:pt idx="124">
                  <c:v>37438</c:v>
                </c:pt>
                <c:pt idx="125">
                  <c:v>37530</c:v>
                </c:pt>
                <c:pt idx="126">
                  <c:v>37622</c:v>
                </c:pt>
                <c:pt idx="127">
                  <c:v>37712</c:v>
                </c:pt>
                <c:pt idx="128">
                  <c:v>37803</c:v>
                </c:pt>
                <c:pt idx="129">
                  <c:v>37895</c:v>
                </c:pt>
                <c:pt idx="130">
                  <c:v>37987</c:v>
                </c:pt>
                <c:pt idx="131">
                  <c:v>38078</c:v>
                </c:pt>
                <c:pt idx="132">
                  <c:v>38169</c:v>
                </c:pt>
                <c:pt idx="133">
                  <c:v>38261</c:v>
                </c:pt>
                <c:pt idx="134">
                  <c:v>38353</c:v>
                </c:pt>
                <c:pt idx="135">
                  <c:v>38443</c:v>
                </c:pt>
                <c:pt idx="136">
                  <c:v>38534</c:v>
                </c:pt>
                <c:pt idx="137">
                  <c:v>38626</c:v>
                </c:pt>
                <c:pt idx="138">
                  <c:v>38718</c:v>
                </c:pt>
                <c:pt idx="139">
                  <c:v>38808</c:v>
                </c:pt>
                <c:pt idx="140">
                  <c:v>38899</c:v>
                </c:pt>
                <c:pt idx="141">
                  <c:v>38991</c:v>
                </c:pt>
                <c:pt idx="142">
                  <c:v>39083</c:v>
                </c:pt>
                <c:pt idx="143">
                  <c:v>39173</c:v>
                </c:pt>
                <c:pt idx="144">
                  <c:v>39264</c:v>
                </c:pt>
                <c:pt idx="145">
                  <c:v>39356</c:v>
                </c:pt>
                <c:pt idx="146">
                  <c:v>39448</c:v>
                </c:pt>
                <c:pt idx="147">
                  <c:v>39539</c:v>
                </c:pt>
                <c:pt idx="148">
                  <c:v>39630</c:v>
                </c:pt>
                <c:pt idx="149">
                  <c:v>39722</c:v>
                </c:pt>
                <c:pt idx="150">
                  <c:v>39814</c:v>
                </c:pt>
                <c:pt idx="151">
                  <c:v>39904</c:v>
                </c:pt>
                <c:pt idx="152">
                  <c:v>39995</c:v>
                </c:pt>
                <c:pt idx="153">
                  <c:v>40087</c:v>
                </c:pt>
                <c:pt idx="154">
                  <c:v>40179</c:v>
                </c:pt>
                <c:pt idx="155">
                  <c:v>40269</c:v>
                </c:pt>
                <c:pt idx="156">
                  <c:v>40360</c:v>
                </c:pt>
                <c:pt idx="157">
                  <c:v>40452</c:v>
                </c:pt>
                <c:pt idx="158">
                  <c:v>40544</c:v>
                </c:pt>
                <c:pt idx="159">
                  <c:v>40634</c:v>
                </c:pt>
                <c:pt idx="160">
                  <c:v>40725</c:v>
                </c:pt>
                <c:pt idx="161">
                  <c:v>40817</c:v>
                </c:pt>
                <c:pt idx="162">
                  <c:v>40909</c:v>
                </c:pt>
                <c:pt idx="163">
                  <c:v>41000</c:v>
                </c:pt>
                <c:pt idx="164">
                  <c:v>41091</c:v>
                </c:pt>
                <c:pt idx="165">
                  <c:v>41183</c:v>
                </c:pt>
                <c:pt idx="166">
                  <c:v>41275</c:v>
                </c:pt>
                <c:pt idx="167">
                  <c:v>41365</c:v>
                </c:pt>
                <c:pt idx="168">
                  <c:v>41456</c:v>
                </c:pt>
                <c:pt idx="169">
                  <c:v>41548</c:v>
                </c:pt>
                <c:pt idx="170">
                  <c:v>41640</c:v>
                </c:pt>
                <c:pt idx="171">
                  <c:v>41730</c:v>
                </c:pt>
                <c:pt idx="172">
                  <c:v>41821</c:v>
                </c:pt>
                <c:pt idx="173">
                  <c:v>41913</c:v>
                </c:pt>
                <c:pt idx="174">
                  <c:v>42005</c:v>
                </c:pt>
                <c:pt idx="175">
                  <c:v>42095</c:v>
                </c:pt>
                <c:pt idx="176">
                  <c:v>42186</c:v>
                </c:pt>
                <c:pt idx="177">
                  <c:v>42278</c:v>
                </c:pt>
                <c:pt idx="178">
                  <c:v>42370</c:v>
                </c:pt>
                <c:pt idx="179">
                  <c:v>42461</c:v>
                </c:pt>
                <c:pt idx="180">
                  <c:v>42552</c:v>
                </c:pt>
                <c:pt idx="181">
                  <c:v>42644</c:v>
                </c:pt>
                <c:pt idx="182">
                  <c:v>42736</c:v>
                </c:pt>
                <c:pt idx="183">
                  <c:v>42826</c:v>
                </c:pt>
                <c:pt idx="184">
                  <c:v>42917</c:v>
                </c:pt>
                <c:pt idx="185">
                  <c:v>43009</c:v>
                </c:pt>
                <c:pt idx="186">
                  <c:v>43101</c:v>
                </c:pt>
                <c:pt idx="187">
                  <c:v>43191</c:v>
                </c:pt>
                <c:pt idx="188">
                  <c:v>43282</c:v>
                </c:pt>
                <c:pt idx="189">
                  <c:v>43374</c:v>
                </c:pt>
                <c:pt idx="190">
                  <c:v>43466</c:v>
                </c:pt>
                <c:pt idx="191">
                  <c:v>43556</c:v>
                </c:pt>
                <c:pt idx="192">
                  <c:v>43647</c:v>
                </c:pt>
                <c:pt idx="193">
                  <c:v>43739</c:v>
                </c:pt>
                <c:pt idx="194">
                  <c:v>43831</c:v>
                </c:pt>
                <c:pt idx="195">
                  <c:v>43922</c:v>
                </c:pt>
                <c:pt idx="196">
                  <c:v>44013</c:v>
                </c:pt>
                <c:pt idx="197">
                  <c:v>44105</c:v>
                </c:pt>
                <c:pt idx="198">
                  <c:v>44197</c:v>
                </c:pt>
                <c:pt idx="199">
                  <c:v>44287</c:v>
                </c:pt>
                <c:pt idx="200">
                  <c:v>44378</c:v>
                </c:pt>
                <c:pt idx="201">
                  <c:v>44470</c:v>
                </c:pt>
                <c:pt idx="202">
                  <c:v>44562</c:v>
                </c:pt>
                <c:pt idx="203">
                  <c:v>44652</c:v>
                </c:pt>
                <c:pt idx="204">
                  <c:v>44743</c:v>
                </c:pt>
                <c:pt idx="205">
                  <c:v>44835</c:v>
                </c:pt>
                <c:pt idx="206">
                  <c:v>44927</c:v>
                </c:pt>
                <c:pt idx="207">
                  <c:v>45017</c:v>
                </c:pt>
              </c:numCache>
            </c:numRef>
          </c:cat>
          <c:val>
            <c:numRef>
              <c:f>INFLATION!$I$8:$I$214</c:f>
              <c:numCache>
                <c:formatCode>0.0</c:formatCode>
                <c:ptCount val="207"/>
                <c:pt idx="0">
                  <c:v>5.2725900000000001</c:v>
                </c:pt>
                <c:pt idx="1">
                  <c:v>4.76363</c:v>
                </c:pt>
                <c:pt idx="2">
                  <c:v>4.7685000000000004</c:v>
                </c:pt>
                <c:pt idx="3">
                  <c:v>4.05382</c:v>
                </c:pt>
                <c:pt idx="4">
                  <c:v>3.9910899999999998</c:v>
                </c:pt>
                <c:pt idx="5">
                  <c:v>4.4431000000000003</c:v>
                </c:pt>
                <c:pt idx="6">
                  <c:v>4.0651799999999998</c:v>
                </c:pt>
                <c:pt idx="7">
                  <c:v>5.0108100000000002</c:v>
                </c:pt>
                <c:pt idx="8">
                  <c:v>6.0424100000000003</c:v>
                </c:pt>
                <c:pt idx="9">
                  <c:v>6.79575</c:v>
                </c:pt>
                <c:pt idx="10">
                  <c:v>7.5709099999999996</c:v>
                </c:pt>
                <c:pt idx="11">
                  <c:v>8.4453600000000009</c:v>
                </c:pt>
                <c:pt idx="12">
                  <c:v>9.4876100000000001</c:v>
                </c:pt>
                <c:pt idx="13">
                  <c:v>10.505879999999999</c:v>
                </c:pt>
                <c:pt idx="14">
                  <c:v>10.92482</c:v>
                </c:pt>
                <c:pt idx="15">
                  <c:v>9.9765499999999996</c:v>
                </c:pt>
                <c:pt idx="16">
                  <c:v>8.7341800000000003</c:v>
                </c:pt>
                <c:pt idx="17">
                  <c:v>7.3955700000000002</c:v>
                </c:pt>
                <c:pt idx="18">
                  <c:v>6.1181700000000001</c:v>
                </c:pt>
                <c:pt idx="19">
                  <c:v>5.6155400000000002</c:v>
                </c:pt>
                <c:pt idx="20">
                  <c:v>5.1222399999999997</c:v>
                </c:pt>
                <c:pt idx="21">
                  <c:v>5.2473200000000002</c:v>
                </c:pt>
                <c:pt idx="22">
                  <c:v>5.8236999999999997</c:v>
                </c:pt>
                <c:pt idx="23">
                  <c:v>6.2463899999999999</c:v>
                </c:pt>
                <c:pt idx="24">
                  <c:v>6.1667500000000004</c:v>
                </c:pt>
                <c:pt idx="25">
                  <c:v>6.5491700000000002</c:v>
                </c:pt>
                <c:pt idx="26">
                  <c:v>6.38727</c:v>
                </c:pt>
                <c:pt idx="27">
                  <c:v>6.9138200000000003</c:v>
                </c:pt>
                <c:pt idx="28">
                  <c:v>7.4208699999999999</c:v>
                </c:pt>
                <c:pt idx="29">
                  <c:v>7.30185</c:v>
                </c:pt>
                <c:pt idx="30">
                  <c:v>7.6887699999999999</c:v>
                </c:pt>
                <c:pt idx="31">
                  <c:v>8.2583300000000008</c:v>
                </c:pt>
                <c:pt idx="32">
                  <c:v>8.7781599999999997</c:v>
                </c:pt>
                <c:pt idx="33">
                  <c:v>8.5748499999999996</c:v>
                </c:pt>
                <c:pt idx="34">
                  <c:v>8.8726900000000004</c:v>
                </c:pt>
                <c:pt idx="35">
                  <c:v>8.7959300000000002</c:v>
                </c:pt>
                <c:pt idx="36">
                  <c:v>8.8502299999999998</c:v>
                </c:pt>
                <c:pt idx="37">
                  <c:v>9.6504399999999997</c:v>
                </c:pt>
                <c:pt idx="38">
                  <c:v>10.22195</c:v>
                </c:pt>
                <c:pt idx="39">
                  <c:v>9.7951899999999998</c:v>
                </c:pt>
                <c:pt idx="40">
                  <c:v>9.4146900000000002</c:v>
                </c:pt>
                <c:pt idx="41">
                  <c:v>8.4791000000000007</c:v>
                </c:pt>
                <c:pt idx="42">
                  <c:v>7.1512799999999999</c:v>
                </c:pt>
                <c:pt idx="43">
                  <c:v>6.4340900000000003</c:v>
                </c:pt>
                <c:pt idx="44">
                  <c:v>5.9512600000000004</c:v>
                </c:pt>
                <c:pt idx="45">
                  <c:v>5.2291400000000001</c:v>
                </c:pt>
                <c:pt idx="46">
                  <c:v>4.5829300000000002</c:v>
                </c:pt>
                <c:pt idx="47">
                  <c:v>4.0095900000000002</c:v>
                </c:pt>
                <c:pt idx="48">
                  <c:v>3.6442600000000001</c:v>
                </c:pt>
                <c:pt idx="49">
                  <c:v>3.3608699999999998</c:v>
                </c:pt>
                <c:pt idx="50">
                  <c:v>3.62561</c:v>
                </c:pt>
                <c:pt idx="51">
                  <c:v>3.73874</c:v>
                </c:pt>
                <c:pt idx="52">
                  <c:v>3.5609799999999998</c:v>
                </c:pt>
                <c:pt idx="53">
                  <c:v>3.5496500000000002</c:v>
                </c:pt>
                <c:pt idx="54">
                  <c:v>3.5255800000000002</c:v>
                </c:pt>
                <c:pt idx="55">
                  <c:v>3.30952</c:v>
                </c:pt>
                <c:pt idx="56">
                  <c:v>3.0167199999999998</c:v>
                </c:pt>
                <c:pt idx="57">
                  <c:v>2.8242500000000001</c:v>
                </c:pt>
                <c:pt idx="58">
                  <c:v>2.32463</c:v>
                </c:pt>
                <c:pt idx="59">
                  <c:v>2.0541399999999999</c:v>
                </c:pt>
                <c:pt idx="60">
                  <c:v>1.85903</c:v>
                </c:pt>
                <c:pt idx="61">
                  <c:v>1.8432299999999999</c:v>
                </c:pt>
                <c:pt idx="62">
                  <c:v>1.9824200000000001</c:v>
                </c:pt>
                <c:pt idx="63">
                  <c:v>2.3029099999999998</c:v>
                </c:pt>
                <c:pt idx="64">
                  <c:v>2.6541999999999999</c:v>
                </c:pt>
                <c:pt idx="65">
                  <c:v>2.9129299999999998</c:v>
                </c:pt>
                <c:pt idx="66">
                  <c:v>3.06481</c:v>
                </c:pt>
                <c:pt idx="67">
                  <c:v>3.35195</c:v>
                </c:pt>
                <c:pt idx="68">
                  <c:v>3.8023099999999999</c:v>
                </c:pt>
                <c:pt idx="69">
                  <c:v>3.8711000000000002</c:v>
                </c:pt>
                <c:pt idx="70">
                  <c:v>4.1387</c:v>
                </c:pt>
                <c:pt idx="71">
                  <c:v>4.2317099999999996</c:v>
                </c:pt>
                <c:pt idx="72">
                  <c:v>3.7539799999999999</c:v>
                </c:pt>
                <c:pt idx="73">
                  <c:v>3.5982599999999998</c:v>
                </c:pt>
                <c:pt idx="74">
                  <c:v>3.63381</c:v>
                </c:pt>
                <c:pt idx="75">
                  <c:v>3.6903800000000002</c:v>
                </c:pt>
                <c:pt idx="76">
                  <c:v>3.8210600000000001</c:v>
                </c:pt>
                <c:pt idx="77">
                  <c:v>3.85365</c:v>
                </c:pt>
                <c:pt idx="78">
                  <c:v>3.7519499999999999</c:v>
                </c:pt>
                <c:pt idx="79">
                  <c:v>3.3572000000000002</c:v>
                </c:pt>
                <c:pt idx="80">
                  <c:v>3.27861</c:v>
                </c:pt>
                <c:pt idx="81">
                  <c:v>3.1240299999999999</c:v>
                </c:pt>
                <c:pt idx="82">
                  <c:v>2.5035699999999999</c:v>
                </c:pt>
                <c:pt idx="83">
                  <c:v>2.3678400000000002</c:v>
                </c:pt>
                <c:pt idx="84">
                  <c:v>2.0709399999999998</c:v>
                </c:pt>
                <c:pt idx="85">
                  <c:v>2.1670799999999999</c:v>
                </c:pt>
                <c:pt idx="86">
                  <c:v>2.3599600000000001</c:v>
                </c:pt>
                <c:pt idx="87">
                  <c:v>2.35331</c:v>
                </c:pt>
                <c:pt idx="88">
                  <c:v>2.4605100000000002</c:v>
                </c:pt>
                <c:pt idx="89">
                  <c:v>2.3155399999999999</c:v>
                </c:pt>
                <c:pt idx="90">
                  <c:v>2.2308500000000002</c:v>
                </c:pt>
                <c:pt idx="91">
                  <c:v>2.1171899999999999</c:v>
                </c:pt>
                <c:pt idx="92">
                  <c:v>2.0960000000000001</c:v>
                </c:pt>
                <c:pt idx="93">
                  <c:v>2.0932599999999999</c:v>
                </c:pt>
                <c:pt idx="94">
                  <c:v>2.15924</c:v>
                </c:pt>
                <c:pt idx="95">
                  <c:v>2.1560000000000001</c:v>
                </c:pt>
                <c:pt idx="96">
                  <c:v>2.0742400000000001</c:v>
                </c:pt>
                <c:pt idx="97">
                  <c:v>2.01227</c:v>
                </c:pt>
                <c:pt idx="98">
                  <c:v>1.9495100000000001</c:v>
                </c:pt>
                <c:pt idx="99">
                  <c:v>1.88297</c:v>
                </c:pt>
                <c:pt idx="100">
                  <c:v>1.7154</c:v>
                </c:pt>
                <c:pt idx="101">
                  <c:v>1.76799</c:v>
                </c:pt>
                <c:pt idx="102">
                  <c:v>1.88472</c:v>
                </c:pt>
                <c:pt idx="103">
                  <c:v>1.6700699999999999</c:v>
                </c:pt>
                <c:pt idx="104">
                  <c:v>1.77796</c:v>
                </c:pt>
                <c:pt idx="105">
                  <c:v>1.5702</c:v>
                </c:pt>
                <c:pt idx="106">
                  <c:v>1.11666</c:v>
                </c:pt>
                <c:pt idx="107">
                  <c:v>1.14944</c:v>
                </c:pt>
                <c:pt idx="108">
                  <c:v>1.1458200000000001</c:v>
                </c:pt>
                <c:pt idx="109">
                  <c:v>1.09124</c:v>
                </c:pt>
                <c:pt idx="110">
                  <c:v>1.2659100000000001</c:v>
                </c:pt>
                <c:pt idx="111">
                  <c:v>1.4108099999999999</c:v>
                </c:pt>
                <c:pt idx="112">
                  <c:v>1.33579</c:v>
                </c:pt>
                <c:pt idx="113">
                  <c:v>1.6165499999999999</c:v>
                </c:pt>
                <c:pt idx="114">
                  <c:v>1.96479</c:v>
                </c:pt>
                <c:pt idx="115">
                  <c:v>2.2135500000000001</c:v>
                </c:pt>
                <c:pt idx="116">
                  <c:v>2.44787</c:v>
                </c:pt>
                <c:pt idx="117">
                  <c:v>2.4383300000000001</c:v>
                </c:pt>
                <c:pt idx="118">
                  <c:v>2.4300000000000002</c:v>
                </c:pt>
                <c:pt idx="119">
                  <c:v>2.4110900000000002</c:v>
                </c:pt>
                <c:pt idx="120">
                  <c:v>2.2143299999999999</c:v>
                </c:pt>
                <c:pt idx="121">
                  <c:v>1.9786999999999999</c:v>
                </c:pt>
                <c:pt idx="122">
                  <c:v>1.64133</c:v>
                </c:pt>
                <c:pt idx="123">
                  <c:v>1.3804700000000001</c:v>
                </c:pt>
                <c:pt idx="124">
                  <c:v>1.47007</c:v>
                </c:pt>
                <c:pt idx="125">
                  <c:v>1.73593</c:v>
                </c:pt>
                <c:pt idx="126">
                  <c:v>1.9141900000000001</c:v>
                </c:pt>
                <c:pt idx="127">
                  <c:v>1.9125300000000001</c:v>
                </c:pt>
                <c:pt idx="128">
                  <c:v>2.0006900000000001</c:v>
                </c:pt>
                <c:pt idx="129">
                  <c:v>2.0431699999999999</c:v>
                </c:pt>
                <c:pt idx="130">
                  <c:v>2.2548599999999999</c:v>
                </c:pt>
                <c:pt idx="131">
                  <c:v>2.7220399999999998</c:v>
                </c:pt>
                <c:pt idx="132">
                  <c:v>2.7972399999999999</c:v>
                </c:pt>
                <c:pt idx="133">
                  <c:v>2.95777</c:v>
                </c:pt>
                <c:pt idx="134">
                  <c:v>3.0490499999999998</c:v>
                </c:pt>
                <c:pt idx="135">
                  <c:v>2.9715400000000001</c:v>
                </c:pt>
                <c:pt idx="136">
                  <c:v>3.2451400000000001</c:v>
                </c:pt>
                <c:pt idx="137">
                  <c:v>3.2820299999999998</c:v>
                </c:pt>
                <c:pt idx="138">
                  <c:v>3.1878600000000001</c:v>
                </c:pt>
                <c:pt idx="139">
                  <c:v>3.3508599999999999</c:v>
                </c:pt>
                <c:pt idx="140">
                  <c:v>3.1340300000000001</c:v>
                </c:pt>
                <c:pt idx="141">
                  <c:v>2.6889400000000001</c:v>
                </c:pt>
                <c:pt idx="142">
                  <c:v>2.9481299999999999</c:v>
                </c:pt>
                <c:pt idx="143">
                  <c:v>2.7255600000000002</c:v>
                </c:pt>
                <c:pt idx="144">
                  <c:v>2.5433599999999998</c:v>
                </c:pt>
                <c:pt idx="145">
                  <c:v>2.5943499999999999</c:v>
                </c:pt>
                <c:pt idx="146">
                  <c:v>1.9773700000000001</c:v>
                </c:pt>
                <c:pt idx="147">
                  <c:v>1.81389</c:v>
                </c:pt>
                <c:pt idx="148">
                  <c:v>2.0520200000000002</c:v>
                </c:pt>
                <c:pt idx="149">
                  <c:v>1.8622700000000001</c:v>
                </c:pt>
                <c:pt idx="150">
                  <c:v>1.4553400000000001</c:v>
                </c:pt>
                <c:pt idx="151">
                  <c:v>0.76702000000000004</c:v>
                </c:pt>
                <c:pt idx="152">
                  <c:v>0.1202</c:v>
                </c:pt>
                <c:pt idx="153">
                  <c:v>0.21249000000000001</c:v>
                </c:pt>
                <c:pt idx="154">
                  <c:v>0.53464</c:v>
                </c:pt>
                <c:pt idx="155">
                  <c:v>1.20187</c:v>
                </c:pt>
                <c:pt idx="156">
                  <c:v>1.3985700000000001</c:v>
                </c:pt>
                <c:pt idx="157">
                  <c:v>1.6574500000000001</c:v>
                </c:pt>
                <c:pt idx="158">
                  <c:v>1.90524</c:v>
                </c:pt>
                <c:pt idx="159">
                  <c:v>2.0803799999999999</c:v>
                </c:pt>
                <c:pt idx="160">
                  <c:v>2.40232</c:v>
                </c:pt>
                <c:pt idx="161">
                  <c:v>1.9288400000000001</c:v>
                </c:pt>
                <c:pt idx="162">
                  <c:v>2.0206300000000001</c:v>
                </c:pt>
                <c:pt idx="163">
                  <c:v>1.7593799999999999</c:v>
                </c:pt>
                <c:pt idx="164">
                  <c:v>1.6583000000000001</c:v>
                </c:pt>
                <c:pt idx="165">
                  <c:v>2.05037</c:v>
                </c:pt>
                <c:pt idx="166">
                  <c:v>1.8406499999999999</c:v>
                </c:pt>
                <c:pt idx="167">
                  <c:v>1.71994</c:v>
                </c:pt>
                <c:pt idx="168">
                  <c:v>1.67215</c:v>
                </c:pt>
                <c:pt idx="169">
                  <c:v>1.7639800000000001</c:v>
                </c:pt>
                <c:pt idx="170">
                  <c:v>1.78068</c:v>
                </c:pt>
                <c:pt idx="171">
                  <c:v>2.0674800000000002</c:v>
                </c:pt>
                <c:pt idx="172">
                  <c:v>2.03227</c:v>
                </c:pt>
                <c:pt idx="173">
                  <c:v>1.5948899999999999</c:v>
                </c:pt>
                <c:pt idx="174">
                  <c:v>1.1375299999999999</c:v>
                </c:pt>
                <c:pt idx="175">
                  <c:v>1.11277</c:v>
                </c:pt>
                <c:pt idx="176">
                  <c:v>0.97328999999999999</c:v>
                </c:pt>
                <c:pt idx="177">
                  <c:v>0.79596999999999996</c:v>
                </c:pt>
                <c:pt idx="178">
                  <c:v>0.75111000000000006</c:v>
                </c:pt>
                <c:pt idx="179">
                  <c:v>0.91615000000000002</c:v>
                </c:pt>
                <c:pt idx="180">
                  <c:v>0.89532999999999996</c:v>
                </c:pt>
                <c:pt idx="181">
                  <c:v>1.43648</c:v>
                </c:pt>
                <c:pt idx="182">
                  <c:v>2.0306000000000002</c:v>
                </c:pt>
                <c:pt idx="183">
                  <c:v>1.6405400000000001</c:v>
                </c:pt>
                <c:pt idx="184">
                  <c:v>1.86351</c:v>
                </c:pt>
                <c:pt idx="185">
                  <c:v>2.05002</c:v>
                </c:pt>
                <c:pt idx="186">
                  <c:v>2.0892300000000001</c:v>
                </c:pt>
                <c:pt idx="187">
                  <c:v>2.6683699999999999</c:v>
                </c:pt>
                <c:pt idx="188">
                  <c:v>2.4966900000000001</c:v>
                </c:pt>
                <c:pt idx="189">
                  <c:v>2.3051400000000002</c:v>
                </c:pt>
                <c:pt idx="190">
                  <c:v>2.06203</c:v>
                </c:pt>
                <c:pt idx="191">
                  <c:v>1.73994</c:v>
                </c:pt>
                <c:pt idx="192">
                  <c:v>1.73603</c:v>
                </c:pt>
                <c:pt idx="193">
                  <c:v>1.6217699999999999</c:v>
                </c:pt>
                <c:pt idx="194">
                  <c:v>1.6428400000000001</c:v>
                </c:pt>
                <c:pt idx="195">
                  <c:v>0.63039000000000001</c:v>
                </c:pt>
                <c:pt idx="196">
                  <c:v>1.21848</c:v>
                </c:pt>
                <c:pt idx="197">
                  <c:v>1.2931699999999999</c:v>
                </c:pt>
                <c:pt idx="198">
                  <c:v>2.0344799999999998</c:v>
                </c:pt>
                <c:pt idx="199">
                  <c:v>4.03512</c:v>
                </c:pt>
                <c:pt idx="200">
                  <c:v>4.5895999999999999</c:v>
                </c:pt>
                <c:pt idx="201">
                  <c:v>5.8529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2E-41EA-860A-35124871DB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66413056"/>
        <c:axId val="1866404736"/>
      </c:lineChart>
      <c:dateAx>
        <c:axId val="186641305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404736"/>
        <c:crosses val="autoZero"/>
        <c:auto val="1"/>
        <c:lblOffset val="100"/>
        <c:baseTimeUnit val="months"/>
      </c:dateAx>
      <c:valAx>
        <c:axId val="1866404736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41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'RBOB Gasoline_07_07_22-01_03_22'!$I$1</c:f>
              <c:strCache>
                <c:ptCount val="1"/>
                <c:pt idx="0">
                  <c:v>Brent Crude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'RBOB Gasoline_07_07_22-01_03_22'!$H$2:$H$137</c:f>
              <c:numCache>
                <c:formatCode>m/d/yyyy</c:formatCode>
                <c:ptCount val="136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44669</c:v>
                </c:pt>
                <c:pt idx="75">
                  <c:v>44670</c:v>
                </c:pt>
                <c:pt idx="76">
                  <c:v>44671</c:v>
                </c:pt>
                <c:pt idx="77">
                  <c:v>44672</c:v>
                </c:pt>
                <c:pt idx="78">
                  <c:v>44673</c:v>
                </c:pt>
                <c:pt idx="79">
                  <c:v>44676</c:v>
                </c:pt>
                <c:pt idx="80">
                  <c:v>44677</c:v>
                </c:pt>
                <c:pt idx="81">
                  <c:v>44678</c:v>
                </c:pt>
                <c:pt idx="82">
                  <c:v>44679</c:v>
                </c:pt>
                <c:pt idx="83">
                  <c:v>44680</c:v>
                </c:pt>
                <c:pt idx="84">
                  <c:v>44683</c:v>
                </c:pt>
                <c:pt idx="85">
                  <c:v>44684</c:v>
                </c:pt>
                <c:pt idx="86">
                  <c:v>44685</c:v>
                </c:pt>
                <c:pt idx="87">
                  <c:v>44686</c:v>
                </c:pt>
                <c:pt idx="88">
                  <c:v>44687</c:v>
                </c:pt>
                <c:pt idx="89">
                  <c:v>44690</c:v>
                </c:pt>
                <c:pt idx="90">
                  <c:v>44691</c:v>
                </c:pt>
                <c:pt idx="91">
                  <c:v>44692</c:v>
                </c:pt>
                <c:pt idx="92">
                  <c:v>44693</c:v>
                </c:pt>
                <c:pt idx="93">
                  <c:v>44694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44704</c:v>
                </c:pt>
                <c:pt idx="100">
                  <c:v>44705</c:v>
                </c:pt>
                <c:pt idx="101">
                  <c:v>44706</c:v>
                </c:pt>
                <c:pt idx="102">
                  <c:v>44707</c:v>
                </c:pt>
                <c:pt idx="103">
                  <c:v>44708</c:v>
                </c:pt>
                <c:pt idx="104">
                  <c:v>44711</c:v>
                </c:pt>
                <c:pt idx="105">
                  <c:v>44712</c:v>
                </c:pt>
                <c:pt idx="106">
                  <c:v>44713</c:v>
                </c:pt>
                <c:pt idx="107">
                  <c:v>44714</c:v>
                </c:pt>
                <c:pt idx="108">
                  <c:v>44715</c:v>
                </c:pt>
                <c:pt idx="109">
                  <c:v>44718</c:v>
                </c:pt>
                <c:pt idx="110">
                  <c:v>44719</c:v>
                </c:pt>
                <c:pt idx="111">
                  <c:v>44720</c:v>
                </c:pt>
                <c:pt idx="112">
                  <c:v>44721</c:v>
                </c:pt>
                <c:pt idx="113">
                  <c:v>44722</c:v>
                </c:pt>
                <c:pt idx="114">
                  <c:v>44725</c:v>
                </c:pt>
                <c:pt idx="115">
                  <c:v>44726</c:v>
                </c:pt>
                <c:pt idx="116">
                  <c:v>44727</c:v>
                </c:pt>
                <c:pt idx="117">
                  <c:v>44728</c:v>
                </c:pt>
                <c:pt idx="118">
                  <c:v>44729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44735</c:v>
                </c:pt>
                <c:pt idx="123">
                  <c:v>44736</c:v>
                </c:pt>
                <c:pt idx="124">
                  <c:v>44739</c:v>
                </c:pt>
                <c:pt idx="125">
                  <c:v>44740</c:v>
                </c:pt>
                <c:pt idx="126">
                  <c:v>44741</c:v>
                </c:pt>
                <c:pt idx="127">
                  <c:v>44742</c:v>
                </c:pt>
                <c:pt idx="128">
                  <c:v>44743</c:v>
                </c:pt>
                <c:pt idx="129">
                  <c:v>44746</c:v>
                </c:pt>
                <c:pt idx="130">
                  <c:v>44747</c:v>
                </c:pt>
                <c:pt idx="131">
                  <c:v>44748</c:v>
                </c:pt>
                <c:pt idx="132">
                  <c:v>44749</c:v>
                </c:pt>
                <c:pt idx="133">
                  <c:v>44750</c:v>
                </c:pt>
                <c:pt idx="134">
                  <c:v>44753</c:v>
                </c:pt>
                <c:pt idx="135">
                  <c:v>44754</c:v>
                </c:pt>
              </c:numCache>
            </c:numRef>
          </c:cat>
          <c:val>
            <c:numRef>
              <c:f>'RBOB Gasoline_07_07_22-01_03_22'!$I$2:$I$137</c:f>
              <c:numCache>
                <c:formatCode>General</c:formatCode>
                <c:ptCount val="136"/>
                <c:pt idx="0">
                  <c:v>78.98</c:v>
                </c:pt>
                <c:pt idx="1">
                  <c:v>80</c:v>
                </c:pt>
                <c:pt idx="2">
                  <c:v>80.8</c:v>
                </c:pt>
                <c:pt idx="3">
                  <c:v>81.99</c:v>
                </c:pt>
                <c:pt idx="4">
                  <c:v>81.75</c:v>
                </c:pt>
                <c:pt idx="5">
                  <c:v>80.87</c:v>
                </c:pt>
                <c:pt idx="6">
                  <c:v>83.72</c:v>
                </c:pt>
                <c:pt idx="7">
                  <c:v>84.67</c:v>
                </c:pt>
                <c:pt idx="8">
                  <c:v>84.47</c:v>
                </c:pt>
                <c:pt idx="9">
                  <c:v>86.06</c:v>
                </c:pt>
                <c:pt idx="10">
                  <c:v>86.48</c:v>
                </c:pt>
                <c:pt idx="11">
                  <c:v>87.51</c:v>
                </c:pt>
                <c:pt idx="12">
                  <c:v>88.44</c:v>
                </c:pt>
                <c:pt idx="13">
                  <c:v>88.38</c:v>
                </c:pt>
                <c:pt idx="14">
                  <c:v>87.89</c:v>
                </c:pt>
                <c:pt idx="15">
                  <c:v>86.27</c:v>
                </c:pt>
                <c:pt idx="16">
                  <c:v>88.2</c:v>
                </c:pt>
                <c:pt idx="17">
                  <c:v>89.96</c:v>
                </c:pt>
                <c:pt idx="18">
                  <c:v>89.34</c:v>
                </c:pt>
                <c:pt idx="19">
                  <c:v>90.03</c:v>
                </c:pt>
                <c:pt idx="20">
                  <c:v>91.21</c:v>
                </c:pt>
                <c:pt idx="21">
                  <c:v>89.16</c:v>
                </c:pt>
                <c:pt idx="22">
                  <c:v>89.47</c:v>
                </c:pt>
                <c:pt idx="23">
                  <c:v>91.11</c:v>
                </c:pt>
                <c:pt idx="24">
                  <c:v>93.27</c:v>
                </c:pt>
                <c:pt idx="25">
                  <c:v>92.69</c:v>
                </c:pt>
                <c:pt idx="26">
                  <c:v>90.78</c:v>
                </c:pt>
                <c:pt idx="27">
                  <c:v>91.55</c:v>
                </c:pt>
                <c:pt idx="28">
                  <c:v>91.41</c:v>
                </c:pt>
                <c:pt idx="29">
                  <c:v>94.44</c:v>
                </c:pt>
                <c:pt idx="30">
                  <c:v>96.48</c:v>
                </c:pt>
                <c:pt idx="31">
                  <c:v>93.28</c:v>
                </c:pt>
                <c:pt idx="32">
                  <c:v>94.81</c:v>
                </c:pt>
                <c:pt idx="33">
                  <c:v>92.97</c:v>
                </c:pt>
                <c:pt idx="34">
                  <c:v>93.54</c:v>
                </c:pt>
                <c:pt idx="35">
                  <c:v>95.39</c:v>
                </c:pt>
                <c:pt idx="36">
                  <c:v>96.84</c:v>
                </c:pt>
                <c:pt idx="37">
                  <c:v>96.84</c:v>
                </c:pt>
                <c:pt idx="38">
                  <c:v>99.08</c:v>
                </c:pt>
                <c:pt idx="39">
                  <c:v>97.93</c:v>
                </c:pt>
                <c:pt idx="40">
                  <c:v>100.99</c:v>
                </c:pt>
                <c:pt idx="41">
                  <c:v>104.97</c:v>
                </c:pt>
                <c:pt idx="42">
                  <c:v>112.93</c:v>
                </c:pt>
                <c:pt idx="43">
                  <c:v>110.46</c:v>
                </c:pt>
                <c:pt idx="44">
                  <c:v>118.11</c:v>
                </c:pt>
                <c:pt idx="45">
                  <c:v>123.21</c:v>
                </c:pt>
                <c:pt idx="46">
                  <c:v>127.98</c:v>
                </c:pt>
                <c:pt idx="47">
                  <c:v>111.14</c:v>
                </c:pt>
                <c:pt idx="48">
                  <c:v>109.33</c:v>
                </c:pt>
                <c:pt idx="49">
                  <c:v>112.67</c:v>
                </c:pt>
                <c:pt idx="50">
                  <c:v>106.9</c:v>
                </c:pt>
                <c:pt idx="51">
                  <c:v>99.91</c:v>
                </c:pt>
                <c:pt idx="52">
                  <c:v>98.02</c:v>
                </c:pt>
                <c:pt idx="53">
                  <c:v>106.64</c:v>
                </c:pt>
                <c:pt idx="54">
                  <c:v>107.93</c:v>
                </c:pt>
                <c:pt idx="55">
                  <c:v>115.62</c:v>
                </c:pt>
                <c:pt idx="56">
                  <c:v>115.48</c:v>
                </c:pt>
                <c:pt idx="57">
                  <c:v>121.6</c:v>
                </c:pt>
                <c:pt idx="58">
                  <c:v>119.03</c:v>
                </c:pt>
                <c:pt idx="59">
                  <c:v>120.65</c:v>
                </c:pt>
                <c:pt idx="60">
                  <c:v>112.48</c:v>
                </c:pt>
                <c:pt idx="61">
                  <c:v>110.23</c:v>
                </c:pt>
                <c:pt idx="62">
                  <c:v>113.45</c:v>
                </c:pt>
                <c:pt idx="63">
                  <c:v>107.91</c:v>
                </c:pt>
                <c:pt idx="64">
                  <c:v>104.39</c:v>
                </c:pt>
                <c:pt idx="65">
                  <c:v>107.53</c:v>
                </c:pt>
                <c:pt idx="66">
                  <c:v>106.64</c:v>
                </c:pt>
                <c:pt idx="67">
                  <c:v>101.07</c:v>
                </c:pt>
                <c:pt idx="68">
                  <c:v>100.58</c:v>
                </c:pt>
                <c:pt idx="69">
                  <c:v>102.78</c:v>
                </c:pt>
                <c:pt idx="70">
                  <c:v>98.48</c:v>
                </c:pt>
                <c:pt idx="71">
                  <c:v>104.64</c:v>
                </c:pt>
                <c:pt idx="72">
                  <c:v>108.78</c:v>
                </c:pt>
                <c:pt idx="73">
                  <c:v>111.7</c:v>
                </c:pt>
                <c:pt idx="74">
                  <c:v>113.16</c:v>
                </c:pt>
                <c:pt idx="75">
                  <c:v>107.25</c:v>
                </c:pt>
                <c:pt idx="76">
                  <c:v>106.8</c:v>
                </c:pt>
                <c:pt idx="77">
                  <c:v>108.33</c:v>
                </c:pt>
                <c:pt idx="78">
                  <c:v>106.65</c:v>
                </c:pt>
                <c:pt idx="79">
                  <c:v>102.32</c:v>
                </c:pt>
                <c:pt idx="80">
                  <c:v>104.99</c:v>
                </c:pt>
                <c:pt idx="81">
                  <c:v>105.32</c:v>
                </c:pt>
                <c:pt idx="82">
                  <c:v>107.59</c:v>
                </c:pt>
                <c:pt idx="83">
                  <c:v>107.14</c:v>
                </c:pt>
                <c:pt idx="84">
                  <c:v>107.58</c:v>
                </c:pt>
                <c:pt idx="85">
                  <c:v>104.97</c:v>
                </c:pt>
                <c:pt idx="86">
                  <c:v>110.14</c:v>
                </c:pt>
                <c:pt idx="87">
                  <c:v>110.9</c:v>
                </c:pt>
                <c:pt idx="88">
                  <c:v>112.39</c:v>
                </c:pt>
                <c:pt idx="89">
                  <c:v>105.94</c:v>
                </c:pt>
                <c:pt idx="90">
                  <c:v>102.46</c:v>
                </c:pt>
                <c:pt idx="91">
                  <c:v>107.51</c:v>
                </c:pt>
                <c:pt idx="92">
                  <c:v>107.45</c:v>
                </c:pt>
                <c:pt idx="93">
                  <c:v>111.55</c:v>
                </c:pt>
                <c:pt idx="94">
                  <c:v>114.24</c:v>
                </c:pt>
                <c:pt idx="95">
                  <c:v>111.93</c:v>
                </c:pt>
                <c:pt idx="96">
                  <c:v>109.11</c:v>
                </c:pt>
                <c:pt idx="97">
                  <c:v>112.04</c:v>
                </c:pt>
                <c:pt idx="98">
                  <c:v>112.55</c:v>
                </c:pt>
                <c:pt idx="99">
                  <c:v>113.42</c:v>
                </c:pt>
                <c:pt idx="100">
                  <c:v>113.56</c:v>
                </c:pt>
                <c:pt idx="101">
                  <c:v>114.03</c:v>
                </c:pt>
                <c:pt idx="102">
                  <c:v>117.4</c:v>
                </c:pt>
                <c:pt idx="103">
                  <c:v>119.43</c:v>
                </c:pt>
                <c:pt idx="104">
                  <c:v>121.67</c:v>
                </c:pt>
                <c:pt idx="105">
                  <c:v>122.84</c:v>
                </c:pt>
                <c:pt idx="106">
                  <c:v>116.29</c:v>
                </c:pt>
                <c:pt idx="107">
                  <c:v>117.61</c:v>
                </c:pt>
                <c:pt idx="108">
                  <c:v>119.72</c:v>
                </c:pt>
                <c:pt idx="109">
                  <c:v>119.51</c:v>
                </c:pt>
                <c:pt idx="110">
                  <c:v>120.57</c:v>
                </c:pt>
                <c:pt idx="111">
                  <c:v>123.58</c:v>
                </c:pt>
                <c:pt idx="112">
                  <c:v>123.07</c:v>
                </c:pt>
                <c:pt idx="113">
                  <c:v>122.01</c:v>
                </c:pt>
                <c:pt idx="114">
                  <c:v>122.27</c:v>
                </c:pt>
                <c:pt idx="115">
                  <c:v>121.17</c:v>
                </c:pt>
                <c:pt idx="116">
                  <c:v>118.51</c:v>
                </c:pt>
                <c:pt idx="117">
                  <c:v>119.81</c:v>
                </c:pt>
                <c:pt idx="118">
                  <c:v>113.12</c:v>
                </c:pt>
                <c:pt idx="119">
                  <c:v>114.13</c:v>
                </c:pt>
                <c:pt idx="120">
                  <c:v>114.65</c:v>
                </c:pt>
                <c:pt idx="121">
                  <c:v>111.74</c:v>
                </c:pt>
                <c:pt idx="122">
                  <c:v>110.05</c:v>
                </c:pt>
                <c:pt idx="123">
                  <c:v>113.12</c:v>
                </c:pt>
                <c:pt idx="124">
                  <c:v>115.09</c:v>
                </c:pt>
                <c:pt idx="125">
                  <c:v>117.98</c:v>
                </c:pt>
                <c:pt idx="126">
                  <c:v>116.26</c:v>
                </c:pt>
                <c:pt idx="127">
                  <c:v>114.81</c:v>
                </c:pt>
                <c:pt idx="128">
                  <c:v>111.63</c:v>
                </c:pt>
                <c:pt idx="129">
                  <c:v>113.5</c:v>
                </c:pt>
                <c:pt idx="130">
                  <c:v>102.77</c:v>
                </c:pt>
                <c:pt idx="131">
                  <c:v>100.69</c:v>
                </c:pt>
                <c:pt idx="132">
                  <c:v>104.65</c:v>
                </c:pt>
                <c:pt idx="133">
                  <c:v>107.02</c:v>
                </c:pt>
                <c:pt idx="134">
                  <c:v>107.1</c:v>
                </c:pt>
                <c:pt idx="135">
                  <c:v>99.49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EF-43B5-9F4D-B41AA9BAE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580816"/>
        <c:axId val="1317582064"/>
      </c:lineChart>
      <c:dateAx>
        <c:axId val="13175808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582064"/>
        <c:crosses val="autoZero"/>
        <c:auto val="1"/>
        <c:lblOffset val="100"/>
        <c:baseTimeUnit val="days"/>
      </c:dateAx>
      <c:valAx>
        <c:axId val="1317582064"/>
        <c:scaling>
          <c:orientation val="minMax"/>
          <c:max val="135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58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Wholesale Gasoline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'RBOB Gasoline_07_07_22-01_03_22'!$G$1</c:f>
              <c:strCache>
                <c:ptCount val="1"/>
                <c:pt idx="0">
                  <c:v>Wholesale Gasoline Price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'RBOB Gasoline_07_07_22-01_03_22'!$F$2:$F$131</c:f>
              <c:numCache>
                <c:formatCode>m/d/yyyy</c:formatCode>
                <c:ptCount val="13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44579</c:v>
                </c:pt>
                <c:pt idx="11">
                  <c:v>44580</c:v>
                </c:pt>
                <c:pt idx="12">
                  <c:v>44581</c:v>
                </c:pt>
                <c:pt idx="13">
                  <c:v>44582</c:v>
                </c:pt>
                <c:pt idx="14">
                  <c:v>44585</c:v>
                </c:pt>
                <c:pt idx="15">
                  <c:v>44586</c:v>
                </c:pt>
                <c:pt idx="16">
                  <c:v>44587</c:v>
                </c:pt>
                <c:pt idx="17">
                  <c:v>44588</c:v>
                </c:pt>
                <c:pt idx="18">
                  <c:v>44589</c:v>
                </c:pt>
                <c:pt idx="19">
                  <c:v>44592</c:v>
                </c:pt>
                <c:pt idx="20">
                  <c:v>44593</c:v>
                </c:pt>
                <c:pt idx="21">
                  <c:v>44594</c:v>
                </c:pt>
                <c:pt idx="22">
                  <c:v>44595</c:v>
                </c:pt>
                <c:pt idx="23">
                  <c:v>44596</c:v>
                </c:pt>
                <c:pt idx="24">
                  <c:v>44599</c:v>
                </c:pt>
                <c:pt idx="25">
                  <c:v>44600</c:v>
                </c:pt>
                <c:pt idx="26">
                  <c:v>44601</c:v>
                </c:pt>
                <c:pt idx="27">
                  <c:v>44602</c:v>
                </c:pt>
                <c:pt idx="28">
                  <c:v>44603</c:v>
                </c:pt>
                <c:pt idx="29">
                  <c:v>44606</c:v>
                </c:pt>
                <c:pt idx="30">
                  <c:v>44607</c:v>
                </c:pt>
                <c:pt idx="31">
                  <c:v>44608</c:v>
                </c:pt>
                <c:pt idx="32">
                  <c:v>44609</c:v>
                </c:pt>
                <c:pt idx="33">
                  <c:v>44610</c:v>
                </c:pt>
                <c:pt idx="34">
                  <c:v>44614</c:v>
                </c:pt>
                <c:pt idx="35">
                  <c:v>44615</c:v>
                </c:pt>
                <c:pt idx="36">
                  <c:v>44616</c:v>
                </c:pt>
                <c:pt idx="37">
                  <c:v>44620</c:v>
                </c:pt>
                <c:pt idx="38">
                  <c:v>44621</c:v>
                </c:pt>
                <c:pt idx="39">
                  <c:v>44622</c:v>
                </c:pt>
                <c:pt idx="40">
                  <c:v>44623</c:v>
                </c:pt>
                <c:pt idx="41">
                  <c:v>44624</c:v>
                </c:pt>
                <c:pt idx="42">
                  <c:v>44627</c:v>
                </c:pt>
                <c:pt idx="43">
                  <c:v>44628</c:v>
                </c:pt>
                <c:pt idx="44">
                  <c:v>44629</c:v>
                </c:pt>
                <c:pt idx="45">
                  <c:v>44630</c:v>
                </c:pt>
                <c:pt idx="46">
                  <c:v>44631</c:v>
                </c:pt>
                <c:pt idx="47">
                  <c:v>44634</c:v>
                </c:pt>
                <c:pt idx="48">
                  <c:v>44635</c:v>
                </c:pt>
                <c:pt idx="49">
                  <c:v>44636</c:v>
                </c:pt>
                <c:pt idx="50">
                  <c:v>44637</c:v>
                </c:pt>
                <c:pt idx="51">
                  <c:v>44638</c:v>
                </c:pt>
                <c:pt idx="52">
                  <c:v>44641</c:v>
                </c:pt>
                <c:pt idx="53">
                  <c:v>44642</c:v>
                </c:pt>
                <c:pt idx="54">
                  <c:v>44643</c:v>
                </c:pt>
                <c:pt idx="55">
                  <c:v>44644</c:v>
                </c:pt>
                <c:pt idx="56">
                  <c:v>44645</c:v>
                </c:pt>
                <c:pt idx="57">
                  <c:v>44648</c:v>
                </c:pt>
                <c:pt idx="58">
                  <c:v>44649</c:v>
                </c:pt>
                <c:pt idx="59">
                  <c:v>44650</c:v>
                </c:pt>
                <c:pt idx="60">
                  <c:v>44651</c:v>
                </c:pt>
                <c:pt idx="61">
                  <c:v>44652</c:v>
                </c:pt>
                <c:pt idx="62">
                  <c:v>44655</c:v>
                </c:pt>
                <c:pt idx="63">
                  <c:v>44656</c:v>
                </c:pt>
                <c:pt idx="64">
                  <c:v>44657</c:v>
                </c:pt>
                <c:pt idx="65">
                  <c:v>44658</c:v>
                </c:pt>
                <c:pt idx="66">
                  <c:v>44659</c:v>
                </c:pt>
                <c:pt idx="67">
                  <c:v>44662</c:v>
                </c:pt>
                <c:pt idx="68">
                  <c:v>44663</c:v>
                </c:pt>
                <c:pt idx="69">
                  <c:v>44664</c:v>
                </c:pt>
                <c:pt idx="70">
                  <c:v>44665</c:v>
                </c:pt>
                <c:pt idx="71">
                  <c:v>44669</c:v>
                </c:pt>
                <c:pt idx="72">
                  <c:v>44670</c:v>
                </c:pt>
                <c:pt idx="73">
                  <c:v>44671</c:v>
                </c:pt>
                <c:pt idx="74">
                  <c:v>44672</c:v>
                </c:pt>
                <c:pt idx="75">
                  <c:v>44673</c:v>
                </c:pt>
                <c:pt idx="76">
                  <c:v>44676</c:v>
                </c:pt>
                <c:pt idx="77">
                  <c:v>44677</c:v>
                </c:pt>
                <c:pt idx="78">
                  <c:v>44678</c:v>
                </c:pt>
                <c:pt idx="79">
                  <c:v>44679</c:v>
                </c:pt>
                <c:pt idx="80">
                  <c:v>44680</c:v>
                </c:pt>
                <c:pt idx="81">
                  <c:v>44683</c:v>
                </c:pt>
                <c:pt idx="82">
                  <c:v>44684</c:v>
                </c:pt>
                <c:pt idx="83">
                  <c:v>44685</c:v>
                </c:pt>
                <c:pt idx="84">
                  <c:v>44686</c:v>
                </c:pt>
                <c:pt idx="85">
                  <c:v>44687</c:v>
                </c:pt>
                <c:pt idx="86">
                  <c:v>44690</c:v>
                </c:pt>
                <c:pt idx="87">
                  <c:v>44691</c:v>
                </c:pt>
                <c:pt idx="88">
                  <c:v>44692</c:v>
                </c:pt>
                <c:pt idx="89">
                  <c:v>44693</c:v>
                </c:pt>
                <c:pt idx="90">
                  <c:v>44694</c:v>
                </c:pt>
                <c:pt idx="91">
                  <c:v>44697</c:v>
                </c:pt>
                <c:pt idx="92">
                  <c:v>44698</c:v>
                </c:pt>
                <c:pt idx="93">
                  <c:v>44699</c:v>
                </c:pt>
                <c:pt idx="94">
                  <c:v>44700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44712</c:v>
                </c:pt>
                <c:pt idx="102">
                  <c:v>44713</c:v>
                </c:pt>
                <c:pt idx="103">
                  <c:v>44714</c:v>
                </c:pt>
                <c:pt idx="104">
                  <c:v>44715</c:v>
                </c:pt>
                <c:pt idx="105">
                  <c:v>44718</c:v>
                </c:pt>
                <c:pt idx="106">
                  <c:v>44719</c:v>
                </c:pt>
                <c:pt idx="107">
                  <c:v>44720</c:v>
                </c:pt>
                <c:pt idx="108">
                  <c:v>44721</c:v>
                </c:pt>
                <c:pt idx="109">
                  <c:v>44722</c:v>
                </c:pt>
                <c:pt idx="110">
                  <c:v>44725</c:v>
                </c:pt>
                <c:pt idx="111">
                  <c:v>44726</c:v>
                </c:pt>
                <c:pt idx="112">
                  <c:v>44727</c:v>
                </c:pt>
                <c:pt idx="113">
                  <c:v>44728</c:v>
                </c:pt>
                <c:pt idx="114">
                  <c:v>44729</c:v>
                </c:pt>
                <c:pt idx="115">
                  <c:v>44733</c:v>
                </c:pt>
                <c:pt idx="116">
                  <c:v>44734</c:v>
                </c:pt>
                <c:pt idx="117">
                  <c:v>44735</c:v>
                </c:pt>
                <c:pt idx="118">
                  <c:v>44736</c:v>
                </c:pt>
                <c:pt idx="119">
                  <c:v>44739</c:v>
                </c:pt>
                <c:pt idx="120">
                  <c:v>44740</c:v>
                </c:pt>
                <c:pt idx="121">
                  <c:v>44741</c:v>
                </c:pt>
                <c:pt idx="122">
                  <c:v>44742</c:v>
                </c:pt>
                <c:pt idx="123">
                  <c:v>44743</c:v>
                </c:pt>
                <c:pt idx="124">
                  <c:v>44747</c:v>
                </c:pt>
                <c:pt idx="125">
                  <c:v>44748</c:v>
                </c:pt>
                <c:pt idx="126">
                  <c:v>44749</c:v>
                </c:pt>
                <c:pt idx="127">
                  <c:v>44750</c:v>
                </c:pt>
                <c:pt idx="128">
                  <c:v>44753</c:v>
                </c:pt>
                <c:pt idx="129">
                  <c:v>44754</c:v>
                </c:pt>
              </c:numCache>
            </c:numRef>
          </c:cat>
          <c:val>
            <c:numRef>
              <c:f>'RBOB Gasoline_07_07_22-01_03_22'!$G$2:$G$121</c:f>
              <c:numCache>
                <c:formatCode>General</c:formatCode>
                <c:ptCount val="120"/>
                <c:pt idx="0">
                  <c:v>2.2719</c:v>
                </c:pt>
                <c:pt idx="1">
                  <c:v>2.2968999999999999</c:v>
                </c:pt>
                <c:pt idx="2">
                  <c:v>2.3161999999999998</c:v>
                </c:pt>
                <c:pt idx="3">
                  <c:v>2.3279999999999998</c:v>
                </c:pt>
                <c:pt idx="4">
                  <c:v>2.3338000000000001</c:v>
                </c:pt>
                <c:pt idx="5">
                  <c:v>2.3180000000000001</c:v>
                </c:pt>
                <c:pt idx="6">
                  <c:v>2.3628999999999998</c:v>
                </c:pt>
                <c:pt idx="7">
                  <c:v>2.4013</c:v>
                </c:pt>
                <c:pt idx="8">
                  <c:v>2.4034</c:v>
                </c:pt>
                <c:pt idx="9">
                  <c:v>2.4296000000000002</c:v>
                </c:pt>
                <c:pt idx="10">
                  <c:v>2.4691999999999998</c:v>
                </c:pt>
                <c:pt idx="11">
                  <c:v>2.4786000000000001</c:v>
                </c:pt>
                <c:pt idx="12">
                  <c:v>2.4842</c:v>
                </c:pt>
                <c:pt idx="13">
                  <c:v>2.4575</c:v>
                </c:pt>
                <c:pt idx="14">
                  <c:v>2.4657</c:v>
                </c:pt>
                <c:pt idx="15">
                  <c:v>2.4649999999999999</c:v>
                </c:pt>
                <c:pt idx="16">
                  <c:v>2.5347</c:v>
                </c:pt>
                <c:pt idx="17">
                  <c:v>2.57</c:v>
                </c:pt>
                <c:pt idx="18">
                  <c:v>2.5798000000000001</c:v>
                </c:pt>
                <c:pt idx="19">
                  <c:v>2.5741000000000001</c:v>
                </c:pt>
                <c:pt idx="20">
                  <c:v>2.5882000000000001</c:v>
                </c:pt>
                <c:pt idx="21">
                  <c:v>2.6173000000000002</c:v>
                </c:pt>
                <c:pt idx="22">
                  <c:v>2.6475</c:v>
                </c:pt>
                <c:pt idx="23">
                  <c:v>2.7023999999999999</c:v>
                </c:pt>
                <c:pt idx="24">
                  <c:v>2.72</c:v>
                </c:pt>
                <c:pt idx="25">
                  <c:v>2.6917</c:v>
                </c:pt>
                <c:pt idx="26">
                  <c:v>2.6726000000000001</c:v>
                </c:pt>
                <c:pt idx="27">
                  <c:v>2.7069000000000001</c:v>
                </c:pt>
                <c:pt idx="28">
                  <c:v>2.7637999999999998</c:v>
                </c:pt>
                <c:pt idx="29">
                  <c:v>2.7869999999999999</c:v>
                </c:pt>
                <c:pt idx="30">
                  <c:v>2.7734999999999999</c:v>
                </c:pt>
                <c:pt idx="31">
                  <c:v>2.7252999999999998</c:v>
                </c:pt>
                <c:pt idx="32">
                  <c:v>2.6709999999999998</c:v>
                </c:pt>
                <c:pt idx="33">
                  <c:v>2.6882000000000001</c:v>
                </c:pt>
                <c:pt idx="34">
                  <c:v>2.802</c:v>
                </c:pt>
                <c:pt idx="35">
                  <c:v>2.7744</c:v>
                </c:pt>
                <c:pt idx="36">
                  <c:v>2.9148999999999998</c:v>
                </c:pt>
                <c:pt idx="37">
                  <c:v>2.8359000000000001</c:v>
                </c:pt>
                <c:pt idx="38">
                  <c:v>3.161</c:v>
                </c:pt>
                <c:pt idx="39">
                  <c:v>3.3612000000000002</c:v>
                </c:pt>
                <c:pt idx="40">
                  <c:v>3.5221</c:v>
                </c:pt>
                <c:pt idx="41">
                  <c:v>3.5503999999999998</c:v>
                </c:pt>
                <c:pt idx="42">
                  <c:v>3.8904000000000001</c:v>
                </c:pt>
                <c:pt idx="43">
                  <c:v>3.8329</c:v>
                </c:pt>
                <c:pt idx="44">
                  <c:v>3.76</c:v>
                </c:pt>
                <c:pt idx="45">
                  <c:v>3.4268999999999998</c:v>
                </c:pt>
                <c:pt idx="46">
                  <c:v>3.3186</c:v>
                </c:pt>
                <c:pt idx="47">
                  <c:v>3.3250000000000002</c:v>
                </c:pt>
                <c:pt idx="48">
                  <c:v>3.1614</c:v>
                </c:pt>
                <c:pt idx="49">
                  <c:v>3.0948000000000002</c:v>
                </c:pt>
                <c:pt idx="50">
                  <c:v>3.2273999999999998</c:v>
                </c:pt>
                <c:pt idx="51">
                  <c:v>3.2711000000000001</c:v>
                </c:pt>
                <c:pt idx="52">
                  <c:v>3.4016999999999999</c:v>
                </c:pt>
                <c:pt idx="53">
                  <c:v>3.4237000000000002</c:v>
                </c:pt>
                <c:pt idx="54">
                  <c:v>3.4575999999999998</c:v>
                </c:pt>
                <c:pt idx="55">
                  <c:v>3.5</c:v>
                </c:pt>
                <c:pt idx="56">
                  <c:v>3.4742999999999999</c:v>
                </c:pt>
                <c:pt idx="57">
                  <c:v>3.4740000000000002</c:v>
                </c:pt>
                <c:pt idx="58">
                  <c:v>3.2890999999999999</c:v>
                </c:pt>
                <c:pt idx="59">
                  <c:v>3.3304</c:v>
                </c:pt>
                <c:pt idx="60">
                  <c:v>3.2591000000000001</c:v>
                </c:pt>
                <c:pt idx="61">
                  <c:v>3.1920000000000002</c:v>
                </c:pt>
                <c:pt idx="62">
                  <c:v>3.2435</c:v>
                </c:pt>
                <c:pt idx="63">
                  <c:v>3.2545000000000002</c:v>
                </c:pt>
                <c:pt idx="64">
                  <c:v>3.21</c:v>
                </c:pt>
                <c:pt idx="65">
                  <c:v>3.1385000000000001</c:v>
                </c:pt>
                <c:pt idx="66">
                  <c:v>3.1415000000000002</c:v>
                </c:pt>
                <c:pt idx="67">
                  <c:v>3.1284000000000001</c:v>
                </c:pt>
                <c:pt idx="68">
                  <c:v>3.1757</c:v>
                </c:pt>
                <c:pt idx="69">
                  <c:v>3.3010999999999999</c:v>
                </c:pt>
                <c:pt idx="70">
                  <c:v>3.3993000000000002</c:v>
                </c:pt>
                <c:pt idx="71">
                  <c:v>3.4456000000000002</c:v>
                </c:pt>
                <c:pt idx="72">
                  <c:v>3.3885000000000001</c:v>
                </c:pt>
                <c:pt idx="73">
                  <c:v>3.3050000000000002</c:v>
                </c:pt>
                <c:pt idx="74">
                  <c:v>3.3496000000000001</c:v>
                </c:pt>
                <c:pt idx="75">
                  <c:v>3.3332999999999999</c:v>
                </c:pt>
                <c:pt idx="76">
                  <c:v>3.2986</c:v>
                </c:pt>
                <c:pt idx="77">
                  <c:v>3.3755000000000002</c:v>
                </c:pt>
                <c:pt idx="78">
                  <c:v>3.4780000000000002</c:v>
                </c:pt>
                <c:pt idx="79">
                  <c:v>3.5344000000000002</c:v>
                </c:pt>
                <c:pt idx="80">
                  <c:v>3.5243000000000002</c:v>
                </c:pt>
                <c:pt idx="81">
                  <c:v>3.532</c:v>
                </c:pt>
                <c:pt idx="82">
                  <c:v>3.5445000000000002</c:v>
                </c:pt>
                <c:pt idx="83">
                  <c:v>3.6753999999999998</c:v>
                </c:pt>
                <c:pt idx="84">
                  <c:v>3.7222</c:v>
                </c:pt>
                <c:pt idx="85">
                  <c:v>3.8220000000000001</c:v>
                </c:pt>
                <c:pt idx="86">
                  <c:v>3.8311999999999999</c:v>
                </c:pt>
                <c:pt idx="87">
                  <c:v>3.6636000000000002</c:v>
                </c:pt>
                <c:pt idx="88">
                  <c:v>3.7086999999999999</c:v>
                </c:pt>
                <c:pt idx="89">
                  <c:v>3.8113999999999999</c:v>
                </c:pt>
                <c:pt idx="90">
                  <c:v>3.9733000000000001</c:v>
                </c:pt>
                <c:pt idx="91">
                  <c:v>4.0640000000000001</c:v>
                </c:pt>
                <c:pt idx="92">
                  <c:v>4.0523999999999996</c:v>
                </c:pt>
                <c:pt idx="93">
                  <c:v>3.9826000000000001</c:v>
                </c:pt>
                <c:pt idx="94">
                  <c:v>3.8370000000000002</c:v>
                </c:pt>
                <c:pt idx="95">
                  <c:v>3.8959999999999999</c:v>
                </c:pt>
                <c:pt idx="96">
                  <c:v>3.8637999999999999</c:v>
                </c:pt>
                <c:pt idx="97">
                  <c:v>3.8165</c:v>
                </c:pt>
                <c:pt idx="98">
                  <c:v>3.8881999999999999</c:v>
                </c:pt>
                <c:pt idx="99">
                  <c:v>3.927</c:v>
                </c:pt>
                <c:pt idx="100">
                  <c:v>4.0285000000000002</c:v>
                </c:pt>
                <c:pt idx="101">
                  <c:v>4.1626000000000003</c:v>
                </c:pt>
                <c:pt idx="102">
                  <c:v>4.1028000000000002</c:v>
                </c:pt>
                <c:pt idx="103">
                  <c:v>4.2390999999999996</c:v>
                </c:pt>
                <c:pt idx="104">
                  <c:v>4.3095999999999997</c:v>
                </c:pt>
                <c:pt idx="105">
                  <c:v>4.3259999999999996</c:v>
                </c:pt>
                <c:pt idx="106">
                  <c:v>4.2412000000000001</c:v>
                </c:pt>
                <c:pt idx="107">
                  <c:v>4.2530000000000001</c:v>
                </c:pt>
                <c:pt idx="108">
                  <c:v>4.3144</c:v>
                </c:pt>
                <c:pt idx="109">
                  <c:v>4.3224</c:v>
                </c:pt>
                <c:pt idx="110">
                  <c:v>4.1699000000000002</c:v>
                </c:pt>
                <c:pt idx="111">
                  <c:v>4.1299000000000001</c:v>
                </c:pt>
                <c:pt idx="112">
                  <c:v>4.0410000000000004</c:v>
                </c:pt>
                <c:pt idx="113">
                  <c:v>3.9666000000000001</c:v>
                </c:pt>
                <c:pt idx="114">
                  <c:v>3.9521000000000002</c:v>
                </c:pt>
                <c:pt idx="115">
                  <c:v>3.9449999999999998</c:v>
                </c:pt>
                <c:pt idx="116">
                  <c:v>3.8445</c:v>
                </c:pt>
                <c:pt idx="117">
                  <c:v>3.8733</c:v>
                </c:pt>
                <c:pt idx="118">
                  <c:v>3.8936999999999999</c:v>
                </c:pt>
                <c:pt idx="119">
                  <c:v>3.9293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5F-43F2-B990-50C403B40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707312"/>
        <c:axId val="1317698160"/>
      </c:lineChart>
      <c:dateAx>
        <c:axId val="13177073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698160"/>
        <c:crosses val="autoZero"/>
        <c:auto val="1"/>
        <c:lblOffset val="100"/>
        <c:baseTimeUnit val="days"/>
      </c:dateAx>
      <c:valAx>
        <c:axId val="1317698160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70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that the recover is slowing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0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slide 24 and then on to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1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Livingston Survey. 75-78.  Unemployment 7% and 6% inflation.  Look at the stability in the post 2001 period and the 2003-2005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7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25% of marketable Federal Debt; 15 percent of mortgages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average inflation is less than 2% And Fred raises rates before inflation exceeds 2.%. But, very credible.  Latest tightening was begun before Powell became Chair.  Tightening is very gradual 1.5 pct pts in 2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17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 of Policy goals reversed the order of the inflation and employment </a:t>
            </a:r>
            <a:r>
              <a:rPr lang="en-US" dirty="0" err="1"/>
              <a:t>objectivesw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8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25, 50 and 75 with more to 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88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natural 3 episodes.  Great Moderation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52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the recent fall in rates implies financial markets will start to lower rates or at least not raise them as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4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2019 US has become a net exporter of 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9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 have </a:t>
            </a:r>
            <a:r>
              <a:rPr lang="en-US"/>
              <a:t>come down below $10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4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Women and Older 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85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fall of the Euro Brexit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ad46f3b3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ad46f3b3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22 is 5 percent above Fed’s ideal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inflation as the rate of increase in the average level of prices not gasoline price inflation.  Exceptions Deep </a:t>
            </a:r>
            <a:r>
              <a:rPr lang="en-US" dirty="0" err="1"/>
              <a:t>Recesssions</a:t>
            </a:r>
            <a:r>
              <a:rPr lang="en-US" dirty="0"/>
              <a:t>. ARP we will talk about later.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Shaded lines are recessions .  1970S THE Great Moderation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21 and 22, then back to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909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Wisconsin, Milwaukee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July,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7491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</a:t>
            </a:r>
            <a:r>
              <a:rPr lang="en-US" sz="3100" dirty="0" err="1">
                <a:solidFill>
                  <a:schemeClr val="tx2"/>
                </a:solidFill>
              </a:rPr>
              <a:t>Woglom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July 8,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" y="0"/>
            <a:ext cx="25830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8EED-5FAC-4A5F-A802-97C23DE1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line for the Talk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9474-2798-4DE3-B4CE-FD655FF9D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Quick summary of the state of the economy.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Closer look at inflation and whose to blame (in my opinion).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Current confusion on the state of the economy.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What’s at stake in controlling inflation.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Brief thoughts on the effects of the Ukraine crisis. (if there is time)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D5BAE-DEAA-4788-AD45-91A623CE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GDP and ‘Potential’ during the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490A-EC6A-4058-BBAB-57B765B72C0D}"/>
              </a:ext>
            </a:extLst>
          </p:cNvPr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Fred, St Louis Fed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8533F9B-22F0-2991-501E-A6E2C93ED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040" y="1458589"/>
            <a:ext cx="10515600" cy="46749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0565A-F55F-43F2-9FB2-074B2C8690A3}"/>
              </a:ext>
            </a:extLst>
          </p:cNvPr>
          <p:cNvSpPr txBox="1"/>
          <p:nvPr/>
        </p:nvSpPr>
        <p:spPr>
          <a:xfrm>
            <a:off x="3264196" y="4790891"/>
            <a:ext cx="10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89.9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3BAC2-30EB-44F1-9972-3E06A4C21449}"/>
              </a:ext>
            </a:extLst>
          </p:cNvPr>
          <p:cNvSpPr txBox="1"/>
          <p:nvPr/>
        </p:nvSpPr>
        <p:spPr>
          <a:xfrm>
            <a:off x="9994586" y="2309598"/>
            <a:ext cx="2021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The “output gap” is less than $300b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D6FBEC-1509-46F9-93B6-FB74902D5FDB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0978116" y="1972339"/>
            <a:ext cx="914400" cy="64008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51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ED Graph Chart" descr="FRED Graph">
            <a:extLst>
              <a:ext uri="{FF2B5EF4-FFF2-40B4-BE49-F238E27FC236}">
                <a16:creationId xmlns:a16="http://schemas.microsoft.com/office/drawing/2014/main" id="{48209B97-5800-FAFF-C901-751FDD001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204" y="1926412"/>
            <a:ext cx="5965675" cy="4023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FF39D-B671-4993-87CD-BB2FE77C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is Almost Fully Recovered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3EE12-5390-4924-94C1-8D697FF1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9" name="FRED Graph Chart" descr="FRED Graph">
            <a:extLst>
              <a:ext uri="{FF2B5EF4-FFF2-40B4-BE49-F238E27FC236}">
                <a16:creationId xmlns:a16="http://schemas.microsoft.com/office/drawing/2014/main" id="{26436C3E-4DF3-5926-4BFE-D41633D8E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29" y="1926412"/>
            <a:ext cx="5965675" cy="4023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3EEEB-3C24-491D-B391-3783A7BA623C}"/>
              </a:ext>
            </a:extLst>
          </p:cNvPr>
          <p:cNvSpPr txBox="1"/>
          <p:nvPr/>
        </p:nvSpPr>
        <p:spPr>
          <a:xfrm>
            <a:off x="2313879" y="2411806"/>
            <a:ext cx="312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Down 600 thousand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8A586F-97BB-797B-C48C-777DC74C38EE}"/>
              </a:ext>
            </a:extLst>
          </p:cNvPr>
          <p:cNvSpPr txBox="1"/>
          <p:nvPr/>
        </p:nvSpPr>
        <p:spPr>
          <a:xfrm>
            <a:off x="8492385" y="2564206"/>
            <a:ext cx="312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 0.1 pct points</a:t>
            </a:r>
          </a:p>
        </p:txBody>
      </p:sp>
    </p:spTree>
    <p:extLst>
      <p:ext uri="{BB962C8B-B14F-4D97-AF65-F5344CB8AC3E}">
        <p14:creationId xmlns:p14="http://schemas.microsoft.com/office/powerpoint/2010/main" val="4487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ADFE-C2A8-4E46-AC94-0ED4933C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B5F89-3638-4BB4-8E37-D333B70D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2445B81-A944-E1FA-0A11-D355EA4E17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7861" y="1570038"/>
          <a:ext cx="8925340" cy="466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540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7EB0-BA16-4764-97FF-0D574BD7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</a:t>
            </a:r>
            <a:r>
              <a:rPr lang="en-US" dirty="0"/>
              <a:t>cally Driven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5A3D-2B19-449B-9C90-DEE78279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CCCA9A4-1AD0-4AB2-BD11-1BA4B010DB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44172"/>
          <a:ext cx="10515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499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9012-F3C8-4A70-B3E4-EB2D22BE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useholds Lead the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CAE77-E5B9-4512-8CFB-658E21AB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DB826B6-78EE-4EEC-8FC2-93573B52C8C8}"/>
              </a:ext>
            </a:extLst>
          </p:cNvPr>
          <p:cNvGraphicFramePr>
            <a:graphicFrameLocks noGrp="1"/>
          </p:cNvGraphicFramePr>
          <p:nvPr/>
        </p:nvGraphicFramePr>
        <p:xfrm>
          <a:off x="745815" y="1401645"/>
          <a:ext cx="10515600" cy="489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435DAE-42DE-496F-A475-8B4BED50E3ED}"/>
              </a:ext>
            </a:extLst>
          </p:cNvPr>
          <p:cNvSpPr txBox="1"/>
          <p:nvPr/>
        </p:nvSpPr>
        <p:spPr>
          <a:xfrm>
            <a:off x="8221464" y="3619376"/>
            <a:ext cx="3589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Consumption Higher than Pre-pandemic, but Savings up, about $2.2 trillion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B55D96-F8DF-4742-B2CA-4785E35DA899}"/>
              </a:ext>
            </a:extLst>
          </p:cNvPr>
          <p:cNvCxnSpPr>
            <a:cxnSpLocks/>
          </p:cNvCxnSpPr>
          <p:nvPr/>
        </p:nvCxnSpPr>
        <p:spPr>
          <a:xfrm>
            <a:off x="3549243" y="3056666"/>
            <a:ext cx="0" cy="1587084"/>
          </a:xfrm>
          <a:prstGeom prst="straightConnector1">
            <a:avLst/>
          </a:prstGeom>
          <a:ln w="34925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D9D914-6BA9-4BBA-90C2-FBC1AFDDB267}"/>
              </a:ext>
            </a:extLst>
          </p:cNvPr>
          <p:cNvSpPr txBox="1"/>
          <p:nvPr/>
        </p:nvSpPr>
        <p:spPr>
          <a:xfrm>
            <a:off x="2851726" y="3619376"/>
            <a:ext cx="188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Saving</a:t>
            </a:r>
          </a:p>
        </p:txBody>
      </p:sp>
    </p:spTree>
    <p:extLst>
      <p:ext uri="{BB962C8B-B14F-4D97-AF65-F5344CB8AC3E}">
        <p14:creationId xmlns:p14="http://schemas.microsoft.com/office/powerpoint/2010/main" val="8480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666"/>
            <a:ext cx="13184600" cy="741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481" y="1344502"/>
            <a:ext cx="9981397" cy="544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86" y="108859"/>
            <a:ext cx="12192000" cy="704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9628" y="1473187"/>
            <a:ext cx="9906597" cy="47171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F98761-0B86-859D-3DED-E19EFB87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8" y="42091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/>
              <a:t>mulus Payments Saved Low Wage Workers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4961-4CC2-4E24-9D73-E35DC8FD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during the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E5F7A-288E-4574-8362-548C2513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EC9ACC-8E20-4816-B14E-75A15FC230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25563"/>
          <a:ext cx="10515600" cy="490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70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4BBA-DAB0-4288-86CA-E1FF1086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bilizer in Chief:  the Fed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389C-DB4A-436D-8603-DEE548E1F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Fed’s Dual Mandate: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“Stable prices” which means 2% rate of inflation in  the Personal Consumption Price Index (which corresponds to about 2.5% inflation in the more well-known CPI).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“Maximum employment” which means the highest level of employment (lowest unemployment rate) consistent with mandate 1.</a:t>
            </a:r>
          </a:p>
          <a:p>
            <a:r>
              <a:rPr lang="en-US" sz="2400" dirty="0"/>
              <a:t>Fiscal Policy (taxes and spending, President and the Congress) can affect inflation and unemployment, but it is the Fed’s job to achieve the dual mandate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4A9B4-7752-4E6C-A57E-29A74214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ABA6E7-BED4-4657-BBB7-80C3B685E2F0}"/>
              </a:ext>
            </a:extLst>
          </p:cNvPr>
          <p:cNvGrpSpPr>
            <a:grpSpLocks noChangeAspect="1"/>
          </p:cNvGrpSpPr>
          <p:nvPr/>
        </p:nvGrpSpPr>
        <p:grpSpPr>
          <a:xfrm>
            <a:off x="7357465" y="0"/>
            <a:ext cx="2349031" cy="2798064"/>
            <a:chOff x="6561931" y="762000"/>
            <a:chExt cx="3090752" cy="39703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2F609A6-F8DF-45BB-AF7F-6A70D100A0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61931" y="762000"/>
              <a:ext cx="3090752" cy="3970318"/>
              <a:chOff x="5037931" y="768885"/>
              <a:chExt cx="4221162" cy="4788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E4CB7A-0418-4881-B75B-0DDD2FB13670}"/>
                  </a:ext>
                </a:extLst>
              </p:cNvPr>
              <p:cNvSpPr txBox="1"/>
              <p:nvPr/>
            </p:nvSpPr>
            <p:spPr>
              <a:xfrm>
                <a:off x="5037931" y="768885"/>
                <a:ext cx="4221162" cy="47886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  <p:pic>
            <p:nvPicPr>
              <p:cNvPr id="7" name="Picture 4" descr="Image: Governor Jerome H. Powell">
                <a:extLst>
                  <a:ext uri="{FF2B5EF4-FFF2-40B4-BE49-F238E27FC236}">
                    <a16:creationId xmlns:a16="http://schemas.microsoft.com/office/drawing/2014/main" id="{326C2786-FA03-4EF1-B401-7DDC528A54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1139558"/>
                <a:ext cx="2201336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F5D535-62A0-4A3F-85EF-C48FA5435FAF}"/>
                </a:ext>
              </a:extLst>
            </p:cNvPr>
            <p:cNvSpPr txBox="1"/>
            <p:nvPr/>
          </p:nvSpPr>
          <p:spPr>
            <a:xfrm>
              <a:off x="7031736" y="3264408"/>
              <a:ext cx="21099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Jerome Powell</a:t>
              </a:r>
            </a:p>
            <a:p>
              <a:pPr algn="ctr"/>
              <a:r>
                <a:rPr lang="en-US" sz="1800" dirty="0"/>
                <a:t>February 2018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D07D-5C46-4789-BE3B-CE0DD9EC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ck Record on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2AAE-6B9A-45E7-9AA4-A05D329D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D63C4-3412-4C6F-8B51-668DB294647C}"/>
              </a:ext>
            </a:extLst>
          </p:cNvPr>
          <p:cNvSpPr txBox="1"/>
          <p:nvPr/>
        </p:nvSpPr>
        <p:spPr>
          <a:xfrm>
            <a:off x="6096000" y="1598679"/>
            <a:ext cx="30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Shaded Bars are Recessions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CE3C7E2-EFC9-44BE-90D2-153B8DA4B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10990"/>
            <a:ext cx="10515600" cy="45218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DF445-1B9B-BBDA-A19B-172B371E1C80}"/>
              </a:ext>
            </a:extLst>
          </p:cNvPr>
          <p:cNvSpPr txBox="1"/>
          <p:nvPr/>
        </p:nvSpPr>
        <p:spPr>
          <a:xfrm>
            <a:off x="4956716" y="2313878"/>
            <a:ext cx="418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Shaded Bars are Recessions</a:t>
            </a:r>
          </a:p>
        </p:txBody>
      </p:sp>
    </p:spTree>
    <p:extLst>
      <p:ext uri="{BB962C8B-B14F-4D97-AF65-F5344CB8AC3E}">
        <p14:creationId xmlns:p14="http://schemas.microsoft.com/office/powerpoint/2010/main" val="3741023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ED32-CC0D-4465-A709-239684B0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ck Record on “Price Stability”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A603B-44AF-4B61-AEC7-D114552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2DC2C6D5-0220-4B56-8BB2-49F7E8579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325563"/>
            <a:ext cx="9220200" cy="4608893"/>
          </a:xfrm>
        </p:spPr>
      </p:pic>
    </p:spTree>
    <p:extLst>
      <p:ext uri="{BB962C8B-B14F-4D97-AF65-F5344CB8AC3E}">
        <p14:creationId xmlns:p14="http://schemas.microsoft.com/office/powerpoint/2010/main" val="313645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BEC2-5C22-4238-AC34-470351F3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terminants of Unemployment &amp;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996E-7E47-493D-9BC6-5B55D207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Unemployment:  The higher the level of total spending, the lower the unemployment rate.</a:t>
            </a:r>
          </a:p>
          <a:p>
            <a:r>
              <a:rPr lang="en-US" dirty="0"/>
              <a:t>Inflation: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Too much spending and inflation rises (Vietnam).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 in production costs (e.g., “supply chain bottlenecks.”)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Expectations of high inflation can cause inflation to be high.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7FE33-8EBF-42F5-B5CB-8255DE07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4870-E24C-4D03-8899-49AF36BC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Fed’s Affects the Economy via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55811-900F-437B-A12B-37905767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Higher Interest rates discourage firms from buying new plant and equipment, households from buying new homes and tend to lower stock and house prices (!).</a:t>
            </a:r>
          </a:p>
          <a:p>
            <a:r>
              <a:rPr lang="en-US" dirty="0"/>
              <a:t>Reduced spending tends </a:t>
            </a:r>
            <a:r>
              <a:rPr lang="en-US"/>
              <a:t>to lower </a:t>
            </a:r>
            <a:r>
              <a:rPr lang="en-US" dirty="0"/>
              <a:t>production and employment and eventually lowers inflation.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0C9F6-E283-48A6-AEF4-5DA9989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E6BE-65EF-4CFD-A9B2-3BD56DBB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Bec</a:t>
            </a:r>
            <a:r>
              <a:rPr lang="en-US" dirty="0"/>
              <a:t>ome a Central Banker in One Slide!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8E9C-7C9B-466E-BFCB-3E5085FD3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more concerned that inflation is too high, raise interest rates.</a:t>
            </a:r>
          </a:p>
          <a:p>
            <a:r>
              <a:rPr lang="en-US" dirty="0"/>
              <a:t>If you are more concerned that unemployment is too high, lower interest rates.</a:t>
            </a:r>
          </a:p>
          <a:p>
            <a:r>
              <a:rPr lang="en-US" dirty="0"/>
              <a:t>Inflation and unemployment just right:  keep rates the same.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0BF7-7B4E-4B1D-8FD6-D49D0278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0112-4E8C-4D15-ABC2-ACE99F7C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Big Complication:  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E39C-2521-46D3-88C9-21EC3CBB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Milton Friedman:  Monetary Policy affects GDP and Inflation with Long and Variable (Unpredictable) Lags.</a:t>
            </a:r>
          </a:p>
          <a:p>
            <a:r>
              <a:rPr lang="en-US" dirty="0"/>
              <a:t>Raising interest rates today does nothing to spending today nor to inflation.</a:t>
            </a:r>
          </a:p>
          <a:p>
            <a:r>
              <a:rPr lang="en-US" dirty="0"/>
              <a:t>But over time spending slows and eventually inflation falls.</a:t>
            </a:r>
          </a:p>
          <a:p>
            <a:r>
              <a:rPr lang="en-US" dirty="0"/>
              <a:t>Friedman believed that lags led to the Fed to “oversteering” the economy consistently.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6790A-B63D-48AB-B3FA-B7A79989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1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7E48-8B5B-41A5-958B-67CFF404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Great Moderation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9CC3F-3296-4DE3-8621-A153E286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1990 until 2008, the performance of the US economy was extraordinary and even Milton Friedman gave kudos to the Alan Greenspan.</a:t>
            </a:r>
          </a:p>
          <a:p>
            <a:r>
              <a:rPr lang="en-US" dirty="0"/>
              <a:t>We (economist) thought we knew why:  Central Bankers finally listened to us on the importance of stabilizing inflationary </a:t>
            </a:r>
            <a:r>
              <a:rPr lang="en-US" dirty="0">
                <a:solidFill>
                  <a:srgbClr val="FF0000"/>
                </a:solidFill>
              </a:rPr>
              <a:t>expectations,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starting with Paul Volcker.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Volcker was determined to reduce inflationary expectations.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948DC-D7D5-4CC1-9349-710B67BF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DA9E-93F8-4DED-9A6B-8FB4AE05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40" y="-882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“An</a:t>
            </a:r>
            <a:r>
              <a:rPr lang="en-US" dirty="0"/>
              <a:t>choring” Inflation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B1B69-995B-43CF-8881-5E91FE7A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13AA9-85B9-460A-9A38-928442683D91}"/>
              </a:ext>
            </a:extLst>
          </p:cNvPr>
          <p:cNvSpPr txBox="1"/>
          <p:nvPr/>
        </p:nvSpPr>
        <p:spPr>
          <a:xfrm>
            <a:off x="4141381" y="5981901"/>
            <a:ext cx="7942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Forecasts:  Philadelphia Fed, “Survey of Professional Forecasters”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979489-5FF9-4B4E-AD63-D5472599F1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16740"/>
          <a:ext cx="10515600" cy="460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7486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192E-EE78-44E2-988F-C0F7420E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this</a:t>
            </a:r>
            <a:r>
              <a:rPr lang="en-US" dirty="0"/>
              <a:t> Inflation is Different!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64FF6E-1C90-4DD1-80FA-1A825785C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806553"/>
              </p:ext>
            </p:extLst>
          </p:nvPr>
        </p:nvGraphicFramePr>
        <p:xfrm>
          <a:off x="838200" y="1522141"/>
          <a:ext cx="10515600" cy="4708078"/>
        </p:xfrm>
        <a:graphic>
          <a:graphicData uri="http://schemas.openxmlformats.org/drawingml/2006/table">
            <a:tbl>
              <a:tblPr firstRow="1" firstCol="1" bandRow="1"/>
              <a:tblGrid>
                <a:gridCol w="2628900">
                  <a:extLst>
                    <a:ext uri="{9D8B030D-6E8A-4147-A177-3AD203B41FA5}">
                      <a16:colId xmlns:a16="http://schemas.microsoft.com/office/drawing/2014/main" val="17916498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514997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840643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88047766"/>
                    </a:ext>
                  </a:extLst>
                </a:gridCol>
              </a:tblGrid>
              <a:tr h="52139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12-month, percentage price increase, selected items in the CPI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654816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in CPI, 2022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1981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524299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Items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370941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26344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Commodities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31567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2498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582011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3813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Care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960793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09111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Cars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555835"/>
                  </a:ext>
                </a:extLst>
              </a:tr>
              <a:tr h="38060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Sources:  BLS and Fred data from the St Louis Federal Reserve Bank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121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4FA43-221E-4376-84D4-559A9DDD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69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Diagnosis for the Uptick in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there were supply chain issues that affected some areas in particular (e.g., computer chips).</a:t>
            </a:r>
          </a:p>
          <a:p>
            <a:r>
              <a:rPr lang="en-US" dirty="0"/>
              <a:t>But there is too much total spending and in the absence of bold Fed actions is likely to continue.</a:t>
            </a:r>
          </a:p>
          <a:p>
            <a:r>
              <a:rPr lang="en-US" dirty="0"/>
              <a:t>Fiscal stimulus led households to increase saving over 2021 by more than $2 trillion and today’s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1154-F82F-4834-9B72-A8C8DC7C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 Policy during the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4B8CF-D702-416E-B817-F990F93BA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 interest rates until March and a Big QE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1ED89-DEC9-4213-9D39-7733CAD1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788809D-E641-4A6D-B62E-4E242755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334" y="2061451"/>
            <a:ext cx="586484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A9A2-493F-4BA3-8549-01EBE4E5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</a:t>
            </a:r>
            <a:r>
              <a:rPr lang="en-US" dirty="0"/>
              <a:t>y Did Powell Do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E3F07-9210-4FF7-A6B4-A7B7D585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B8CB2992-39E2-4B19-8ED7-ED778F8E0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4" y="1078706"/>
            <a:ext cx="10818371" cy="5029200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311A8EF-364F-4DEE-B584-3E39F5535F04}"/>
              </a:ext>
            </a:extLst>
          </p:cNvPr>
          <p:cNvGrpSpPr/>
          <p:nvPr/>
        </p:nvGrpSpPr>
        <p:grpSpPr>
          <a:xfrm>
            <a:off x="8672053" y="1834699"/>
            <a:ext cx="2583917" cy="3439048"/>
            <a:chOff x="8672053" y="1834699"/>
            <a:chExt cx="2583917" cy="343904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89F080F-8EBE-4EE8-B827-AE9A9A8ECB09}"/>
                </a:ext>
              </a:extLst>
            </p:cNvPr>
            <p:cNvCxnSpPr>
              <a:cxnSpLocks/>
            </p:cNvCxnSpPr>
            <p:nvPr/>
          </p:nvCxnSpPr>
          <p:spPr>
            <a:xfrm>
              <a:off x="9710368" y="2607515"/>
              <a:ext cx="0" cy="2666232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88C295-39AF-4577-84A8-9835B908D1D3}"/>
                </a:ext>
              </a:extLst>
            </p:cNvPr>
            <p:cNvSpPr txBox="1"/>
            <p:nvPr/>
          </p:nvSpPr>
          <p:spPr>
            <a:xfrm>
              <a:off x="8672053" y="1834699"/>
              <a:ext cx="2583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Powell Replaces </a:t>
              </a:r>
            </a:p>
            <a:p>
              <a:r>
                <a:rPr lang="en-US" sz="2400" dirty="0"/>
                <a:t>Yellen as Chair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5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7DD4-E49D-44E4-AA7B-A66A2DB4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Pol</a:t>
            </a:r>
            <a:r>
              <a:rPr lang="en-US" dirty="0"/>
              <a:t>icy Changes under Powell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F15E-5D2F-47C9-867B-C4BAC8F9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Fed’s dual mandate put more emphasis on the employment goal relative to the inflation goal.</a:t>
            </a:r>
          </a:p>
          <a:p>
            <a:r>
              <a:rPr lang="en-US" dirty="0"/>
              <a:t>Inflation goal switched from targeting forecasted</a:t>
            </a:r>
            <a:r>
              <a:rPr lang="en-US" i="1" dirty="0"/>
              <a:t> future </a:t>
            </a:r>
            <a:r>
              <a:rPr lang="en-US" dirty="0"/>
              <a:t>inflation to trying to achieve average </a:t>
            </a:r>
            <a:r>
              <a:rPr lang="en-US" i="1" dirty="0"/>
              <a:t>realized</a:t>
            </a:r>
            <a:r>
              <a:rPr lang="en-US" dirty="0"/>
              <a:t> inflation of 2%</a:t>
            </a:r>
          </a:p>
          <a:p>
            <a:pPr marL="0" indent="0">
              <a:buNone/>
            </a:pPr>
            <a:r>
              <a:rPr lang="en-US" dirty="0"/>
              <a:t>Have they forgotten about Lags!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F451-2397-4B4C-A2B0-B4155CDB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0ECB-A89A-DE6A-6295-C2498611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, Boy Have Things Changed!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B6F73-F95C-56CA-4D23-B05D5456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Powell’s Wakeup Moment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36A98-8E5F-42AA-271D-067B366C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03B2F60-2CCA-EA3A-9E26-69122A341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15" y="2097161"/>
            <a:ext cx="6163955" cy="3984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6EC73F-49D2-F619-7314-B12FEDA7D3CF}"/>
              </a:ext>
            </a:extLst>
          </p:cNvPr>
          <p:cNvSpPr txBox="1"/>
          <p:nvPr/>
        </p:nvSpPr>
        <p:spPr>
          <a:xfrm>
            <a:off x="5664820" y="6081928"/>
            <a:ext cx="5302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"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Surveys of Consumers,” University of Michigan, ©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60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A0FA-DBA2-DFDF-7A5E-84765878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Thr</a:t>
            </a:r>
            <a:r>
              <a:rPr lang="en-US" dirty="0"/>
              <a:t>ee Increases in 3 Meetings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1C9A6A-5424-E22D-6929-3B17A0932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331" y="1570038"/>
            <a:ext cx="9308849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6CADC-7047-98D2-3F0F-1118EC6E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23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0080-13C3-44DD-8D2B-45842F78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Rea</a:t>
            </a:r>
            <a:r>
              <a:rPr lang="en-US" dirty="0"/>
              <a:t>lity sets in at the FOMC, June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7D1A-5911-42E5-B4F9-D60FEC016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E610-814D-4E8C-A02A-42AA4334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6875D-A0EA-4A5B-A168-8FB538D7433F}"/>
              </a:ext>
            </a:extLst>
          </p:cNvPr>
          <p:cNvSpPr txBox="1"/>
          <p:nvPr/>
        </p:nvSpPr>
        <p:spPr>
          <a:xfrm>
            <a:off x="6141463" y="6412788"/>
            <a:ext cx="570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Good Luck with these Forecasts!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09299-7FDA-E03B-3CE6-B6C268D2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422" y="935932"/>
            <a:ext cx="62377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F2AA-B216-2C1A-F0D9-13EBF43A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</a:t>
            </a:r>
            <a:r>
              <a:rPr lang="en-US" dirty="0"/>
              <a:t>MC Minutes from June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8E3E9-DF78-B5C5-033C-4BC1F357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060E35-746A-9EFD-3668-C903C2F35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Members judged that, 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with high and widespread inflation pressures and some measures of longer-term inflation expectations moving up somewhat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it would be appropriate for the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postmeeting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statement to note that the Committee was 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strongly committed to returning inflation to its 2 percent objective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As the further firming in the policy stance would likely result in some slowing in economic growth and tempering in labor market conditions, members also agreed 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to remove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previous statement language that had indicated an expectation that 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appropriate policy would result in a return of inflation to 2 percent and a strong labor market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32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101A-858C-9DE2-5084-DBCA96FC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There is More!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318C6E-1637-AD22-CE1D-A25EDEAF6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435" y="1517374"/>
            <a:ext cx="8918713" cy="23516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C6921-5D6E-7D46-709F-D59839E4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A3124-2A70-6F22-59AD-942D0B15C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35" y="3802745"/>
            <a:ext cx="9183756" cy="23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2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E6DB-712B-4B86-9DFF-DFECDEC3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 Reality on Wall Street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0E01A-101E-4F2B-BA61-67F696E6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B0AE15C-AC5A-D16A-BC0E-40950AFF54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47494" y="1256973"/>
          <a:ext cx="7633180" cy="5057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7054">
                  <a:extLst>
                    <a:ext uri="{9D8B030D-6E8A-4147-A177-3AD203B41FA5}">
                      <a16:colId xmlns:a16="http://schemas.microsoft.com/office/drawing/2014/main" val="899868334"/>
                    </a:ext>
                  </a:extLst>
                </a:gridCol>
                <a:gridCol w="1925883">
                  <a:extLst>
                    <a:ext uri="{9D8B030D-6E8A-4147-A177-3AD203B41FA5}">
                      <a16:colId xmlns:a16="http://schemas.microsoft.com/office/drawing/2014/main" val="740149298"/>
                    </a:ext>
                  </a:extLst>
                </a:gridCol>
                <a:gridCol w="1925883">
                  <a:extLst>
                    <a:ext uri="{9D8B030D-6E8A-4147-A177-3AD203B41FA5}">
                      <a16:colId xmlns:a16="http://schemas.microsoft.com/office/drawing/2014/main" val="2666533624"/>
                    </a:ext>
                  </a:extLst>
                </a:gridCol>
                <a:gridCol w="264360">
                  <a:extLst>
                    <a:ext uri="{9D8B030D-6E8A-4147-A177-3AD203B41FA5}">
                      <a16:colId xmlns:a16="http://schemas.microsoft.com/office/drawing/2014/main" val="2904871586"/>
                    </a:ext>
                  </a:extLst>
                </a:gridCol>
              </a:tblGrid>
              <a:tr h="63096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all" dirty="0">
                          <a:effectLst/>
                        </a:rPr>
                        <a:t>WSJ, Survey of Professional Forecasters, June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(medians)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99" marR="93199" marT="46599" marB="46599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333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2773193"/>
                  </a:ext>
                </a:extLst>
              </a:tr>
              <a:tr h="405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CHANGE IN REAL GDP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7663396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APRIL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0807504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5608419"/>
                  </a:ext>
                </a:extLst>
              </a:tr>
              <a:tr h="405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UNEMPLOYMENT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6698372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APRIL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764169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644721"/>
                  </a:ext>
                </a:extLst>
              </a:tr>
              <a:tr h="405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INFLATION (CPI)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3922619"/>
                  </a:ext>
                </a:extLst>
              </a:tr>
              <a:tr h="3304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APRIL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3100907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2936916"/>
                  </a:ext>
                </a:extLst>
              </a:tr>
              <a:tr h="405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FEDERAL FUNDS RATE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8062246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dirty="0">
                          <a:effectLst/>
                        </a:rPr>
                        <a:t>APRIL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6340636"/>
                  </a:ext>
                </a:extLst>
              </a:tr>
              <a:tr h="181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527" marR="111527" marT="0" marB="0"/>
                </a:tc>
                <a:extLst>
                  <a:ext uri="{0D108BD9-81ED-4DB2-BD59-A6C34878D82A}">
                    <a16:rowId xmlns:a16="http://schemas.microsoft.com/office/drawing/2014/main" val="1498935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63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77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2B24-2610-7CB8-96CD-A46468F6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 and Wall Street Forecasters are Similar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61E00-DC6E-AC3D-A869-5A3113965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2023, inflation will come down substantially.</a:t>
            </a:r>
          </a:p>
          <a:p>
            <a:r>
              <a:rPr lang="en-US" dirty="0"/>
              <a:t>The federal funds rate will stay below 4 percent.</a:t>
            </a:r>
          </a:p>
          <a:p>
            <a:r>
              <a:rPr lang="en-US" dirty="0"/>
              <a:t>Unemployment will rise less than 0.5 percentage points.</a:t>
            </a:r>
          </a:p>
          <a:p>
            <a:pPr marL="0" indent="0">
              <a:buNone/>
            </a:pPr>
            <a:r>
              <a:rPr lang="en-US" dirty="0"/>
              <a:t>I don’t get it.  This scenario only works if most of inflation is due to supply issues and expectations of inflation are “well anchored,” so that the Fed achieves a “soft landing.”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9CAA9-516B-F750-DCEF-0C0FB23E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1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68C5-9306-61BD-7465-CDB19F24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Markets on the Expectations 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79C0F-A9BF-D685-27A2-5C87D38B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10" name="FRED Graph Chart" descr="FRED Graph">
            <a:extLst>
              <a:ext uri="{FF2B5EF4-FFF2-40B4-BE49-F238E27FC236}">
                <a16:creationId xmlns:a16="http://schemas.microsoft.com/office/drawing/2014/main" id="{5B4F34A7-D9F0-9BF8-A9FA-0AFB569C4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058" y="1570038"/>
            <a:ext cx="9578898" cy="45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95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4E14-9CB6-4B4A-F306-D7BC3FF5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Por</a:t>
            </a:r>
            <a:r>
              <a:rPr lang="en-US" dirty="0"/>
              <a:t>t Delays are Getting Back to Normal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B42A9-F712-A95D-E61B-4EA5F8E0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3911BC-2626-9C8C-5DE3-2944984CEB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3" y="2414239"/>
            <a:ext cx="4863907" cy="36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C08CF03-ADC8-F0FB-4271-4F648768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58" y="2469995"/>
            <a:ext cx="5675971" cy="35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73C7A-10FC-F118-D2E0-3999FC552248}"/>
              </a:ext>
            </a:extLst>
          </p:cNvPr>
          <p:cNvSpPr txBox="1"/>
          <p:nvPr/>
        </p:nvSpPr>
        <p:spPr>
          <a:xfrm>
            <a:off x="4236070" y="6038551"/>
            <a:ext cx="6096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https://insights.spire.com/maritime/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C8CD1-AFF8-89D3-9085-C9E0AA394AF2}"/>
              </a:ext>
            </a:extLst>
          </p:cNvPr>
          <p:cNvSpPr txBox="1"/>
          <p:nvPr/>
        </p:nvSpPr>
        <p:spPr>
          <a:xfrm>
            <a:off x="2048108" y="1795884"/>
            <a:ext cx="278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Shanghai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47B0DC-2F16-0920-2806-32F1607D7C6B}"/>
              </a:ext>
            </a:extLst>
          </p:cNvPr>
          <p:cNvSpPr txBox="1"/>
          <p:nvPr/>
        </p:nvSpPr>
        <p:spPr>
          <a:xfrm>
            <a:off x="7428106" y="1891019"/>
            <a:ext cx="278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Long Beach</a:t>
            </a:r>
          </a:p>
        </p:txBody>
      </p:sp>
    </p:spTree>
    <p:extLst>
      <p:ext uri="{BB962C8B-B14F-4D97-AF65-F5344CB8AC3E}">
        <p14:creationId xmlns:p14="http://schemas.microsoft.com/office/powerpoint/2010/main" val="25943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DB2AE-63F9-53A0-B424-1D58F87E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D3C9E-93DF-569E-42E3-F9BCCFB73FD5}"/>
              </a:ext>
            </a:extLst>
          </p:cNvPr>
          <p:cNvSpPr txBox="1"/>
          <p:nvPr/>
        </p:nvSpPr>
        <p:spPr>
          <a:xfrm>
            <a:off x="3433970" y="6334780"/>
            <a:ext cx="579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https://markets.businessinsider.com/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7204813-C9BC-FC61-7C5C-E53A070EA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26962"/>
              </p:ext>
            </p:extLst>
          </p:nvPr>
        </p:nvGraphicFramePr>
        <p:xfrm>
          <a:off x="236209" y="1589469"/>
          <a:ext cx="585979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EB5DCF5-0F09-CEBF-464C-76D6049E4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01371"/>
              </p:ext>
            </p:extLst>
          </p:nvPr>
        </p:nvGraphicFramePr>
        <p:xfrm>
          <a:off x="6166623" y="1498874"/>
          <a:ext cx="5642518" cy="506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38A90707-0F2C-EA69-7AA5-233ACC24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Shocks Easing</a:t>
            </a:r>
          </a:p>
        </p:txBody>
      </p:sp>
    </p:spTree>
    <p:extLst>
      <p:ext uri="{BB962C8B-B14F-4D97-AF65-F5344CB8AC3E}">
        <p14:creationId xmlns:p14="http://schemas.microsoft.com/office/powerpoint/2010/main" val="70859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BCD8-006F-2BC6-A330-9619B254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t Wall Street is also Worried about Recession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2DA2B-93AD-2427-780F-41F854B8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4056A2-3938-ED37-F278-665DBD547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77" y="1383906"/>
            <a:ext cx="729085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91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D67F-05D0-FD29-F4B4-2B1A1822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t, What is a Recession?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6174-3146-1EBC-ED35-1CBA1BFB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by the National Bureau of Economic Research (NBER)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mo"/>
              </a:rPr>
              <a:t>The NBER's definition emphasizes that a recession involves a significant decline in economic activity that is spread across the economy and lasts more than a few months.”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mo"/>
              </a:rPr>
              <a:t>Popular Rule of Thumb:  Two or more, consecutive quarters where Real GDP falls.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mo"/>
              </a:rPr>
              <a:t>Recessions are caused by decreases in total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D8DC5-F1B2-AD24-A760-311AB47D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D07D-5C46-4789-BE3B-CE0DD9EC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 GDP Growth and Recessions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82AAE-6B9A-45E7-9AA4-A05D329D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8" name="FRED Graph Chart" descr="FRED Graph">
            <a:extLst>
              <a:ext uri="{FF2B5EF4-FFF2-40B4-BE49-F238E27FC236}">
                <a16:creationId xmlns:a16="http://schemas.microsoft.com/office/drawing/2014/main" id="{654EDC1C-BB97-FB82-F6B6-DC8D1398F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1" y="1444487"/>
            <a:ext cx="10469216" cy="4785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5489EC-3449-22EB-17A6-E81D871FDB85}"/>
              </a:ext>
            </a:extLst>
          </p:cNvPr>
          <p:cNvSpPr txBox="1"/>
          <p:nvPr/>
        </p:nvSpPr>
        <p:spPr>
          <a:xfrm>
            <a:off x="5393635" y="4505739"/>
            <a:ext cx="5201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mo"/>
              </a:rPr>
              <a:t>Atlanta Fed’s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mo"/>
              </a:rPr>
              <a:t>GDPNow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mo"/>
              </a:rPr>
              <a:t> estimate of second quarter GDP growth is -1.2%!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3362-6118-4759-4D9B-01D79F83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Case for Recession:  Long-term Rates?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E0F7D-050C-C3DB-5531-3E4E2F3B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7" name="FRED Graph Chart" descr="FRED Graph">
            <a:extLst>
              <a:ext uri="{FF2B5EF4-FFF2-40B4-BE49-F238E27FC236}">
                <a16:creationId xmlns:a16="http://schemas.microsoft.com/office/drawing/2014/main" id="{6147A725-EE31-E068-C6B8-3497E1C0D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70038"/>
            <a:ext cx="10721340" cy="45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54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9AD5-FE43-AADB-296E-2E45676C6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Case for Recession:  Consumers are Worried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DA32F-FA45-528A-0015-70352B7D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F2DA1C-7BE3-2A28-CA8B-167D057C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58" y="1120526"/>
            <a:ext cx="7804497" cy="49377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B1CFB9-0EC5-FEF6-A4B6-91DBBA3FDEB0}"/>
              </a:ext>
            </a:extLst>
          </p:cNvPr>
          <p:cNvSpPr txBox="1"/>
          <p:nvPr/>
        </p:nvSpPr>
        <p:spPr>
          <a:xfrm>
            <a:off x="5915721" y="5992745"/>
            <a:ext cx="5190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"Surveys of Consumers,” University of Michigan ©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1406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8039-F2E8-C7F4-84C7-2C2319C2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Jun</a:t>
            </a:r>
            <a:r>
              <a:rPr lang="en-US" dirty="0"/>
              <a:t>e Employment Report?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F5AF6-FF57-F4E2-F9F9-4603A383E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Household Survey:</a:t>
            </a:r>
          </a:p>
          <a:p>
            <a:pPr lvl="1"/>
            <a:r>
              <a:rPr lang="en-US" dirty="0"/>
              <a:t>315 thousand fewer people employed.</a:t>
            </a:r>
          </a:p>
          <a:p>
            <a:pPr lvl="1"/>
            <a:r>
              <a:rPr lang="en-US" dirty="0"/>
              <a:t>350 thousand people dropped out of the labor force.</a:t>
            </a:r>
          </a:p>
          <a:p>
            <a:r>
              <a:rPr lang="en-US" dirty="0"/>
              <a:t>Firm or Establishment Survey:</a:t>
            </a:r>
          </a:p>
          <a:p>
            <a:pPr lvl="1"/>
            <a:r>
              <a:rPr lang="en-US" dirty="0"/>
              <a:t>370 thousand more jobs created in June.</a:t>
            </a:r>
          </a:p>
          <a:p>
            <a:pPr lvl="1"/>
            <a:r>
              <a:rPr lang="en-US" dirty="0"/>
              <a:t>Consensus estimate was 265 thousand</a:t>
            </a:r>
          </a:p>
          <a:p>
            <a:pPr marL="0" indent="0">
              <a:buNone/>
            </a:pPr>
            <a:r>
              <a:rPr lang="en-US" dirty="0"/>
              <a:t>Are you confused?</a:t>
            </a:r>
          </a:p>
          <a:p>
            <a:pPr marL="0" indent="0">
              <a:buNone/>
            </a:pPr>
            <a:r>
              <a:rPr lang="en-US" dirty="0"/>
              <a:t>I 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9993F-8CB9-555B-D027-87AFE779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8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986A-9643-A168-1AE1-C2370F5D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Fed is Over Doing Rate Increases!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50EDE-B4EE-3B92-F9B3-68C43CC8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1D33B244-C9D8-2E34-DAE6-22BFA6F5C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722" y="1570038"/>
            <a:ext cx="8803888" cy="4351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DF7D4C-4DF8-291D-92FF-4332D4CFC204}"/>
              </a:ext>
            </a:extLst>
          </p:cNvPr>
          <p:cNvSpPr txBox="1"/>
          <p:nvPr/>
        </p:nvSpPr>
        <p:spPr>
          <a:xfrm>
            <a:off x="3997713" y="4471639"/>
            <a:ext cx="3880624" cy="524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“Inverted Yield Curve”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D464F5-D31F-2DDB-6E39-445DCC0697B9}"/>
              </a:ext>
            </a:extLst>
          </p:cNvPr>
          <p:cNvCxnSpPr/>
          <p:nvPr/>
        </p:nvCxnSpPr>
        <p:spPr>
          <a:xfrm flipH="1" flipV="1">
            <a:off x="2486722" y="4164980"/>
            <a:ext cx="1455234" cy="24532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A5C7D5-78A9-7FB5-C41E-40C69F9A4510}"/>
              </a:ext>
            </a:extLst>
          </p:cNvPr>
          <p:cNvCxnSpPr/>
          <p:nvPr/>
        </p:nvCxnSpPr>
        <p:spPr>
          <a:xfrm flipH="1" flipV="1">
            <a:off x="2755236" y="4488746"/>
            <a:ext cx="1455234" cy="24532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A52462-C556-38C0-4750-E295CDCA87CD}"/>
              </a:ext>
            </a:extLst>
          </p:cNvPr>
          <p:cNvCxnSpPr>
            <a:cxnSpLocks/>
          </p:cNvCxnSpPr>
          <p:nvPr/>
        </p:nvCxnSpPr>
        <p:spPr>
          <a:xfrm flipH="1" flipV="1">
            <a:off x="4210470" y="4003739"/>
            <a:ext cx="1203359" cy="4679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0B50E2-351C-94F8-D5E9-CF4C68090780}"/>
              </a:ext>
            </a:extLst>
          </p:cNvPr>
          <p:cNvCxnSpPr>
            <a:cxnSpLocks/>
          </p:cNvCxnSpPr>
          <p:nvPr/>
        </p:nvCxnSpPr>
        <p:spPr>
          <a:xfrm flipV="1">
            <a:off x="5701679" y="3910980"/>
            <a:ext cx="413657" cy="68529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13A65C-8E12-EC68-B3DE-64266FFC563A}"/>
              </a:ext>
            </a:extLst>
          </p:cNvPr>
          <p:cNvCxnSpPr>
            <a:cxnSpLocks/>
          </p:cNvCxnSpPr>
          <p:nvPr/>
        </p:nvCxnSpPr>
        <p:spPr>
          <a:xfrm flipV="1">
            <a:off x="6200918" y="3830482"/>
            <a:ext cx="1029718" cy="63740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34D7B7-B514-E22A-5F88-9E8950A39262}"/>
              </a:ext>
            </a:extLst>
          </p:cNvPr>
          <p:cNvCxnSpPr>
            <a:cxnSpLocks/>
          </p:cNvCxnSpPr>
          <p:nvPr/>
        </p:nvCxnSpPr>
        <p:spPr>
          <a:xfrm flipV="1">
            <a:off x="7383036" y="3880173"/>
            <a:ext cx="2472164" cy="71610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3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0DC7C-2BA7-8384-07D1-E142FD29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C</a:t>
            </a:r>
            <a:r>
              <a:rPr lang="en-US" dirty="0"/>
              <a:t>loser 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29348-9641-3068-E690-0B434011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10AD2CB2-1A93-657B-1910-D76F11E64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658" y="1325564"/>
            <a:ext cx="9935028" cy="45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23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0706-9AAB-E2EA-622E-7C48511B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Blo</a:t>
            </a:r>
            <a:r>
              <a:rPr lang="en-US" dirty="0"/>
              <a:t>omberg Headline July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0743B-72B2-1639-6956-BFE488091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BWHaasGrotesk-75Bold-Web"/>
              </a:rPr>
              <a:t>Fed Could Weigh Historic 100 Basis-Point Hike After Inflation Scorcher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inherit"/>
              </a:rPr>
              <a:t>Futures show one-in-two chance of super-sized July move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inherit"/>
              </a:rPr>
              <a:t>75 basis points now also in play for Fed’s September meeting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6F366-6059-D741-3F4F-2A445554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36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A9FD-4E28-D22D-CE6D-90C9E9C9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>
                <a:solidFill>
                  <a:srgbClr val="002060"/>
                </a:solidFill>
              </a:rPr>
              <a:t>What Will it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B9EE-4846-7CA7-E3F6-CADED2523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Darned if I know.</a:t>
            </a:r>
          </a:p>
          <a:p>
            <a:pPr marL="0" indent="0">
              <a:buNone/>
            </a:pPr>
            <a:r>
              <a:rPr lang="en-US" dirty="0"/>
              <a:t>The Fed will have a very difficult choice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Keep interest rates high(in an election year) to slow inflation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causing a recession recovery.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disrupting financial markets.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Don’t let rates rise too much cushioning the effect on employment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avoids a recession (maybe).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inflationary expectations become unanchored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4870B-6B9A-64D6-D01B-BB30B335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DEC4-AD6F-418D-A437-3F7F5ABA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Conflict in Ukraine and the US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38FA-EB71-41F9-A58D-0BC480F78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/>
            <a:r>
              <a:rPr lang="en-US" dirty="0"/>
              <a:t>Uncertainty</a:t>
            </a:r>
          </a:p>
          <a:p>
            <a:pPr lvl="1"/>
            <a:r>
              <a:rPr lang="en-US" dirty="0"/>
              <a:t>Increase in Cost of Food and Fuel</a:t>
            </a:r>
          </a:p>
          <a:p>
            <a:r>
              <a:rPr lang="en-US" dirty="0"/>
              <a:t>Long run</a:t>
            </a:r>
          </a:p>
          <a:p>
            <a:pPr lvl="1"/>
            <a:r>
              <a:rPr lang="en-US" dirty="0"/>
              <a:t>Decrease in Globalization</a:t>
            </a:r>
          </a:p>
          <a:p>
            <a:pPr lvl="1"/>
            <a:r>
              <a:rPr lang="en-US" dirty="0"/>
              <a:t>The Role of the Dollar as a International Reserve Currency.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E9131-B00F-4277-805F-45CD5B0E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1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2B45-870D-4708-92B2-260E202A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Fear 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09708-F83C-4444-A024-12EEBB02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6" name="FRED Graph Chart" descr="FRED Graph">
            <a:extLst>
              <a:ext uri="{FF2B5EF4-FFF2-40B4-BE49-F238E27FC236}">
                <a16:creationId xmlns:a16="http://schemas.microsoft.com/office/drawing/2014/main" id="{9F45C932-1D8E-492F-886C-4FA3865A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137424"/>
            <a:ext cx="11410950" cy="505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960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F24C-C118-48FD-A8CA-30B0AB84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Shocks:  Then and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D84C6-BFE9-48B2-8B07-DDF1FE83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ABE05-46A8-4748-8A66-BF4006229579}"/>
              </a:ext>
            </a:extLst>
          </p:cNvPr>
          <p:cNvSpPr txBox="1"/>
          <p:nvPr/>
        </p:nvSpPr>
        <p:spPr>
          <a:xfrm>
            <a:off x="8292899" y="1591252"/>
            <a:ext cx="3370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Historical Oil Price</a:t>
            </a:r>
          </a:p>
          <a:p>
            <a:r>
              <a:rPr lang="en-US" sz="2400" dirty="0"/>
              <a:t>Source:</a:t>
            </a:r>
            <a:r>
              <a:rPr lang="pt-BR" dirty="0"/>
              <a:t>'https://www.macrotrends.net/1369/crude-oil-price-history-chart'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8DDDAA4-63A3-64C9-8FAA-416C653B7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106" y="1325563"/>
            <a:ext cx="7184217" cy="4663440"/>
          </a:xfrm>
        </p:spPr>
      </p:pic>
    </p:spTree>
    <p:extLst>
      <p:ext uri="{BB962C8B-B14F-4D97-AF65-F5344CB8AC3E}">
        <p14:creationId xmlns:p14="http://schemas.microsoft.com/office/powerpoint/2010/main" val="9202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F816DC-9AA5-44D3-840B-C4D2443B1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3" y="1338812"/>
            <a:ext cx="5406055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3B4FB-3D6C-45B4-ABE9-6EDF0956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430685-BFF0-4895-B182-03EFAC43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Price of Oil is Likely to Stay High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E084D-899B-4B0F-809E-3182B1674EBA}"/>
              </a:ext>
            </a:extLst>
          </p:cNvPr>
          <p:cNvSpPr txBox="1"/>
          <p:nvPr/>
        </p:nvSpPr>
        <p:spPr>
          <a:xfrm>
            <a:off x="1222330" y="5269679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Winners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87FBBF-7BDD-434F-AFF8-299703F68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21" y="1338812"/>
            <a:ext cx="5398977" cy="4846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51ED61-AAF0-4B83-816F-A7317BF3C470}"/>
              </a:ext>
            </a:extLst>
          </p:cNvPr>
          <p:cNvSpPr txBox="1"/>
          <p:nvPr/>
        </p:nvSpPr>
        <p:spPr>
          <a:xfrm>
            <a:off x="6959659" y="5437119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Losers</a:t>
            </a:r>
          </a:p>
        </p:txBody>
      </p:sp>
    </p:spTree>
    <p:extLst>
      <p:ext uri="{BB962C8B-B14F-4D97-AF65-F5344CB8AC3E}">
        <p14:creationId xmlns:p14="http://schemas.microsoft.com/office/powerpoint/2010/main" val="30417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C9DD-0400-4232-862F-B2C4620A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Will the US be Hurt?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B7CEDF-CCDD-4A00-88C4-4F1E4DD15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188" y="1437131"/>
            <a:ext cx="6523642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5A2AB-87C9-4747-9A46-CF0CC6DF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390FD-85B4-4C15-8DBD-301FF4EEBC27}"/>
              </a:ext>
            </a:extLst>
          </p:cNvPr>
          <p:cNvSpPr txBox="1"/>
          <p:nvPr/>
        </p:nvSpPr>
        <p:spPr>
          <a:xfrm>
            <a:off x="7974419" y="1541721"/>
            <a:ext cx="3195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1970s, the US as a whole was less wealthy when oil price went up.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50AB9-5980-46C3-B4FD-7B6A13F9047C}"/>
              </a:ext>
            </a:extLst>
          </p:cNvPr>
          <p:cNvSpPr txBox="1"/>
          <p:nvPr/>
        </p:nvSpPr>
        <p:spPr>
          <a:xfrm>
            <a:off x="8050619" y="3111381"/>
            <a:ext cx="319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now (fracking)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20E48-7562-46A5-BB4B-452CCB83D97A}"/>
              </a:ext>
            </a:extLst>
          </p:cNvPr>
          <p:cNvSpPr txBox="1"/>
          <p:nvPr/>
        </p:nvSpPr>
        <p:spPr>
          <a:xfrm>
            <a:off x="8050619" y="3751910"/>
            <a:ext cx="3195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But, unless you own an oil well, you are likely to feel the pinch!</a:t>
            </a:r>
          </a:p>
        </p:txBody>
      </p:sp>
    </p:spTree>
    <p:extLst>
      <p:ext uri="{BB962C8B-B14F-4D97-AF65-F5344CB8AC3E}">
        <p14:creationId xmlns:p14="http://schemas.microsoft.com/office/powerpoint/2010/main" val="16437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1240-4C40-4B65-8048-39CEF7E2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eat Prices Also Look Scary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570FE-6EEE-4BD4-86D4-F562E3A7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9BE15-93C8-4BFA-87D6-07A6B0AA7A3A}"/>
              </a:ext>
            </a:extLst>
          </p:cNvPr>
          <p:cNvSpPr txBox="1"/>
          <p:nvPr/>
        </p:nvSpPr>
        <p:spPr>
          <a:xfrm>
            <a:off x="8580473" y="1850065"/>
            <a:ext cx="3354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Wheat Futures Prices</a:t>
            </a:r>
          </a:p>
          <a:p>
            <a:r>
              <a:rPr lang="en-US" sz="2400" dirty="0"/>
              <a:t>Source:</a:t>
            </a:r>
            <a:r>
              <a:rPr lang="pt-BR" sz="1600" dirty="0"/>
              <a:t>'https://www.macrotrends.net/2534/wheat-prices-historical-chart-data'</a:t>
            </a:r>
            <a:endParaRPr lang="en-US" sz="1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40746A-FB8D-EE19-31D9-407F8DD69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1138" y="1570038"/>
            <a:ext cx="6899977" cy="4351337"/>
          </a:xfrm>
        </p:spPr>
      </p:pic>
    </p:spTree>
    <p:extLst>
      <p:ext uri="{BB962C8B-B14F-4D97-AF65-F5344CB8AC3E}">
        <p14:creationId xmlns:p14="http://schemas.microsoft.com/office/powerpoint/2010/main" val="137003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(7/14): 	Economic Update (Geoffrey </a:t>
            </a:r>
            <a:r>
              <a:rPr lang="en-US" b="1" dirty="0" err="1"/>
              <a:t>Woglom</a:t>
            </a:r>
            <a:r>
              <a:rPr lang="en-US" b="1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(7/21): 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(7/28): 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CE50-43D2-496A-B1A9-D9037D67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Price of Wheat:  Winners and Losers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508872-5955-4812-98DC-97FB71956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24" y="1279677"/>
            <a:ext cx="5595298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05892-A996-41EB-8E06-605D5797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B3E60-38D9-4E2A-A19D-D68D2AA13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0" y="1195463"/>
            <a:ext cx="5602642" cy="4846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3CDA4-8F7B-4771-9370-08088727CECC}"/>
              </a:ext>
            </a:extLst>
          </p:cNvPr>
          <p:cNvSpPr txBox="1"/>
          <p:nvPr/>
        </p:nvSpPr>
        <p:spPr>
          <a:xfrm>
            <a:off x="1394807" y="5191647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Winners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237AA-AD3C-4A85-B617-8DA7DEE60072}"/>
              </a:ext>
            </a:extLst>
          </p:cNvPr>
          <p:cNvSpPr txBox="1"/>
          <p:nvPr/>
        </p:nvSpPr>
        <p:spPr>
          <a:xfrm>
            <a:off x="7451173" y="5256430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Losers</a:t>
            </a:r>
          </a:p>
        </p:txBody>
      </p:sp>
    </p:spTree>
    <p:extLst>
      <p:ext uri="{BB962C8B-B14F-4D97-AF65-F5344CB8AC3E}">
        <p14:creationId xmlns:p14="http://schemas.microsoft.com/office/powerpoint/2010/main" val="11104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8825-41B7-47FE-8042-79B2FE90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</a:t>
            </a:r>
            <a:r>
              <a:rPr lang="en-US" dirty="0"/>
              <a:t>g-run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ED53-429B-4E29-AA20-185A47B03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Deglobalization to Protect Supply Chains.</a:t>
            </a:r>
          </a:p>
          <a:p>
            <a:r>
              <a:rPr lang="en-US" dirty="0"/>
              <a:t>New Developments to avoid-US imposed financial wars.</a:t>
            </a:r>
          </a:p>
          <a:p>
            <a:pPr lvl="1"/>
            <a:r>
              <a:rPr lang="en-US" dirty="0"/>
              <a:t>China’s alternative to SWIFT</a:t>
            </a:r>
          </a:p>
          <a:p>
            <a:pPr lvl="1"/>
            <a:r>
              <a:rPr lang="en-US" dirty="0"/>
              <a:t>Rise (or </a:t>
            </a:r>
            <a:r>
              <a:rPr lang="en-US"/>
              <a:t>fall?) of </a:t>
            </a:r>
            <a:r>
              <a:rPr lang="en-US" dirty="0"/>
              <a:t>crypto currencies</a:t>
            </a:r>
          </a:p>
          <a:p>
            <a:pPr lvl="1"/>
            <a:r>
              <a:rPr lang="en-US" dirty="0"/>
              <a:t>The Dollar’s Role as a reserve Currency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465A8-AAD0-46F3-9815-B34039D9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299A-9654-4A53-B28D-60323E32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mand for Dollars by Central Banks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5DC776-C5F9-48BD-BB6E-9718C57C9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7633" y="1368203"/>
            <a:ext cx="8229600" cy="48620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757B6-A6F8-4EE8-B8FD-E853B220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AB790-04CE-44D9-BF05-CA8FF443C6F5}"/>
              </a:ext>
            </a:extLst>
          </p:cNvPr>
          <p:cNvSpPr txBox="1"/>
          <p:nvPr/>
        </p:nvSpPr>
        <p:spPr>
          <a:xfrm>
            <a:off x="4295274" y="6343139"/>
            <a:ext cx="756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 IMF Currency Composition of Official Exchange Reserves</a:t>
            </a:r>
          </a:p>
        </p:txBody>
      </p:sp>
    </p:spTree>
    <p:extLst>
      <p:ext uri="{BB962C8B-B14F-4D97-AF65-F5344CB8AC3E}">
        <p14:creationId xmlns:p14="http://schemas.microsoft.com/office/powerpoint/2010/main" val="37033482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Alan Deardorff</a:t>
            </a:r>
            <a:r>
              <a:rPr lang="en-US"/>
              <a:t>, University of Michigan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0833-6E43-B940-B895-3B959191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466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2"/>
              </a:rPr>
              <a:t>www.NEEDelegation.org</a:t>
            </a: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046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0833-6E43-B940-B895-3B959191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6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9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14699</TotalTime>
  <Words>2481</Words>
  <Application>Microsoft Macintosh PowerPoint</Application>
  <PresentationFormat>Widescreen</PresentationFormat>
  <Paragraphs>473</Paragraphs>
  <Slides>65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Arimo</vt:lpstr>
      <vt:lpstr>BWHaasGrotesk-75Bold-Web</vt:lpstr>
      <vt:lpstr>Calibri</vt:lpstr>
      <vt:lpstr>Courier New</vt:lpstr>
      <vt:lpstr>inherit</vt:lpstr>
      <vt:lpstr>Lucida Sans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Trade: Bicycle Supply Chain</vt:lpstr>
      <vt:lpstr>Climate Change Economics</vt:lpstr>
      <vt:lpstr>Submitting Questions</vt:lpstr>
      <vt:lpstr>PowerPoint Presentation</vt:lpstr>
      <vt:lpstr>Outline for the Talk</vt:lpstr>
      <vt:lpstr>Real GDP and ‘Potential’ during the Recovery</vt:lpstr>
      <vt:lpstr>Labor Market is Almost Fully Recovered</vt:lpstr>
      <vt:lpstr>Where Have all the Workers Gone?</vt:lpstr>
      <vt:lpstr>Fiscally Driven Recovery</vt:lpstr>
      <vt:lpstr>Households Lead the Way</vt:lpstr>
      <vt:lpstr>PowerPoint Presentation</vt:lpstr>
      <vt:lpstr>Stimulus Payments Saved Low Wage Workers</vt:lpstr>
      <vt:lpstr>Inflation during the Recovery</vt:lpstr>
      <vt:lpstr>Stabilizer in Chief:  the Fed</vt:lpstr>
      <vt:lpstr>Track Record on Unemployment</vt:lpstr>
      <vt:lpstr>Track Record on “Price Stability”</vt:lpstr>
      <vt:lpstr>Determinants of Unemployment &amp; Inflation</vt:lpstr>
      <vt:lpstr>The Fed’s Affects the Economy via Interest Rates</vt:lpstr>
      <vt:lpstr>Become a Central Banker in One Slide!</vt:lpstr>
      <vt:lpstr>One Big Complication:  Lags</vt:lpstr>
      <vt:lpstr>The Great Moderation</vt:lpstr>
      <vt:lpstr>“Anchoring” Inflation Expectations</vt:lpstr>
      <vt:lpstr>But, this Inflation is Different!</vt:lpstr>
      <vt:lpstr>My Diagnosis for the Uptick in Inflation </vt:lpstr>
      <vt:lpstr>Fed Policy during the Recovery</vt:lpstr>
      <vt:lpstr>Why Did Powell Do It?</vt:lpstr>
      <vt:lpstr>Policy Changes under Powell</vt:lpstr>
      <vt:lpstr>But, Boy Have Things Changed!</vt:lpstr>
      <vt:lpstr>Three Increases in 3 Meetings</vt:lpstr>
      <vt:lpstr>Reality sets in at the FOMC, June Meeting</vt:lpstr>
      <vt:lpstr>FOMC Minutes from June Meeting</vt:lpstr>
      <vt:lpstr>And, There is More!</vt:lpstr>
      <vt:lpstr>More Reality on Wall Street Too</vt:lpstr>
      <vt:lpstr>Fed and Wall Street Forecasters are Similar</vt:lpstr>
      <vt:lpstr>Financial Markets on the Expectations Story</vt:lpstr>
      <vt:lpstr>Port Delays are Getting Back to Normal</vt:lpstr>
      <vt:lpstr>Supply Shocks Easing</vt:lpstr>
      <vt:lpstr>But Wall Street is also Worried about Recession</vt:lpstr>
      <vt:lpstr>First, What is a Recession?</vt:lpstr>
      <vt:lpstr>Real GDP Growth and Recessions</vt:lpstr>
      <vt:lpstr>The Case for Recession:  Long-term Rates?</vt:lpstr>
      <vt:lpstr>The Case for Recession:  Consumers are Worried</vt:lpstr>
      <vt:lpstr>June Employment Report?</vt:lpstr>
      <vt:lpstr>The Fed is Over Doing Rate Increases!</vt:lpstr>
      <vt:lpstr>A Closer Look</vt:lpstr>
      <vt:lpstr>Bloomberg Headline July 13</vt:lpstr>
      <vt:lpstr>So, What Will it Be?</vt:lpstr>
      <vt:lpstr>The Conflict in Ukraine and the US Economy</vt:lpstr>
      <vt:lpstr>The Fear Index</vt:lpstr>
      <vt:lpstr>Supply Shocks:  Then and Now</vt:lpstr>
      <vt:lpstr>The Price of Oil is Likely to Stay High</vt:lpstr>
      <vt:lpstr>How Much Will the US be Hurt?</vt:lpstr>
      <vt:lpstr>Wheat Prices Also Look Scary</vt:lpstr>
      <vt:lpstr>The Price of Wheat:  Winners and Losers</vt:lpstr>
      <vt:lpstr>Long-run Effects</vt:lpstr>
      <vt:lpstr>Demand for Dollars by Central Banks</vt:lpstr>
      <vt:lpstr>Trade: Alan Deardorff, University of Michigan</vt:lpstr>
      <vt:lpstr> Questions?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310</cp:revision>
  <cp:lastPrinted>2022-03-31T21:23:13Z</cp:lastPrinted>
  <dcterms:created xsi:type="dcterms:W3CDTF">2017-05-03T22:30:38Z</dcterms:created>
  <dcterms:modified xsi:type="dcterms:W3CDTF">2022-07-14T18:50:18Z</dcterms:modified>
</cp:coreProperties>
</file>