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1026" r:id="rId2"/>
    <p:sldId id="4318" r:id="rId3"/>
    <p:sldId id="4182" r:id="rId4"/>
    <p:sldId id="1091" r:id="rId5"/>
    <p:sldId id="4142" r:id="rId6"/>
    <p:sldId id="263" r:id="rId7"/>
    <p:sldId id="4401" r:id="rId8"/>
    <p:sldId id="264" r:id="rId9"/>
    <p:sldId id="4381" r:id="rId10"/>
    <p:sldId id="4378" r:id="rId11"/>
    <p:sldId id="272" r:id="rId12"/>
    <p:sldId id="273" r:id="rId13"/>
    <p:sldId id="274" r:id="rId14"/>
    <p:sldId id="4379" r:id="rId15"/>
    <p:sldId id="4380" r:id="rId16"/>
    <p:sldId id="4391" r:id="rId17"/>
    <p:sldId id="4403" r:id="rId18"/>
    <p:sldId id="4404" r:id="rId19"/>
    <p:sldId id="4405" r:id="rId20"/>
    <p:sldId id="4406" r:id="rId21"/>
    <p:sldId id="4407" r:id="rId22"/>
    <p:sldId id="4408" r:id="rId23"/>
    <p:sldId id="4409" r:id="rId24"/>
    <p:sldId id="4386" r:id="rId25"/>
    <p:sldId id="4392" r:id="rId26"/>
    <p:sldId id="4393" r:id="rId27"/>
    <p:sldId id="275" r:id="rId28"/>
    <p:sldId id="278" r:id="rId29"/>
    <p:sldId id="277" r:id="rId30"/>
    <p:sldId id="283" r:id="rId31"/>
    <p:sldId id="284" r:id="rId32"/>
    <p:sldId id="294" r:id="rId33"/>
    <p:sldId id="4412" r:id="rId34"/>
    <p:sldId id="267" r:id="rId35"/>
    <p:sldId id="268" r:id="rId36"/>
    <p:sldId id="4413" r:id="rId37"/>
    <p:sldId id="4416" r:id="rId38"/>
    <p:sldId id="4414" r:id="rId39"/>
    <p:sldId id="4415" r:id="rId40"/>
    <p:sldId id="4396" r:id="rId41"/>
    <p:sldId id="4383" r:id="rId42"/>
    <p:sldId id="4384" r:id="rId43"/>
    <p:sldId id="4399" r:id="rId44"/>
    <p:sldId id="4402" r:id="rId45"/>
    <p:sldId id="286" r:id="rId46"/>
    <p:sldId id="287" r:id="rId47"/>
    <p:sldId id="4400" r:id="rId48"/>
    <p:sldId id="299" r:id="rId49"/>
    <p:sldId id="41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56" autoAdjust="0"/>
    <p:restoredTop sz="83946"/>
  </p:normalViewPr>
  <p:slideViewPr>
    <p:cSldViewPr snapToGrid="0" snapToObjects="1">
      <p:cViewPr varScale="1">
        <p:scale>
          <a:sx n="106" d="100"/>
          <a:sy n="106" d="100"/>
        </p:scale>
        <p:origin x="6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Components</a:t>
            </a:r>
            <a:r>
              <a:rPr lang="en-US" sz="2400" baseline="0" dirty="0"/>
              <a:t> of 2022Q3 GDP, $25.7 tr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Consumption</c:v>
                </c:pt>
                <c:pt idx="1">
                  <c:v>Investment</c:v>
                </c:pt>
                <c:pt idx="2">
                  <c:v>Exports</c:v>
                </c:pt>
                <c:pt idx="3">
                  <c:v>Imports</c:v>
                </c:pt>
                <c:pt idx="4">
                  <c:v>Government</c:v>
                </c:pt>
              </c:strCache>
            </c:strRef>
          </c:cat>
          <c:val>
            <c:numRef>
              <c:f>Sheet1!$D$1:$D$5</c:f>
              <c:numCache>
                <c:formatCode>#,##0</c:formatCode>
                <c:ptCount val="5"/>
                <c:pt idx="0">
                  <c:v>17542.7</c:v>
                </c:pt>
                <c:pt idx="1">
                  <c:v>4579.1000000000004</c:v>
                </c:pt>
                <c:pt idx="2">
                  <c:v>3065</c:v>
                </c:pt>
                <c:pt idx="3">
                  <c:v>-3955.8</c:v>
                </c:pt>
                <c:pt idx="4">
                  <c:v>4493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D-4F53-87A5-CE37C7EED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561376"/>
        <c:axId val="1851562208"/>
      </c:barChart>
      <c:catAx>
        <c:axId val="18515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2208"/>
        <c:crosses val="autoZero"/>
        <c:auto val="1"/>
        <c:lblAlgn val="ctr"/>
        <c:lblOffset val="100"/>
        <c:noMultiLvlLbl val="0"/>
      </c:catAx>
      <c:valAx>
        <c:axId val="18515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5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Labor Force during the</a:t>
            </a:r>
            <a:r>
              <a:rPr lang="en-US" sz="2800" baseline="0"/>
              <a:t> Recovery</a:t>
            </a:r>
            <a:endParaRPr lang="en-US" sz="2800"/>
          </a:p>
        </c:rich>
      </c:tx>
      <c:layout>
        <c:manualLayout>
          <c:xMode val="edge"/>
          <c:yMode val="edge"/>
          <c:x val="0.27661118101999044"/>
          <c:y val="6.03775538339676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4698147150558457E-2"/>
          <c:y val="0.13221566243834532"/>
          <c:w val="0.92178154308510996"/>
          <c:h val="0.58846835674938192"/>
        </c:manualLayout>
      </c:layout>
      <c:lineChart>
        <c:grouping val="standard"/>
        <c:varyColors val="0"/>
        <c:ser>
          <c:idx val="0"/>
          <c:order val="0"/>
          <c:tx>
            <c:v>Civilian Labor Force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Graph'!$A$12:$A$108</c:f>
              <c:numCache>
                <c:formatCode>yyyy\-mm\-dd</c:formatCode>
                <c:ptCount val="9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44562</c:v>
                </c:pt>
                <c:pt idx="86">
                  <c:v>44593</c:v>
                </c:pt>
                <c:pt idx="87">
                  <c:v>44621</c:v>
                </c:pt>
                <c:pt idx="88">
                  <c:v>44652</c:v>
                </c:pt>
                <c:pt idx="89">
                  <c:v>44682</c:v>
                </c:pt>
                <c:pt idx="90">
                  <c:v>44713</c:v>
                </c:pt>
                <c:pt idx="91">
                  <c:v>44743</c:v>
                </c:pt>
                <c:pt idx="92">
                  <c:v>44774</c:v>
                </c:pt>
                <c:pt idx="93">
                  <c:v>44805</c:v>
                </c:pt>
                <c:pt idx="94">
                  <c:v>44835</c:v>
                </c:pt>
                <c:pt idx="95">
                  <c:v>44866</c:v>
                </c:pt>
                <c:pt idx="96">
                  <c:v>44896</c:v>
                </c:pt>
              </c:numCache>
            </c:numRef>
          </c:cat>
          <c:val>
            <c:numRef>
              <c:f>'FRED Graph'!$B$12:$B$108</c:f>
              <c:numCache>
                <c:formatCode>0</c:formatCode>
                <c:ptCount val="97"/>
                <c:pt idx="0">
                  <c:v>157030</c:v>
                </c:pt>
                <c:pt idx="1">
                  <c:v>156644</c:v>
                </c:pt>
                <c:pt idx="2">
                  <c:v>156643</c:v>
                </c:pt>
                <c:pt idx="3">
                  <c:v>157060</c:v>
                </c:pt>
                <c:pt idx="4">
                  <c:v>157651</c:v>
                </c:pt>
                <c:pt idx="5">
                  <c:v>157062</c:v>
                </c:pt>
                <c:pt idx="6">
                  <c:v>156997</c:v>
                </c:pt>
                <c:pt idx="7">
                  <c:v>157172</c:v>
                </c:pt>
                <c:pt idx="8">
                  <c:v>156733</c:v>
                </c:pt>
                <c:pt idx="9">
                  <c:v>157167</c:v>
                </c:pt>
                <c:pt idx="10">
                  <c:v>157463</c:v>
                </c:pt>
                <c:pt idx="11">
                  <c:v>158035</c:v>
                </c:pt>
                <c:pt idx="12">
                  <c:v>158280</c:v>
                </c:pt>
                <c:pt idx="13">
                  <c:v>158640</c:v>
                </c:pt>
                <c:pt idx="14">
                  <c:v>159179</c:v>
                </c:pt>
                <c:pt idx="15">
                  <c:v>159141</c:v>
                </c:pt>
                <c:pt idx="16">
                  <c:v>158784</c:v>
                </c:pt>
                <c:pt idx="17">
                  <c:v>158967</c:v>
                </c:pt>
                <c:pt idx="18">
                  <c:v>159194</c:v>
                </c:pt>
                <c:pt idx="19">
                  <c:v>159562</c:v>
                </c:pt>
                <c:pt idx="20">
                  <c:v>159714</c:v>
                </c:pt>
                <c:pt idx="21">
                  <c:v>159605</c:v>
                </c:pt>
                <c:pt idx="22">
                  <c:v>159506</c:v>
                </c:pt>
                <c:pt idx="23">
                  <c:v>159678</c:v>
                </c:pt>
                <c:pt idx="24">
                  <c:v>159620</c:v>
                </c:pt>
                <c:pt idx="25">
                  <c:v>159859</c:v>
                </c:pt>
                <c:pt idx="26">
                  <c:v>160137</c:v>
                </c:pt>
                <c:pt idx="27">
                  <c:v>160345</c:v>
                </c:pt>
                <c:pt idx="28">
                  <c:v>160068</c:v>
                </c:pt>
                <c:pt idx="29">
                  <c:v>160192</c:v>
                </c:pt>
                <c:pt idx="30">
                  <c:v>160462</c:v>
                </c:pt>
                <c:pt idx="31">
                  <c:v>160586</c:v>
                </c:pt>
                <c:pt idx="32">
                  <c:v>161140</c:v>
                </c:pt>
                <c:pt idx="33">
                  <c:v>160309</c:v>
                </c:pt>
                <c:pt idx="34">
                  <c:v>160579</c:v>
                </c:pt>
                <c:pt idx="35">
                  <c:v>160535</c:v>
                </c:pt>
                <c:pt idx="36">
                  <c:v>160998</c:v>
                </c:pt>
                <c:pt idx="37">
                  <c:v>161846</c:v>
                </c:pt>
                <c:pt idx="38">
                  <c:v>161760</c:v>
                </c:pt>
                <c:pt idx="39">
                  <c:v>161809</c:v>
                </c:pt>
                <c:pt idx="40">
                  <c:v>161882</c:v>
                </c:pt>
                <c:pt idx="41">
                  <c:v>162180</c:v>
                </c:pt>
                <c:pt idx="42">
                  <c:v>162288</c:v>
                </c:pt>
                <c:pt idx="43">
                  <c:v>161679</c:v>
                </c:pt>
                <c:pt idx="44">
                  <c:v>162035</c:v>
                </c:pt>
                <c:pt idx="45">
                  <c:v>162525</c:v>
                </c:pt>
                <c:pt idx="46">
                  <c:v>162738</c:v>
                </c:pt>
                <c:pt idx="47">
                  <c:v>163146</c:v>
                </c:pt>
                <c:pt idx="48">
                  <c:v>163072</c:v>
                </c:pt>
                <c:pt idx="49">
                  <c:v>163114</c:v>
                </c:pt>
                <c:pt idx="50">
                  <c:v>163035</c:v>
                </c:pt>
                <c:pt idx="51">
                  <c:v>162642</c:v>
                </c:pt>
                <c:pt idx="52">
                  <c:v>162803</c:v>
                </c:pt>
                <c:pt idx="53">
                  <c:v>163029</c:v>
                </c:pt>
                <c:pt idx="54">
                  <c:v>163472</c:v>
                </c:pt>
                <c:pt idx="55">
                  <c:v>163774</c:v>
                </c:pt>
                <c:pt idx="56">
                  <c:v>164015</c:v>
                </c:pt>
                <c:pt idx="57">
                  <c:v>164336</c:v>
                </c:pt>
                <c:pt idx="58">
                  <c:v>164434</c:v>
                </c:pt>
                <c:pt idx="59">
                  <c:v>164633</c:v>
                </c:pt>
                <c:pt idx="60">
                  <c:v>164479</c:v>
                </c:pt>
                <c:pt idx="61">
                  <c:v>164583</c:v>
                </c:pt>
                <c:pt idx="62">
                  <c:v>162764</c:v>
                </c:pt>
                <c:pt idx="63">
                  <c:v>156358</c:v>
                </c:pt>
                <c:pt idx="64">
                  <c:v>158122</c:v>
                </c:pt>
                <c:pt idx="65">
                  <c:v>159834</c:v>
                </c:pt>
                <c:pt idx="66">
                  <c:v>160015</c:v>
                </c:pt>
                <c:pt idx="67">
                  <c:v>160707</c:v>
                </c:pt>
                <c:pt idx="68">
                  <c:v>160153</c:v>
                </c:pt>
                <c:pt idx="69">
                  <c:v>160834</c:v>
                </c:pt>
                <c:pt idx="70">
                  <c:v>160539</c:v>
                </c:pt>
                <c:pt idx="71">
                  <c:v>160671</c:v>
                </c:pt>
                <c:pt idx="72">
                  <c:v>160184</c:v>
                </c:pt>
                <c:pt idx="73">
                  <c:v>160359</c:v>
                </c:pt>
                <c:pt idx="74">
                  <c:v>160631</c:v>
                </c:pt>
                <c:pt idx="75">
                  <c:v>160978</c:v>
                </c:pt>
                <c:pt idx="76">
                  <c:v>160801</c:v>
                </c:pt>
                <c:pt idx="77">
                  <c:v>161114</c:v>
                </c:pt>
                <c:pt idx="78">
                  <c:v>161375</c:v>
                </c:pt>
                <c:pt idx="79">
                  <c:v>161505</c:v>
                </c:pt>
                <c:pt idx="80">
                  <c:v>161471</c:v>
                </c:pt>
                <c:pt idx="81">
                  <c:v>161610</c:v>
                </c:pt>
                <c:pt idx="82">
                  <c:v>162126</c:v>
                </c:pt>
                <c:pt idx="83">
                  <c:v>162294</c:v>
                </c:pt>
                <c:pt idx="84">
                  <c:v>163687</c:v>
                </c:pt>
                <c:pt idx="85">
                  <c:v>163633</c:v>
                </c:pt>
                <c:pt idx="86">
                  <c:v>163862</c:v>
                </c:pt>
                <c:pt idx="87">
                  <c:v>164301</c:v>
                </c:pt>
                <c:pt idx="88">
                  <c:v>163950</c:v>
                </c:pt>
                <c:pt idx="89">
                  <c:v>164278</c:v>
                </c:pt>
                <c:pt idx="90">
                  <c:v>164002</c:v>
                </c:pt>
                <c:pt idx="91">
                  <c:v>163990</c:v>
                </c:pt>
                <c:pt idx="92">
                  <c:v>164714</c:v>
                </c:pt>
                <c:pt idx="93">
                  <c:v>164619</c:v>
                </c:pt>
                <c:pt idx="94">
                  <c:v>164646</c:v>
                </c:pt>
                <c:pt idx="95">
                  <c:v>164527</c:v>
                </c:pt>
                <c:pt idx="96">
                  <c:v>164966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4F-45B6-B5AB-88EB7DE4736E}"/>
            </c:ext>
          </c:extLst>
        </c:ser>
        <c:ser>
          <c:idx val="1"/>
          <c:order val="1"/>
          <c:tx>
            <c:v>Projection of PreCovid Trend</c:v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'FRED Graph'!$A$12:$A$108</c:f>
              <c:numCache>
                <c:formatCode>yyyy\-mm\-dd</c:formatCode>
                <c:ptCount val="9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44562</c:v>
                </c:pt>
                <c:pt idx="86">
                  <c:v>44593</c:v>
                </c:pt>
                <c:pt idx="87">
                  <c:v>44621</c:v>
                </c:pt>
                <c:pt idx="88">
                  <c:v>44652</c:v>
                </c:pt>
                <c:pt idx="89">
                  <c:v>44682</c:v>
                </c:pt>
                <c:pt idx="90">
                  <c:v>44713</c:v>
                </c:pt>
                <c:pt idx="91">
                  <c:v>44743</c:v>
                </c:pt>
                <c:pt idx="92">
                  <c:v>44774</c:v>
                </c:pt>
                <c:pt idx="93">
                  <c:v>44805</c:v>
                </c:pt>
                <c:pt idx="94">
                  <c:v>44835</c:v>
                </c:pt>
                <c:pt idx="95">
                  <c:v>44866</c:v>
                </c:pt>
                <c:pt idx="96">
                  <c:v>44896</c:v>
                </c:pt>
              </c:numCache>
            </c:numRef>
          </c:cat>
          <c:val>
            <c:numRef>
              <c:f>'FRED Graph'!$C$12:$C$108</c:f>
              <c:numCache>
                <c:formatCode>General</c:formatCode>
                <c:ptCount val="97"/>
                <c:pt idx="60">
                  <c:v>164759.71666666667</c:v>
                </c:pt>
                <c:pt idx="61">
                  <c:v>164886.43333333335</c:v>
                </c:pt>
                <c:pt idx="62">
                  <c:v>165013.85</c:v>
                </c:pt>
                <c:pt idx="63">
                  <c:v>165141.26666666666</c:v>
                </c:pt>
                <c:pt idx="64">
                  <c:v>165268.68333333332</c:v>
                </c:pt>
                <c:pt idx="65">
                  <c:v>165396.09999999998</c:v>
                </c:pt>
                <c:pt idx="66">
                  <c:v>165523.51666666663</c:v>
                </c:pt>
                <c:pt idx="67">
                  <c:v>165650.93333333329</c:v>
                </c:pt>
                <c:pt idx="68">
                  <c:v>165778.34999999995</c:v>
                </c:pt>
                <c:pt idx="69">
                  <c:v>165905.7666666666</c:v>
                </c:pt>
                <c:pt idx="70">
                  <c:v>166033.18333333326</c:v>
                </c:pt>
                <c:pt idx="71">
                  <c:v>166160.59999999992</c:v>
                </c:pt>
                <c:pt idx="72">
                  <c:v>166288.01666666658</c:v>
                </c:pt>
                <c:pt idx="73">
                  <c:v>166415.43333333323</c:v>
                </c:pt>
                <c:pt idx="74">
                  <c:v>166542.84999999989</c:v>
                </c:pt>
                <c:pt idx="75">
                  <c:v>166670.26666666655</c:v>
                </c:pt>
                <c:pt idx="76">
                  <c:v>166797.6833333332</c:v>
                </c:pt>
                <c:pt idx="77">
                  <c:v>166925.09999999986</c:v>
                </c:pt>
                <c:pt idx="78">
                  <c:v>167052.51666666652</c:v>
                </c:pt>
                <c:pt idx="79">
                  <c:v>167179.93333333317</c:v>
                </c:pt>
                <c:pt idx="80">
                  <c:v>167307.34999999983</c:v>
                </c:pt>
                <c:pt idx="81">
                  <c:v>167434.76666666649</c:v>
                </c:pt>
                <c:pt idx="82">
                  <c:v>167562.18333333315</c:v>
                </c:pt>
                <c:pt idx="83">
                  <c:v>167689.5999999998</c:v>
                </c:pt>
                <c:pt idx="84">
                  <c:v>167817.01666666646</c:v>
                </c:pt>
                <c:pt idx="85">
                  <c:v>167944.43333333312</c:v>
                </c:pt>
                <c:pt idx="86">
                  <c:v>168071.84999999977</c:v>
                </c:pt>
                <c:pt idx="87">
                  <c:v>168199.26666666643</c:v>
                </c:pt>
                <c:pt idx="88">
                  <c:v>168326.68333333309</c:v>
                </c:pt>
                <c:pt idx="89">
                  <c:v>168454.09999999974</c:v>
                </c:pt>
                <c:pt idx="90">
                  <c:v>168581.5166666664</c:v>
                </c:pt>
                <c:pt idx="91">
                  <c:v>168708.93333333306</c:v>
                </c:pt>
                <c:pt idx="92">
                  <c:v>168836.34999999971</c:v>
                </c:pt>
                <c:pt idx="93">
                  <c:v>168963.76666666637</c:v>
                </c:pt>
                <c:pt idx="94">
                  <c:v>169091.18333333303</c:v>
                </c:pt>
                <c:pt idx="95">
                  <c:v>169218.59999999969</c:v>
                </c:pt>
                <c:pt idx="96">
                  <c:v>169346.01666666634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4F-45B6-B5AB-88EB7DE47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0531935"/>
        <c:axId val="1"/>
      </c:lineChart>
      <c:dateAx>
        <c:axId val="1760531935"/>
        <c:scaling>
          <c:orientation val="minMax"/>
        </c:scaling>
        <c:delete val="0"/>
        <c:axPos val="b"/>
        <c:numFmt formatCode="yyyy\-mm\-d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in val="155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531935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Two Measures of 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CPI Shelter Price Index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Graph'!$A$24:$A$105</c:f>
              <c:numCache>
                <c:formatCode>yyyy\-mm\-dd</c:formatCode>
                <c:ptCount val="82"/>
                <c:pt idx="0">
                  <c:v>42430</c:v>
                </c:pt>
                <c:pt idx="1">
                  <c:v>42461</c:v>
                </c:pt>
                <c:pt idx="2">
                  <c:v>42491</c:v>
                </c:pt>
                <c:pt idx="3">
                  <c:v>42522</c:v>
                </c:pt>
                <c:pt idx="4">
                  <c:v>42552</c:v>
                </c:pt>
                <c:pt idx="5">
                  <c:v>42583</c:v>
                </c:pt>
                <c:pt idx="6">
                  <c:v>42614</c:v>
                </c:pt>
                <c:pt idx="7">
                  <c:v>42644</c:v>
                </c:pt>
                <c:pt idx="8">
                  <c:v>42675</c:v>
                </c:pt>
                <c:pt idx="9">
                  <c:v>42705</c:v>
                </c:pt>
                <c:pt idx="10">
                  <c:v>42736</c:v>
                </c:pt>
                <c:pt idx="11">
                  <c:v>42767</c:v>
                </c:pt>
                <c:pt idx="12">
                  <c:v>42795</c:v>
                </c:pt>
                <c:pt idx="13">
                  <c:v>42826</c:v>
                </c:pt>
                <c:pt idx="14">
                  <c:v>42856</c:v>
                </c:pt>
                <c:pt idx="15">
                  <c:v>42887</c:v>
                </c:pt>
                <c:pt idx="16">
                  <c:v>42917</c:v>
                </c:pt>
                <c:pt idx="17">
                  <c:v>42948</c:v>
                </c:pt>
                <c:pt idx="18">
                  <c:v>42979</c:v>
                </c:pt>
                <c:pt idx="19">
                  <c:v>43009</c:v>
                </c:pt>
                <c:pt idx="20">
                  <c:v>43040</c:v>
                </c:pt>
                <c:pt idx="21">
                  <c:v>43070</c:v>
                </c:pt>
                <c:pt idx="22">
                  <c:v>43101</c:v>
                </c:pt>
                <c:pt idx="23">
                  <c:v>43132</c:v>
                </c:pt>
                <c:pt idx="24">
                  <c:v>43160</c:v>
                </c:pt>
                <c:pt idx="25">
                  <c:v>43191</c:v>
                </c:pt>
                <c:pt idx="26">
                  <c:v>43221</c:v>
                </c:pt>
                <c:pt idx="27">
                  <c:v>43252</c:v>
                </c:pt>
                <c:pt idx="28">
                  <c:v>43282</c:v>
                </c:pt>
                <c:pt idx="29">
                  <c:v>43313</c:v>
                </c:pt>
                <c:pt idx="30">
                  <c:v>43344</c:v>
                </c:pt>
                <c:pt idx="31">
                  <c:v>43374</c:v>
                </c:pt>
                <c:pt idx="32">
                  <c:v>43405</c:v>
                </c:pt>
                <c:pt idx="33">
                  <c:v>43435</c:v>
                </c:pt>
                <c:pt idx="34">
                  <c:v>43466</c:v>
                </c:pt>
                <c:pt idx="35">
                  <c:v>43497</c:v>
                </c:pt>
                <c:pt idx="36">
                  <c:v>43525</c:v>
                </c:pt>
                <c:pt idx="37">
                  <c:v>43556</c:v>
                </c:pt>
                <c:pt idx="38">
                  <c:v>43586</c:v>
                </c:pt>
                <c:pt idx="39">
                  <c:v>43617</c:v>
                </c:pt>
                <c:pt idx="40">
                  <c:v>43647</c:v>
                </c:pt>
                <c:pt idx="41">
                  <c:v>43678</c:v>
                </c:pt>
                <c:pt idx="42">
                  <c:v>43709</c:v>
                </c:pt>
                <c:pt idx="43">
                  <c:v>43739</c:v>
                </c:pt>
                <c:pt idx="44">
                  <c:v>43770</c:v>
                </c:pt>
                <c:pt idx="45">
                  <c:v>43800</c:v>
                </c:pt>
                <c:pt idx="46">
                  <c:v>43831</c:v>
                </c:pt>
                <c:pt idx="47">
                  <c:v>43862</c:v>
                </c:pt>
                <c:pt idx="48">
                  <c:v>43891</c:v>
                </c:pt>
                <c:pt idx="49">
                  <c:v>43922</c:v>
                </c:pt>
                <c:pt idx="50">
                  <c:v>43952</c:v>
                </c:pt>
                <c:pt idx="51">
                  <c:v>43983</c:v>
                </c:pt>
                <c:pt idx="52">
                  <c:v>44013</c:v>
                </c:pt>
                <c:pt idx="53">
                  <c:v>44044</c:v>
                </c:pt>
                <c:pt idx="54">
                  <c:v>44075</c:v>
                </c:pt>
                <c:pt idx="55">
                  <c:v>44105</c:v>
                </c:pt>
                <c:pt idx="56">
                  <c:v>44136</c:v>
                </c:pt>
                <c:pt idx="57">
                  <c:v>44166</c:v>
                </c:pt>
                <c:pt idx="58">
                  <c:v>44197</c:v>
                </c:pt>
                <c:pt idx="59">
                  <c:v>44228</c:v>
                </c:pt>
                <c:pt idx="60">
                  <c:v>44256</c:v>
                </c:pt>
                <c:pt idx="61">
                  <c:v>44287</c:v>
                </c:pt>
                <c:pt idx="62">
                  <c:v>44317</c:v>
                </c:pt>
                <c:pt idx="63">
                  <c:v>44348</c:v>
                </c:pt>
                <c:pt idx="64">
                  <c:v>44378</c:v>
                </c:pt>
                <c:pt idx="65">
                  <c:v>44409</c:v>
                </c:pt>
                <c:pt idx="66">
                  <c:v>44440</c:v>
                </c:pt>
                <c:pt idx="67">
                  <c:v>44470</c:v>
                </c:pt>
                <c:pt idx="68">
                  <c:v>44501</c:v>
                </c:pt>
                <c:pt idx="69">
                  <c:v>44531</c:v>
                </c:pt>
                <c:pt idx="70">
                  <c:v>44562</c:v>
                </c:pt>
                <c:pt idx="71">
                  <c:v>44593</c:v>
                </c:pt>
                <c:pt idx="72">
                  <c:v>44621</c:v>
                </c:pt>
                <c:pt idx="73">
                  <c:v>44652</c:v>
                </c:pt>
                <c:pt idx="74">
                  <c:v>44682</c:v>
                </c:pt>
                <c:pt idx="75">
                  <c:v>44713</c:v>
                </c:pt>
                <c:pt idx="76">
                  <c:v>44743</c:v>
                </c:pt>
                <c:pt idx="77">
                  <c:v>44774</c:v>
                </c:pt>
                <c:pt idx="78">
                  <c:v>44805</c:v>
                </c:pt>
                <c:pt idx="79">
                  <c:v>44835</c:v>
                </c:pt>
                <c:pt idx="80">
                  <c:v>44866</c:v>
                </c:pt>
                <c:pt idx="81">
                  <c:v>44896</c:v>
                </c:pt>
              </c:numCache>
            </c:numRef>
          </c:cat>
          <c:val>
            <c:numRef>
              <c:f>'FRED Graph'!$D$24:$D$105</c:f>
              <c:numCache>
                <c:formatCode>0.00%</c:formatCode>
                <c:ptCount val="82"/>
                <c:pt idx="0">
                  <c:v>3.208594864221137E-2</c:v>
                </c:pt>
                <c:pt idx="1">
                  <c:v>3.1949112464485951E-2</c:v>
                </c:pt>
                <c:pt idx="2">
                  <c:v>3.3622317349130126E-2</c:v>
                </c:pt>
                <c:pt idx="3">
                  <c:v>3.4263558091733648E-2</c:v>
                </c:pt>
                <c:pt idx="4">
                  <c:v>3.291817176161449E-2</c:v>
                </c:pt>
                <c:pt idx="5">
                  <c:v>3.3745235262806483E-2</c:v>
                </c:pt>
                <c:pt idx="6">
                  <c:v>3.4309691989299562E-2</c:v>
                </c:pt>
                <c:pt idx="7">
                  <c:v>3.5351722814635389E-2</c:v>
                </c:pt>
                <c:pt idx="8">
                  <c:v>3.5792137639165E-2</c:v>
                </c:pt>
                <c:pt idx="9">
                  <c:v>3.6378231764027769E-2</c:v>
                </c:pt>
                <c:pt idx="10">
                  <c:v>3.5440619779073312E-2</c:v>
                </c:pt>
                <c:pt idx="11">
                  <c:v>3.5293249256595827E-2</c:v>
                </c:pt>
                <c:pt idx="12">
                  <c:v>3.4686905956046843E-2</c:v>
                </c:pt>
                <c:pt idx="13">
                  <c:v>3.4591205969501715E-2</c:v>
                </c:pt>
                <c:pt idx="14">
                  <c:v>3.3487301946976578E-2</c:v>
                </c:pt>
                <c:pt idx="15">
                  <c:v>3.2645516800489105E-2</c:v>
                </c:pt>
                <c:pt idx="16">
                  <c:v>3.1720064881950893E-2</c:v>
                </c:pt>
                <c:pt idx="17">
                  <c:v>3.2958146575110314E-2</c:v>
                </c:pt>
                <c:pt idx="18">
                  <c:v>3.2172855917814935E-2</c:v>
                </c:pt>
                <c:pt idx="19">
                  <c:v>3.2384050957862343E-2</c:v>
                </c:pt>
                <c:pt idx="20">
                  <c:v>3.1492640994843057E-2</c:v>
                </c:pt>
                <c:pt idx="21">
                  <c:v>3.1945022622890562E-2</c:v>
                </c:pt>
                <c:pt idx="22">
                  <c:v>3.21204756117901E-2</c:v>
                </c:pt>
                <c:pt idx="23">
                  <c:v>3.1323100532010706E-2</c:v>
                </c:pt>
                <c:pt idx="24">
                  <c:v>3.3174921698100324E-2</c:v>
                </c:pt>
                <c:pt idx="25">
                  <c:v>3.3637540956445111E-2</c:v>
                </c:pt>
                <c:pt idx="26">
                  <c:v>3.4867992754527455E-2</c:v>
                </c:pt>
                <c:pt idx="27">
                  <c:v>3.3608667126491021E-2</c:v>
                </c:pt>
                <c:pt idx="28">
                  <c:v>3.4846611752375134E-2</c:v>
                </c:pt>
                <c:pt idx="29">
                  <c:v>3.3706474319513902E-2</c:v>
                </c:pt>
                <c:pt idx="30">
                  <c:v>3.283162780144866E-2</c:v>
                </c:pt>
                <c:pt idx="31">
                  <c:v>3.1953300045875377E-2</c:v>
                </c:pt>
                <c:pt idx="32">
                  <c:v>3.2674252728660091E-2</c:v>
                </c:pt>
                <c:pt idx="33">
                  <c:v>3.2291983546496983E-2</c:v>
                </c:pt>
                <c:pt idx="34">
                  <c:v>3.2318068633433006E-2</c:v>
                </c:pt>
                <c:pt idx="35">
                  <c:v>3.3736161359454009E-2</c:v>
                </c:pt>
                <c:pt idx="36">
                  <c:v>3.3694336267507508E-2</c:v>
                </c:pt>
                <c:pt idx="37">
                  <c:v>3.4381348363859976E-2</c:v>
                </c:pt>
                <c:pt idx="38">
                  <c:v>3.3419383437962358E-2</c:v>
                </c:pt>
                <c:pt idx="39">
                  <c:v>3.4989778778921954E-2</c:v>
                </c:pt>
                <c:pt idx="40">
                  <c:v>3.4686040207889013E-2</c:v>
                </c:pt>
                <c:pt idx="41">
                  <c:v>3.3507131552629854E-2</c:v>
                </c:pt>
                <c:pt idx="42">
                  <c:v>3.5108915816779662E-2</c:v>
                </c:pt>
                <c:pt idx="43">
                  <c:v>3.3615096673603295E-2</c:v>
                </c:pt>
                <c:pt idx="44">
                  <c:v>3.3249914064231945E-2</c:v>
                </c:pt>
                <c:pt idx="45">
                  <c:v>3.239011640198064E-2</c:v>
                </c:pt>
                <c:pt idx="46">
                  <c:v>3.3325452709869419E-2</c:v>
                </c:pt>
                <c:pt idx="47">
                  <c:v>3.3125595111092698E-2</c:v>
                </c:pt>
                <c:pt idx="48">
                  <c:v>3.0044212537571058E-2</c:v>
                </c:pt>
                <c:pt idx="49">
                  <c:v>2.610381437006426E-2</c:v>
                </c:pt>
                <c:pt idx="50">
                  <c:v>2.5588943103790784E-2</c:v>
                </c:pt>
                <c:pt idx="51">
                  <c:v>2.3720486990215672E-2</c:v>
                </c:pt>
                <c:pt idx="52">
                  <c:v>2.3401959000294958E-2</c:v>
                </c:pt>
                <c:pt idx="53">
                  <c:v>2.2991745268247321E-2</c:v>
                </c:pt>
                <c:pt idx="54">
                  <c:v>2.0501281135013816E-2</c:v>
                </c:pt>
                <c:pt idx="55">
                  <c:v>2.0345258538744249E-2</c:v>
                </c:pt>
                <c:pt idx="56">
                  <c:v>1.9105864210005929E-2</c:v>
                </c:pt>
                <c:pt idx="57">
                  <c:v>1.8376946131936744E-2</c:v>
                </c:pt>
                <c:pt idx="58">
                  <c:v>1.5947562879713217E-2</c:v>
                </c:pt>
                <c:pt idx="59">
                  <c:v>1.4493602409230144E-2</c:v>
                </c:pt>
                <c:pt idx="60">
                  <c:v>1.6941161970203567E-2</c:v>
                </c:pt>
                <c:pt idx="61">
                  <c:v>2.1016911540346461E-2</c:v>
                </c:pt>
                <c:pt idx="62">
                  <c:v>2.2010431659101437E-2</c:v>
                </c:pt>
                <c:pt idx="63">
                  <c:v>2.5536490575892135E-2</c:v>
                </c:pt>
                <c:pt idx="64">
                  <c:v>2.7802558607940675E-2</c:v>
                </c:pt>
                <c:pt idx="65">
                  <c:v>2.8205489264526706E-2</c:v>
                </c:pt>
                <c:pt idx="66">
                  <c:v>3.1530209059659642E-2</c:v>
                </c:pt>
                <c:pt idx="67">
                  <c:v>3.5053101967384315E-2</c:v>
                </c:pt>
                <c:pt idx="68">
                  <c:v>3.8749260160964694E-2</c:v>
                </c:pt>
                <c:pt idx="69">
                  <c:v>4.1842737844614675E-2</c:v>
                </c:pt>
                <c:pt idx="70">
                  <c:v>4.3765387576728543E-2</c:v>
                </c:pt>
                <c:pt idx="71">
                  <c:v>4.7511401581789015E-2</c:v>
                </c:pt>
                <c:pt idx="72">
                  <c:v>4.9943490499434917E-2</c:v>
                </c:pt>
                <c:pt idx="73">
                  <c:v>5.1371682484484094E-2</c:v>
                </c:pt>
                <c:pt idx="74">
                  <c:v>5.4456384038324313E-2</c:v>
                </c:pt>
                <c:pt idx="75">
                  <c:v>5.6149211969790835E-2</c:v>
                </c:pt>
                <c:pt idx="76">
                  <c:v>5.7229867983845439E-2</c:v>
                </c:pt>
                <c:pt idx="77">
                  <c:v>6.2538703377316374E-2</c:v>
                </c:pt>
                <c:pt idx="78">
                  <c:v>6.6021737454713625E-2</c:v>
                </c:pt>
                <c:pt idx="79">
                  <c:v>6.9062901155327205E-2</c:v>
                </c:pt>
                <c:pt idx="80">
                  <c:v>7.0912695498935419E-2</c:v>
                </c:pt>
                <c:pt idx="81">
                  <c:v>7.4756625716817293E-2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8-4786-A272-F2AFD4F0528A}"/>
            </c:ext>
          </c:extLst>
        </c:ser>
        <c:ser>
          <c:idx val="1"/>
          <c:order val="1"/>
          <c:tx>
            <c:v>Zillow Asking Rents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Graph'!$A$24:$A$105</c:f>
              <c:numCache>
                <c:formatCode>yyyy\-mm\-dd</c:formatCode>
                <c:ptCount val="82"/>
                <c:pt idx="0">
                  <c:v>42430</c:v>
                </c:pt>
                <c:pt idx="1">
                  <c:v>42461</c:v>
                </c:pt>
                <c:pt idx="2">
                  <c:v>42491</c:v>
                </c:pt>
                <c:pt idx="3">
                  <c:v>42522</c:v>
                </c:pt>
                <c:pt idx="4">
                  <c:v>42552</c:v>
                </c:pt>
                <c:pt idx="5">
                  <c:v>42583</c:v>
                </c:pt>
                <c:pt idx="6">
                  <c:v>42614</c:v>
                </c:pt>
                <c:pt idx="7">
                  <c:v>42644</c:v>
                </c:pt>
                <c:pt idx="8">
                  <c:v>42675</c:v>
                </c:pt>
                <c:pt idx="9">
                  <c:v>42705</c:v>
                </c:pt>
                <c:pt idx="10">
                  <c:v>42736</c:v>
                </c:pt>
                <c:pt idx="11">
                  <c:v>42767</c:v>
                </c:pt>
                <c:pt idx="12">
                  <c:v>42795</c:v>
                </c:pt>
                <c:pt idx="13">
                  <c:v>42826</c:v>
                </c:pt>
                <c:pt idx="14">
                  <c:v>42856</c:v>
                </c:pt>
                <c:pt idx="15">
                  <c:v>42887</c:v>
                </c:pt>
                <c:pt idx="16">
                  <c:v>42917</c:v>
                </c:pt>
                <c:pt idx="17">
                  <c:v>42948</c:v>
                </c:pt>
                <c:pt idx="18">
                  <c:v>42979</c:v>
                </c:pt>
                <c:pt idx="19">
                  <c:v>43009</c:v>
                </c:pt>
                <c:pt idx="20">
                  <c:v>43040</c:v>
                </c:pt>
                <c:pt idx="21">
                  <c:v>43070</c:v>
                </c:pt>
                <c:pt idx="22">
                  <c:v>43101</c:v>
                </c:pt>
                <c:pt idx="23">
                  <c:v>43132</c:v>
                </c:pt>
                <c:pt idx="24">
                  <c:v>43160</c:v>
                </c:pt>
                <c:pt idx="25">
                  <c:v>43191</c:v>
                </c:pt>
                <c:pt idx="26">
                  <c:v>43221</c:v>
                </c:pt>
                <c:pt idx="27">
                  <c:v>43252</c:v>
                </c:pt>
                <c:pt idx="28">
                  <c:v>43282</c:v>
                </c:pt>
                <c:pt idx="29">
                  <c:v>43313</c:v>
                </c:pt>
                <c:pt idx="30">
                  <c:v>43344</c:v>
                </c:pt>
                <c:pt idx="31">
                  <c:v>43374</c:v>
                </c:pt>
                <c:pt idx="32">
                  <c:v>43405</c:v>
                </c:pt>
                <c:pt idx="33">
                  <c:v>43435</c:v>
                </c:pt>
                <c:pt idx="34">
                  <c:v>43466</c:v>
                </c:pt>
                <c:pt idx="35">
                  <c:v>43497</c:v>
                </c:pt>
                <c:pt idx="36">
                  <c:v>43525</c:v>
                </c:pt>
                <c:pt idx="37">
                  <c:v>43556</c:v>
                </c:pt>
                <c:pt idx="38">
                  <c:v>43586</c:v>
                </c:pt>
                <c:pt idx="39">
                  <c:v>43617</c:v>
                </c:pt>
                <c:pt idx="40">
                  <c:v>43647</c:v>
                </c:pt>
                <c:pt idx="41">
                  <c:v>43678</c:v>
                </c:pt>
                <c:pt idx="42">
                  <c:v>43709</c:v>
                </c:pt>
                <c:pt idx="43">
                  <c:v>43739</c:v>
                </c:pt>
                <c:pt idx="44">
                  <c:v>43770</c:v>
                </c:pt>
                <c:pt idx="45">
                  <c:v>43800</c:v>
                </c:pt>
                <c:pt idx="46">
                  <c:v>43831</c:v>
                </c:pt>
                <c:pt idx="47">
                  <c:v>43862</c:v>
                </c:pt>
                <c:pt idx="48">
                  <c:v>43891</c:v>
                </c:pt>
                <c:pt idx="49">
                  <c:v>43922</c:v>
                </c:pt>
                <c:pt idx="50">
                  <c:v>43952</c:v>
                </c:pt>
                <c:pt idx="51">
                  <c:v>43983</c:v>
                </c:pt>
                <c:pt idx="52">
                  <c:v>44013</c:v>
                </c:pt>
                <c:pt idx="53">
                  <c:v>44044</c:v>
                </c:pt>
                <c:pt idx="54">
                  <c:v>44075</c:v>
                </c:pt>
                <c:pt idx="55">
                  <c:v>44105</c:v>
                </c:pt>
                <c:pt idx="56">
                  <c:v>44136</c:v>
                </c:pt>
                <c:pt idx="57">
                  <c:v>44166</c:v>
                </c:pt>
                <c:pt idx="58">
                  <c:v>44197</c:v>
                </c:pt>
                <c:pt idx="59">
                  <c:v>44228</c:v>
                </c:pt>
                <c:pt idx="60">
                  <c:v>44256</c:v>
                </c:pt>
                <c:pt idx="61">
                  <c:v>44287</c:v>
                </c:pt>
                <c:pt idx="62">
                  <c:v>44317</c:v>
                </c:pt>
                <c:pt idx="63">
                  <c:v>44348</c:v>
                </c:pt>
                <c:pt idx="64">
                  <c:v>44378</c:v>
                </c:pt>
                <c:pt idx="65">
                  <c:v>44409</c:v>
                </c:pt>
                <c:pt idx="66">
                  <c:v>44440</c:v>
                </c:pt>
                <c:pt idx="67">
                  <c:v>44470</c:v>
                </c:pt>
                <c:pt idx="68">
                  <c:v>44501</c:v>
                </c:pt>
                <c:pt idx="69">
                  <c:v>44531</c:v>
                </c:pt>
                <c:pt idx="70">
                  <c:v>44562</c:v>
                </c:pt>
                <c:pt idx="71">
                  <c:v>44593</c:v>
                </c:pt>
                <c:pt idx="72">
                  <c:v>44621</c:v>
                </c:pt>
                <c:pt idx="73">
                  <c:v>44652</c:v>
                </c:pt>
                <c:pt idx="74">
                  <c:v>44682</c:v>
                </c:pt>
                <c:pt idx="75">
                  <c:v>44713</c:v>
                </c:pt>
                <c:pt idx="76">
                  <c:v>44743</c:v>
                </c:pt>
                <c:pt idx="77">
                  <c:v>44774</c:v>
                </c:pt>
                <c:pt idx="78">
                  <c:v>44805</c:v>
                </c:pt>
                <c:pt idx="79">
                  <c:v>44835</c:v>
                </c:pt>
                <c:pt idx="80">
                  <c:v>44866</c:v>
                </c:pt>
                <c:pt idx="81">
                  <c:v>44896</c:v>
                </c:pt>
              </c:numCache>
            </c:numRef>
          </c:cat>
          <c:val>
            <c:numRef>
              <c:f>'FRED Graph'!$E$24:$E$105</c:f>
              <c:numCache>
                <c:formatCode>0.00%</c:formatCode>
                <c:ptCount val="82"/>
                <c:pt idx="0">
                  <c:v>4.7132105876647179E-2</c:v>
                </c:pt>
                <c:pt idx="1">
                  <c:v>4.477574932483841E-2</c:v>
                </c:pt>
                <c:pt idx="2">
                  <c:v>4.3192925656492465E-2</c:v>
                </c:pt>
                <c:pt idx="3">
                  <c:v>3.9947494479714685E-2</c:v>
                </c:pt>
                <c:pt idx="4">
                  <c:v>3.9019256629523547E-2</c:v>
                </c:pt>
                <c:pt idx="5">
                  <c:v>3.6378420962807745E-2</c:v>
                </c:pt>
                <c:pt idx="6">
                  <c:v>3.4815791224747539E-2</c:v>
                </c:pt>
                <c:pt idx="7">
                  <c:v>3.2582767402806079E-2</c:v>
                </c:pt>
                <c:pt idx="8">
                  <c:v>3.1425489998627043E-2</c:v>
                </c:pt>
                <c:pt idx="9">
                  <c:v>3.0877567815532192E-2</c:v>
                </c:pt>
                <c:pt idx="10">
                  <c:v>3.0801590824602654E-2</c:v>
                </c:pt>
                <c:pt idx="11">
                  <c:v>3.1911821149422703E-2</c:v>
                </c:pt>
                <c:pt idx="12">
                  <c:v>3.2037139807797876E-2</c:v>
                </c:pt>
                <c:pt idx="13">
                  <c:v>3.3832952001738192E-2</c:v>
                </c:pt>
                <c:pt idx="14">
                  <c:v>3.4851635877500842E-2</c:v>
                </c:pt>
                <c:pt idx="15">
                  <c:v>3.6350402018601402E-2</c:v>
                </c:pt>
                <c:pt idx="16">
                  <c:v>3.7263548388547951E-2</c:v>
                </c:pt>
                <c:pt idx="17">
                  <c:v>3.7764797934036087E-2</c:v>
                </c:pt>
                <c:pt idx="18">
                  <c:v>3.792610337763791E-2</c:v>
                </c:pt>
                <c:pt idx="19">
                  <c:v>3.7623242103872467E-2</c:v>
                </c:pt>
                <c:pt idx="20">
                  <c:v>3.7691475300412502E-2</c:v>
                </c:pt>
                <c:pt idx="21">
                  <c:v>3.8360129296701961E-2</c:v>
                </c:pt>
                <c:pt idx="22">
                  <c:v>3.8448620682398182E-2</c:v>
                </c:pt>
                <c:pt idx="23">
                  <c:v>3.7253250296240381E-2</c:v>
                </c:pt>
                <c:pt idx="24">
                  <c:v>3.646696789039261E-2</c:v>
                </c:pt>
                <c:pt idx="25">
                  <c:v>3.5769322285354122E-2</c:v>
                </c:pt>
                <c:pt idx="26">
                  <c:v>3.5841632449499672E-2</c:v>
                </c:pt>
                <c:pt idx="27">
                  <c:v>3.6219672867930264E-2</c:v>
                </c:pt>
                <c:pt idx="28">
                  <c:v>3.6527907414762195E-2</c:v>
                </c:pt>
                <c:pt idx="29">
                  <c:v>3.7884758274341346E-2</c:v>
                </c:pt>
                <c:pt idx="30">
                  <c:v>3.8142891661942402E-2</c:v>
                </c:pt>
                <c:pt idx="31">
                  <c:v>3.8997039688097423E-2</c:v>
                </c:pt>
                <c:pt idx="32">
                  <c:v>3.9722557353474519E-2</c:v>
                </c:pt>
                <c:pt idx="33">
                  <c:v>4.0447080792138879E-2</c:v>
                </c:pt>
                <c:pt idx="34">
                  <c:v>4.0192495920372551E-2</c:v>
                </c:pt>
                <c:pt idx="35">
                  <c:v>3.9960852843940353E-2</c:v>
                </c:pt>
                <c:pt idx="36">
                  <c:v>3.9694896229536258E-2</c:v>
                </c:pt>
                <c:pt idx="37">
                  <c:v>4.00466067551839E-2</c:v>
                </c:pt>
                <c:pt idx="38">
                  <c:v>4.0304447914209396E-2</c:v>
                </c:pt>
                <c:pt idx="39">
                  <c:v>4.067856719596219E-2</c:v>
                </c:pt>
                <c:pt idx="40">
                  <c:v>4.0806039379879255E-2</c:v>
                </c:pt>
                <c:pt idx="41">
                  <c:v>4.0065172528170434E-2</c:v>
                </c:pt>
                <c:pt idx="42">
                  <c:v>3.9715370726796539E-2</c:v>
                </c:pt>
                <c:pt idx="43">
                  <c:v>3.9207630258873971E-2</c:v>
                </c:pt>
                <c:pt idx="44">
                  <c:v>3.8326113306091036E-2</c:v>
                </c:pt>
                <c:pt idx="45">
                  <c:v>3.8047417090287361E-2</c:v>
                </c:pt>
                <c:pt idx="46">
                  <c:v>3.8304079946986036E-2</c:v>
                </c:pt>
                <c:pt idx="47">
                  <c:v>3.983450155379753E-2</c:v>
                </c:pt>
                <c:pt idx="48">
                  <c:v>3.9008009230744323E-2</c:v>
                </c:pt>
                <c:pt idx="49">
                  <c:v>3.1377446625667549E-2</c:v>
                </c:pt>
                <c:pt idx="50">
                  <c:v>2.1149914446083384E-2</c:v>
                </c:pt>
                <c:pt idx="51">
                  <c:v>1.2274128080411506E-2</c:v>
                </c:pt>
                <c:pt idx="52">
                  <c:v>1.0413614353718348E-2</c:v>
                </c:pt>
                <c:pt idx="53">
                  <c:v>9.2340459357624916E-3</c:v>
                </c:pt>
                <c:pt idx="54">
                  <c:v>8.2055372476699251E-3</c:v>
                </c:pt>
                <c:pt idx="55">
                  <c:v>7.154237303369726E-3</c:v>
                </c:pt>
                <c:pt idx="56">
                  <c:v>9.0409235336483817E-3</c:v>
                </c:pt>
                <c:pt idx="57">
                  <c:v>1.0517210666212362E-2</c:v>
                </c:pt>
                <c:pt idx="58">
                  <c:v>1.1601939752739598E-2</c:v>
                </c:pt>
                <c:pt idx="59">
                  <c:v>1.1166489635902055E-2</c:v>
                </c:pt>
                <c:pt idx="60">
                  <c:v>1.5584477742035974E-2</c:v>
                </c:pt>
                <c:pt idx="61">
                  <c:v>3.0793090836976011E-2</c:v>
                </c:pt>
                <c:pt idx="62">
                  <c:v>5.3101363510346555E-2</c:v>
                </c:pt>
                <c:pt idx="63">
                  <c:v>7.7010820845022865E-2</c:v>
                </c:pt>
                <c:pt idx="64">
                  <c:v>9.6827286612277907E-2</c:v>
                </c:pt>
                <c:pt idx="65">
                  <c:v>0.11758667941421375</c:v>
                </c:pt>
                <c:pt idx="66">
                  <c:v>0.13673340126143696</c:v>
                </c:pt>
                <c:pt idx="67">
                  <c:v>0.15071640342940928</c:v>
                </c:pt>
                <c:pt idx="68">
                  <c:v>0.15801463514804737</c:v>
                </c:pt>
                <c:pt idx="69">
                  <c:v>0.16338403531296186</c:v>
                </c:pt>
                <c:pt idx="70">
                  <c:v>0.16497271322756402</c:v>
                </c:pt>
                <c:pt idx="71">
                  <c:v>0.17027334264102945</c:v>
                </c:pt>
                <c:pt idx="72">
                  <c:v>0.1692497398831756</c:v>
                </c:pt>
                <c:pt idx="73">
                  <c:v>0.16802095263087335</c:v>
                </c:pt>
                <c:pt idx="74">
                  <c:v>0.15979800940430611</c:v>
                </c:pt>
                <c:pt idx="75">
                  <c:v>0.1508164590449701</c:v>
                </c:pt>
                <c:pt idx="76">
                  <c:v>0.13823525128754999</c:v>
                </c:pt>
                <c:pt idx="77">
                  <c:v>0.1228640548997062</c:v>
                </c:pt>
                <c:pt idx="78">
                  <c:v>0.10804420219736044</c:v>
                </c:pt>
                <c:pt idx="79">
                  <c:v>9.5851756987831438E-2</c:v>
                </c:pt>
                <c:pt idx="80">
                  <c:v>8.4118521434835669E-2</c:v>
                </c:pt>
                <c:pt idx="81">
                  <c:v>7.4478086294604617E-2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8-4786-A272-F2AFD4F05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3204895"/>
        <c:axId val="753180767"/>
      </c:lineChart>
      <c:dateAx>
        <c:axId val="753204895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180767"/>
        <c:crosses val="autoZero"/>
        <c:auto val="1"/>
        <c:lblOffset val="100"/>
        <c:baseTimeUnit val="months"/>
      </c:dateAx>
      <c:valAx>
        <c:axId val="753180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20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Less Pain at the Pump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US Price Per Gallon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1'!$A$1536:$A$1693</c:f>
              <c:numCache>
                <c:formatCode>mmm\ dd\,\ yyyy</c:formatCode>
                <c:ptCount val="158"/>
                <c:pt idx="0">
                  <c:v>43829</c:v>
                </c:pt>
                <c:pt idx="1">
                  <c:v>43836</c:v>
                </c:pt>
                <c:pt idx="2">
                  <c:v>43843</c:v>
                </c:pt>
                <c:pt idx="3">
                  <c:v>43850</c:v>
                </c:pt>
                <c:pt idx="4">
                  <c:v>43857</c:v>
                </c:pt>
                <c:pt idx="5">
                  <c:v>43864</c:v>
                </c:pt>
                <c:pt idx="6">
                  <c:v>43871</c:v>
                </c:pt>
                <c:pt idx="7">
                  <c:v>43878</c:v>
                </c:pt>
                <c:pt idx="8">
                  <c:v>43885</c:v>
                </c:pt>
                <c:pt idx="9">
                  <c:v>43892</c:v>
                </c:pt>
                <c:pt idx="10">
                  <c:v>43899</c:v>
                </c:pt>
                <c:pt idx="11">
                  <c:v>43906</c:v>
                </c:pt>
                <c:pt idx="12">
                  <c:v>43913</c:v>
                </c:pt>
                <c:pt idx="13">
                  <c:v>43920</c:v>
                </c:pt>
                <c:pt idx="14">
                  <c:v>43927</c:v>
                </c:pt>
                <c:pt idx="15">
                  <c:v>43934</c:v>
                </c:pt>
                <c:pt idx="16">
                  <c:v>43941</c:v>
                </c:pt>
                <c:pt idx="17">
                  <c:v>43948</c:v>
                </c:pt>
                <c:pt idx="18">
                  <c:v>43955</c:v>
                </c:pt>
                <c:pt idx="19">
                  <c:v>43962</c:v>
                </c:pt>
                <c:pt idx="20">
                  <c:v>43969</c:v>
                </c:pt>
                <c:pt idx="21">
                  <c:v>43976</c:v>
                </c:pt>
                <c:pt idx="22">
                  <c:v>43983</c:v>
                </c:pt>
                <c:pt idx="23">
                  <c:v>43990</c:v>
                </c:pt>
                <c:pt idx="24">
                  <c:v>43997</c:v>
                </c:pt>
                <c:pt idx="25">
                  <c:v>44004</c:v>
                </c:pt>
                <c:pt idx="26">
                  <c:v>44011</c:v>
                </c:pt>
                <c:pt idx="27">
                  <c:v>44018</c:v>
                </c:pt>
                <c:pt idx="28">
                  <c:v>44025</c:v>
                </c:pt>
                <c:pt idx="29">
                  <c:v>44032</c:v>
                </c:pt>
                <c:pt idx="30">
                  <c:v>44039</c:v>
                </c:pt>
                <c:pt idx="31">
                  <c:v>44046</c:v>
                </c:pt>
                <c:pt idx="32">
                  <c:v>44053</c:v>
                </c:pt>
                <c:pt idx="33">
                  <c:v>44060</c:v>
                </c:pt>
                <c:pt idx="34">
                  <c:v>44067</c:v>
                </c:pt>
                <c:pt idx="35">
                  <c:v>44074</c:v>
                </c:pt>
                <c:pt idx="36">
                  <c:v>44081</c:v>
                </c:pt>
                <c:pt idx="37">
                  <c:v>44088</c:v>
                </c:pt>
                <c:pt idx="38">
                  <c:v>44095</c:v>
                </c:pt>
                <c:pt idx="39">
                  <c:v>44102</c:v>
                </c:pt>
                <c:pt idx="40">
                  <c:v>44109</c:v>
                </c:pt>
                <c:pt idx="41">
                  <c:v>44116</c:v>
                </c:pt>
                <c:pt idx="42">
                  <c:v>44123</c:v>
                </c:pt>
                <c:pt idx="43">
                  <c:v>44130</c:v>
                </c:pt>
                <c:pt idx="44">
                  <c:v>44137</c:v>
                </c:pt>
                <c:pt idx="45">
                  <c:v>44144</c:v>
                </c:pt>
                <c:pt idx="46">
                  <c:v>44151</c:v>
                </c:pt>
                <c:pt idx="47">
                  <c:v>44158</c:v>
                </c:pt>
                <c:pt idx="48">
                  <c:v>44165</c:v>
                </c:pt>
                <c:pt idx="49">
                  <c:v>44172</c:v>
                </c:pt>
                <c:pt idx="50">
                  <c:v>44179</c:v>
                </c:pt>
                <c:pt idx="51">
                  <c:v>44186</c:v>
                </c:pt>
                <c:pt idx="52">
                  <c:v>44193</c:v>
                </c:pt>
                <c:pt idx="53">
                  <c:v>44200</c:v>
                </c:pt>
                <c:pt idx="54">
                  <c:v>44207</c:v>
                </c:pt>
                <c:pt idx="55">
                  <c:v>44214</c:v>
                </c:pt>
                <c:pt idx="56">
                  <c:v>44221</c:v>
                </c:pt>
                <c:pt idx="57">
                  <c:v>44228</c:v>
                </c:pt>
                <c:pt idx="58">
                  <c:v>44235</c:v>
                </c:pt>
                <c:pt idx="59">
                  <c:v>44242</c:v>
                </c:pt>
                <c:pt idx="60">
                  <c:v>44249</c:v>
                </c:pt>
                <c:pt idx="61">
                  <c:v>44256</c:v>
                </c:pt>
                <c:pt idx="62">
                  <c:v>44263</c:v>
                </c:pt>
                <c:pt idx="63">
                  <c:v>44270</c:v>
                </c:pt>
                <c:pt idx="64">
                  <c:v>44277</c:v>
                </c:pt>
                <c:pt idx="65">
                  <c:v>44284</c:v>
                </c:pt>
                <c:pt idx="66">
                  <c:v>44291</c:v>
                </c:pt>
                <c:pt idx="67">
                  <c:v>44298</c:v>
                </c:pt>
                <c:pt idx="68">
                  <c:v>44305</c:v>
                </c:pt>
                <c:pt idx="69">
                  <c:v>44312</c:v>
                </c:pt>
                <c:pt idx="70">
                  <c:v>44319</c:v>
                </c:pt>
                <c:pt idx="71">
                  <c:v>44326</c:v>
                </c:pt>
                <c:pt idx="72">
                  <c:v>44333</c:v>
                </c:pt>
                <c:pt idx="73">
                  <c:v>44340</c:v>
                </c:pt>
                <c:pt idx="74">
                  <c:v>44347</c:v>
                </c:pt>
                <c:pt idx="75">
                  <c:v>44354</c:v>
                </c:pt>
                <c:pt idx="76">
                  <c:v>44361</c:v>
                </c:pt>
                <c:pt idx="77">
                  <c:v>44368</c:v>
                </c:pt>
                <c:pt idx="78">
                  <c:v>44375</c:v>
                </c:pt>
                <c:pt idx="79">
                  <c:v>44382</c:v>
                </c:pt>
                <c:pt idx="80">
                  <c:v>44389</c:v>
                </c:pt>
                <c:pt idx="81">
                  <c:v>44396</c:v>
                </c:pt>
                <c:pt idx="82">
                  <c:v>44403</c:v>
                </c:pt>
                <c:pt idx="83">
                  <c:v>44410</c:v>
                </c:pt>
                <c:pt idx="84">
                  <c:v>44417</c:v>
                </c:pt>
                <c:pt idx="85">
                  <c:v>44424</c:v>
                </c:pt>
                <c:pt idx="86">
                  <c:v>44431</c:v>
                </c:pt>
                <c:pt idx="87">
                  <c:v>44438</c:v>
                </c:pt>
                <c:pt idx="88">
                  <c:v>44445</c:v>
                </c:pt>
                <c:pt idx="89">
                  <c:v>44452</c:v>
                </c:pt>
                <c:pt idx="90">
                  <c:v>44459</c:v>
                </c:pt>
                <c:pt idx="91">
                  <c:v>44466</c:v>
                </c:pt>
                <c:pt idx="92">
                  <c:v>44473</c:v>
                </c:pt>
                <c:pt idx="93">
                  <c:v>44480</c:v>
                </c:pt>
                <c:pt idx="94">
                  <c:v>44487</c:v>
                </c:pt>
                <c:pt idx="95">
                  <c:v>44494</c:v>
                </c:pt>
                <c:pt idx="96">
                  <c:v>44501</c:v>
                </c:pt>
                <c:pt idx="97">
                  <c:v>44508</c:v>
                </c:pt>
                <c:pt idx="98">
                  <c:v>44515</c:v>
                </c:pt>
                <c:pt idx="99">
                  <c:v>44522</c:v>
                </c:pt>
                <c:pt idx="100">
                  <c:v>44529</c:v>
                </c:pt>
                <c:pt idx="101">
                  <c:v>44536</c:v>
                </c:pt>
                <c:pt idx="102">
                  <c:v>44543</c:v>
                </c:pt>
                <c:pt idx="103">
                  <c:v>44550</c:v>
                </c:pt>
                <c:pt idx="104">
                  <c:v>44557</c:v>
                </c:pt>
                <c:pt idx="105">
                  <c:v>44564</c:v>
                </c:pt>
                <c:pt idx="106">
                  <c:v>44571</c:v>
                </c:pt>
                <c:pt idx="107">
                  <c:v>44578</c:v>
                </c:pt>
                <c:pt idx="108">
                  <c:v>44585</c:v>
                </c:pt>
                <c:pt idx="109">
                  <c:v>44592</c:v>
                </c:pt>
                <c:pt idx="110">
                  <c:v>44599</c:v>
                </c:pt>
                <c:pt idx="111">
                  <c:v>44606</c:v>
                </c:pt>
                <c:pt idx="112">
                  <c:v>44613</c:v>
                </c:pt>
                <c:pt idx="113">
                  <c:v>44620</c:v>
                </c:pt>
                <c:pt idx="114">
                  <c:v>44627</c:v>
                </c:pt>
                <c:pt idx="115">
                  <c:v>44634</c:v>
                </c:pt>
                <c:pt idx="116">
                  <c:v>44641</c:v>
                </c:pt>
                <c:pt idx="117">
                  <c:v>44648</c:v>
                </c:pt>
                <c:pt idx="118">
                  <c:v>44655</c:v>
                </c:pt>
                <c:pt idx="119">
                  <c:v>44662</c:v>
                </c:pt>
                <c:pt idx="120">
                  <c:v>44669</c:v>
                </c:pt>
                <c:pt idx="121">
                  <c:v>44676</c:v>
                </c:pt>
                <c:pt idx="122">
                  <c:v>44683</c:v>
                </c:pt>
                <c:pt idx="123">
                  <c:v>44690</c:v>
                </c:pt>
                <c:pt idx="124">
                  <c:v>44697</c:v>
                </c:pt>
                <c:pt idx="125">
                  <c:v>44704</c:v>
                </c:pt>
                <c:pt idx="126">
                  <c:v>44711</c:v>
                </c:pt>
                <c:pt idx="127">
                  <c:v>44718</c:v>
                </c:pt>
                <c:pt idx="128">
                  <c:v>44725</c:v>
                </c:pt>
                <c:pt idx="129">
                  <c:v>44732</c:v>
                </c:pt>
                <c:pt idx="130">
                  <c:v>44739</c:v>
                </c:pt>
                <c:pt idx="131">
                  <c:v>44746</c:v>
                </c:pt>
                <c:pt idx="132">
                  <c:v>44753</c:v>
                </c:pt>
                <c:pt idx="133">
                  <c:v>44760</c:v>
                </c:pt>
                <c:pt idx="134">
                  <c:v>44767</c:v>
                </c:pt>
                <c:pt idx="135">
                  <c:v>44774</c:v>
                </c:pt>
                <c:pt idx="136">
                  <c:v>44781</c:v>
                </c:pt>
                <c:pt idx="137">
                  <c:v>44788</c:v>
                </c:pt>
                <c:pt idx="138">
                  <c:v>44795</c:v>
                </c:pt>
                <c:pt idx="139">
                  <c:v>44802</c:v>
                </c:pt>
                <c:pt idx="140">
                  <c:v>44809</c:v>
                </c:pt>
                <c:pt idx="141">
                  <c:v>44816</c:v>
                </c:pt>
                <c:pt idx="142">
                  <c:v>44823</c:v>
                </c:pt>
                <c:pt idx="143">
                  <c:v>44830</c:v>
                </c:pt>
                <c:pt idx="144">
                  <c:v>44837</c:v>
                </c:pt>
                <c:pt idx="145">
                  <c:v>44844</c:v>
                </c:pt>
                <c:pt idx="146">
                  <c:v>44851</c:v>
                </c:pt>
                <c:pt idx="147">
                  <c:v>44858</c:v>
                </c:pt>
                <c:pt idx="148">
                  <c:v>44865</c:v>
                </c:pt>
                <c:pt idx="149">
                  <c:v>44872</c:v>
                </c:pt>
                <c:pt idx="150">
                  <c:v>44879</c:v>
                </c:pt>
                <c:pt idx="151">
                  <c:v>44886</c:v>
                </c:pt>
                <c:pt idx="152">
                  <c:v>44893</c:v>
                </c:pt>
                <c:pt idx="153">
                  <c:v>44900</c:v>
                </c:pt>
                <c:pt idx="154">
                  <c:v>44907</c:v>
                </c:pt>
                <c:pt idx="155">
                  <c:v>44914</c:v>
                </c:pt>
                <c:pt idx="156">
                  <c:v>44921</c:v>
                </c:pt>
                <c:pt idx="157">
                  <c:v>44928</c:v>
                </c:pt>
              </c:numCache>
            </c:numRef>
          </c:cat>
          <c:val>
            <c:numRef>
              <c:f>'Data 1'!$B$1536:$B$1693</c:f>
              <c:numCache>
                <c:formatCode>General</c:formatCode>
                <c:ptCount val="158"/>
                <c:pt idx="0">
                  <c:v>2.488</c:v>
                </c:pt>
                <c:pt idx="1">
                  <c:v>2.4940000000000002</c:v>
                </c:pt>
                <c:pt idx="2">
                  <c:v>2.4820000000000002</c:v>
                </c:pt>
                <c:pt idx="3">
                  <c:v>2.448</c:v>
                </c:pt>
                <c:pt idx="4">
                  <c:v>2.4119999999999999</c:v>
                </c:pt>
                <c:pt idx="5">
                  <c:v>2.3580000000000001</c:v>
                </c:pt>
                <c:pt idx="6">
                  <c:v>2.3239999999999998</c:v>
                </c:pt>
                <c:pt idx="7">
                  <c:v>2.3370000000000002</c:v>
                </c:pt>
                <c:pt idx="8">
                  <c:v>2.3730000000000002</c:v>
                </c:pt>
                <c:pt idx="9">
                  <c:v>2.3239999999999998</c:v>
                </c:pt>
                <c:pt idx="10">
                  <c:v>2.2719999999999998</c:v>
                </c:pt>
                <c:pt idx="11">
                  <c:v>2.1389999999999998</c:v>
                </c:pt>
                <c:pt idx="12">
                  <c:v>2.0070000000000001</c:v>
                </c:pt>
                <c:pt idx="13">
                  <c:v>1.8859999999999999</c:v>
                </c:pt>
                <c:pt idx="14">
                  <c:v>1.8</c:v>
                </c:pt>
                <c:pt idx="15">
                  <c:v>1.7350000000000001</c:v>
                </c:pt>
                <c:pt idx="16">
                  <c:v>1.694</c:v>
                </c:pt>
                <c:pt idx="17">
                  <c:v>1.655</c:v>
                </c:pt>
                <c:pt idx="18">
                  <c:v>1.68</c:v>
                </c:pt>
                <c:pt idx="19">
                  <c:v>1.75</c:v>
                </c:pt>
                <c:pt idx="20">
                  <c:v>1.776</c:v>
                </c:pt>
                <c:pt idx="21">
                  <c:v>1.87</c:v>
                </c:pt>
                <c:pt idx="22">
                  <c:v>1.883</c:v>
                </c:pt>
                <c:pt idx="23">
                  <c:v>1.9470000000000001</c:v>
                </c:pt>
                <c:pt idx="24">
                  <c:v>2.0169999999999999</c:v>
                </c:pt>
                <c:pt idx="25">
                  <c:v>2.048</c:v>
                </c:pt>
                <c:pt idx="26">
                  <c:v>2.0939999999999999</c:v>
                </c:pt>
                <c:pt idx="27">
                  <c:v>2.1</c:v>
                </c:pt>
                <c:pt idx="28">
                  <c:v>2.113</c:v>
                </c:pt>
                <c:pt idx="29">
                  <c:v>2.0990000000000002</c:v>
                </c:pt>
                <c:pt idx="30">
                  <c:v>2.085</c:v>
                </c:pt>
                <c:pt idx="31">
                  <c:v>2.085</c:v>
                </c:pt>
                <c:pt idx="32">
                  <c:v>2.0779999999999998</c:v>
                </c:pt>
                <c:pt idx="33">
                  <c:v>2.077</c:v>
                </c:pt>
                <c:pt idx="34">
                  <c:v>2.09</c:v>
                </c:pt>
                <c:pt idx="35">
                  <c:v>2.1349999999999998</c:v>
                </c:pt>
                <c:pt idx="36">
                  <c:v>2.1219999999999999</c:v>
                </c:pt>
                <c:pt idx="37">
                  <c:v>2.0910000000000002</c:v>
                </c:pt>
                <c:pt idx="38">
                  <c:v>2.0779999999999998</c:v>
                </c:pt>
                <c:pt idx="39">
                  <c:v>2.0880000000000001</c:v>
                </c:pt>
                <c:pt idx="40">
                  <c:v>2.0910000000000002</c:v>
                </c:pt>
                <c:pt idx="41">
                  <c:v>2.0840000000000001</c:v>
                </c:pt>
                <c:pt idx="42">
                  <c:v>2.0640000000000001</c:v>
                </c:pt>
                <c:pt idx="43">
                  <c:v>2.0529999999999999</c:v>
                </c:pt>
                <c:pt idx="44">
                  <c:v>2.0209999999999999</c:v>
                </c:pt>
                <c:pt idx="45">
                  <c:v>2.004</c:v>
                </c:pt>
                <c:pt idx="46">
                  <c:v>2.0179999999999998</c:v>
                </c:pt>
                <c:pt idx="47">
                  <c:v>2.0089999999999999</c:v>
                </c:pt>
                <c:pt idx="48">
                  <c:v>2.0219999999999998</c:v>
                </c:pt>
                <c:pt idx="49">
                  <c:v>2.0630000000000002</c:v>
                </c:pt>
                <c:pt idx="50">
                  <c:v>2.0630000000000002</c:v>
                </c:pt>
                <c:pt idx="51">
                  <c:v>2.137</c:v>
                </c:pt>
                <c:pt idx="52">
                  <c:v>2.1579999999999999</c:v>
                </c:pt>
                <c:pt idx="53">
                  <c:v>2.16</c:v>
                </c:pt>
                <c:pt idx="54">
                  <c:v>2.2320000000000002</c:v>
                </c:pt>
                <c:pt idx="55">
                  <c:v>2.2850000000000001</c:v>
                </c:pt>
                <c:pt idx="56">
                  <c:v>2.298</c:v>
                </c:pt>
                <c:pt idx="57">
                  <c:v>2.3159999999999998</c:v>
                </c:pt>
                <c:pt idx="58">
                  <c:v>2.3719999999999999</c:v>
                </c:pt>
                <c:pt idx="59">
                  <c:v>2.4089999999999998</c:v>
                </c:pt>
                <c:pt idx="60">
                  <c:v>2.5489999999999999</c:v>
                </c:pt>
                <c:pt idx="61">
                  <c:v>2.625</c:v>
                </c:pt>
                <c:pt idx="62">
                  <c:v>2.6840000000000002</c:v>
                </c:pt>
                <c:pt idx="63">
                  <c:v>2.766</c:v>
                </c:pt>
                <c:pt idx="64">
                  <c:v>2.78</c:v>
                </c:pt>
                <c:pt idx="65">
                  <c:v>2.7709999999999999</c:v>
                </c:pt>
                <c:pt idx="66">
                  <c:v>2.7770000000000001</c:v>
                </c:pt>
                <c:pt idx="67">
                  <c:v>2.7629999999999999</c:v>
                </c:pt>
                <c:pt idx="68">
                  <c:v>2.7669999999999999</c:v>
                </c:pt>
                <c:pt idx="69">
                  <c:v>2.7759999999999998</c:v>
                </c:pt>
                <c:pt idx="70">
                  <c:v>2.79</c:v>
                </c:pt>
                <c:pt idx="71">
                  <c:v>2.86</c:v>
                </c:pt>
                <c:pt idx="72">
                  <c:v>2.9279999999999999</c:v>
                </c:pt>
                <c:pt idx="73">
                  <c:v>2.92</c:v>
                </c:pt>
                <c:pt idx="74">
                  <c:v>2.927</c:v>
                </c:pt>
                <c:pt idx="75">
                  <c:v>2.9350000000000001</c:v>
                </c:pt>
                <c:pt idx="76">
                  <c:v>2.97</c:v>
                </c:pt>
                <c:pt idx="77">
                  <c:v>2.9609999999999999</c:v>
                </c:pt>
                <c:pt idx="78">
                  <c:v>2.99</c:v>
                </c:pt>
                <c:pt idx="79">
                  <c:v>3.032</c:v>
                </c:pt>
                <c:pt idx="80">
                  <c:v>3.0390000000000001</c:v>
                </c:pt>
                <c:pt idx="81">
                  <c:v>3.0609999999999999</c:v>
                </c:pt>
                <c:pt idx="82">
                  <c:v>3.044</c:v>
                </c:pt>
                <c:pt idx="83">
                  <c:v>3.0590000000000002</c:v>
                </c:pt>
                <c:pt idx="84">
                  <c:v>3.081</c:v>
                </c:pt>
                <c:pt idx="85">
                  <c:v>3.0790000000000002</c:v>
                </c:pt>
                <c:pt idx="86">
                  <c:v>3.048</c:v>
                </c:pt>
                <c:pt idx="87">
                  <c:v>3.0409999999999999</c:v>
                </c:pt>
                <c:pt idx="88">
                  <c:v>3.08</c:v>
                </c:pt>
                <c:pt idx="89">
                  <c:v>3.0680000000000001</c:v>
                </c:pt>
                <c:pt idx="90">
                  <c:v>3.0939999999999999</c:v>
                </c:pt>
                <c:pt idx="91">
                  <c:v>3.08</c:v>
                </c:pt>
                <c:pt idx="92">
                  <c:v>3.093</c:v>
                </c:pt>
                <c:pt idx="93">
                  <c:v>3.173</c:v>
                </c:pt>
                <c:pt idx="94">
                  <c:v>3.2250000000000001</c:v>
                </c:pt>
                <c:pt idx="95">
                  <c:v>3.2789999999999999</c:v>
                </c:pt>
                <c:pt idx="96">
                  <c:v>3.28</c:v>
                </c:pt>
                <c:pt idx="97">
                  <c:v>3.294</c:v>
                </c:pt>
                <c:pt idx="98">
                  <c:v>3.2770000000000001</c:v>
                </c:pt>
                <c:pt idx="99">
                  <c:v>3.2709999999999999</c:v>
                </c:pt>
                <c:pt idx="100">
                  <c:v>3.2530000000000001</c:v>
                </c:pt>
                <c:pt idx="101">
                  <c:v>3.2040000000000002</c:v>
                </c:pt>
                <c:pt idx="102">
                  <c:v>3.1779999999999999</c:v>
                </c:pt>
                <c:pt idx="103">
                  <c:v>3.1539999999999999</c:v>
                </c:pt>
                <c:pt idx="104">
                  <c:v>3.1360000000000001</c:v>
                </c:pt>
                <c:pt idx="105">
                  <c:v>3.141</c:v>
                </c:pt>
                <c:pt idx="106">
                  <c:v>3.1640000000000001</c:v>
                </c:pt>
                <c:pt idx="107">
                  <c:v>3.1819999999999999</c:v>
                </c:pt>
                <c:pt idx="108">
                  <c:v>3.1989999999999998</c:v>
                </c:pt>
                <c:pt idx="109">
                  <c:v>3.2490000000000001</c:v>
                </c:pt>
                <c:pt idx="110">
                  <c:v>3.33</c:v>
                </c:pt>
                <c:pt idx="111">
                  <c:v>3.3719999999999999</c:v>
                </c:pt>
                <c:pt idx="112">
                  <c:v>3.41</c:v>
                </c:pt>
                <c:pt idx="113">
                  <c:v>3.4860000000000002</c:v>
                </c:pt>
                <c:pt idx="114">
                  <c:v>3.9630000000000001</c:v>
                </c:pt>
                <c:pt idx="115">
                  <c:v>4.18</c:v>
                </c:pt>
                <c:pt idx="116">
                  <c:v>4.0910000000000002</c:v>
                </c:pt>
                <c:pt idx="117">
                  <c:v>4.0780000000000003</c:v>
                </c:pt>
                <c:pt idx="118">
                  <c:v>4.0209999999999999</c:v>
                </c:pt>
                <c:pt idx="119">
                  <c:v>3.9430000000000001</c:v>
                </c:pt>
                <c:pt idx="120">
                  <c:v>3.915</c:v>
                </c:pt>
                <c:pt idx="121">
                  <c:v>3.9590000000000001</c:v>
                </c:pt>
                <c:pt idx="122">
                  <c:v>4.0309999999999997</c:v>
                </c:pt>
                <c:pt idx="123">
                  <c:v>4.1609999999999996</c:v>
                </c:pt>
                <c:pt idx="124">
                  <c:v>4.32</c:v>
                </c:pt>
                <c:pt idx="125">
                  <c:v>4.41</c:v>
                </c:pt>
                <c:pt idx="126">
                  <c:v>4.4390000000000001</c:v>
                </c:pt>
                <c:pt idx="127">
                  <c:v>4.702</c:v>
                </c:pt>
                <c:pt idx="128">
                  <c:v>4.8440000000000003</c:v>
                </c:pt>
                <c:pt idx="129">
                  <c:v>4.798</c:v>
                </c:pt>
                <c:pt idx="130">
                  <c:v>4.71</c:v>
                </c:pt>
                <c:pt idx="131">
                  <c:v>4.6189999999999998</c:v>
                </c:pt>
                <c:pt idx="132">
                  <c:v>4.5010000000000003</c:v>
                </c:pt>
                <c:pt idx="133">
                  <c:v>4.3499999999999996</c:v>
                </c:pt>
                <c:pt idx="134">
                  <c:v>4.1829999999999998</c:v>
                </c:pt>
                <c:pt idx="135">
                  <c:v>4.0339999999999998</c:v>
                </c:pt>
                <c:pt idx="136">
                  <c:v>3.879</c:v>
                </c:pt>
                <c:pt idx="137">
                  <c:v>3.78</c:v>
                </c:pt>
                <c:pt idx="138">
                  <c:v>3.7240000000000002</c:v>
                </c:pt>
                <c:pt idx="139">
                  <c:v>3.6909999999999998</c:v>
                </c:pt>
                <c:pt idx="140">
                  <c:v>3.617</c:v>
                </c:pt>
                <c:pt idx="141">
                  <c:v>3.5510000000000002</c:v>
                </c:pt>
                <c:pt idx="142">
                  <c:v>3.5129999999999999</c:v>
                </c:pt>
                <c:pt idx="143">
                  <c:v>3.569</c:v>
                </c:pt>
                <c:pt idx="144">
                  <c:v>3.5920000000000001</c:v>
                </c:pt>
                <c:pt idx="145">
                  <c:v>3.7229999999999999</c:v>
                </c:pt>
                <c:pt idx="146">
                  <c:v>3.6920000000000002</c:v>
                </c:pt>
                <c:pt idx="147">
                  <c:v>3.609</c:v>
                </c:pt>
                <c:pt idx="148">
                  <c:v>3.57</c:v>
                </c:pt>
                <c:pt idx="149">
                  <c:v>3.6280000000000001</c:v>
                </c:pt>
                <c:pt idx="150">
                  <c:v>3.6059999999999999</c:v>
                </c:pt>
                <c:pt idx="151">
                  <c:v>3.4980000000000002</c:v>
                </c:pt>
                <c:pt idx="152">
                  <c:v>3.3889999999999998</c:v>
                </c:pt>
                <c:pt idx="153">
                  <c:v>3.26</c:v>
                </c:pt>
                <c:pt idx="154">
                  <c:v>3.109</c:v>
                </c:pt>
                <c:pt idx="155">
                  <c:v>2.9940000000000002</c:v>
                </c:pt>
                <c:pt idx="156">
                  <c:v>2.9710000000000001</c:v>
                </c:pt>
                <c:pt idx="157">
                  <c:v>3.1230000000000002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0-4A86-AB07-6162AF6EB2E3}"/>
            </c:ext>
          </c:extLst>
        </c:ser>
        <c:ser>
          <c:idx val="1"/>
          <c:order val="1"/>
          <c:tx>
            <c:v>New England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'Data 1'!$D$1536:$D$1693</c:f>
              <c:numCache>
                <c:formatCode>General</c:formatCode>
                <c:ptCount val="158"/>
                <c:pt idx="0">
                  <c:v>2.5630000000000002</c:v>
                </c:pt>
                <c:pt idx="1">
                  <c:v>2.58</c:v>
                </c:pt>
                <c:pt idx="2">
                  <c:v>2.5880000000000001</c:v>
                </c:pt>
                <c:pt idx="3">
                  <c:v>2.5459999999999998</c:v>
                </c:pt>
                <c:pt idx="4">
                  <c:v>2.5070000000000001</c:v>
                </c:pt>
                <c:pt idx="5">
                  <c:v>2.4929999999999999</c:v>
                </c:pt>
                <c:pt idx="6">
                  <c:v>2.419</c:v>
                </c:pt>
                <c:pt idx="7">
                  <c:v>2.415</c:v>
                </c:pt>
                <c:pt idx="8">
                  <c:v>2.4289999999999998</c:v>
                </c:pt>
                <c:pt idx="9">
                  <c:v>2.464</c:v>
                </c:pt>
                <c:pt idx="10">
                  <c:v>2.4369999999999998</c:v>
                </c:pt>
                <c:pt idx="11">
                  <c:v>2.3420000000000001</c:v>
                </c:pt>
                <c:pt idx="12">
                  <c:v>2.0550000000000002</c:v>
                </c:pt>
                <c:pt idx="13">
                  <c:v>1.913</c:v>
                </c:pt>
                <c:pt idx="14">
                  <c:v>1.879</c:v>
                </c:pt>
                <c:pt idx="15">
                  <c:v>1.8440000000000001</c:v>
                </c:pt>
                <c:pt idx="16">
                  <c:v>1.84</c:v>
                </c:pt>
                <c:pt idx="17">
                  <c:v>1.784</c:v>
                </c:pt>
                <c:pt idx="18">
                  <c:v>1.772</c:v>
                </c:pt>
                <c:pt idx="19">
                  <c:v>1.8420000000000001</c:v>
                </c:pt>
                <c:pt idx="20">
                  <c:v>1.845</c:v>
                </c:pt>
                <c:pt idx="21">
                  <c:v>1.9370000000000001</c:v>
                </c:pt>
                <c:pt idx="22">
                  <c:v>1.9359999999999999</c:v>
                </c:pt>
                <c:pt idx="23">
                  <c:v>2.04</c:v>
                </c:pt>
                <c:pt idx="24">
                  <c:v>2.1019999999999999</c:v>
                </c:pt>
                <c:pt idx="25">
                  <c:v>2.073</c:v>
                </c:pt>
                <c:pt idx="26">
                  <c:v>2.1139999999999999</c:v>
                </c:pt>
                <c:pt idx="27">
                  <c:v>2.117</c:v>
                </c:pt>
                <c:pt idx="28">
                  <c:v>2.1459999999999999</c:v>
                </c:pt>
                <c:pt idx="29">
                  <c:v>2.177</c:v>
                </c:pt>
                <c:pt idx="30">
                  <c:v>2.194</c:v>
                </c:pt>
                <c:pt idx="31">
                  <c:v>2.2000000000000002</c:v>
                </c:pt>
                <c:pt idx="32">
                  <c:v>2.206</c:v>
                </c:pt>
                <c:pt idx="33">
                  <c:v>2.21</c:v>
                </c:pt>
                <c:pt idx="34">
                  <c:v>2.214</c:v>
                </c:pt>
                <c:pt idx="35">
                  <c:v>2.2549999999999999</c:v>
                </c:pt>
                <c:pt idx="36">
                  <c:v>2.2370000000000001</c:v>
                </c:pt>
                <c:pt idx="37">
                  <c:v>2.2250000000000001</c:v>
                </c:pt>
                <c:pt idx="38">
                  <c:v>2.2349999999999999</c:v>
                </c:pt>
                <c:pt idx="39">
                  <c:v>2.2069999999999999</c:v>
                </c:pt>
                <c:pt idx="40">
                  <c:v>2.198</c:v>
                </c:pt>
                <c:pt idx="41">
                  <c:v>2.2309999999999999</c:v>
                </c:pt>
                <c:pt idx="42">
                  <c:v>2.222</c:v>
                </c:pt>
                <c:pt idx="43">
                  <c:v>2.2010000000000001</c:v>
                </c:pt>
                <c:pt idx="44">
                  <c:v>2.1920000000000002</c:v>
                </c:pt>
                <c:pt idx="45">
                  <c:v>2.2080000000000002</c:v>
                </c:pt>
                <c:pt idx="46">
                  <c:v>2.2149999999999999</c:v>
                </c:pt>
                <c:pt idx="47">
                  <c:v>2.2229999999999999</c:v>
                </c:pt>
                <c:pt idx="48">
                  <c:v>2.2280000000000002</c:v>
                </c:pt>
                <c:pt idx="49">
                  <c:v>2.234</c:v>
                </c:pt>
                <c:pt idx="50">
                  <c:v>2.2269999999999999</c:v>
                </c:pt>
                <c:pt idx="51">
                  <c:v>2.2810000000000001</c:v>
                </c:pt>
                <c:pt idx="52">
                  <c:v>2.3260000000000001</c:v>
                </c:pt>
                <c:pt idx="53">
                  <c:v>2.3170000000000002</c:v>
                </c:pt>
                <c:pt idx="54">
                  <c:v>2.339</c:v>
                </c:pt>
                <c:pt idx="55">
                  <c:v>2.4489999999999998</c:v>
                </c:pt>
                <c:pt idx="56">
                  <c:v>2.46</c:v>
                </c:pt>
                <c:pt idx="57">
                  <c:v>2.4649999999999999</c:v>
                </c:pt>
                <c:pt idx="58">
                  <c:v>2.5</c:v>
                </c:pt>
                <c:pt idx="59">
                  <c:v>2.5270000000000001</c:v>
                </c:pt>
                <c:pt idx="60">
                  <c:v>2.6139999999999999</c:v>
                </c:pt>
                <c:pt idx="61">
                  <c:v>2.7050000000000001</c:v>
                </c:pt>
                <c:pt idx="62">
                  <c:v>2.7759999999999998</c:v>
                </c:pt>
                <c:pt idx="63">
                  <c:v>2.8180000000000001</c:v>
                </c:pt>
                <c:pt idx="64">
                  <c:v>2.8439999999999999</c:v>
                </c:pt>
                <c:pt idx="65">
                  <c:v>2.8069999999999999</c:v>
                </c:pt>
                <c:pt idx="66">
                  <c:v>2.7869999999999999</c:v>
                </c:pt>
                <c:pt idx="67">
                  <c:v>2.7679999999999998</c:v>
                </c:pt>
                <c:pt idx="68">
                  <c:v>2.76</c:v>
                </c:pt>
                <c:pt idx="69">
                  <c:v>2.794</c:v>
                </c:pt>
                <c:pt idx="70">
                  <c:v>2.7919999999999998</c:v>
                </c:pt>
                <c:pt idx="71">
                  <c:v>2.8769999999999998</c:v>
                </c:pt>
                <c:pt idx="72">
                  <c:v>2.992</c:v>
                </c:pt>
                <c:pt idx="73">
                  <c:v>3.02</c:v>
                </c:pt>
                <c:pt idx="74">
                  <c:v>3.02</c:v>
                </c:pt>
                <c:pt idx="75">
                  <c:v>3.032</c:v>
                </c:pt>
                <c:pt idx="76">
                  <c:v>3.0750000000000002</c:v>
                </c:pt>
                <c:pt idx="77">
                  <c:v>3.0720000000000001</c:v>
                </c:pt>
                <c:pt idx="78">
                  <c:v>3.1120000000000001</c:v>
                </c:pt>
                <c:pt idx="79">
                  <c:v>3.1080000000000001</c:v>
                </c:pt>
                <c:pt idx="80">
                  <c:v>3.1019999999999999</c:v>
                </c:pt>
                <c:pt idx="81">
                  <c:v>3.105</c:v>
                </c:pt>
                <c:pt idx="82">
                  <c:v>3.0870000000000002</c:v>
                </c:pt>
                <c:pt idx="83">
                  <c:v>3.117</c:v>
                </c:pt>
                <c:pt idx="84">
                  <c:v>3.1150000000000002</c:v>
                </c:pt>
                <c:pt idx="85">
                  <c:v>3.133</c:v>
                </c:pt>
                <c:pt idx="86">
                  <c:v>3.1160000000000001</c:v>
                </c:pt>
                <c:pt idx="87">
                  <c:v>3.1219999999999999</c:v>
                </c:pt>
                <c:pt idx="88">
                  <c:v>3.1469999999999998</c:v>
                </c:pt>
                <c:pt idx="89">
                  <c:v>3.1560000000000001</c:v>
                </c:pt>
                <c:pt idx="90">
                  <c:v>3.1230000000000002</c:v>
                </c:pt>
                <c:pt idx="91">
                  <c:v>3.0920000000000001</c:v>
                </c:pt>
                <c:pt idx="92">
                  <c:v>3.1070000000000002</c:v>
                </c:pt>
                <c:pt idx="93">
                  <c:v>3.2189999999999999</c:v>
                </c:pt>
                <c:pt idx="94">
                  <c:v>3.3210000000000002</c:v>
                </c:pt>
                <c:pt idx="95">
                  <c:v>3.3820000000000001</c:v>
                </c:pt>
                <c:pt idx="96">
                  <c:v>3.4060000000000001</c:v>
                </c:pt>
                <c:pt idx="97">
                  <c:v>3.4470000000000001</c:v>
                </c:pt>
                <c:pt idx="98">
                  <c:v>3.4649999999999999</c:v>
                </c:pt>
                <c:pt idx="99">
                  <c:v>3.4590000000000001</c:v>
                </c:pt>
                <c:pt idx="100">
                  <c:v>3.4929999999999999</c:v>
                </c:pt>
                <c:pt idx="101">
                  <c:v>3.4870000000000001</c:v>
                </c:pt>
                <c:pt idx="102">
                  <c:v>3.4470000000000001</c:v>
                </c:pt>
                <c:pt idx="103">
                  <c:v>3.4510000000000001</c:v>
                </c:pt>
                <c:pt idx="104">
                  <c:v>3.444</c:v>
                </c:pt>
                <c:pt idx="105">
                  <c:v>3.4470000000000001</c:v>
                </c:pt>
                <c:pt idx="106">
                  <c:v>3.41</c:v>
                </c:pt>
                <c:pt idx="107">
                  <c:v>3.4169999999999998</c:v>
                </c:pt>
                <c:pt idx="108">
                  <c:v>3.4279999999999999</c:v>
                </c:pt>
                <c:pt idx="109">
                  <c:v>3.47</c:v>
                </c:pt>
                <c:pt idx="110">
                  <c:v>3.484</c:v>
                </c:pt>
                <c:pt idx="111">
                  <c:v>3.52</c:v>
                </c:pt>
                <c:pt idx="112">
                  <c:v>3.5859999999999999</c:v>
                </c:pt>
                <c:pt idx="113">
                  <c:v>3.609</c:v>
                </c:pt>
                <c:pt idx="114">
                  <c:v>4.0650000000000004</c:v>
                </c:pt>
                <c:pt idx="115">
                  <c:v>4.2130000000000001</c:v>
                </c:pt>
                <c:pt idx="116">
                  <c:v>4.2270000000000003</c:v>
                </c:pt>
                <c:pt idx="117">
                  <c:v>4.2430000000000003</c:v>
                </c:pt>
                <c:pt idx="118">
                  <c:v>4.1509999999999998</c:v>
                </c:pt>
                <c:pt idx="119">
                  <c:v>4.1040000000000001</c:v>
                </c:pt>
                <c:pt idx="120">
                  <c:v>4.0529999999999999</c:v>
                </c:pt>
                <c:pt idx="121">
                  <c:v>4.0730000000000004</c:v>
                </c:pt>
                <c:pt idx="122">
                  <c:v>4.1929999999999996</c:v>
                </c:pt>
                <c:pt idx="123">
                  <c:v>4.3</c:v>
                </c:pt>
                <c:pt idx="124">
                  <c:v>4.5</c:v>
                </c:pt>
                <c:pt idx="125">
                  <c:v>4.7009999999999996</c:v>
                </c:pt>
                <c:pt idx="126">
                  <c:v>4.7830000000000004</c:v>
                </c:pt>
                <c:pt idx="127">
                  <c:v>4.9800000000000004</c:v>
                </c:pt>
                <c:pt idx="128">
                  <c:v>5.0810000000000004</c:v>
                </c:pt>
                <c:pt idx="129">
                  <c:v>5.0650000000000004</c:v>
                </c:pt>
                <c:pt idx="130">
                  <c:v>4.9989999999999997</c:v>
                </c:pt>
                <c:pt idx="131">
                  <c:v>4.8940000000000001</c:v>
                </c:pt>
                <c:pt idx="132">
                  <c:v>4.83</c:v>
                </c:pt>
                <c:pt idx="133">
                  <c:v>4.7220000000000004</c:v>
                </c:pt>
                <c:pt idx="134">
                  <c:v>4.6509999999999998</c:v>
                </c:pt>
                <c:pt idx="135">
                  <c:v>4.5780000000000003</c:v>
                </c:pt>
                <c:pt idx="136">
                  <c:v>4.4489999999999998</c:v>
                </c:pt>
                <c:pt idx="137">
                  <c:v>4.157</c:v>
                </c:pt>
                <c:pt idx="138">
                  <c:v>4.16</c:v>
                </c:pt>
                <c:pt idx="139">
                  <c:v>4.048</c:v>
                </c:pt>
                <c:pt idx="140">
                  <c:v>3.9329999999999998</c:v>
                </c:pt>
                <c:pt idx="141">
                  <c:v>3.8039999999999998</c:v>
                </c:pt>
                <c:pt idx="142">
                  <c:v>3.6960000000000002</c:v>
                </c:pt>
                <c:pt idx="143">
                  <c:v>3.6179999999999999</c:v>
                </c:pt>
                <c:pt idx="144">
                  <c:v>3.5350000000000001</c:v>
                </c:pt>
                <c:pt idx="145">
                  <c:v>3.5430000000000001</c:v>
                </c:pt>
                <c:pt idx="146">
                  <c:v>3.6259999999999999</c:v>
                </c:pt>
                <c:pt idx="147">
                  <c:v>3.6309999999999998</c:v>
                </c:pt>
                <c:pt idx="148">
                  <c:v>3.8130000000000002</c:v>
                </c:pt>
                <c:pt idx="149">
                  <c:v>3.8959999999999999</c:v>
                </c:pt>
                <c:pt idx="150">
                  <c:v>3.931</c:v>
                </c:pt>
                <c:pt idx="151">
                  <c:v>3.8879999999999999</c:v>
                </c:pt>
                <c:pt idx="152">
                  <c:v>3.7669999999999999</c:v>
                </c:pt>
                <c:pt idx="153">
                  <c:v>3.6960000000000002</c:v>
                </c:pt>
                <c:pt idx="154">
                  <c:v>3.5270000000000001</c:v>
                </c:pt>
                <c:pt idx="155">
                  <c:v>3.4289999999999998</c:v>
                </c:pt>
                <c:pt idx="156">
                  <c:v>3.351</c:v>
                </c:pt>
                <c:pt idx="157">
                  <c:v>3.367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0-4A86-AB07-6162AF6EB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698271"/>
        <c:axId val="580695775"/>
      </c:lineChart>
      <c:dateAx>
        <c:axId val="580698271"/>
        <c:scaling>
          <c:orientation val="minMax"/>
        </c:scaling>
        <c:delete val="0"/>
        <c:axPos val="b"/>
        <c:numFmt formatCode="mmm\ dd\,\ 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695775"/>
        <c:crosses val="autoZero"/>
        <c:auto val="1"/>
        <c:lblOffset val="100"/>
        <c:baseTimeUnit val="days"/>
      </c:dateAx>
      <c:valAx>
        <c:axId val="580695775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698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Billions of $ at Annual Rates; BEA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87523181366181E-2"/>
          <c:y val="0.19285127135124575"/>
          <c:w val="0.91640242194751054"/>
          <c:h val="0.53504327028475729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Graph'!$D$17</c:f>
              <c:strCache>
                <c:ptCount val="1"/>
                <c:pt idx="0">
                  <c:v>After-Tax Income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Graph'!$A$18:$A$53</c:f>
              <c:numCache>
                <c:formatCode>yyyy\-mm\-dd</c:formatCode>
                <c:ptCount val="36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</c:numCache>
            </c:numRef>
          </c:cat>
          <c:val>
            <c:numRef>
              <c:f>'FRED Graph'!$D$18:$D$53</c:f>
              <c:numCache>
                <c:formatCode>0.0</c:formatCode>
                <c:ptCount val="36"/>
                <c:pt idx="0">
                  <c:v>16444.3</c:v>
                </c:pt>
                <c:pt idx="1">
                  <c:v>16622.599999999999</c:v>
                </c:pt>
                <c:pt idx="2">
                  <c:v>16734.8</c:v>
                </c:pt>
                <c:pt idx="3">
                  <c:v>16444.3</c:v>
                </c:pt>
                <c:pt idx="4">
                  <c:v>18919.400000000001</c:v>
                </c:pt>
                <c:pt idx="5">
                  <c:v>18024</c:v>
                </c:pt>
                <c:pt idx="6">
                  <c:v>17805.599999999999</c:v>
                </c:pt>
                <c:pt idx="7">
                  <c:v>17960.599999999999</c:v>
                </c:pt>
                <c:pt idx="8">
                  <c:v>17349.599999999999</c:v>
                </c:pt>
                <c:pt idx="9">
                  <c:v>17476.8</c:v>
                </c:pt>
                <c:pt idx="10">
                  <c:v>17398.900000000001</c:v>
                </c:pt>
                <c:pt idx="11">
                  <c:v>17175.599999999999</c:v>
                </c:pt>
                <c:pt idx="12">
                  <c:v>17272.2</c:v>
                </c:pt>
                <c:pt idx="13">
                  <c:v>19120.3</c:v>
                </c:pt>
                <c:pt idx="14">
                  <c:v>17546.599999999999</c:v>
                </c:pt>
                <c:pt idx="15">
                  <c:v>21698.9</c:v>
                </c:pt>
                <c:pt idx="16">
                  <c:v>18429.900000000001</c:v>
                </c:pt>
                <c:pt idx="17">
                  <c:v>17980.599999999999</c:v>
                </c:pt>
                <c:pt idx="18">
                  <c:v>18001.7</c:v>
                </c:pt>
                <c:pt idx="19">
                  <c:v>18225.8</c:v>
                </c:pt>
                <c:pt idx="20">
                  <c:v>18277.599999999999</c:v>
                </c:pt>
                <c:pt idx="21">
                  <c:v>18044.7</c:v>
                </c:pt>
                <c:pt idx="22">
                  <c:v>18166.3</c:v>
                </c:pt>
                <c:pt idx="23">
                  <c:v>18269.5</c:v>
                </c:pt>
                <c:pt idx="24">
                  <c:v>18329.5</c:v>
                </c:pt>
                <c:pt idx="25">
                  <c:v>18080</c:v>
                </c:pt>
                <c:pt idx="26">
                  <c:v>18172.5</c:v>
                </c:pt>
                <c:pt idx="27">
                  <c:v>18270.599999999999</c:v>
                </c:pt>
                <c:pt idx="28">
                  <c:v>18296.5</c:v>
                </c:pt>
                <c:pt idx="29">
                  <c:v>18384.400000000001</c:v>
                </c:pt>
                <c:pt idx="30">
                  <c:v>18488.5</c:v>
                </c:pt>
                <c:pt idx="31">
                  <c:v>18565.099999999999</c:v>
                </c:pt>
                <c:pt idx="32">
                  <c:v>18631.900000000001</c:v>
                </c:pt>
                <c:pt idx="33">
                  <c:v>18699.5</c:v>
                </c:pt>
                <c:pt idx="34">
                  <c:v>18834.900000000001</c:v>
                </c:pt>
                <c:pt idx="35">
                  <c:v>18903.5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BC-4E96-9BC9-C586F3B7DC91}"/>
            </c:ext>
          </c:extLst>
        </c:ser>
        <c:ser>
          <c:idx val="1"/>
          <c:order val="1"/>
          <c:tx>
            <c:strRef>
              <c:f>'FRED Graph'!$I$17</c:f>
              <c:strCache>
                <c:ptCount val="1"/>
                <c:pt idx="0">
                  <c:v>Before-Tax Income</c:v>
                </c:pt>
              </c:strCache>
            </c:strRef>
          </c:tx>
          <c:spPr>
            <a:ln w="28575" cap="rnd" cmpd="sng" algn="ctr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Graph'!$A$18:$A$53</c:f>
              <c:numCache>
                <c:formatCode>yyyy\-mm\-dd</c:formatCode>
                <c:ptCount val="36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</c:numCache>
            </c:numRef>
          </c:cat>
          <c:val>
            <c:numRef>
              <c:f>'FRED Graph'!$I$18:$I$453</c:f>
              <c:numCache>
                <c:formatCode>0.0</c:formatCode>
                <c:ptCount val="436"/>
                <c:pt idx="0">
                  <c:v>16953.3</c:v>
                </c:pt>
                <c:pt idx="1">
                  <c:v>17140</c:v>
                </c:pt>
                <c:pt idx="2">
                  <c:v>17286.599999999999</c:v>
                </c:pt>
                <c:pt idx="3">
                  <c:v>16820.599999999999</c:v>
                </c:pt>
                <c:pt idx="4">
                  <c:v>15792.800000000001</c:v>
                </c:pt>
                <c:pt idx="5">
                  <c:v>16114.7</c:v>
                </c:pt>
                <c:pt idx="6">
                  <c:v>16454.399999999998</c:v>
                </c:pt>
                <c:pt idx="7">
                  <c:v>16658.599999999999</c:v>
                </c:pt>
                <c:pt idx="8">
                  <c:v>16878.199999999997</c:v>
                </c:pt>
                <c:pt idx="9">
                  <c:v>17063.399999999998</c:v>
                </c:pt>
                <c:pt idx="10">
                  <c:v>17306.2</c:v>
                </c:pt>
                <c:pt idx="11">
                  <c:v>17280.199999999997</c:v>
                </c:pt>
                <c:pt idx="12">
                  <c:v>17355.300000000003</c:v>
                </c:pt>
                <c:pt idx="13">
                  <c:v>17327.400000000001</c:v>
                </c:pt>
                <c:pt idx="14">
                  <c:v>17361.199999999997</c:v>
                </c:pt>
                <c:pt idx="15">
                  <c:v>17567.400000000001</c:v>
                </c:pt>
                <c:pt idx="16">
                  <c:v>17764.400000000001</c:v>
                </c:pt>
                <c:pt idx="17">
                  <c:v>17915.8</c:v>
                </c:pt>
                <c:pt idx="18">
                  <c:v>18059.100000000002</c:v>
                </c:pt>
                <c:pt idx="19">
                  <c:v>18218.900000000001</c:v>
                </c:pt>
                <c:pt idx="20">
                  <c:v>18283.499999999996</c:v>
                </c:pt>
                <c:pt idx="21">
                  <c:v>18390.399999999998</c:v>
                </c:pt>
                <c:pt idx="22">
                  <c:v>18596.899999999998</c:v>
                </c:pt>
                <c:pt idx="23">
                  <c:v>18736.3</c:v>
                </c:pt>
                <c:pt idx="24">
                  <c:v>18838.3</c:v>
                </c:pt>
                <c:pt idx="25">
                  <c:v>18959.8</c:v>
                </c:pt>
                <c:pt idx="26">
                  <c:v>19088.900000000001</c:v>
                </c:pt>
                <c:pt idx="27">
                  <c:v>19208.8</c:v>
                </c:pt>
                <c:pt idx="28">
                  <c:v>19246.5</c:v>
                </c:pt>
                <c:pt idx="29">
                  <c:v>19350.000000000004</c:v>
                </c:pt>
                <c:pt idx="30">
                  <c:v>19451.899999999998</c:v>
                </c:pt>
                <c:pt idx="31">
                  <c:v>19563.899999999998</c:v>
                </c:pt>
                <c:pt idx="32">
                  <c:v>19645.600000000002</c:v>
                </c:pt>
                <c:pt idx="33">
                  <c:v>19738.5</c:v>
                </c:pt>
                <c:pt idx="34">
                  <c:v>19831.900000000001</c:v>
                </c:pt>
                <c:pt idx="35">
                  <c:v>19910.099999999999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BC-4E96-9BC9-C586F3B7DC91}"/>
            </c:ext>
          </c:extLst>
        </c:ser>
        <c:ser>
          <c:idx val="2"/>
          <c:order val="2"/>
          <c:tx>
            <c:v>Consumption</c:v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'FRED Graph'!$A$18:$A$53</c:f>
              <c:numCache>
                <c:formatCode>yyyy\-mm\-dd</c:formatCode>
                <c:ptCount val="36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</c:numCache>
            </c:numRef>
          </c:cat>
          <c:val>
            <c:numRef>
              <c:f>'FRED Graph'!$G$18:$G$53</c:f>
              <c:numCache>
                <c:formatCode>0.0</c:formatCode>
                <c:ptCount val="36"/>
                <c:pt idx="0">
                  <c:v>14686.3</c:v>
                </c:pt>
                <c:pt idx="1">
                  <c:v>14769.9</c:v>
                </c:pt>
                <c:pt idx="2">
                  <c:v>14785.1</c:v>
                </c:pt>
                <c:pt idx="3">
                  <c:v>13762.2</c:v>
                </c:pt>
                <c:pt idx="4">
                  <c:v>12021.8</c:v>
                </c:pt>
                <c:pt idx="5">
                  <c:v>13058.1</c:v>
                </c:pt>
                <c:pt idx="6">
                  <c:v>13889.3</c:v>
                </c:pt>
                <c:pt idx="7">
                  <c:v>14129.2</c:v>
                </c:pt>
                <c:pt idx="8">
                  <c:v>14270.5</c:v>
                </c:pt>
                <c:pt idx="9">
                  <c:v>14481.7</c:v>
                </c:pt>
                <c:pt idx="10">
                  <c:v>14546</c:v>
                </c:pt>
                <c:pt idx="11">
                  <c:v>14467.3</c:v>
                </c:pt>
                <c:pt idx="12">
                  <c:v>14389.5</c:v>
                </c:pt>
                <c:pt idx="13">
                  <c:v>14857.9</c:v>
                </c:pt>
                <c:pt idx="14">
                  <c:v>14699.6</c:v>
                </c:pt>
                <c:pt idx="15">
                  <c:v>15458.9</c:v>
                </c:pt>
                <c:pt idx="16">
                  <c:v>15618.7</c:v>
                </c:pt>
                <c:pt idx="17">
                  <c:v>15624.4</c:v>
                </c:pt>
                <c:pt idx="18">
                  <c:v>15802</c:v>
                </c:pt>
                <c:pt idx="19">
                  <c:v>15814.9</c:v>
                </c:pt>
                <c:pt idx="20">
                  <c:v>15991.1</c:v>
                </c:pt>
                <c:pt idx="21">
                  <c:v>16088.9</c:v>
                </c:pt>
                <c:pt idx="22">
                  <c:v>16309.5</c:v>
                </c:pt>
                <c:pt idx="23">
                  <c:v>16390.900000000001</c:v>
                </c:pt>
                <c:pt idx="24">
                  <c:v>16242.3</c:v>
                </c:pt>
                <c:pt idx="25">
                  <c:v>16725.599999999999</c:v>
                </c:pt>
                <c:pt idx="26">
                  <c:v>16844.5</c:v>
                </c:pt>
                <c:pt idx="27">
                  <c:v>17054.2</c:v>
                </c:pt>
                <c:pt idx="28">
                  <c:v>17115.599999999999</c:v>
                </c:pt>
                <c:pt idx="29">
                  <c:v>17231.099999999999</c:v>
                </c:pt>
                <c:pt idx="30">
                  <c:v>17437.400000000001</c:v>
                </c:pt>
                <c:pt idx="31">
                  <c:v>17420.3</c:v>
                </c:pt>
                <c:pt idx="32">
                  <c:v>17550.900000000001</c:v>
                </c:pt>
                <c:pt idx="33">
                  <c:v>17656.8</c:v>
                </c:pt>
                <c:pt idx="34">
                  <c:v>17808.3</c:v>
                </c:pt>
                <c:pt idx="35">
                  <c:v>17828.099999999999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BC-4E96-9BC9-C586F3B7DC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520905280"/>
        <c:axId val="1520904032"/>
      </c:lineChart>
      <c:dateAx>
        <c:axId val="152090528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4032"/>
        <c:crosses val="autoZero"/>
        <c:auto val="1"/>
        <c:lblOffset val="100"/>
        <c:baseTimeUnit val="months"/>
      </c:dateAx>
      <c:valAx>
        <c:axId val="1520904032"/>
        <c:scaling>
          <c:orientation val="minMax"/>
          <c:max val="22000"/>
          <c:min val="1200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905280"/>
        <c:crosses val="autoZero"/>
        <c:crossBetween val="between"/>
      </c:valAx>
      <c:spPr>
        <a:gradFill>
          <a:gsLst>
            <a:gs pos="3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30000">
          <a:schemeClr val="accent1">
            <a:lumMod val="5000"/>
            <a:lumOff val="95000"/>
          </a:schemeClr>
        </a:gs>
        <a:gs pos="71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NY Fed Index</a:t>
            </a:r>
            <a:r>
              <a:rPr lang="en-US" sz="2400" baseline="0" dirty="0"/>
              <a:t> of Supply Chain Pressure</a:t>
            </a:r>
          </a:p>
          <a:p>
            <a:pPr>
              <a:defRPr sz="2400"/>
            </a:pPr>
            <a:r>
              <a:rPr lang="en-US" sz="1800" dirty="0"/>
              <a:t>(standard deviations +/- average)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'GSCPI Monthly Data'!$A$257:$A$305</c:f>
              <c:strCache>
                <c:ptCount val="49"/>
                <c:pt idx="0">
                  <c:v>31-Dec-2018</c:v>
                </c:pt>
                <c:pt idx="1">
                  <c:v>31-Jan-2019</c:v>
                </c:pt>
                <c:pt idx="2">
                  <c:v>28-Feb-2019</c:v>
                </c:pt>
                <c:pt idx="3">
                  <c:v>31-Mar-2019</c:v>
                </c:pt>
                <c:pt idx="4">
                  <c:v>30-Apr-2019</c:v>
                </c:pt>
                <c:pt idx="5">
                  <c:v>31-May-2019</c:v>
                </c:pt>
                <c:pt idx="6">
                  <c:v>30-Jun-2019</c:v>
                </c:pt>
                <c:pt idx="7">
                  <c:v>31-Jul-2019</c:v>
                </c:pt>
                <c:pt idx="8">
                  <c:v>31-Aug-2019</c:v>
                </c:pt>
                <c:pt idx="9">
                  <c:v>30-Sep-2019</c:v>
                </c:pt>
                <c:pt idx="10">
                  <c:v>31-Oct-2019</c:v>
                </c:pt>
                <c:pt idx="11">
                  <c:v>30-Nov-2019</c:v>
                </c:pt>
                <c:pt idx="12">
                  <c:v>31-Dec-2019</c:v>
                </c:pt>
                <c:pt idx="13">
                  <c:v>31-Jan-2020</c:v>
                </c:pt>
                <c:pt idx="14">
                  <c:v>29-Feb-2020</c:v>
                </c:pt>
                <c:pt idx="15">
                  <c:v>31-Mar-2020</c:v>
                </c:pt>
                <c:pt idx="16">
                  <c:v>30-Apr-2020</c:v>
                </c:pt>
                <c:pt idx="17">
                  <c:v>31-May-2020</c:v>
                </c:pt>
                <c:pt idx="18">
                  <c:v>30-Jun-2020</c:v>
                </c:pt>
                <c:pt idx="19">
                  <c:v>31-Jul-2020</c:v>
                </c:pt>
                <c:pt idx="20">
                  <c:v>31-Aug-2020</c:v>
                </c:pt>
                <c:pt idx="21">
                  <c:v>30-Sep-2020</c:v>
                </c:pt>
                <c:pt idx="22">
                  <c:v>31-Oct-2020</c:v>
                </c:pt>
                <c:pt idx="23">
                  <c:v>30-Nov-2020</c:v>
                </c:pt>
                <c:pt idx="24">
                  <c:v>31-Dec-2020</c:v>
                </c:pt>
                <c:pt idx="25">
                  <c:v>31-Jan-2021</c:v>
                </c:pt>
                <c:pt idx="26">
                  <c:v>28-Feb-2021</c:v>
                </c:pt>
                <c:pt idx="27">
                  <c:v>31-Mar-2021</c:v>
                </c:pt>
                <c:pt idx="28">
                  <c:v>30-Apr-2021</c:v>
                </c:pt>
                <c:pt idx="29">
                  <c:v>31-May-2021</c:v>
                </c:pt>
                <c:pt idx="30">
                  <c:v>30-Jun-2021</c:v>
                </c:pt>
                <c:pt idx="31">
                  <c:v>31-Jul-2021</c:v>
                </c:pt>
                <c:pt idx="32">
                  <c:v>31-Aug-2021</c:v>
                </c:pt>
                <c:pt idx="33">
                  <c:v>30-Sep-2021</c:v>
                </c:pt>
                <c:pt idx="34">
                  <c:v>31-Oct-2021</c:v>
                </c:pt>
                <c:pt idx="35">
                  <c:v>30-Nov-2021</c:v>
                </c:pt>
                <c:pt idx="36">
                  <c:v>31-Dec-2021</c:v>
                </c:pt>
                <c:pt idx="37">
                  <c:v>31-Jan-2022</c:v>
                </c:pt>
                <c:pt idx="38">
                  <c:v>28-Feb-2022</c:v>
                </c:pt>
                <c:pt idx="39">
                  <c:v>31-Mar-2022</c:v>
                </c:pt>
                <c:pt idx="40">
                  <c:v>30-Apr-2022</c:v>
                </c:pt>
                <c:pt idx="41">
                  <c:v>31-May-2022</c:v>
                </c:pt>
                <c:pt idx="42">
                  <c:v>30-Jun-2022</c:v>
                </c:pt>
                <c:pt idx="43">
                  <c:v>31-Jul-2022</c:v>
                </c:pt>
                <c:pt idx="44">
                  <c:v>31-Aug-2022</c:v>
                </c:pt>
                <c:pt idx="45">
                  <c:v>30-Sep-2022</c:v>
                </c:pt>
                <c:pt idx="46">
                  <c:v>31-Oct-2022</c:v>
                </c:pt>
                <c:pt idx="47">
                  <c:v>30-Nov-2022</c:v>
                </c:pt>
                <c:pt idx="48">
                  <c:v>31-Dec-2022</c:v>
                </c:pt>
              </c:strCache>
            </c:strRef>
          </c:cat>
          <c:val>
            <c:numRef>
              <c:f>'GSCPI Monthly Data'!$B$257:$B$305</c:f>
              <c:numCache>
                <c:formatCode>0.00</c:formatCode>
                <c:ptCount val="49"/>
                <c:pt idx="0">
                  <c:v>0.44770705425041568</c:v>
                </c:pt>
                <c:pt idx="1">
                  <c:v>0.61769280124279247</c:v>
                </c:pt>
                <c:pt idx="2">
                  <c:v>0.11018049750024751</c:v>
                </c:pt>
                <c:pt idx="3">
                  <c:v>0.20451708743670982</c:v>
                </c:pt>
                <c:pt idx="4">
                  <c:v>-3.8265288251245193E-2</c:v>
                </c:pt>
                <c:pt idx="5">
                  <c:v>-0.65153779356195585</c:v>
                </c:pt>
                <c:pt idx="6">
                  <c:v>-0.51915098203613552</c:v>
                </c:pt>
                <c:pt idx="7">
                  <c:v>-0.46945028279176843</c:v>
                </c:pt>
                <c:pt idx="8">
                  <c:v>-0.33454136577495042</c:v>
                </c:pt>
                <c:pt idx="9">
                  <c:v>8.1145412641955517E-2</c:v>
                </c:pt>
                <c:pt idx="10">
                  <c:v>2.5649429586623064E-2</c:v>
                </c:pt>
                <c:pt idx="11">
                  <c:v>7.202796124613163E-2</c:v>
                </c:pt>
                <c:pt idx="12">
                  <c:v>2.1474824200650774E-3</c:v>
                </c:pt>
                <c:pt idx="13">
                  <c:v>-1.8352943732193025E-2</c:v>
                </c:pt>
                <c:pt idx="14">
                  <c:v>1.0879594159513497</c:v>
                </c:pt>
                <c:pt idx="15">
                  <c:v>2.4446565967431546</c:v>
                </c:pt>
                <c:pt idx="16">
                  <c:v>3.098586087324279</c:v>
                </c:pt>
                <c:pt idx="17">
                  <c:v>2.4293066208182581</c:v>
                </c:pt>
                <c:pt idx="18">
                  <c:v>2.1542203750856479</c:v>
                </c:pt>
                <c:pt idx="19">
                  <c:v>2.6736999210609911</c:v>
                </c:pt>
                <c:pt idx="20">
                  <c:v>1.2951059063718007</c:v>
                </c:pt>
                <c:pt idx="21">
                  <c:v>0.56338787277029234</c:v>
                </c:pt>
                <c:pt idx="22">
                  <c:v>0.10468516656058989</c:v>
                </c:pt>
                <c:pt idx="23">
                  <c:v>0.68194092885081659</c:v>
                </c:pt>
                <c:pt idx="24">
                  <c:v>1.6319372946160846</c:v>
                </c:pt>
                <c:pt idx="25">
                  <c:v>1.3022033213690685</c:v>
                </c:pt>
                <c:pt idx="26">
                  <c:v>1.9041067658470894</c:v>
                </c:pt>
                <c:pt idx="27">
                  <c:v>2.2073143101555006</c:v>
                </c:pt>
                <c:pt idx="28">
                  <c:v>2.925979169556173</c:v>
                </c:pt>
                <c:pt idx="29">
                  <c:v>2.9944758546384036</c:v>
                </c:pt>
                <c:pt idx="30">
                  <c:v>2.7252997808812225</c:v>
                </c:pt>
                <c:pt idx="31">
                  <c:v>2.4516501041249876</c:v>
                </c:pt>
                <c:pt idx="32">
                  <c:v>3.2439053541831031</c:v>
                </c:pt>
                <c:pt idx="33">
                  <c:v>3.2576149225566295</c:v>
                </c:pt>
                <c:pt idx="34">
                  <c:v>4.1198532505345149</c:v>
                </c:pt>
                <c:pt idx="35">
                  <c:v>4.2297683140200659</c:v>
                </c:pt>
                <c:pt idx="36">
                  <c:v>4.2979121909053157</c:v>
                </c:pt>
                <c:pt idx="37">
                  <c:v>3.5877873895419028</c:v>
                </c:pt>
                <c:pt idx="38">
                  <c:v>2.7411739177382031</c:v>
                </c:pt>
                <c:pt idx="39">
                  <c:v>2.7620497585185464</c:v>
                </c:pt>
                <c:pt idx="40">
                  <c:v>3.2917860236413925</c:v>
                </c:pt>
                <c:pt idx="41">
                  <c:v>2.6477478424172771</c:v>
                </c:pt>
                <c:pt idx="42">
                  <c:v>2.3506443429193298</c:v>
                </c:pt>
                <c:pt idx="43">
                  <c:v>1.783795053273781</c:v>
                </c:pt>
                <c:pt idx="44">
                  <c:v>1.4655650717785285</c:v>
                </c:pt>
                <c:pt idx="45">
                  <c:v>0.93657973973588782</c:v>
                </c:pt>
                <c:pt idx="46">
                  <c:v>1.1186591214183612</c:v>
                </c:pt>
                <c:pt idx="47">
                  <c:v>1.2279292735101079</c:v>
                </c:pt>
                <c:pt idx="48">
                  <c:v>1.1807175615150498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E-4485-BA27-78752A159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238528"/>
        <c:axId val="1159970720"/>
      </c:lineChart>
      <c:catAx>
        <c:axId val="11212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970720"/>
        <c:crosses val="autoZero"/>
        <c:auto val="1"/>
        <c:lblAlgn val="ctr"/>
        <c:lblOffset val="100"/>
        <c:noMultiLvlLbl val="0"/>
      </c:catAx>
      <c:valAx>
        <c:axId val="115997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123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Survey or Professional Forecasters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162073490813629E-2"/>
          <c:y val="0.16138888888888886"/>
          <c:w val="0.87028237095363081"/>
          <c:h val="0.57845071449402163"/>
        </c:manualLayout>
      </c:layout>
      <c:lineChart>
        <c:grouping val="standard"/>
        <c:varyColors val="0"/>
        <c:ser>
          <c:idx val="0"/>
          <c:order val="0"/>
          <c:tx>
            <c:v>1-yr ahead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INFLATION!$A$90:$A$213</c:f>
              <c:numCache>
                <c:formatCode>##0</c:formatCode>
                <c:ptCount val="124"/>
                <c:pt idx="0">
                  <c:v>1992</c:v>
                </c:pt>
                <c:pt idx="1">
                  <c:v>1992</c:v>
                </c:pt>
                <c:pt idx="2">
                  <c:v>1992</c:v>
                </c:pt>
                <c:pt idx="3">
                  <c:v>1992</c:v>
                </c:pt>
                <c:pt idx="4">
                  <c:v>1993</c:v>
                </c:pt>
                <c:pt idx="5">
                  <c:v>1993</c:v>
                </c:pt>
                <c:pt idx="6">
                  <c:v>1993</c:v>
                </c:pt>
                <c:pt idx="7">
                  <c:v>1993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1994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1996</c:v>
                </c:pt>
                <c:pt idx="17">
                  <c:v>1996</c:v>
                </c:pt>
                <c:pt idx="18">
                  <c:v>1996</c:v>
                </c:pt>
                <c:pt idx="19">
                  <c:v>1996</c:v>
                </c:pt>
                <c:pt idx="20">
                  <c:v>1997</c:v>
                </c:pt>
                <c:pt idx="21">
                  <c:v>1997</c:v>
                </c:pt>
                <c:pt idx="22">
                  <c:v>1997</c:v>
                </c:pt>
                <c:pt idx="23">
                  <c:v>1997</c:v>
                </c:pt>
                <c:pt idx="24">
                  <c:v>1998</c:v>
                </c:pt>
                <c:pt idx="25">
                  <c:v>1998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1999</c:v>
                </c:pt>
                <c:pt idx="31">
                  <c:v>1999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2002</c:v>
                </c:pt>
                <c:pt idx="41">
                  <c:v>2002</c:v>
                </c:pt>
                <c:pt idx="42">
                  <c:v>2002</c:v>
                </c:pt>
                <c:pt idx="43">
                  <c:v>2002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2005</c:v>
                </c:pt>
                <c:pt idx="53">
                  <c:v>2005</c:v>
                </c:pt>
                <c:pt idx="54">
                  <c:v>2005</c:v>
                </c:pt>
                <c:pt idx="55">
                  <c:v>2005</c:v>
                </c:pt>
                <c:pt idx="56">
                  <c:v>2006</c:v>
                </c:pt>
                <c:pt idx="57">
                  <c:v>2006</c:v>
                </c:pt>
                <c:pt idx="58">
                  <c:v>2006</c:v>
                </c:pt>
                <c:pt idx="59">
                  <c:v>2006</c:v>
                </c:pt>
                <c:pt idx="60">
                  <c:v>2007</c:v>
                </c:pt>
                <c:pt idx="61">
                  <c:v>2007</c:v>
                </c:pt>
                <c:pt idx="62">
                  <c:v>2007</c:v>
                </c:pt>
                <c:pt idx="63">
                  <c:v>2007</c:v>
                </c:pt>
                <c:pt idx="64">
                  <c:v>2008</c:v>
                </c:pt>
                <c:pt idx="65">
                  <c:v>2008</c:v>
                </c:pt>
                <c:pt idx="66">
                  <c:v>2008</c:v>
                </c:pt>
                <c:pt idx="67">
                  <c:v>2008</c:v>
                </c:pt>
                <c:pt idx="68">
                  <c:v>2009</c:v>
                </c:pt>
                <c:pt idx="69">
                  <c:v>2009</c:v>
                </c:pt>
                <c:pt idx="70">
                  <c:v>2009</c:v>
                </c:pt>
                <c:pt idx="71">
                  <c:v>2009</c:v>
                </c:pt>
                <c:pt idx="72">
                  <c:v>2010</c:v>
                </c:pt>
                <c:pt idx="73">
                  <c:v>2010</c:v>
                </c:pt>
                <c:pt idx="74">
                  <c:v>2010</c:v>
                </c:pt>
                <c:pt idx="75">
                  <c:v>2010</c:v>
                </c:pt>
                <c:pt idx="76">
                  <c:v>2011</c:v>
                </c:pt>
                <c:pt idx="77">
                  <c:v>2011</c:v>
                </c:pt>
                <c:pt idx="78">
                  <c:v>2011</c:v>
                </c:pt>
                <c:pt idx="79">
                  <c:v>2011</c:v>
                </c:pt>
                <c:pt idx="80">
                  <c:v>2012</c:v>
                </c:pt>
                <c:pt idx="81">
                  <c:v>2012</c:v>
                </c:pt>
                <c:pt idx="82">
                  <c:v>2012</c:v>
                </c:pt>
                <c:pt idx="83">
                  <c:v>2012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2015</c:v>
                </c:pt>
                <c:pt idx="93">
                  <c:v>2015</c:v>
                </c:pt>
                <c:pt idx="94">
                  <c:v>2015</c:v>
                </c:pt>
                <c:pt idx="95">
                  <c:v>2015</c:v>
                </c:pt>
                <c:pt idx="96">
                  <c:v>2016</c:v>
                </c:pt>
                <c:pt idx="97">
                  <c:v>2016</c:v>
                </c:pt>
                <c:pt idx="98">
                  <c:v>2016</c:v>
                </c:pt>
                <c:pt idx="99">
                  <c:v>2016</c:v>
                </c:pt>
                <c:pt idx="100">
                  <c:v>2017</c:v>
                </c:pt>
                <c:pt idx="101">
                  <c:v>2017</c:v>
                </c:pt>
                <c:pt idx="102">
                  <c:v>2017</c:v>
                </c:pt>
                <c:pt idx="103">
                  <c:v>2017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2020</c:v>
                </c:pt>
                <c:pt idx="113">
                  <c:v>2020</c:v>
                </c:pt>
                <c:pt idx="114">
                  <c:v>2020</c:v>
                </c:pt>
                <c:pt idx="115">
                  <c:v>2020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</c:numCache>
            </c:numRef>
          </c:cat>
          <c:val>
            <c:numRef>
              <c:f>INFLATION!$D$90:$D$213</c:f>
              <c:numCache>
                <c:formatCode>#,##0.00</c:formatCode>
                <c:ptCount val="124"/>
                <c:pt idx="0">
                  <c:v>3.3999000000000001</c:v>
                </c:pt>
                <c:pt idx="1">
                  <c:v>3.5249000000000001</c:v>
                </c:pt>
                <c:pt idx="2">
                  <c:v>3.3250000000000002</c:v>
                </c:pt>
                <c:pt idx="3">
                  <c:v>3.2498999999999998</c:v>
                </c:pt>
                <c:pt idx="4">
                  <c:v>3.2124999999999999</c:v>
                </c:pt>
                <c:pt idx="5">
                  <c:v>3.3748999999999998</c:v>
                </c:pt>
                <c:pt idx="6">
                  <c:v>3.3</c:v>
                </c:pt>
                <c:pt idx="7">
                  <c:v>3.03</c:v>
                </c:pt>
                <c:pt idx="8">
                  <c:v>3.2</c:v>
                </c:pt>
                <c:pt idx="9">
                  <c:v>3.2749999999999999</c:v>
                </c:pt>
                <c:pt idx="10">
                  <c:v>3.3250000000000002</c:v>
                </c:pt>
                <c:pt idx="11">
                  <c:v>3.4249999999999998</c:v>
                </c:pt>
                <c:pt idx="12">
                  <c:v>3.4125000000000001</c:v>
                </c:pt>
                <c:pt idx="13">
                  <c:v>3.5249999999999999</c:v>
                </c:pt>
                <c:pt idx="14">
                  <c:v>3.2749999999999999</c:v>
                </c:pt>
                <c:pt idx="15">
                  <c:v>2.95</c:v>
                </c:pt>
                <c:pt idx="16">
                  <c:v>2.7749999999999999</c:v>
                </c:pt>
                <c:pt idx="17">
                  <c:v>2.8748999999999998</c:v>
                </c:pt>
                <c:pt idx="18">
                  <c:v>3.0024999999999999</c:v>
                </c:pt>
                <c:pt idx="19">
                  <c:v>3.0249999999999999</c:v>
                </c:pt>
                <c:pt idx="20">
                  <c:v>3.0625</c:v>
                </c:pt>
                <c:pt idx="21">
                  <c:v>2.9998999999999998</c:v>
                </c:pt>
                <c:pt idx="22">
                  <c:v>2.8498999999999999</c:v>
                </c:pt>
                <c:pt idx="23">
                  <c:v>2.6</c:v>
                </c:pt>
                <c:pt idx="24">
                  <c:v>2.2624</c:v>
                </c:pt>
                <c:pt idx="25">
                  <c:v>2.4499</c:v>
                </c:pt>
                <c:pt idx="26">
                  <c:v>2.4750000000000001</c:v>
                </c:pt>
                <c:pt idx="27">
                  <c:v>2.3123999999999998</c:v>
                </c:pt>
                <c:pt idx="28">
                  <c:v>2.1749000000000001</c:v>
                </c:pt>
                <c:pt idx="29">
                  <c:v>2.2000000000000002</c:v>
                </c:pt>
                <c:pt idx="30">
                  <c:v>2.3786999999999998</c:v>
                </c:pt>
                <c:pt idx="31">
                  <c:v>2.5249999999999999</c:v>
                </c:pt>
                <c:pt idx="32">
                  <c:v>2.4624999999999999</c:v>
                </c:pt>
                <c:pt idx="33">
                  <c:v>2.6061999999999999</c:v>
                </c:pt>
                <c:pt idx="34">
                  <c:v>2.7124999999999999</c:v>
                </c:pt>
                <c:pt idx="35">
                  <c:v>2.6749999999999998</c:v>
                </c:pt>
                <c:pt idx="36">
                  <c:v>2.4874999999999998</c:v>
                </c:pt>
                <c:pt idx="37">
                  <c:v>2.5125000000000002</c:v>
                </c:pt>
                <c:pt idx="38">
                  <c:v>2.6</c:v>
                </c:pt>
                <c:pt idx="39">
                  <c:v>2.1497999999999999</c:v>
                </c:pt>
                <c:pt idx="40">
                  <c:v>2.1999</c:v>
                </c:pt>
                <c:pt idx="41">
                  <c:v>2.3498999999999999</c:v>
                </c:pt>
                <c:pt idx="42">
                  <c:v>2.2873999999999999</c:v>
                </c:pt>
                <c:pt idx="43">
                  <c:v>2.1875</c:v>
                </c:pt>
                <c:pt idx="44">
                  <c:v>2.125</c:v>
                </c:pt>
                <c:pt idx="45">
                  <c:v>2.0922999999999998</c:v>
                </c:pt>
                <c:pt idx="46">
                  <c:v>1.8247</c:v>
                </c:pt>
                <c:pt idx="47">
                  <c:v>2.125</c:v>
                </c:pt>
                <c:pt idx="48">
                  <c:v>1.6274</c:v>
                </c:pt>
                <c:pt idx="49">
                  <c:v>2.1318000000000001</c:v>
                </c:pt>
                <c:pt idx="50">
                  <c:v>2.2999999999999998</c:v>
                </c:pt>
                <c:pt idx="51">
                  <c:v>2.2629999999999999</c:v>
                </c:pt>
                <c:pt idx="52">
                  <c:v>2.25</c:v>
                </c:pt>
                <c:pt idx="53">
                  <c:v>2.375</c:v>
                </c:pt>
                <c:pt idx="54">
                  <c:v>2.4371999999999998</c:v>
                </c:pt>
                <c:pt idx="55">
                  <c:v>2.3929999999999998</c:v>
                </c:pt>
                <c:pt idx="56">
                  <c:v>2.4295</c:v>
                </c:pt>
                <c:pt idx="57">
                  <c:v>2.3864999999999998</c:v>
                </c:pt>
                <c:pt idx="58">
                  <c:v>2.6282999999999999</c:v>
                </c:pt>
                <c:pt idx="59">
                  <c:v>2.6179999999999999</c:v>
                </c:pt>
                <c:pt idx="60">
                  <c:v>2.4563000000000001</c:v>
                </c:pt>
                <c:pt idx="61">
                  <c:v>2.4340999999999999</c:v>
                </c:pt>
                <c:pt idx="62">
                  <c:v>2.2284999999999999</c:v>
                </c:pt>
                <c:pt idx="63">
                  <c:v>2.4424000000000001</c:v>
                </c:pt>
                <c:pt idx="64">
                  <c:v>2.3818999999999999</c:v>
                </c:pt>
                <c:pt idx="65">
                  <c:v>2.6650999999999998</c:v>
                </c:pt>
                <c:pt idx="66">
                  <c:v>2.5230000000000001</c:v>
                </c:pt>
                <c:pt idx="67">
                  <c:v>1.756</c:v>
                </c:pt>
                <c:pt idx="68">
                  <c:v>1.5550999999999999</c:v>
                </c:pt>
                <c:pt idx="69">
                  <c:v>1.7069000000000001</c:v>
                </c:pt>
                <c:pt idx="70">
                  <c:v>1.8022</c:v>
                </c:pt>
                <c:pt idx="71">
                  <c:v>1.6329</c:v>
                </c:pt>
                <c:pt idx="72">
                  <c:v>1.7883</c:v>
                </c:pt>
                <c:pt idx="73">
                  <c:v>1.8774999999999999</c:v>
                </c:pt>
                <c:pt idx="74">
                  <c:v>1.7209000000000001</c:v>
                </c:pt>
                <c:pt idx="75">
                  <c:v>1.609</c:v>
                </c:pt>
                <c:pt idx="76">
                  <c:v>1.7246999999999999</c:v>
                </c:pt>
                <c:pt idx="77">
                  <c:v>2.1303999999999998</c:v>
                </c:pt>
                <c:pt idx="78">
                  <c:v>2.0125000000000002</c:v>
                </c:pt>
                <c:pt idx="79">
                  <c:v>1.9692000000000001</c:v>
                </c:pt>
                <c:pt idx="80">
                  <c:v>2.0750000000000002</c:v>
                </c:pt>
                <c:pt idx="81">
                  <c:v>2.1831</c:v>
                </c:pt>
                <c:pt idx="82">
                  <c:v>2.1097999999999999</c:v>
                </c:pt>
                <c:pt idx="83">
                  <c:v>2.1930999999999998</c:v>
                </c:pt>
                <c:pt idx="84">
                  <c:v>2.1</c:v>
                </c:pt>
                <c:pt idx="85">
                  <c:v>2.0413999999999999</c:v>
                </c:pt>
                <c:pt idx="86">
                  <c:v>1.8626</c:v>
                </c:pt>
                <c:pt idx="87">
                  <c:v>1.984</c:v>
                </c:pt>
                <c:pt idx="88">
                  <c:v>1.8880999999999999</c:v>
                </c:pt>
                <c:pt idx="89">
                  <c:v>1.9582999999999999</c:v>
                </c:pt>
                <c:pt idx="90">
                  <c:v>2.0990000000000002</c:v>
                </c:pt>
                <c:pt idx="91">
                  <c:v>1.9161999999999999</c:v>
                </c:pt>
                <c:pt idx="92">
                  <c:v>1.8937999999999999</c:v>
                </c:pt>
                <c:pt idx="93">
                  <c:v>1.9731000000000001</c:v>
                </c:pt>
                <c:pt idx="94">
                  <c:v>2.0421999999999998</c:v>
                </c:pt>
                <c:pt idx="95">
                  <c:v>2.0434999999999999</c:v>
                </c:pt>
                <c:pt idx="96">
                  <c:v>1.9849000000000001</c:v>
                </c:pt>
                <c:pt idx="97">
                  <c:v>2.0573999999999999</c:v>
                </c:pt>
                <c:pt idx="98">
                  <c:v>2.2275999999999998</c:v>
                </c:pt>
                <c:pt idx="99">
                  <c:v>2.2029000000000001</c:v>
                </c:pt>
                <c:pt idx="100">
                  <c:v>2.3595999999999999</c:v>
                </c:pt>
                <c:pt idx="101">
                  <c:v>2.2749999999999999</c:v>
                </c:pt>
                <c:pt idx="102">
                  <c:v>2.2052999999999998</c:v>
                </c:pt>
                <c:pt idx="103">
                  <c:v>2.0907</c:v>
                </c:pt>
                <c:pt idx="104">
                  <c:v>2.2117</c:v>
                </c:pt>
                <c:pt idx="105">
                  <c:v>2.2597</c:v>
                </c:pt>
                <c:pt idx="106">
                  <c:v>2.2589000000000001</c:v>
                </c:pt>
                <c:pt idx="107">
                  <c:v>2.3658000000000001</c:v>
                </c:pt>
                <c:pt idx="108">
                  <c:v>2.2650999999999999</c:v>
                </c:pt>
                <c:pt idx="109">
                  <c:v>2.0855000000000001</c:v>
                </c:pt>
                <c:pt idx="110">
                  <c:v>2.0369000000000002</c:v>
                </c:pt>
                <c:pt idx="111">
                  <c:v>2.1383999999999999</c:v>
                </c:pt>
                <c:pt idx="112">
                  <c:v>2.1581999999999999</c:v>
                </c:pt>
                <c:pt idx="113">
                  <c:v>1.859</c:v>
                </c:pt>
                <c:pt idx="114">
                  <c:v>1.7697000000000001</c:v>
                </c:pt>
                <c:pt idx="115">
                  <c:v>2.0670000000000002</c:v>
                </c:pt>
                <c:pt idx="116">
                  <c:v>2.1545999999999998</c:v>
                </c:pt>
                <c:pt idx="117">
                  <c:v>2.3694999999999999</c:v>
                </c:pt>
                <c:pt idx="118">
                  <c:v>2.3849999999999998</c:v>
                </c:pt>
                <c:pt idx="119">
                  <c:v>2.6145999999999998</c:v>
                </c:pt>
                <c:pt idx="120">
                  <c:v>2.9512</c:v>
                </c:pt>
                <c:pt idx="121">
                  <c:v>3.6013999999999999</c:v>
                </c:pt>
                <c:pt idx="122">
                  <c:v>3.573</c:v>
                </c:pt>
                <c:pt idx="123">
                  <c:v>3.5003000000000002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B7-4F4D-BE76-1CCBFE21B3F6}"/>
            </c:ext>
          </c:extLst>
        </c:ser>
        <c:ser>
          <c:idx val="1"/>
          <c:order val="1"/>
          <c:tx>
            <c:v>10-yr ahead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INFLATION!$A$90:$A$213</c:f>
              <c:numCache>
                <c:formatCode>##0</c:formatCode>
                <c:ptCount val="124"/>
                <c:pt idx="0">
                  <c:v>1992</c:v>
                </c:pt>
                <c:pt idx="1">
                  <c:v>1992</c:v>
                </c:pt>
                <c:pt idx="2">
                  <c:v>1992</c:v>
                </c:pt>
                <c:pt idx="3">
                  <c:v>1992</c:v>
                </c:pt>
                <c:pt idx="4">
                  <c:v>1993</c:v>
                </c:pt>
                <c:pt idx="5">
                  <c:v>1993</c:v>
                </c:pt>
                <c:pt idx="6">
                  <c:v>1993</c:v>
                </c:pt>
                <c:pt idx="7">
                  <c:v>1993</c:v>
                </c:pt>
                <c:pt idx="8">
                  <c:v>1994</c:v>
                </c:pt>
                <c:pt idx="9">
                  <c:v>1994</c:v>
                </c:pt>
                <c:pt idx="10">
                  <c:v>1994</c:v>
                </c:pt>
                <c:pt idx="11">
                  <c:v>1994</c:v>
                </c:pt>
                <c:pt idx="12">
                  <c:v>1995</c:v>
                </c:pt>
                <c:pt idx="13">
                  <c:v>1995</c:v>
                </c:pt>
                <c:pt idx="14">
                  <c:v>1995</c:v>
                </c:pt>
                <c:pt idx="15">
                  <c:v>1995</c:v>
                </c:pt>
                <c:pt idx="16">
                  <c:v>1996</c:v>
                </c:pt>
                <c:pt idx="17">
                  <c:v>1996</c:v>
                </c:pt>
                <c:pt idx="18">
                  <c:v>1996</c:v>
                </c:pt>
                <c:pt idx="19">
                  <c:v>1996</c:v>
                </c:pt>
                <c:pt idx="20">
                  <c:v>1997</c:v>
                </c:pt>
                <c:pt idx="21">
                  <c:v>1997</c:v>
                </c:pt>
                <c:pt idx="22">
                  <c:v>1997</c:v>
                </c:pt>
                <c:pt idx="23">
                  <c:v>1997</c:v>
                </c:pt>
                <c:pt idx="24">
                  <c:v>1998</c:v>
                </c:pt>
                <c:pt idx="25">
                  <c:v>1998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1999</c:v>
                </c:pt>
                <c:pt idx="31">
                  <c:v>1999</c:v>
                </c:pt>
                <c:pt idx="32">
                  <c:v>2000</c:v>
                </c:pt>
                <c:pt idx="33">
                  <c:v>2000</c:v>
                </c:pt>
                <c:pt idx="34">
                  <c:v>2000</c:v>
                </c:pt>
                <c:pt idx="35">
                  <c:v>2000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2002</c:v>
                </c:pt>
                <c:pt idx="41">
                  <c:v>2002</c:v>
                </c:pt>
                <c:pt idx="42">
                  <c:v>2002</c:v>
                </c:pt>
                <c:pt idx="43">
                  <c:v>2002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2005</c:v>
                </c:pt>
                <c:pt idx="53">
                  <c:v>2005</c:v>
                </c:pt>
                <c:pt idx="54">
                  <c:v>2005</c:v>
                </c:pt>
                <c:pt idx="55">
                  <c:v>2005</c:v>
                </c:pt>
                <c:pt idx="56">
                  <c:v>2006</c:v>
                </c:pt>
                <c:pt idx="57">
                  <c:v>2006</c:v>
                </c:pt>
                <c:pt idx="58">
                  <c:v>2006</c:v>
                </c:pt>
                <c:pt idx="59">
                  <c:v>2006</c:v>
                </c:pt>
                <c:pt idx="60">
                  <c:v>2007</c:v>
                </c:pt>
                <c:pt idx="61">
                  <c:v>2007</c:v>
                </c:pt>
                <c:pt idx="62">
                  <c:v>2007</c:v>
                </c:pt>
                <c:pt idx="63">
                  <c:v>2007</c:v>
                </c:pt>
                <c:pt idx="64">
                  <c:v>2008</c:v>
                </c:pt>
                <c:pt idx="65">
                  <c:v>2008</c:v>
                </c:pt>
                <c:pt idx="66">
                  <c:v>2008</c:v>
                </c:pt>
                <c:pt idx="67">
                  <c:v>2008</c:v>
                </c:pt>
                <c:pt idx="68">
                  <c:v>2009</c:v>
                </c:pt>
                <c:pt idx="69">
                  <c:v>2009</c:v>
                </c:pt>
                <c:pt idx="70">
                  <c:v>2009</c:v>
                </c:pt>
                <c:pt idx="71">
                  <c:v>2009</c:v>
                </c:pt>
                <c:pt idx="72">
                  <c:v>2010</c:v>
                </c:pt>
                <c:pt idx="73">
                  <c:v>2010</c:v>
                </c:pt>
                <c:pt idx="74">
                  <c:v>2010</c:v>
                </c:pt>
                <c:pt idx="75">
                  <c:v>2010</c:v>
                </c:pt>
                <c:pt idx="76">
                  <c:v>2011</c:v>
                </c:pt>
                <c:pt idx="77">
                  <c:v>2011</c:v>
                </c:pt>
                <c:pt idx="78">
                  <c:v>2011</c:v>
                </c:pt>
                <c:pt idx="79">
                  <c:v>2011</c:v>
                </c:pt>
                <c:pt idx="80">
                  <c:v>2012</c:v>
                </c:pt>
                <c:pt idx="81">
                  <c:v>2012</c:v>
                </c:pt>
                <c:pt idx="82">
                  <c:v>2012</c:v>
                </c:pt>
                <c:pt idx="83">
                  <c:v>2012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2014</c:v>
                </c:pt>
                <c:pt idx="89">
                  <c:v>2014</c:v>
                </c:pt>
                <c:pt idx="90">
                  <c:v>2014</c:v>
                </c:pt>
                <c:pt idx="91">
                  <c:v>2014</c:v>
                </c:pt>
                <c:pt idx="92">
                  <c:v>2015</c:v>
                </c:pt>
                <c:pt idx="93">
                  <c:v>2015</c:v>
                </c:pt>
                <c:pt idx="94">
                  <c:v>2015</c:v>
                </c:pt>
                <c:pt idx="95">
                  <c:v>2015</c:v>
                </c:pt>
                <c:pt idx="96">
                  <c:v>2016</c:v>
                </c:pt>
                <c:pt idx="97">
                  <c:v>2016</c:v>
                </c:pt>
                <c:pt idx="98">
                  <c:v>2016</c:v>
                </c:pt>
                <c:pt idx="99">
                  <c:v>2016</c:v>
                </c:pt>
                <c:pt idx="100">
                  <c:v>2017</c:v>
                </c:pt>
                <c:pt idx="101">
                  <c:v>2017</c:v>
                </c:pt>
                <c:pt idx="102">
                  <c:v>2017</c:v>
                </c:pt>
                <c:pt idx="103">
                  <c:v>2017</c:v>
                </c:pt>
                <c:pt idx="104">
                  <c:v>2018</c:v>
                </c:pt>
                <c:pt idx="105">
                  <c:v>2018</c:v>
                </c:pt>
                <c:pt idx="106">
                  <c:v>2018</c:v>
                </c:pt>
                <c:pt idx="107">
                  <c:v>2018</c:v>
                </c:pt>
                <c:pt idx="108">
                  <c:v>2019</c:v>
                </c:pt>
                <c:pt idx="109">
                  <c:v>2019</c:v>
                </c:pt>
                <c:pt idx="110">
                  <c:v>2019</c:v>
                </c:pt>
                <c:pt idx="111">
                  <c:v>2019</c:v>
                </c:pt>
                <c:pt idx="112">
                  <c:v>2020</c:v>
                </c:pt>
                <c:pt idx="113">
                  <c:v>2020</c:v>
                </c:pt>
                <c:pt idx="114">
                  <c:v>2020</c:v>
                </c:pt>
                <c:pt idx="115">
                  <c:v>2020</c:v>
                </c:pt>
                <c:pt idx="116">
                  <c:v>2021</c:v>
                </c:pt>
                <c:pt idx="117">
                  <c:v>2021</c:v>
                </c:pt>
                <c:pt idx="118">
                  <c:v>2021</c:v>
                </c:pt>
                <c:pt idx="119">
                  <c:v>2021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</c:numCache>
            </c:numRef>
          </c:cat>
          <c:val>
            <c:numRef>
              <c:f>INFLATION!$E$90:$E$213</c:f>
              <c:numCache>
                <c:formatCode>#,##0.00</c:formatCode>
                <c:ptCount val="124"/>
                <c:pt idx="0">
                  <c:v>3.7</c:v>
                </c:pt>
                <c:pt idx="1">
                  <c:v>3.9</c:v>
                </c:pt>
                <c:pt idx="2">
                  <c:v>3.75</c:v>
                </c:pt>
                <c:pt idx="3">
                  <c:v>3.6</c:v>
                </c:pt>
                <c:pt idx="4">
                  <c:v>3.5</c:v>
                </c:pt>
                <c:pt idx="5">
                  <c:v>3.7</c:v>
                </c:pt>
                <c:pt idx="6">
                  <c:v>3.45</c:v>
                </c:pt>
                <c:pt idx="7">
                  <c:v>3.45</c:v>
                </c:pt>
                <c:pt idx="8">
                  <c:v>3.45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3.3</c:v>
                </c:pt>
                <c:pt idx="13">
                  <c:v>3.35</c:v>
                </c:pt>
                <c:pt idx="14">
                  <c:v>3.2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2.85</c:v>
                </c:pt>
                <c:pt idx="22">
                  <c:v>3</c:v>
                </c:pt>
                <c:pt idx="23">
                  <c:v>2.65</c:v>
                </c:pt>
                <c:pt idx="24">
                  <c:v>2.6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2.2999999999999998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2.5499999999999998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2.4500000000000002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2.4500000000000002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2.35</c:v>
                </c:pt>
                <c:pt idx="61">
                  <c:v>2.4</c:v>
                </c:pt>
                <c:pt idx="62">
                  <c:v>2.4</c:v>
                </c:pt>
                <c:pt idx="63">
                  <c:v>2.4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2.4</c:v>
                </c:pt>
                <c:pt idx="69">
                  <c:v>2.5</c:v>
                </c:pt>
                <c:pt idx="70">
                  <c:v>2.5</c:v>
                </c:pt>
                <c:pt idx="71">
                  <c:v>2.2627000000000002</c:v>
                </c:pt>
                <c:pt idx="72">
                  <c:v>2.39</c:v>
                </c:pt>
                <c:pt idx="73">
                  <c:v>2.4</c:v>
                </c:pt>
                <c:pt idx="74">
                  <c:v>2.2999999999999998</c:v>
                </c:pt>
                <c:pt idx="75">
                  <c:v>2.2000000000000002</c:v>
                </c:pt>
                <c:pt idx="76">
                  <c:v>2.2999999999999998</c:v>
                </c:pt>
                <c:pt idx="77">
                  <c:v>2.4</c:v>
                </c:pt>
                <c:pt idx="78">
                  <c:v>2.4</c:v>
                </c:pt>
                <c:pt idx="79">
                  <c:v>2.5</c:v>
                </c:pt>
                <c:pt idx="80">
                  <c:v>2.2999999999999998</c:v>
                </c:pt>
                <c:pt idx="81">
                  <c:v>2.48</c:v>
                </c:pt>
                <c:pt idx="82">
                  <c:v>2.35</c:v>
                </c:pt>
                <c:pt idx="83">
                  <c:v>2.2999999999999998</c:v>
                </c:pt>
                <c:pt idx="84">
                  <c:v>2.2999999999999998</c:v>
                </c:pt>
                <c:pt idx="85">
                  <c:v>2.2999999999999998</c:v>
                </c:pt>
                <c:pt idx="86">
                  <c:v>2.2050000000000001</c:v>
                </c:pt>
                <c:pt idx="87">
                  <c:v>2.2999999999999998</c:v>
                </c:pt>
                <c:pt idx="88">
                  <c:v>2.2999999999999998</c:v>
                </c:pt>
                <c:pt idx="89">
                  <c:v>2.25</c:v>
                </c:pt>
                <c:pt idx="90">
                  <c:v>2.2000000000000002</c:v>
                </c:pt>
                <c:pt idx="91">
                  <c:v>2.2000000000000002</c:v>
                </c:pt>
                <c:pt idx="92">
                  <c:v>2.1</c:v>
                </c:pt>
                <c:pt idx="93">
                  <c:v>2.1349999999999998</c:v>
                </c:pt>
                <c:pt idx="94">
                  <c:v>2.15</c:v>
                </c:pt>
                <c:pt idx="95">
                  <c:v>2.15</c:v>
                </c:pt>
                <c:pt idx="96">
                  <c:v>2.12</c:v>
                </c:pt>
                <c:pt idx="97">
                  <c:v>2.2000000000000002</c:v>
                </c:pt>
                <c:pt idx="98">
                  <c:v>2.15</c:v>
                </c:pt>
                <c:pt idx="99">
                  <c:v>2.2161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2.25</c:v>
                </c:pt>
                <c:pt idx="103">
                  <c:v>2.2000000000000002</c:v>
                </c:pt>
                <c:pt idx="104">
                  <c:v>2.25</c:v>
                </c:pt>
                <c:pt idx="105">
                  <c:v>2.2999999999999998</c:v>
                </c:pt>
                <c:pt idx="106">
                  <c:v>2.2000000000000002</c:v>
                </c:pt>
                <c:pt idx="107">
                  <c:v>2.21</c:v>
                </c:pt>
                <c:pt idx="108">
                  <c:v>2.2000000000000002</c:v>
                </c:pt>
                <c:pt idx="109">
                  <c:v>2.2000000000000002</c:v>
                </c:pt>
                <c:pt idx="110">
                  <c:v>2.2000000000000002</c:v>
                </c:pt>
                <c:pt idx="111">
                  <c:v>2.2000000000000002</c:v>
                </c:pt>
                <c:pt idx="112">
                  <c:v>2.2000000000000002</c:v>
                </c:pt>
                <c:pt idx="113">
                  <c:v>2.1349999999999998</c:v>
                </c:pt>
                <c:pt idx="114">
                  <c:v>2.0299999999999998</c:v>
                </c:pt>
                <c:pt idx="115">
                  <c:v>2.12</c:v>
                </c:pt>
                <c:pt idx="116">
                  <c:v>2.2000000000000002</c:v>
                </c:pt>
                <c:pt idx="117">
                  <c:v>2.2999999999999998</c:v>
                </c:pt>
                <c:pt idx="118">
                  <c:v>2.4367000000000001</c:v>
                </c:pt>
                <c:pt idx="119">
                  <c:v>2.5499999999999998</c:v>
                </c:pt>
                <c:pt idx="120">
                  <c:v>2.4981</c:v>
                </c:pt>
                <c:pt idx="121">
                  <c:v>2.8</c:v>
                </c:pt>
                <c:pt idx="122">
                  <c:v>2.8</c:v>
                </c:pt>
                <c:pt idx="123">
                  <c:v>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B7-4F4D-BE76-1CCBFE21B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234816"/>
        <c:axId val="1380235648"/>
      </c:lineChart>
      <c:catAx>
        <c:axId val="1380234816"/>
        <c:scaling>
          <c:orientation val="minMax"/>
        </c:scaling>
        <c:delete val="0"/>
        <c:axPos val="b"/>
        <c:numFmt formatCode="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0235648"/>
        <c:crosses val="autoZero"/>
        <c:auto val="1"/>
        <c:lblAlgn val="ctr"/>
        <c:lblOffset val="100"/>
        <c:noMultiLvlLbl val="0"/>
      </c:catAx>
      <c:valAx>
        <c:axId val="138023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802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note that low wage workers are doing relatively the best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25% of marketable Federal Debt; 15 percent of mortgages</a:t>
            </a:r>
            <a:endParaRPr/>
          </a:p>
        </p:txBody>
      </p:sp>
      <p:sp>
        <p:nvSpPr>
          <p:cNvPr id="294" name="Google Shape;29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Shaded Bars are recessions.  2022Q1, -1.6; Q2, -0.6 at annual rates.</a:t>
            </a:r>
            <a:endParaRPr/>
          </a:p>
        </p:txBody>
      </p:sp>
      <p:sp>
        <p:nvSpPr>
          <p:cNvPr id="166" name="Google Shape;16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016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year consumption increased by 7 %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GDP is about $27 trillion.  </a:t>
            </a:r>
            <a:r>
              <a:rPr lang="en-US" dirty="0" err="1"/>
              <a:t>GDPNOw</a:t>
            </a:r>
            <a:r>
              <a:rPr lang="en-US" dirty="0"/>
              <a:t> 3.9 1/5 Blue Chip 1.2</a:t>
            </a:r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GDP </a:t>
            </a:r>
            <a:r>
              <a:rPr lang="en-US" dirty="0" err="1"/>
              <a:t>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Livingston Survey. 75-78.  Unemployment 7% and 6% inflation.  Look at the stability in the post 2001 period and the 2003-2005 period</a:t>
            </a:r>
            <a:endParaRPr/>
          </a:p>
        </p:txBody>
      </p:sp>
      <p:sp>
        <p:nvSpPr>
          <p:cNvPr id="317" name="Google Shape;3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1ba7f97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1c91ba7f97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big difference with GDP graph.  Total jobs have barely recovered</a:t>
            </a:r>
            <a:endParaRPr/>
          </a:p>
        </p:txBody>
      </p:sp>
      <p:sp>
        <p:nvSpPr>
          <p:cNvPr id="152" name="Google Shape;152;g1c91ba7f97a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Overstates because of the slowdown in population growth.  Drop in participation rate from 63.3 to 62.3 accounts for about 1.6 million lost jobs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377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Southern Maine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Lab</a:t>
            </a:r>
            <a:r>
              <a:rPr lang="en-US" dirty="0"/>
              <a:t>or Market:  Fully Recovered?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151" y="2044336"/>
            <a:ext cx="597180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52" y="2044336"/>
            <a:ext cx="5529949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Have All the Workers Gone?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DCB800C-392C-9FC9-B756-424362B9DA3F}"/>
              </a:ext>
            </a:extLst>
          </p:cNvPr>
          <p:cNvGraphicFramePr>
            <a:graphicFrameLocks noGrp="1"/>
          </p:cNvGraphicFramePr>
          <p:nvPr/>
        </p:nvGraphicFramePr>
        <p:xfrm>
          <a:off x="555270" y="1040117"/>
          <a:ext cx="10417529" cy="510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Ag</a:t>
            </a:r>
            <a:r>
              <a:rPr lang="en-US"/>
              <a:t>e Seems to Matter</a:t>
            </a: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EAABC8CA-3EE4-C078-1E32-FDDF34DAA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02735"/>
            <a:ext cx="10515600" cy="45365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Ge</a:t>
            </a:r>
            <a:r>
              <a:rPr lang="en-US" dirty="0"/>
              <a:t>nder Doesn’t Seem to Matter</a:t>
            </a:r>
            <a:endParaRPr dirty="0"/>
          </a:p>
        </p:txBody>
      </p:sp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D28B93-8B0E-D20C-557B-EF440C20E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49659"/>
            <a:ext cx="10515600" cy="478056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F4A6-A3FC-668B-8021-3F10E9A3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Rac</a:t>
            </a:r>
            <a:r>
              <a:rPr lang="en-US" dirty="0"/>
              <a:t>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F3B2E-AB3F-E3C3-911A-19C1749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FRED Graph Chart" descr="FRED Graph">
            <a:extLst>
              <a:ext uri="{FF2B5EF4-FFF2-40B4-BE49-F238E27FC236}">
                <a16:creationId xmlns:a16="http://schemas.microsoft.com/office/drawing/2014/main" id="{40C8A76F-C775-2075-7382-3A95F2EFB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436" y="1325564"/>
            <a:ext cx="10035363" cy="45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9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21BF-5977-7414-CC52-F6472E07C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in Maine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9CB39-1E6A-FE68-F1ED-EDE5E7C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2CD7D19E-ED6D-1904-B5B6-5FE3965B4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8288" y="1570038"/>
            <a:ext cx="953676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80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Good News on the Real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Fly in the ointment:  labor force has lost over 1.5 million workers.</a:t>
            </a:r>
          </a:p>
          <a:p>
            <a:endParaRPr lang="en-US" dirty="0"/>
          </a:p>
          <a:p>
            <a:r>
              <a:rPr lang="en-US" dirty="0"/>
              <a:t>But there is also a </a:t>
            </a:r>
            <a:r>
              <a:rPr lang="en-US" i="1" dirty="0"/>
              <a:t>nominal </a:t>
            </a:r>
            <a:r>
              <a:rPr lang="en-US" dirty="0"/>
              <a:t>side: interest rates, asset prices, inflation and wages.</a:t>
            </a:r>
          </a:p>
          <a:p>
            <a:r>
              <a:rPr lang="en-US" dirty="0"/>
              <a:t>News isn’t so good!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3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/>
              <a:t>erest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FRED Graph Chart" descr="FRED Graph">
            <a:extLst>
              <a:ext uri="{FF2B5EF4-FFF2-40B4-BE49-F238E27FC236}">
                <a16:creationId xmlns:a16="http://schemas.microsoft.com/office/drawing/2014/main" id="{E94E8D1B-AE3F-2E8D-ECCF-E956B0437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358" y="1570038"/>
            <a:ext cx="10230234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1E63-A53F-A5D2-FB9C-6B41FDEF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Housing?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B3C764-7465-F5C1-9561-5446146F9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20013"/>
            <a:ext cx="10515600" cy="40513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9116D-4F45-A82F-4CD4-594D93F9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9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 Rates and Recession?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6" name="FRED Graph Chart" descr="FRED Graph">
            <a:extLst>
              <a:ext uri="{FF2B5EF4-FFF2-40B4-BE49-F238E27FC236}">
                <a16:creationId xmlns:a16="http://schemas.microsoft.com/office/drawing/2014/main" id="{B5A1B0A4-B4DB-F0F8-36B6-6EEABDC2D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20" y="1570038"/>
            <a:ext cx="1063578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3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(1/10):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2 (1/17): 	Trade Deficits and Exchange Rates (Alan Deardorff)</a:t>
            </a:r>
          </a:p>
          <a:p>
            <a:pPr lvl="1"/>
            <a:r>
              <a:rPr lang="en-US" b="1" dirty="0"/>
              <a:t>Week 3 (1/24): 	US Economic Update (Geoffrey </a:t>
            </a:r>
            <a:r>
              <a:rPr lang="en-US" b="1" dirty="0" err="1"/>
              <a:t>Woglom</a:t>
            </a:r>
            <a:r>
              <a:rPr lang="en-US" b="1" dirty="0"/>
              <a:t>, Amherst College)</a:t>
            </a:r>
          </a:p>
          <a:p>
            <a:pPr lvl="1"/>
            <a:r>
              <a:rPr lang="en-US" dirty="0"/>
              <a:t>Week 4 (1/31): 	Monetary Economics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5 (2/7):	The Black-White Wealth Gap(Jon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6 (2/14):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9C2992-7668-7399-4D5A-6213E07E3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332" y="1444083"/>
            <a:ext cx="10515600" cy="443882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C29A-38C1-B05A-D6BD-5AC11B87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 Closer Look:  Good News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5F1FEA-3475-02BF-2682-D7899AC1B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02" y="1469110"/>
            <a:ext cx="10515600" cy="44689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551FF-4E7A-818B-FEF6-20320C0C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5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78B67-6D2E-8DE5-3778-6EA8453B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nts Paid and Rents Asked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77E21-8E30-6DFE-B93B-90CC227B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FD12E7-2587-55E8-67A1-9CD0A63DA5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199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DC29A-38C1-B05A-D6BD-5AC11B87A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 Closer Look:  Troubling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551FF-4E7A-818B-FEF6-20320C0C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F3FD3A-F452-29B7-8855-52FB9D83A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6746"/>
            <a:ext cx="10515600" cy="4422102"/>
          </a:xfrm>
        </p:spPr>
      </p:pic>
    </p:spTree>
    <p:extLst>
      <p:ext uri="{BB962C8B-B14F-4D97-AF65-F5344CB8AC3E}">
        <p14:creationId xmlns:p14="http://schemas.microsoft.com/office/powerpoint/2010/main" val="4073895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CE2C-4DBB-ED83-7AAA-CC384D01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</a:t>
            </a:r>
            <a:r>
              <a:rPr lang="en-US" dirty="0"/>
              <a:t>soline Prices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7B950-5B33-2A7B-E7AB-8F9502CB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2BF59-961D-CAFB-C61E-1E479AB31A2D}"/>
              </a:ext>
            </a:extLst>
          </p:cNvPr>
          <p:cNvSpPr txBox="1"/>
          <p:nvPr/>
        </p:nvSpPr>
        <p:spPr>
          <a:xfrm>
            <a:off x="5202382" y="6488668"/>
            <a:ext cx="545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US Energy Information Administration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6335C95-17EC-3C2A-2D85-D845A2FB26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10515600" cy="489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796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D6D-C674-0C6A-FB3A-F20B28F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ges Haven’t Kept Pace with Inflation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F8B947-FF74-EBF9-5522-F06165BFA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0121" y="1570038"/>
            <a:ext cx="8574464" cy="45607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021C9-7DEA-1D9E-B748-ACE0882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0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E3AC-1EE9-B24C-02E1-FD448FE9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icy 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9226D-C74D-5FB9-9360-0FC3701A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Fiscal:</a:t>
            </a:r>
          </a:p>
          <a:p>
            <a:r>
              <a:rPr lang="en-US" dirty="0"/>
              <a:t>2020-2021:  massive stimulus.  Cares Act, 3 rounds of stimulus checks, expanded unemployment benefits, Payroll Protection Loans.</a:t>
            </a:r>
          </a:p>
          <a:p>
            <a:pPr marL="0" indent="0">
              <a:buNone/>
            </a:pPr>
            <a:r>
              <a:rPr lang="en-US" dirty="0"/>
              <a:t>Monetary:</a:t>
            </a:r>
          </a:p>
          <a:p>
            <a:r>
              <a:rPr lang="en-US" dirty="0"/>
              <a:t>2020-2/2022:  policy interest rate at zero, new round of quantitative easing.</a:t>
            </a:r>
          </a:p>
          <a:p>
            <a:r>
              <a:rPr lang="en-US" dirty="0"/>
              <a:t>3/2022-present:  most rapid increase in interest rates since Paul Volcker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BBBD-CE45-7541-19D1-ECCA2939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2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CCA9A4-1AD0-4AB2-BD11-1BA4B010DBF5}"/>
              </a:ext>
            </a:extLst>
          </p:cNvPr>
          <p:cNvGraphicFramePr>
            <a:graphicFrameLocks noGrp="1"/>
          </p:cNvGraphicFramePr>
          <p:nvPr/>
        </p:nvGraphicFramePr>
        <p:xfrm>
          <a:off x="1156855" y="1420090"/>
          <a:ext cx="9940635" cy="50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Fis</a:t>
            </a:r>
            <a:r>
              <a:rPr lang="en-US"/>
              <a:t>cally Driven Recovery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B4BE61-0138-F60D-42EF-F6F789358169}"/>
              </a:ext>
            </a:extLst>
          </p:cNvPr>
          <p:cNvGrpSpPr/>
          <p:nvPr/>
        </p:nvGrpSpPr>
        <p:grpSpPr>
          <a:xfrm>
            <a:off x="2269835" y="3241964"/>
            <a:ext cx="1887793" cy="1960417"/>
            <a:chOff x="2851726" y="3056666"/>
            <a:chExt cx="1887793" cy="1587084"/>
          </a:xfrm>
        </p:grpSpPr>
        <p:cxnSp>
          <p:nvCxnSpPr>
            <p:cNvPr id="4" name="Google Shape;229;p33">
              <a:extLst>
                <a:ext uri="{FF2B5EF4-FFF2-40B4-BE49-F238E27FC236}">
                  <a16:creationId xmlns:a16="http://schemas.microsoft.com/office/drawing/2014/main" id="{41239F6E-0265-883D-0ACF-BFD0D9C55DB2}"/>
                </a:ext>
              </a:extLst>
            </p:cNvPr>
            <p:cNvCxnSpPr/>
            <p:nvPr/>
          </p:nvCxnSpPr>
          <p:spPr>
            <a:xfrm>
              <a:off x="3549243" y="3056666"/>
              <a:ext cx="0" cy="1587084"/>
            </a:xfrm>
            <a:prstGeom prst="straightConnector1">
              <a:avLst/>
            </a:prstGeom>
            <a:noFill/>
            <a:ln w="34925" cap="flat" cmpd="sng">
              <a:solidFill>
                <a:srgbClr val="7030A0"/>
              </a:solidFill>
              <a:prstDash val="solid"/>
              <a:miter lim="800000"/>
              <a:headEnd type="triangle" w="lg" len="lg"/>
              <a:tailEnd type="triangle" w="lg" len="lg"/>
            </a:ln>
          </p:spPr>
        </p:cxnSp>
        <p:sp>
          <p:nvSpPr>
            <p:cNvPr id="5" name="Google Shape;230;p33">
              <a:extLst>
                <a:ext uri="{FF2B5EF4-FFF2-40B4-BE49-F238E27FC236}">
                  <a16:creationId xmlns:a16="http://schemas.microsoft.com/office/drawing/2014/main" id="{C31F6009-6222-8E0C-5D29-AAD86EB2A198}"/>
                </a:ext>
              </a:extLst>
            </p:cNvPr>
            <p:cNvSpPr txBox="1"/>
            <p:nvPr/>
          </p:nvSpPr>
          <p:spPr>
            <a:xfrm>
              <a:off x="2851726" y="3619376"/>
              <a:ext cx="18877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Saving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86" y="108859"/>
            <a:ext cx="12192000" cy="704414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1019628" y="4209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Sti</a:t>
            </a:r>
            <a:r>
              <a:rPr lang="en-US"/>
              <a:t>mulus Payments Saved Low Wage Workers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811" y="1538867"/>
            <a:ext cx="9692757" cy="501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400"/>
              <a:buNone/>
            </a:pP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0666"/>
            <a:ext cx="13184600" cy="741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1239" y="1538868"/>
            <a:ext cx="9151803" cy="4995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Acc</a:t>
            </a:r>
            <a:r>
              <a:rPr lang="en-US" dirty="0"/>
              <a:t>ommodative Monetary Policy until 3/2022</a:t>
            </a:r>
            <a:endParaRPr dirty="0"/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3A5483BA-7197-AC67-46AE-A93D337E8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362" y="1146591"/>
            <a:ext cx="10515600" cy="48982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Fed</a:t>
            </a:r>
            <a:r>
              <a:rPr lang="en-US"/>
              <a:t> QE during the Recovery</a:t>
            </a:r>
            <a:endParaRPr/>
          </a:p>
        </p:txBody>
      </p:sp>
      <p:sp>
        <p:nvSpPr>
          <p:cNvPr id="297" name="Google Shape;297;p4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Zero interest rates until March and a Big QE program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0D759-92D4-EC97-5ED4-3CBCF354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19" y="1911282"/>
            <a:ext cx="8079571" cy="413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ere we Stand</a:t>
            </a: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The ARP was probably too big, but helped many poor families, and the Fed was aware of the size of the stimulus.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Monetary policy was too easy for too long, but since March of last years has been much more restrictive.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Yes, there were supply chain issues that temporarily raised inflation, but there was (is?) too much total spending.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r>
              <a:rPr lang="en-US" dirty="0"/>
              <a:t>So, where are we headed?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DD93-1677-9144-952C-209F53AC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the “R” Word?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608072-EE65-E8F0-3B60-D0354E017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47" y="1271240"/>
            <a:ext cx="5542155" cy="47225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124C8-E963-9C63-D835-F20D94FA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6AE31-5820-C0BA-F3D4-E6A159F2EE78}"/>
              </a:ext>
            </a:extLst>
          </p:cNvPr>
          <p:cNvSpPr txBox="1"/>
          <p:nvPr/>
        </p:nvSpPr>
        <p:spPr>
          <a:xfrm>
            <a:off x="7805854" y="2185639"/>
            <a:ext cx="338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Latest Observation, 10/2022:  </a:t>
            </a:r>
            <a:r>
              <a:rPr lang="en-US" sz="3200" dirty="0">
                <a:solidFill>
                  <a:srgbClr val="FF0000"/>
                </a:solidFill>
              </a:rPr>
              <a:t>63%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B5687-FC4A-57E5-F8FB-BC27ABD3A905}"/>
              </a:ext>
            </a:extLst>
          </p:cNvPr>
          <p:cNvSpPr txBox="1"/>
          <p:nvPr/>
        </p:nvSpPr>
        <p:spPr>
          <a:xfrm>
            <a:off x="7903534" y="5959075"/>
            <a:ext cx="265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</a:t>
            </a:r>
            <a:r>
              <a:rPr lang="en-US" i="1" dirty="0"/>
              <a:t>Wall Street 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9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Recessions are caused by decreases in total spending.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>
                <a:solidFill>
                  <a:srgbClr val="1E4E79"/>
                </a:solidFill>
              </a:rPr>
              <a:t>l GDP Growth and Recessions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4" name="FRED Graph Chart" descr="FRED Graph">
            <a:extLst>
              <a:ext uri="{FF2B5EF4-FFF2-40B4-BE49-F238E27FC236}">
                <a16:creationId xmlns:a16="http://schemas.microsoft.com/office/drawing/2014/main" id="{05D2245F-1D1C-0D4A-2A23-2EDF0511D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3610" y="1570038"/>
            <a:ext cx="979634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85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67F0-DE3F-C4DF-E260-0E50C8AB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spects for Consumer Spending?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DCD93-15FA-107D-0221-CFEAD0B0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916110-563B-5269-FC36-9F71DDAE1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1" y="1570038"/>
            <a:ext cx="512791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RED Graph Chart" descr="FRED Graph">
            <a:extLst>
              <a:ext uri="{FF2B5EF4-FFF2-40B4-BE49-F238E27FC236}">
                <a16:creationId xmlns:a16="http://schemas.microsoft.com/office/drawing/2014/main" id="{5C9910ED-A553-D9E7-2E5A-EC0C00C4B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834" y="1576966"/>
            <a:ext cx="5862205" cy="47164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24C888-430B-AAD9-4A30-C05D64714C93}"/>
              </a:ext>
            </a:extLst>
          </p:cNvPr>
          <p:cNvCxnSpPr/>
          <p:nvPr/>
        </p:nvCxnSpPr>
        <p:spPr>
          <a:xfrm flipV="1">
            <a:off x="7058891" y="1981200"/>
            <a:ext cx="4294908" cy="25215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2DB494-1841-B3F9-59D0-9C0C22FF9406}"/>
              </a:ext>
            </a:extLst>
          </p:cNvPr>
          <p:cNvSpPr txBox="1"/>
          <p:nvPr/>
        </p:nvSpPr>
        <p:spPr>
          <a:xfrm>
            <a:off x="3189249" y="5921375"/>
            <a:ext cx="263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Deutsche Bank Research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3CACB1-1702-14BD-F584-1F3AA5DD4C0F}"/>
              </a:ext>
            </a:extLst>
          </p:cNvPr>
          <p:cNvSpPr txBox="1"/>
          <p:nvPr/>
        </p:nvSpPr>
        <p:spPr>
          <a:xfrm>
            <a:off x="6864929" y="1988635"/>
            <a:ext cx="3315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Credit Card Debt</a:t>
            </a:r>
          </a:p>
        </p:txBody>
      </p:sp>
    </p:spTree>
    <p:extLst>
      <p:ext uri="{BB962C8B-B14F-4D97-AF65-F5344CB8AC3E}">
        <p14:creationId xmlns:p14="http://schemas.microsoft.com/office/powerpoint/2010/main" val="197264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BB35-B7BF-7862-5954-6C0DC702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Cooling?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43682-4D3A-987B-C9E8-113FD7CD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259EC95A-1D20-C3FD-AA4E-0D1C00D3987F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0391" y="1474711"/>
            <a:ext cx="5013960" cy="512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6;p13">
            <a:extLst>
              <a:ext uri="{FF2B5EF4-FFF2-40B4-BE49-F238E27FC236}">
                <a16:creationId xmlns:a16="http://schemas.microsoft.com/office/drawing/2014/main" id="{07CE7A90-0888-1940-DDE3-2170C6FB45C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622" y="1491894"/>
            <a:ext cx="552092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8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07B7-23DE-9DB8-9084-0CC03E51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spects for Inflation: Some Other Good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B511-4339-0F2F-3F5F-3E998A08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A91951-AA4F-2E4D-B2C7-C0E9585049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60088"/>
          <a:ext cx="10515600" cy="483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4374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AD03-FE50-9AF2-863B-2E994A62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ubling Signs:  Inflation Expectations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659B6-3A9F-910D-780C-F5757770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7B3B69-0C1D-69CB-EF9F-E4456E3B7C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ACEB57-18B9-86E5-987D-ED2B5E7A23DC}"/>
              </a:ext>
            </a:extLst>
          </p:cNvPr>
          <p:cNvSpPr txBox="1"/>
          <p:nvPr/>
        </p:nvSpPr>
        <p:spPr>
          <a:xfrm>
            <a:off x="7639098" y="6042861"/>
            <a:ext cx="437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Federal Reserve of Philadelphia</a:t>
            </a:r>
          </a:p>
        </p:txBody>
      </p:sp>
    </p:spTree>
    <p:extLst>
      <p:ext uri="{BB962C8B-B14F-4D97-AF65-F5344CB8AC3E}">
        <p14:creationId xmlns:p14="http://schemas.microsoft.com/office/powerpoint/2010/main" val="164122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E2FC-90CA-CADE-4C8D-660EF2BF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 of the Fed’s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034C-3AD8-AB13-A49C-22424778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Economy is stronger than had been anticipated in September, but real GDP growth will remain positive.</a:t>
            </a:r>
          </a:p>
          <a:p>
            <a:r>
              <a:rPr lang="en-US" dirty="0"/>
              <a:t>Unemployment will have to rise by about 1 percentage point.</a:t>
            </a:r>
          </a:p>
          <a:p>
            <a:r>
              <a:rPr lang="en-US" dirty="0"/>
              <a:t>Short-term interest rates will have to rise some more, to above 5 percent.</a:t>
            </a:r>
          </a:p>
          <a:p>
            <a:r>
              <a:rPr lang="en-US" dirty="0"/>
              <a:t>Inflation will slowly return to the Fed’s target of 2 percent:  sort of a “soft landing.”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1E1CC-48EB-AFF1-CFFA-84B09386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8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F2A8-E9EE-6FF5-2C92-F4EDAA0D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</a:t>
            </a:r>
            <a:r>
              <a:rPr lang="en-US" dirty="0"/>
              <a:t>MC Forecasts, December 14,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4F129-E5F6-A2C1-F56A-1E43C903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042D3EB-C3ED-2F93-5469-E852AE717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2436" y="1397409"/>
          <a:ext cx="7349988" cy="4451994"/>
        </p:xfrm>
        <a:graphic>
          <a:graphicData uri="http://schemas.openxmlformats.org/drawingml/2006/table">
            <a:tbl>
              <a:tblPr firstRow="1" firstCol="1" bandRow="1"/>
              <a:tblGrid>
                <a:gridCol w="1794319">
                  <a:extLst>
                    <a:ext uri="{9D8B030D-6E8A-4147-A177-3AD203B41FA5}">
                      <a16:colId xmlns:a16="http://schemas.microsoft.com/office/drawing/2014/main" val="1637346234"/>
                    </a:ext>
                  </a:extLst>
                </a:gridCol>
                <a:gridCol w="1094097">
                  <a:extLst>
                    <a:ext uri="{9D8B030D-6E8A-4147-A177-3AD203B41FA5}">
                      <a16:colId xmlns:a16="http://schemas.microsoft.com/office/drawing/2014/main" val="527294239"/>
                    </a:ext>
                  </a:extLst>
                </a:gridCol>
                <a:gridCol w="1094097">
                  <a:extLst>
                    <a:ext uri="{9D8B030D-6E8A-4147-A177-3AD203B41FA5}">
                      <a16:colId xmlns:a16="http://schemas.microsoft.com/office/drawing/2014/main" val="421899525"/>
                    </a:ext>
                  </a:extLst>
                </a:gridCol>
                <a:gridCol w="1094879">
                  <a:extLst>
                    <a:ext uri="{9D8B030D-6E8A-4147-A177-3AD203B41FA5}">
                      <a16:colId xmlns:a16="http://schemas.microsoft.com/office/drawing/2014/main" val="3461822700"/>
                    </a:ext>
                  </a:extLst>
                </a:gridCol>
                <a:gridCol w="1136298">
                  <a:extLst>
                    <a:ext uri="{9D8B030D-6E8A-4147-A177-3AD203B41FA5}">
                      <a16:colId xmlns:a16="http://schemas.microsoft.com/office/drawing/2014/main" val="2719165441"/>
                    </a:ext>
                  </a:extLst>
                </a:gridCol>
                <a:gridCol w="1136298">
                  <a:extLst>
                    <a:ext uri="{9D8B030D-6E8A-4147-A177-3AD203B41FA5}">
                      <a16:colId xmlns:a16="http://schemas.microsoft.com/office/drawing/2014/main" val="2852233672"/>
                    </a:ext>
                  </a:extLst>
                </a:gridCol>
              </a:tblGrid>
              <a:tr h="22845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 percent)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33147"/>
                  </a:ext>
                </a:extLst>
              </a:tr>
              <a:tr h="467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Longer Run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859285"/>
                  </a:ext>
                </a:extLst>
              </a:tr>
              <a:tr h="228457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70781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RGDP growth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86595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Sept.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171916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609706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Unemployment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985600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Sept.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63637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03405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719956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Sept.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494582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825967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Inflation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128433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Sept.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449408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18790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Funds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6507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Sept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434617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81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588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1062-3BB9-2485-002F-12D498A1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19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Phil</a:t>
            </a:r>
            <a:r>
              <a:rPr lang="en-US" dirty="0"/>
              <a:t>adelphia Fed Survey of Professional Forecasters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D5BCFB-90A1-ADB8-1B46-2988996FE8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05200" y="1924258"/>
          <a:ext cx="7308272" cy="4451994"/>
        </p:xfrm>
        <a:graphic>
          <a:graphicData uri="http://schemas.openxmlformats.org/drawingml/2006/table">
            <a:tbl>
              <a:tblPr firstRow="1" firstCol="1" bandRow="1"/>
              <a:tblGrid>
                <a:gridCol w="2124562">
                  <a:extLst>
                    <a:ext uri="{9D8B030D-6E8A-4147-A177-3AD203B41FA5}">
                      <a16:colId xmlns:a16="http://schemas.microsoft.com/office/drawing/2014/main" val="3749742643"/>
                    </a:ext>
                  </a:extLst>
                </a:gridCol>
                <a:gridCol w="1295464">
                  <a:extLst>
                    <a:ext uri="{9D8B030D-6E8A-4147-A177-3AD203B41FA5}">
                      <a16:colId xmlns:a16="http://schemas.microsoft.com/office/drawing/2014/main" val="1130265718"/>
                    </a:ext>
                  </a:extLst>
                </a:gridCol>
                <a:gridCol w="1295464">
                  <a:extLst>
                    <a:ext uri="{9D8B030D-6E8A-4147-A177-3AD203B41FA5}">
                      <a16:colId xmlns:a16="http://schemas.microsoft.com/office/drawing/2014/main" val="1347759747"/>
                    </a:ext>
                  </a:extLst>
                </a:gridCol>
                <a:gridCol w="1296391">
                  <a:extLst>
                    <a:ext uri="{9D8B030D-6E8A-4147-A177-3AD203B41FA5}">
                      <a16:colId xmlns:a16="http://schemas.microsoft.com/office/drawing/2014/main" val="797040134"/>
                    </a:ext>
                  </a:extLst>
                </a:gridCol>
                <a:gridCol w="1296391">
                  <a:extLst>
                    <a:ext uri="{9D8B030D-6E8A-4147-A177-3AD203B41FA5}">
                      <a16:colId xmlns:a16="http://schemas.microsoft.com/office/drawing/2014/main" val="4222334529"/>
                    </a:ext>
                  </a:extLst>
                </a:gridCol>
              </a:tblGrid>
              <a:tr h="22845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 percent)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17200"/>
                  </a:ext>
                </a:extLst>
              </a:tr>
              <a:tr h="4675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000520"/>
                  </a:ext>
                </a:extLst>
              </a:tr>
              <a:tr h="22845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49684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RGDP growth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96574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Aug.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124489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057088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Unemployment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456006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Aug.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153973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941813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71749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Aug.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959254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611733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Core Inflation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010629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Aug.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209266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082826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mo. Tbill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302038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Aug.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009973"/>
                  </a:ext>
                </a:extLst>
              </a:tr>
              <a:tr h="228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46" marR="62846" marT="0" marB="0">
                    <a:lnL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DD6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47698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EE528-0E0D-717C-E9EB-3705B848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18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61B23-C1AA-DC1B-A9F2-7F048955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rket’s Expectations of Future Fed Actions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C9FC5D-BFC6-EF25-49FF-9C25C6D7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275" y="1381756"/>
            <a:ext cx="6921822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16F82-B69E-0DB2-539F-1545DFBC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41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8AE1-5A2B-01FB-907A-A587C1CE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 of Where We are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64F6A-160F-82CE-9B15-89B2B598D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growth in total spending is at least slowing.</a:t>
            </a:r>
          </a:p>
          <a:p>
            <a:r>
              <a:rPr lang="en-US" dirty="0"/>
              <a:t>Labor Market is still strong, but lagging indicator.</a:t>
            </a:r>
          </a:p>
          <a:p>
            <a:r>
              <a:rPr lang="en-US" dirty="0"/>
              <a:t>Hard or Soft Landing:  the Jury is out.</a:t>
            </a:r>
          </a:p>
          <a:p>
            <a:r>
              <a:rPr lang="en-US" dirty="0"/>
              <a:t>Inflation is coming down, but how fast?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Known Unknowns:  New Covid Variant, Ukraine War, Budget Fight, Fed Actions.</a:t>
            </a:r>
          </a:p>
          <a:p>
            <a:pPr marL="0" indent="0">
              <a:buNone/>
            </a:pPr>
            <a:r>
              <a:rPr lang="en-US" dirty="0"/>
              <a:t>Unknown,  Unknowns!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1AFB9-3F04-729C-9E27-EEB83C26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</a:t>
            </a:r>
            <a:r>
              <a:rPr lang="en-US"/>
              <a:t>at’s at Stake?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If people expect inflation, that can lead to high actual inflation.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Paul Volcker in 1981 realized this point and wrung inflation out of the system with a massive recession.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Unemployment peaked at 11%.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Europe’s lost decade.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Latin America Debt Crisis.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/>
              <a:t>But, (for the US) it worked!</a:t>
            </a:r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753140" y="-88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“An</a:t>
            </a:r>
            <a:r>
              <a:rPr lang="en-US"/>
              <a:t>choring” Inflation Expectations</a:t>
            </a:r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321" name="Google Shape;321;p44"/>
          <p:cNvSpPr txBox="1"/>
          <p:nvPr/>
        </p:nvSpPr>
        <p:spPr>
          <a:xfrm>
            <a:off x="4141381" y="5981901"/>
            <a:ext cx="79425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Forecasts:  Philadelphia Fed, “Survey of Professional Forecasters”</a:t>
            </a:r>
            <a:endParaRPr/>
          </a:p>
        </p:txBody>
      </p:sp>
      <p:pic>
        <p:nvPicPr>
          <p:cNvPr id="322" name="Google Shape;3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16740"/>
            <a:ext cx="10515600" cy="460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F243-D51B-3A69-CA1F-AA3AB281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Did We Get Here?  The Fed?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78D7-3685-E0F4-AD26-26FA632AA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22, 2021:  inflation, 5.2%; unemployment 5.2%</a:t>
            </a:r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is elevated, largely reflecting transitory factors. …With inflation having run persistently below this longer-run goal, the Committee will aim to achieve inflation moderately above 2 percent for some time so that inflation averages 2 percent over time and longer‑term inflation expectations remain well anchored at 2 percent.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14, 2022:  inflation, 7.1%, unemployment 3.6%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[T]he Committee decided to raise the target range for the federal funds rate to 4-1/4 to 4-1/2 percent. The Committee anticipates that ongoing increases in the target range will be appropriate …to return inflation to 2 percent over time. .. The Committee is strongly committed to returning inflation to its 2 percent objective.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E9789-7AD4-B365-3240-98319AD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10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Sta</a:t>
            </a:r>
            <a:r>
              <a:rPr lang="en-US" dirty="0">
                <a:solidFill>
                  <a:srgbClr val="1E4E79"/>
                </a:solidFill>
              </a:rPr>
              <a:t>y Tuned</a:t>
            </a:r>
            <a:endParaRPr dirty="0"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January 26, BEA first estimate of fourth quarter GDP.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January 27, BEA releases PCE inflation for December.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r>
              <a:rPr lang="en-US" dirty="0"/>
              <a:t>January 31, next Federal Reserve meeting.</a:t>
            </a:r>
          </a:p>
          <a:p>
            <a:pPr>
              <a:spcBef>
                <a:spcPts val="0"/>
              </a:spcBef>
              <a:buClr>
                <a:srgbClr val="0C4C88"/>
              </a:buClr>
              <a:buSzPts val="2800"/>
            </a:pPr>
            <a:endParaRPr lang="en-US" dirty="0"/>
          </a:p>
          <a:p>
            <a:pPr marL="0" indent="0">
              <a:spcBef>
                <a:spcPts val="0"/>
              </a:spcBef>
              <a:buClr>
                <a:srgbClr val="0C4C88"/>
              </a:buClr>
              <a:buSzPts val="2800"/>
              <a:buNone/>
            </a:pPr>
            <a:r>
              <a:rPr lang="en-US" dirty="0"/>
              <a:t>Next week we will look in </a:t>
            </a:r>
            <a:r>
              <a:rPr lang="en-US"/>
              <a:t>more depth </a:t>
            </a:r>
            <a:r>
              <a:rPr lang="en-US" dirty="0"/>
              <a:t>at the Fed and their current policy stance.</a:t>
            </a:r>
            <a:endParaRPr dirty="0"/>
          </a:p>
        </p:txBody>
      </p:sp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January 24,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Quick summary of the state of the economy.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The Effect of M&amp;F policies.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 lies ahead for the economy.</a:t>
            </a:r>
          </a:p>
          <a:p>
            <a:pPr marL="514350" indent="-514350">
              <a:buClr>
                <a:srgbClr val="0C4C88"/>
              </a:buClr>
              <a:buSzPts val="2800"/>
              <a:buFont typeface="Calibri"/>
              <a:buAutoNum type="arabicPeriod"/>
            </a:pPr>
            <a:r>
              <a:rPr lang="en-US" dirty="0"/>
              <a:t>What’s at stake in controlling inflation.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C88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9CE153-EBA0-9D32-4089-8B4087876F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8874" y="2432680"/>
          <a:ext cx="4144926" cy="3330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463">
                  <a:extLst>
                    <a:ext uri="{9D8B030D-6E8A-4147-A177-3AD203B41FA5}">
                      <a16:colId xmlns:a16="http://schemas.microsoft.com/office/drawing/2014/main" val="310364770"/>
                    </a:ext>
                  </a:extLst>
                </a:gridCol>
                <a:gridCol w="2072463">
                  <a:extLst>
                    <a:ext uri="{9D8B030D-6E8A-4147-A177-3AD203B41FA5}">
                      <a16:colId xmlns:a16="http://schemas.microsoft.com/office/drawing/2014/main" val="3936927986"/>
                    </a:ext>
                  </a:extLst>
                </a:gridCol>
              </a:tblGrid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Consumption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68.2%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08589158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Investment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17.8%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4929756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Exports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11.9%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20520579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-15.4%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884701282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Government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17.5%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10686170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97790973"/>
                  </a:ext>
                </a:extLst>
              </a:tr>
              <a:tr h="4757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GDP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100.0%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09693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6CC69B-95D3-5AA3-32B0-6C8D55F5A70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747696" y="1491894"/>
          <a:ext cx="65461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38200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Rea</a:t>
            </a:r>
            <a:r>
              <a:rPr lang="en-US"/>
              <a:t>l GDP and ‘Potential’ during the Recovery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pic>
        <p:nvPicPr>
          <p:cNvPr id="11" name="FRED Graph Chart" descr="FRED Graph">
            <a:extLst>
              <a:ext uri="{FF2B5EF4-FFF2-40B4-BE49-F238E27FC236}">
                <a16:creationId xmlns:a16="http://schemas.microsoft.com/office/drawing/2014/main" id="{2EB1E6DC-B2E5-4597-5622-6F556D54D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93470"/>
            <a:ext cx="10002982" cy="4836756"/>
          </a:xfrm>
          <a:prstGeom prst="rect">
            <a:avLst/>
          </a:prstGeom>
        </p:spPr>
      </p:pic>
      <p:grpSp>
        <p:nvGrpSpPr>
          <p:cNvPr id="136" name="Google Shape;136;p21"/>
          <p:cNvGrpSpPr/>
          <p:nvPr/>
        </p:nvGrpSpPr>
        <p:grpSpPr>
          <a:xfrm>
            <a:off x="10269668" y="2506626"/>
            <a:ext cx="2021365" cy="1353235"/>
            <a:chOff x="10269668" y="2392471"/>
            <a:chExt cx="2021365" cy="1353235"/>
          </a:xfrm>
        </p:grpSpPr>
        <p:sp>
          <p:nvSpPr>
            <p:cNvPr id="137" name="Google Shape;137;p21"/>
            <p:cNvSpPr txBox="1"/>
            <p:nvPr/>
          </p:nvSpPr>
          <p:spPr>
            <a:xfrm>
              <a:off x="10269668" y="2730043"/>
              <a:ext cx="20213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“output gap” is about $150b</a:t>
              </a:r>
              <a:endParaRPr dirty="0"/>
            </a:p>
          </p:txBody>
        </p:sp>
        <p:cxnSp>
          <p:nvCxnSpPr>
            <p:cNvPr id="138" name="Google Shape;138;p21"/>
            <p:cNvCxnSpPr/>
            <p:nvPr/>
          </p:nvCxnSpPr>
          <p:spPr>
            <a:xfrm>
              <a:off x="10644351" y="2392471"/>
              <a:ext cx="900878" cy="546594"/>
            </a:xfrm>
            <a:prstGeom prst="straightConnector1">
              <a:avLst/>
            </a:prstGeom>
            <a:noFill/>
            <a:ln w="34925" cap="flat" cmpd="sng">
              <a:solidFill>
                <a:schemeClr val="accent1"/>
              </a:solidFill>
              <a:prstDash val="solid"/>
              <a:miter lim="800000"/>
              <a:headEnd type="triangle" w="med" len="med"/>
              <a:tailEnd type="none" w="sm" len="sm"/>
            </a:ln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7F29-340F-AE99-0675-C68299356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in Maine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610CA-6F91-14AE-EDA8-2D64432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FRED Graph Chart" descr="FRED Graph">
            <a:extLst>
              <a:ext uri="{FF2B5EF4-FFF2-40B4-BE49-F238E27FC236}">
                <a16:creationId xmlns:a16="http://schemas.microsoft.com/office/drawing/2014/main" id="{EDFF98F5-9910-93FC-E81F-3F7921DCB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662" y="1570038"/>
            <a:ext cx="10039989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309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104501</TotalTime>
  <Words>1764</Words>
  <Application>Microsoft Macintosh PowerPoint</Application>
  <PresentationFormat>Widescreen</PresentationFormat>
  <Paragraphs>434</Paragraphs>
  <Slides>49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Arimo</vt:lpstr>
      <vt:lpstr>Calibri</vt:lpstr>
      <vt:lpstr>Courier New</vt:lpstr>
      <vt:lpstr>Custom Design</vt:lpstr>
      <vt:lpstr>PowerPoint Presentation</vt:lpstr>
      <vt:lpstr> Course Outline</vt:lpstr>
      <vt:lpstr>Submitting Questions</vt:lpstr>
      <vt:lpstr>Credits and Disclaimer</vt:lpstr>
      <vt:lpstr>PowerPoint Presentation</vt:lpstr>
      <vt:lpstr>Outline for the Talk</vt:lpstr>
      <vt:lpstr>Gross Domestic Product</vt:lpstr>
      <vt:lpstr>Real GDP and ‘Potential’ during the Recovery</vt:lpstr>
      <vt:lpstr>GDP in Maine</vt:lpstr>
      <vt:lpstr>Labor Market:  Fully Recovered?</vt:lpstr>
      <vt:lpstr>Where Have All the Workers Gone?</vt:lpstr>
      <vt:lpstr>Age Seems to Matter</vt:lpstr>
      <vt:lpstr>Gender Doesn’t Seem to Matter</vt:lpstr>
      <vt:lpstr>Race?</vt:lpstr>
      <vt:lpstr>Labor Market in Maine </vt:lpstr>
      <vt:lpstr>Overall Good News on the Real Side</vt:lpstr>
      <vt:lpstr>Interest Rates: Era of Falling Rates Over?</vt:lpstr>
      <vt:lpstr>What about Housing?</vt:lpstr>
      <vt:lpstr>Stock Prices:  Rates and Recession?</vt:lpstr>
      <vt:lpstr>Inflation during the Recovery</vt:lpstr>
      <vt:lpstr>Inflation a Closer Look:  Good News</vt:lpstr>
      <vt:lpstr>Rents Paid and Rents Asked For</vt:lpstr>
      <vt:lpstr>Inflation a Closer Look:  Troubling News</vt:lpstr>
      <vt:lpstr>Gasoline Prices</vt:lpstr>
      <vt:lpstr>Wages Haven’t Kept Pace with Inflation</vt:lpstr>
      <vt:lpstr>Policy  Effects</vt:lpstr>
      <vt:lpstr>Fiscally Driven Recovery</vt:lpstr>
      <vt:lpstr>Stimulus Payments Saved Low Wage Workers</vt:lpstr>
      <vt:lpstr>PowerPoint Presentation</vt:lpstr>
      <vt:lpstr>Accommodative Monetary Policy until 3/2022</vt:lpstr>
      <vt:lpstr>Fed QE during the Recovery</vt:lpstr>
      <vt:lpstr>Where we Stand</vt:lpstr>
      <vt:lpstr>What about the “R” Word?</vt:lpstr>
      <vt:lpstr>What is a Recession?</vt:lpstr>
      <vt:lpstr>Real GDP Growth and Recessions</vt:lpstr>
      <vt:lpstr>Prospects for Consumer Spending?</vt:lpstr>
      <vt:lpstr>Labor Market Cooling?</vt:lpstr>
      <vt:lpstr>Prospects for Inflation: Some Other Good News</vt:lpstr>
      <vt:lpstr>Troubling Signs:  Inflation Expectations</vt:lpstr>
      <vt:lpstr>Summary of the Fed’s View</vt:lpstr>
      <vt:lpstr>FOMC Forecasts, December 14, 2022</vt:lpstr>
      <vt:lpstr>Philadelphia Fed Survey of Professional Forecasters</vt:lpstr>
      <vt:lpstr>Market’s Expectations of Future Fed Actions</vt:lpstr>
      <vt:lpstr>Summary of Where We are Headed</vt:lpstr>
      <vt:lpstr>What’s at Stake?</vt:lpstr>
      <vt:lpstr>“Anchoring” Inflation Expectations</vt:lpstr>
      <vt:lpstr>How Did We Get Here?  The Fed?</vt:lpstr>
      <vt:lpstr>Stay Tuned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345</cp:revision>
  <cp:lastPrinted>2022-09-09T18:17:38Z</cp:lastPrinted>
  <dcterms:created xsi:type="dcterms:W3CDTF">2017-05-03T22:30:38Z</dcterms:created>
  <dcterms:modified xsi:type="dcterms:W3CDTF">2023-01-24T20:33:50Z</dcterms:modified>
</cp:coreProperties>
</file>