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101"/>
  </p:notesMasterIdLst>
  <p:sldIdLst>
    <p:sldId id="1026" r:id="rId2"/>
    <p:sldId id="328" r:id="rId3"/>
    <p:sldId id="3935" r:id="rId4"/>
    <p:sldId id="1029" r:id="rId5"/>
    <p:sldId id="4001" r:id="rId6"/>
    <p:sldId id="436" r:id="rId7"/>
    <p:sldId id="4070" r:id="rId8"/>
    <p:sldId id="1078" r:id="rId9"/>
    <p:sldId id="532" r:id="rId10"/>
    <p:sldId id="1194" r:id="rId11"/>
    <p:sldId id="1169" r:id="rId12"/>
    <p:sldId id="3970" r:id="rId13"/>
    <p:sldId id="1091" r:id="rId14"/>
    <p:sldId id="3943" r:id="rId15"/>
    <p:sldId id="3997" r:id="rId16"/>
    <p:sldId id="3998" r:id="rId17"/>
    <p:sldId id="3999" r:id="rId18"/>
    <p:sldId id="1198" r:id="rId19"/>
    <p:sldId id="4054" r:id="rId20"/>
    <p:sldId id="3981" r:id="rId21"/>
    <p:sldId id="4002" r:id="rId22"/>
    <p:sldId id="1166" r:id="rId23"/>
    <p:sldId id="3982" r:id="rId24"/>
    <p:sldId id="4071" r:id="rId25"/>
    <p:sldId id="3946" r:id="rId26"/>
    <p:sldId id="3947" r:id="rId27"/>
    <p:sldId id="4035" r:id="rId28"/>
    <p:sldId id="3948" r:id="rId29"/>
    <p:sldId id="3968" r:id="rId30"/>
    <p:sldId id="3886" r:id="rId31"/>
    <p:sldId id="317" r:id="rId32"/>
    <p:sldId id="3949" r:id="rId33"/>
    <p:sldId id="354" r:id="rId34"/>
    <p:sldId id="4073" r:id="rId35"/>
    <p:sldId id="1248" r:id="rId36"/>
    <p:sldId id="278" r:id="rId37"/>
    <p:sldId id="3986" r:id="rId38"/>
    <p:sldId id="372" r:id="rId39"/>
    <p:sldId id="3924" r:id="rId40"/>
    <p:sldId id="1076" r:id="rId41"/>
    <p:sldId id="3950" r:id="rId42"/>
    <p:sldId id="3988" r:id="rId43"/>
    <p:sldId id="3951" r:id="rId44"/>
    <p:sldId id="3987" r:id="rId45"/>
    <p:sldId id="3952" r:id="rId46"/>
    <p:sldId id="1761" r:id="rId47"/>
    <p:sldId id="479" r:id="rId48"/>
    <p:sldId id="4055" r:id="rId49"/>
    <p:sldId id="3825" r:id="rId50"/>
    <p:sldId id="3870" r:id="rId51"/>
    <p:sldId id="3871" r:id="rId52"/>
    <p:sldId id="3975" r:id="rId53"/>
    <p:sldId id="3878" r:id="rId54"/>
    <p:sldId id="4056" r:id="rId55"/>
    <p:sldId id="338" r:id="rId56"/>
    <p:sldId id="292" r:id="rId57"/>
    <p:sldId id="4057" r:id="rId58"/>
    <p:sldId id="293" r:id="rId59"/>
    <p:sldId id="3910" r:id="rId60"/>
    <p:sldId id="3965" r:id="rId61"/>
    <p:sldId id="3855" r:id="rId62"/>
    <p:sldId id="3917" r:id="rId63"/>
    <p:sldId id="1694" r:id="rId64"/>
    <p:sldId id="3979" r:id="rId65"/>
    <p:sldId id="3898" r:id="rId66"/>
    <p:sldId id="4063" r:id="rId67"/>
    <p:sldId id="360" r:id="rId68"/>
    <p:sldId id="4038" r:id="rId69"/>
    <p:sldId id="4004" r:id="rId70"/>
    <p:sldId id="4007" r:id="rId71"/>
    <p:sldId id="4005" r:id="rId72"/>
    <p:sldId id="4062" r:id="rId73"/>
    <p:sldId id="3985" r:id="rId74"/>
    <p:sldId id="4060" r:id="rId75"/>
    <p:sldId id="4061" r:id="rId76"/>
    <p:sldId id="4012" r:id="rId77"/>
    <p:sldId id="4058" r:id="rId78"/>
    <p:sldId id="3900" r:id="rId79"/>
    <p:sldId id="4069" r:id="rId80"/>
    <p:sldId id="4065" r:id="rId81"/>
    <p:sldId id="4024" r:id="rId82"/>
    <p:sldId id="4022" r:id="rId83"/>
    <p:sldId id="4026" r:id="rId84"/>
    <p:sldId id="4066" r:id="rId85"/>
    <p:sldId id="4036" r:id="rId86"/>
    <p:sldId id="3915" r:id="rId87"/>
    <p:sldId id="3994" r:id="rId88"/>
    <p:sldId id="3993" r:id="rId89"/>
    <p:sldId id="3847" r:id="rId90"/>
    <p:sldId id="4027" r:id="rId91"/>
    <p:sldId id="271" r:id="rId92"/>
    <p:sldId id="4042" r:id="rId93"/>
    <p:sldId id="4020" r:id="rId94"/>
    <p:sldId id="3995" r:id="rId95"/>
    <p:sldId id="3964" r:id="rId96"/>
    <p:sldId id="4067" r:id="rId97"/>
    <p:sldId id="4072" r:id="rId98"/>
    <p:sldId id="1197" r:id="rId99"/>
    <p:sldId id="4053" r:id="rId10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841" autoAdjust="0"/>
    <p:restoredTop sz="94767"/>
  </p:normalViewPr>
  <p:slideViewPr>
    <p:cSldViewPr snapToGrid="0" snapToObjects="1">
      <p:cViewPr varScale="1">
        <p:scale>
          <a:sx n="68" d="100"/>
          <a:sy n="68" d="100"/>
        </p:scale>
        <p:origin x="216" y="12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commentAuthors" Target="commentAuthor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Sources of Personal </a:t>
            </a:r>
            <a:r>
              <a:rPr lang="en-US" sz="2400" baseline="0"/>
              <a:t>Income</a:t>
            </a:r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1"/>
          <c:order val="0"/>
          <c:tx>
            <c:v>Before Tax Income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JunData!$K$4:$K$21</c:f>
              <c:numCache>
                <c:formatCode>0.0</c:formatCode>
                <c:ptCount val="18"/>
                <c:pt idx="0">
                  <c:v>17140.000000000004</c:v>
                </c:pt>
                <c:pt idx="1">
                  <c:v>17286.600000000002</c:v>
                </c:pt>
                <c:pt idx="2">
                  <c:v>16820.599999999999</c:v>
                </c:pt>
                <c:pt idx="3">
                  <c:v>15792.800000000001</c:v>
                </c:pt>
                <c:pt idx="4">
                  <c:v>16114.8</c:v>
                </c:pt>
                <c:pt idx="5">
                  <c:v>16454.400000000001</c:v>
                </c:pt>
                <c:pt idx="6">
                  <c:v>16658.5</c:v>
                </c:pt>
                <c:pt idx="7">
                  <c:v>16878.2</c:v>
                </c:pt>
                <c:pt idx="8">
                  <c:v>17063.399999999998</c:v>
                </c:pt>
                <c:pt idx="9">
                  <c:v>17306.2</c:v>
                </c:pt>
                <c:pt idx="10">
                  <c:v>17280.199999999997</c:v>
                </c:pt>
                <c:pt idx="11">
                  <c:v>17355.3</c:v>
                </c:pt>
                <c:pt idx="12">
                  <c:v>17327.400000000001</c:v>
                </c:pt>
                <c:pt idx="13">
                  <c:v>17361.199999999997</c:v>
                </c:pt>
                <c:pt idx="14">
                  <c:v>17567.300000000003</c:v>
                </c:pt>
                <c:pt idx="15">
                  <c:v>17691.100000000002</c:v>
                </c:pt>
                <c:pt idx="16">
                  <c:v>17794.5</c:v>
                </c:pt>
                <c:pt idx="17">
                  <c:v>17913.7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B33-4914-AEA4-8C2EDA08B9E0}"/>
            </c:ext>
          </c:extLst>
        </c:ser>
        <c:ser>
          <c:idx val="0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JunData!$L$4:$L$21</c:f>
              <c:numCache>
                <c:formatCode>0.0</c:formatCode>
                <c:ptCount val="18"/>
                <c:pt idx="0">
                  <c:v>16622.600000000002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17476.799999999996</c:v>
                </c:pt>
                <c:pt idx="9">
                  <c:v>17398.900000000001</c:v>
                </c:pt>
                <c:pt idx="10">
                  <c:v>17175.599999999995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21802.300000000003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B33-4914-AEA4-8C2EDA08B9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5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Spending and Saving</a:t>
            </a:r>
            <a:endParaRPr lang="en-US" sz="2400" baseline="0"/>
          </a:p>
          <a:p>
            <a:pPr>
              <a:defRPr/>
            </a:pPr>
            <a:r>
              <a:rPr lang="en-US" sz="1800" baseline="0"/>
              <a:t>(Billions of $s at Annual Rates, BEA)</a:t>
            </a:r>
            <a:endParaRPr lang="en-US" sz="18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Personal Outlays</c:v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JunData!$M$4:$M$21</c:f>
              <c:numCache>
                <c:formatCode>0.0</c:formatCode>
                <c:ptCount val="18"/>
                <c:pt idx="0">
                  <c:v>14769.9</c:v>
                </c:pt>
                <c:pt idx="1">
                  <c:v>14785.1</c:v>
                </c:pt>
                <c:pt idx="2">
                  <c:v>13762.2</c:v>
                </c:pt>
                <c:pt idx="3">
                  <c:v>12021.8</c:v>
                </c:pt>
                <c:pt idx="4">
                  <c:v>13058.1</c:v>
                </c:pt>
                <c:pt idx="5">
                  <c:v>13889.3</c:v>
                </c:pt>
                <c:pt idx="6">
                  <c:v>14129.2</c:v>
                </c:pt>
                <c:pt idx="7">
                  <c:v>14270.5</c:v>
                </c:pt>
                <c:pt idx="8">
                  <c:v>14481.7</c:v>
                </c:pt>
                <c:pt idx="9">
                  <c:v>14546</c:v>
                </c:pt>
                <c:pt idx="10">
                  <c:v>14467.3</c:v>
                </c:pt>
                <c:pt idx="11">
                  <c:v>14389.5</c:v>
                </c:pt>
                <c:pt idx="12">
                  <c:v>14857.9</c:v>
                </c:pt>
                <c:pt idx="13">
                  <c:v>14699.6</c:v>
                </c:pt>
                <c:pt idx="14">
                  <c:v>15458.9</c:v>
                </c:pt>
                <c:pt idx="15">
                  <c:v>15630</c:v>
                </c:pt>
                <c:pt idx="16">
                  <c:v>15616.2</c:v>
                </c:pt>
                <c:pt idx="17">
                  <c:v>15771.6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C9-492A-A1FF-90E7FAFA1F9F}"/>
            </c:ext>
          </c:extLst>
        </c:ser>
        <c:ser>
          <c:idx val="2"/>
          <c:order val="1"/>
          <c:tx>
            <c:v>After Tax Income</c:v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JunData!$B$4:$B$21</c:f>
              <c:numCache>
                <c:formatCode>yyyy\-mm\-dd</c:formatCode>
                <c:ptCount val="18"/>
                <c:pt idx="0">
                  <c:v>43831</c:v>
                </c:pt>
                <c:pt idx="1">
                  <c:v>43862</c:v>
                </c:pt>
                <c:pt idx="2">
                  <c:v>43891</c:v>
                </c:pt>
                <c:pt idx="3">
                  <c:v>43922</c:v>
                </c:pt>
                <c:pt idx="4">
                  <c:v>43952</c:v>
                </c:pt>
                <c:pt idx="5">
                  <c:v>43983</c:v>
                </c:pt>
                <c:pt idx="6">
                  <c:v>44013</c:v>
                </c:pt>
                <c:pt idx="7">
                  <c:v>44044</c:v>
                </c:pt>
                <c:pt idx="8">
                  <c:v>44075</c:v>
                </c:pt>
                <c:pt idx="9">
                  <c:v>44105</c:v>
                </c:pt>
                <c:pt idx="10">
                  <c:v>44136</c:v>
                </c:pt>
                <c:pt idx="11">
                  <c:v>44166</c:v>
                </c:pt>
                <c:pt idx="12">
                  <c:v>44197</c:v>
                </c:pt>
                <c:pt idx="13">
                  <c:v>44228</c:v>
                </c:pt>
                <c:pt idx="14">
                  <c:v>44256</c:v>
                </c:pt>
                <c:pt idx="15">
                  <c:v>44287</c:v>
                </c:pt>
                <c:pt idx="16">
                  <c:v>44317</c:v>
                </c:pt>
                <c:pt idx="17">
                  <c:v>44348</c:v>
                </c:pt>
              </c:numCache>
            </c:numRef>
          </c:cat>
          <c:val>
            <c:numRef>
              <c:f>JunData!$E$4:$E$21</c:f>
              <c:numCache>
                <c:formatCode>0.0</c:formatCode>
                <c:ptCount val="18"/>
                <c:pt idx="0">
                  <c:v>16622.599999999999</c:v>
                </c:pt>
                <c:pt idx="1">
                  <c:v>16734.8</c:v>
                </c:pt>
                <c:pt idx="2">
                  <c:v>16444.3</c:v>
                </c:pt>
                <c:pt idx="3">
                  <c:v>18919.400000000001</c:v>
                </c:pt>
                <c:pt idx="4">
                  <c:v>18024</c:v>
                </c:pt>
                <c:pt idx="5">
                  <c:v>17805.599999999999</c:v>
                </c:pt>
                <c:pt idx="6">
                  <c:v>17960.599999999999</c:v>
                </c:pt>
                <c:pt idx="7">
                  <c:v>17349.599999999999</c:v>
                </c:pt>
                <c:pt idx="8">
                  <c:v>17476.8</c:v>
                </c:pt>
                <c:pt idx="9">
                  <c:v>17398.900000000001</c:v>
                </c:pt>
                <c:pt idx="10">
                  <c:v>17175.599999999999</c:v>
                </c:pt>
                <c:pt idx="11">
                  <c:v>17272.2</c:v>
                </c:pt>
                <c:pt idx="12">
                  <c:v>19203.099999999999</c:v>
                </c:pt>
                <c:pt idx="13">
                  <c:v>17640.400000000001</c:v>
                </c:pt>
                <c:pt idx="14">
                  <c:v>21802.3</c:v>
                </c:pt>
                <c:pt idx="15">
                  <c:v>18460</c:v>
                </c:pt>
                <c:pt idx="16">
                  <c:v>17958</c:v>
                </c:pt>
                <c:pt idx="17">
                  <c:v>17955.400000000001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AC9-492A-A1FF-90E7FAFA1F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56280288"/>
        <c:axId val="656281600"/>
      </c:lineChart>
      <c:dateAx>
        <c:axId val="656280288"/>
        <c:scaling>
          <c:orientation val="minMax"/>
        </c:scaling>
        <c:delete val="0"/>
        <c:axPos val="b"/>
        <c:numFmt formatCode="yyyy\-mm\-dd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1600"/>
        <c:crosses val="autoZero"/>
        <c:auto val="1"/>
        <c:lblOffset val="100"/>
        <c:baseTimeUnit val="months"/>
      </c:dateAx>
      <c:valAx>
        <c:axId val="656281600"/>
        <c:scaling>
          <c:orientation val="minMax"/>
          <c:max val="23000"/>
          <c:min val="12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62802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>
      <a:gsLst>
        <a:gs pos="0">
          <a:schemeClr val="accent1">
            <a:lumMod val="5000"/>
            <a:lumOff val="95000"/>
          </a:schemeClr>
        </a:gs>
        <a:gs pos="74000">
          <a:schemeClr val="accent1">
            <a:lumMod val="45000"/>
            <a:lumOff val="55000"/>
          </a:schemeClr>
        </a:gs>
        <a:gs pos="83000">
          <a:schemeClr val="accent1">
            <a:lumMod val="45000"/>
            <a:lumOff val="55000"/>
          </a:schemeClr>
        </a:gs>
        <a:gs pos="100000">
          <a:schemeClr val="accent1">
            <a:lumMod val="30000"/>
            <a:lumOff val="70000"/>
          </a:schemeClr>
        </a:gs>
      </a:gsLst>
      <a:lin ang="5400000" scaled="1"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1/12/22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mmonwealthfund.org/publications/issue-briefs/2015/oct/us-health-care-global-perspective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axenehp.com/international-healthcare-systems-us-versus-world/" TargetMode="External"/><Relationship Id="rId4" Type="http://schemas.openxmlformats.org/officeDocument/2006/relationships/hyperlink" Target="https://www.healthsystemtracker.org/chart-collection/quality-u-s-healthcare-system-compare-countries/#item-overall-age-specific-potential-years-of-life-lost-per-100000-population-1990-2017" TargetMode="Externa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vestopedia.com/insights/worlds-top-economies/#countries-by-gdp" TargetMode="External"/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Some good resources:</a:t>
            </a:r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endParaRPr lang="en-US" dirty="0">
              <a:hlinkClick r:id="" action="ppaction://noaction"/>
            </a:endParaRPr>
          </a:p>
          <a:p>
            <a:r>
              <a:rPr lang="en-US" dirty="0">
                <a:hlinkClick r:id="" action="ppaction://noaction"/>
              </a:rPr>
              <a:t>https://www.commonwealthfund.org/publications/issue-briefs/2020/jan/us-health-care-global-perspective-2019</a:t>
            </a:r>
            <a:endParaRPr lang="en-US" dirty="0"/>
          </a:p>
          <a:p>
            <a:endParaRPr lang="en-US" dirty="0"/>
          </a:p>
          <a:p>
            <a:r>
              <a:rPr lang="en-US" dirty="0"/>
              <a:t>A bit older report: </a:t>
            </a:r>
            <a:r>
              <a:rPr lang="en-US" dirty="0">
                <a:hlinkClick r:id="rId3"/>
              </a:rPr>
              <a:t>https://www.commonwealthfund.org/publications/issue-briefs/2015/oct/us-health-care-global-perspective</a:t>
            </a:r>
            <a:endParaRPr lang="en-US" dirty="0"/>
          </a:p>
          <a:p>
            <a:endParaRPr lang="en-US" dirty="0"/>
          </a:p>
          <a:p>
            <a:r>
              <a:rPr lang="en-US" dirty="0">
                <a:hlinkClick r:id="rId4"/>
              </a:rPr>
              <a:t>https://www.healthsystemtracker.org/chart-collection/quality-u-s-healthcare-system-compare-countries/#item-overall-age-specific-potential-years-of-life-lost-per-100000-population-1990-2017</a:t>
            </a:r>
            <a:endParaRPr lang="en-US" dirty="0"/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5"/>
              </a:rPr>
              <a:t>https://axenehp.com/international-healthcare-systems-us-versus-world/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EC85BC4-8EB5-4604-8AA6-8BB49D60C87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008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41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baseline="0" dirty="0"/>
              <a:t>Unemployment rises during recessions and falls during economic expansions.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peaked at the end of the 2009 recession.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The Fed worked to reduce the effects of the recession. Near the end of 2008, the FOMC reduced the federal funds rate to nearly zero and worked to reduce longer-term interest rates via large-scale asset purchase programs (late 2008 – 10/2014).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Unemployment is currently below the natural rate of unemployment. This is traditionally accompanied by economic growth and rising price levels. It’s also a major reason for FOMC’s decision to increase the federal funds rate.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10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CLF16OV.png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195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</a:t>
            </a:r>
            <a:r>
              <a:rPr lang="en-US" baseline="0" dirty="0"/>
              <a:t> FOMC waited for labor market conditions to improve before raising the fed funds rate in late 2015.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FOMC currently working to normalize monetary policy by raising interest rates and reducing assets on its balance sheet</a:t>
            </a:r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endParaRPr lang="en-US" baseline="0" dirty="0"/>
          </a:p>
          <a:p>
            <a:pPr marL="228600" indent="-228600">
              <a:buAutoNum type="arabicParenBoth"/>
            </a:pPr>
            <a:r>
              <a:rPr lang="en-US" baseline="0" dirty="0" err="1"/>
              <a:t>FedFunds_recent.png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83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9634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The fed funds rate is the interest</a:t>
            </a:r>
            <a:r>
              <a:rPr lang="en-US" baseline="0" dirty="0"/>
              <a:t> rate on overnight loans between banks. Think of it as the baseline interest rate on which banks base all other interest rates (e.g. mortgage rates)</a:t>
            </a:r>
            <a:endParaRPr lang="en-US" dirty="0"/>
          </a:p>
          <a:p>
            <a:pPr marL="228600" indent="-228600">
              <a:buAutoNum type="arabicParenBoth"/>
            </a:pPr>
            <a:r>
              <a:rPr lang="en-US" dirty="0"/>
              <a:t>FOMC</a:t>
            </a:r>
            <a:r>
              <a:rPr lang="en-US" baseline="0" dirty="0"/>
              <a:t> lowers the fed funds rate during recessions and raises the fed funds rate during expansions</a:t>
            </a:r>
          </a:p>
          <a:p>
            <a:pPr marL="228600" indent="-228600">
              <a:buAutoNum type="arabicParenBoth"/>
            </a:pPr>
            <a:r>
              <a:rPr lang="en-US" dirty="0"/>
              <a:t>Fed funds rate peaked in the 1980s as then</a:t>
            </a:r>
            <a:r>
              <a:rPr lang="en-US" baseline="0" dirty="0"/>
              <a:t> Chairman Paul Volcker sought to reign in “run away” inflation of the 1970s; doing so resulted in a recession in the early 1980s.</a:t>
            </a:r>
          </a:p>
          <a:p>
            <a:pPr marL="228600" indent="-228600">
              <a:buAutoNum type="arabicParenBoth"/>
            </a:pPr>
            <a:r>
              <a:rPr lang="en-US" baseline="0" dirty="0"/>
              <a:t>Since the 2008-09 recession, the fed funds rate has been kept near zero. </a:t>
            </a:r>
          </a:p>
          <a:p>
            <a:pPr marL="228600" indent="-228600">
              <a:buAutoNum type="arabicParenBoth"/>
            </a:pPr>
            <a:r>
              <a:rPr lang="en-US" baseline="0" dirty="0"/>
              <a:t>During the 2008-09 recession, Federal Reserve turned to unconventional tools to influence longer term interest rates to further stimulate the economy - QE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/>
              <a:t>FedFunds.png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443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err="1"/>
              <a:t>treas_recent.png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0588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3308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97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395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Bitcoin today was trading at $56,850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874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727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Cpi_recent.png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854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Charts:</a:t>
            </a:r>
          </a:p>
          <a:p>
            <a:r>
              <a:rPr lang="en-US" dirty="0" err="1"/>
              <a:t>homeprices_recession.png</a:t>
            </a:r>
            <a:endParaRPr lang="en-US" dirty="0"/>
          </a:p>
          <a:p>
            <a:r>
              <a:rPr lang="en-US" dirty="0" err="1"/>
              <a:t>housing.png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0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https://www.investopedia.com/insights/worlds-top-economies/#countries-by-gdp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160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/>
              <a:t>Components</a:t>
            </a:r>
            <a:r>
              <a:rPr lang="en-US" baseline="0" dirty="0"/>
              <a:t> sum to GDP</a:t>
            </a:r>
          </a:p>
          <a:p>
            <a:pPr marL="228600" indent="-228600">
              <a:buAutoNum type="arabicParenBoth"/>
            </a:pPr>
            <a:r>
              <a:rPr lang="en-US" dirty="0"/>
              <a:t>Average</a:t>
            </a:r>
            <a:r>
              <a:rPr lang="en-US" baseline="0" dirty="0"/>
              <a:t> % of GDP for each component from 1960-Present: C = 64%, I=15%, G=24%, NX = 2% (X = 7%, M=9%)</a:t>
            </a:r>
          </a:p>
          <a:p>
            <a:pPr marL="228600" indent="-228600">
              <a:buAutoNum type="arabicParenBoth"/>
            </a:pPr>
            <a:r>
              <a:rPr lang="en-US" baseline="0" dirty="0"/>
              <a:t>Net Exports as a % of GDP has increased over the sample period, but it’s contribution to GDP is relatively small</a:t>
            </a:r>
          </a:p>
          <a:p>
            <a:pPr marL="0" indent="0">
              <a:buNone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82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8735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Graph: </a:t>
            </a:r>
            <a:r>
              <a:rPr lang="en-US" b="1" baseline="0" dirty="0" err="1"/>
              <a:t>gdp_pot_grow.png</a:t>
            </a: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baseline="0" dirty="0"/>
              <a:t>The Point: </a:t>
            </a:r>
            <a:r>
              <a:rPr lang="en-US" baseline="0" dirty="0"/>
              <a:t>From 1990 – 2007, average annual US GDP growth pre-crisis is 2.94%. However, post-crisis US GDP growth is 2.19% (0.75 percentage points lower). Why is has the recovery been sluggish?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Note: </a:t>
            </a:r>
            <a:r>
              <a:rPr lang="en-US" dirty="0"/>
              <a:t>At the</a:t>
            </a:r>
            <a:r>
              <a:rPr lang="en-US" baseline="0" dirty="0"/>
              <a:t> recession’s height, the gap between quarterly GDP growth and potential growth was 2.5 percentage points.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7676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156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PAYEMS.png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258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/>
              <a:t>payroll_recent.png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3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minwage_onlynom.png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minwage.png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case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gdp_shares.png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National/emp_shares.png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totalspend_hardesthit.png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racktherecovery.org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GDP/gdp_panValues.png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/gdp_pot_grow.pn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GDP_Contributions/contrib_Consumption.png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.pn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EMS_recent.png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PAYEMS_Annual.png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pandemic.png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payroll_recent.png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Employment/UNRATE_alone_history.png" TargetMode="External"/><Relationship Id="rId5" Type="http://schemas.openxmlformats.org/officeDocument/2006/relationships/image" Target="../media/image33.png"/><Relationship Id="rId4" Type="http://schemas.openxmlformats.org/officeDocument/2006/relationships/image" Target="file:////Volumes/Promise%20Pegasus/FileShare/Presentations/Base_New/Charts/0.USGraphs/Employment/UNRATE_alone.png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RATE.p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0Documents/Template/Delegate_Map.png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0Documents/Template/legend.png" TargetMode="Externa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Employment/CLF16OV.png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CLF16OV_gap.png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unemp_gender_pandemic.png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lfpr_Counts_Pandemic.png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Stocks/CV_DJSP.png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smallbizopen.png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Users/Jon/NEED%20Dropbox/Presentations/Coronavirus/Images/smallbizSF.png" TargetMode="External"/><Relationship Id="rId4" Type="http://schemas.openxmlformats.org/officeDocument/2006/relationships/image" Target="../media/image4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haveman/NEED%20Dropbox/Presentations/Coronavirus/Images/smallbiz.pn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_recent.png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FUNDS.png" TargetMode="Externa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Monetary/FEDAssets.png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treas.png" TargetMode="External"/><Relationship Id="rId5" Type="http://schemas.openxmlformats.org/officeDocument/2006/relationships/image" Target="../media/image50.png"/><Relationship Id="rId4" Type="http://schemas.openxmlformats.org/officeDocument/2006/relationships/image" Target="file:////Volumes/Promise%20Pegasus/FileShare/Presentations/Base_New/Charts/0.USGraphs/Monetary/treas_recent.png" TargetMode="Externa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lowwage.png" TargetMode="External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veryrecent.png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_veryrecent.png" TargetMode="Externa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PCELFE_PostpandemicFC.png" TargetMode="Externa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Inflation/buildingcosts.png" TargetMode="External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Inflation/usedcars.png" TargetMode="External"/><Relationship Id="rId4" Type="http://schemas.openxmlformats.org/officeDocument/2006/relationships/image" Target="../media/image63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CorporateProfits/corporateprofits_recession.png" TargetMode="External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Immigration/Images/IllegalShare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wresearch.org/fact-tank/2019/07/12/how-pew-research-center-counts-unauthorized-immigrants-in-us/" TargetMode="Externa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.png" TargetMode="External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Employment/JOLTS/jolts_QUITS_High.png" TargetMode="External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Relationship Id="rId5" Type="http://schemas.openxmlformats.org/officeDocument/2006/relationships/image" Target="file:////Volumes/Promise%20Pegasus/FileShare/Presentations/Base_New/Charts/0.USGraphs/Employment/JOLTS/jolts_QUITS_Low.png" TargetMode="External"/><Relationship Id="rId4" Type="http://schemas.openxmlformats.org/officeDocument/2006/relationships/image" Target="../media/image67.pn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wagecomp_leisure_nocpi.png" TargetMode="External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wagecomp_leisure.png" TargetMode="External"/><Relationship Id="rId4" Type="http://schemas.openxmlformats.org/officeDocument/2006/relationships/image" Target="../media/image69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Wages/ProdnWages_recessionChange.png" TargetMode="External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file:////Volumes/Promise%20Pegasus/FileShare/Presentations/Base_New/Charts/0.USGraphs/Wages/ProdnWages_recessionChange_recent.png" TargetMode="External"/><Relationship Id="rId4" Type="http://schemas.openxmlformats.org/officeDocument/2006/relationships/image" Target="../media/image71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Coronavirus/Images/checking.png" TargetMode="External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file:////Volumes/Promise%20Pegasus/FileShare/Presentations/Base_New/Charts/0.USGraphs/Inflation/cpi_PostpandemicRent.png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file:////Volumes/Promise%20Pegasus/FileShare/Presentations/Base_New/Charts/0.USGraphs/Housing/homepricesReal_recession.png" TargetMode="External"/><Relationship Id="rId5" Type="http://schemas.openxmlformats.org/officeDocument/2006/relationships/image" Target="../media/image75.png"/><Relationship Id="rId4" Type="http://schemas.openxmlformats.org/officeDocument/2006/relationships/image" Target="file:////Volumes/Promise%20Pegasus/FileShare/Presentations/Base_New/Charts/0.USGraphs/Housing/housing.png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NEED/LocalGraphs/Counties/CA/San_Francisco/Zhvi_AllHomes.png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9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eedelegation.org/LocalGraphs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Winter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S. Maine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>
                <a:solidFill>
                  <a:schemeClr val="tx2"/>
                </a:solidFill>
              </a:rPr>
              <a:t>January 11, </a:t>
            </a:r>
            <a:r>
              <a:rPr lang="en-US" sz="3100" dirty="0">
                <a:solidFill>
                  <a:schemeClr val="tx2"/>
                </a:solidFill>
              </a:rPr>
              <a:t>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1684961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25DD613F-F506-804A-8AD6-F3F6214F92A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B55D12-E178-6D43-8DDC-7964BDF37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106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His</a:t>
            </a:r>
            <a:r>
              <a:rPr lang="en-US" dirty="0"/>
              <a:t>tory of the Federal Minimum Wage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E4778A-72D7-DB47-BFC7-03EE350FC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FE8FC-D07C-5A49-9D70-49B0668B203C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659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C31FED-3158-4041-B49F-33E88EC3B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9" y="940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Bitc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oins: What is the Excitement About?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517AE0-0462-4108-A9DF-D6DB663A9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pic>
        <p:nvPicPr>
          <p:cNvPr id="12" name="Content Placeholder 11" descr="Graphical user interface, chart, application, line chart&#10;&#10;Description automatically generated">
            <a:extLst>
              <a:ext uri="{FF2B5EF4-FFF2-40B4-BE49-F238E27FC236}">
                <a16:creationId xmlns:a16="http://schemas.microsoft.com/office/drawing/2014/main" id="{9ACBCEA4-E927-4096-8DAA-42D41D380B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8151" y="1403496"/>
            <a:ext cx="11455697" cy="4577317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6F7EA4-CE5B-459D-B713-F636F350EDA4}"/>
              </a:ext>
            </a:extLst>
          </p:cNvPr>
          <p:cNvSpPr txBox="1"/>
          <p:nvPr/>
        </p:nvSpPr>
        <p:spPr>
          <a:xfrm>
            <a:off x="1179390" y="2489827"/>
            <a:ext cx="40862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Blue Line </a:t>
            </a:r>
            <a:r>
              <a:rPr lang="en-US" sz="2800" dirty="0"/>
              <a:t>Price of Bitcoin</a:t>
            </a:r>
          </a:p>
          <a:p>
            <a:r>
              <a:rPr lang="en-US" sz="2800" dirty="0">
                <a:solidFill>
                  <a:srgbClr val="C00000"/>
                </a:solidFill>
              </a:rPr>
              <a:t>Red Line:  </a:t>
            </a:r>
            <a:r>
              <a:rPr lang="en-US" sz="2800" dirty="0"/>
              <a:t>Price of Gold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CD9BA70-B58F-43D9-A48A-C6E3DD1DB05D}"/>
              </a:ext>
            </a:extLst>
          </p:cNvPr>
          <p:cNvGrpSpPr/>
          <p:nvPr/>
        </p:nvGrpSpPr>
        <p:grpSpPr>
          <a:xfrm>
            <a:off x="5057775" y="1845643"/>
            <a:ext cx="5879648" cy="2831132"/>
            <a:chOff x="5762624" y="1811925"/>
            <a:chExt cx="5238752" cy="2602913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D8CF569-62E3-4D0F-AE4E-975FCB31663C}"/>
                </a:ext>
              </a:extLst>
            </p:cNvPr>
            <p:cNvSpPr txBox="1"/>
            <p:nvPr/>
          </p:nvSpPr>
          <p:spPr>
            <a:xfrm>
              <a:off x="5762624" y="1811925"/>
              <a:ext cx="52387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Almost 500% increase in 6 months</a:t>
              </a:r>
            </a:p>
          </p:txBody>
        </p: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A6794D6A-ED8B-472B-8B6D-1F9112E8D33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18940" y="2523286"/>
              <a:ext cx="510948" cy="189155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141E6DC-582F-43BC-9973-7BAE5621A70E}"/>
              </a:ext>
            </a:extLst>
          </p:cNvPr>
          <p:cNvSpPr txBox="1"/>
          <p:nvPr/>
        </p:nvSpPr>
        <p:spPr>
          <a:xfrm>
            <a:off x="1892599" y="3565679"/>
            <a:ext cx="2248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On, 12/9, 1PM</a:t>
            </a:r>
            <a:br>
              <a:rPr lang="en-US" sz="2400" dirty="0"/>
            </a:br>
            <a:r>
              <a:rPr lang="en-US" sz="2400" dirty="0"/>
              <a:t>1 bitcoin = $48k</a:t>
            </a:r>
          </a:p>
        </p:txBody>
      </p:sp>
    </p:spTree>
    <p:extLst>
      <p:ext uri="{BB962C8B-B14F-4D97-AF65-F5344CB8AC3E}">
        <p14:creationId xmlns:p14="http://schemas.microsoft.com/office/powerpoint/2010/main" val="2867960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6246" y="2991515"/>
            <a:ext cx="10219508" cy="874970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800" dirty="0"/>
              <a:t>US Economy and Coronavirus Economics</a:t>
            </a:r>
            <a:endParaRPr lang="en-US" sz="4800" b="1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4B71A9-3273-A54A-BF95-D7C55A1401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800" y="266919"/>
            <a:ext cx="2808532" cy="201104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E016D1B-7F0F-FF4C-957B-C5DDDACB1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2191" y="4429126"/>
            <a:ext cx="3380020" cy="18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171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333072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Jon D. Haveman, NEED</a:t>
            </a:r>
          </a:p>
          <a:p>
            <a:pPr lvl="1"/>
            <a:r>
              <a:rPr lang="en-US" dirty="0"/>
              <a:t>Scott Baier, Clemson University</a:t>
            </a:r>
          </a:p>
          <a:p>
            <a:pPr lvl="1"/>
            <a:r>
              <a:rPr lang="en-US" dirty="0"/>
              <a:t>Geoffrey </a:t>
            </a:r>
            <a:r>
              <a:rPr lang="en-US" dirty="0" err="1"/>
              <a:t>Woglom</a:t>
            </a:r>
            <a:r>
              <a:rPr lang="en-US" dirty="0"/>
              <a:t>, Amherst College (Emeritus)</a:t>
            </a:r>
          </a:p>
          <a:p>
            <a:pPr lvl="1"/>
            <a:r>
              <a:rPr lang="en-US" dirty="0"/>
              <a:t>Brian </a:t>
            </a:r>
            <a:r>
              <a:rPr lang="en-US" dirty="0" err="1"/>
              <a:t>Dombeck</a:t>
            </a:r>
            <a:r>
              <a:rPr lang="en-US" dirty="0"/>
              <a:t>, Lewis &amp; Clark College</a:t>
            </a:r>
          </a:p>
          <a:p>
            <a:pPr lvl="1"/>
            <a:r>
              <a:rPr lang="en-US" dirty="0"/>
              <a:t>Doris </a:t>
            </a:r>
            <a:r>
              <a:rPr lang="en-US" dirty="0" err="1"/>
              <a:t>Geide</a:t>
            </a:r>
            <a:r>
              <a:rPr lang="en-US" dirty="0"/>
              <a:t>-Stevenson, Weber State</a:t>
            </a:r>
          </a:p>
          <a:p>
            <a:endParaRPr lang="en-US" dirty="0"/>
          </a:p>
          <a:p>
            <a:r>
              <a:rPr lang="en-US" dirty="0"/>
              <a:t>Disclaimer</a:t>
            </a:r>
          </a:p>
          <a:p>
            <a:pPr lvl="1"/>
            <a:r>
              <a:rPr lang="en-US" sz="1800" dirty="0"/>
              <a:t>NEED presentations are designed to be nonpartisan.</a:t>
            </a:r>
          </a:p>
          <a:p>
            <a:pPr lvl="1"/>
            <a:r>
              <a:rPr lang="en-US" sz="1800" dirty="0"/>
              <a:t>It is, however, inevitable that the presenter will be asked for and will provide their own views.</a:t>
            </a:r>
          </a:p>
          <a:p>
            <a:pPr lvl="1"/>
            <a:r>
              <a:rPr lang="en-US" sz="1800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329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7E6F9-A980-2348-88F6-87696A437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9E8607-FDD7-E740-A0B8-3B94245F78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2683" y="1445673"/>
            <a:ext cx="5106633" cy="4351338"/>
          </a:xfrm>
        </p:spPr>
        <p:txBody>
          <a:bodyPr>
            <a:normAutofit/>
          </a:bodyPr>
          <a:lstStyle/>
          <a:p>
            <a:r>
              <a:rPr lang="en-US" dirty="0"/>
              <a:t>State of the pandemic</a:t>
            </a:r>
          </a:p>
          <a:p>
            <a:r>
              <a:rPr lang="en-US" dirty="0"/>
              <a:t>The U.S. Economy</a:t>
            </a:r>
          </a:p>
          <a:p>
            <a:r>
              <a:rPr lang="en-US" dirty="0"/>
              <a:t>Hot Topics</a:t>
            </a:r>
          </a:p>
          <a:p>
            <a:pPr lvl="1"/>
            <a:r>
              <a:rPr lang="en-US" dirty="0"/>
              <a:t>Government policy</a:t>
            </a:r>
          </a:p>
          <a:p>
            <a:pPr lvl="1"/>
            <a:r>
              <a:rPr lang="en-US" dirty="0"/>
              <a:t>Debt</a:t>
            </a:r>
          </a:p>
          <a:p>
            <a:pPr lvl="1"/>
            <a:r>
              <a:rPr lang="en-US" dirty="0"/>
              <a:t>Inflation</a:t>
            </a:r>
          </a:p>
          <a:p>
            <a:pPr lvl="1"/>
            <a:r>
              <a:rPr lang="en-US" dirty="0"/>
              <a:t>Great resignation</a:t>
            </a:r>
          </a:p>
          <a:p>
            <a:pPr lvl="1"/>
            <a:r>
              <a:rPr lang="en-US" dirty="0"/>
              <a:t>Housing markets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24DA-FE6F-254B-8EBF-5C58B48D4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9603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Pandemic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7141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32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king Real Progress…Until Omicron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4A3E90B-1477-F246-8BF7-29CD6FC39CE4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247554" y="1325563"/>
            <a:ext cx="9967616" cy="477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821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2457A-F682-A344-AA0F-BDB2832F6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78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ine Cases: Upward March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54859D-F078-8447-AE02-81C028E6E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88955D-F7A5-4946-B319-DB59235A1F52}"/>
              </a:ext>
            </a:extLst>
          </p:cNvPr>
          <p:cNvSpPr txBox="1"/>
          <p:nvPr/>
        </p:nvSpPr>
        <p:spPr>
          <a:xfrm>
            <a:off x="9598383" y="6438527"/>
            <a:ext cx="12339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NYTimes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C885B20-D738-7248-8FE0-85C6FAF433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1532473"/>
            <a:ext cx="12192000" cy="396206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B16E6F7-B9BE-0D4E-9BE6-C6FD30C7CA5F}"/>
              </a:ext>
            </a:extLst>
          </p:cNvPr>
          <p:cNvSpPr/>
          <p:nvPr/>
        </p:nvSpPr>
        <p:spPr>
          <a:xfrm>
            <a:off x="8142188" y="3943607"/>
            <a:ext cx="4049812" cy="1850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68F01D6-0C83-364C-A0B9-6F4BA2CFAF1E}"/>
              </a:ext>
            </a:extLst>
          </p:cNvPr>
          <p:cNvSpPr/>
          <p:nvPr/>
        </p:nvSpPr>
        <p:spPr>
          <a:xfrm>
            <a:off x="0" y="1862476"/>
            <a:ext cx="2295939" cy="545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4381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762F0-10CE-0D45-9F2F-6D1D4B6D3D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B2F0FA-26F9-A941-BDBE-90716A9A7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natural disaster – with important twists:</a:t>
            </a:r>
          </a:p>
          <a:p>
            <a:pPr lvl="1"/>
            <a:r>
              <a:rPr lang="en-US" dirty="0"/>
              <a:t>Global</a:t>
            </a:r>
          </a:p>
          <a:p>
            <a:pPr lvl="1"/>
            <a:r>
              <a:rPr lang="en-US" dirty="0"/>
              <a:t>Duration is unpredictable</a:t>
            </a:r>
          </a:p>
          <a:p>
            <a:pPr lvl="1"/>
            <a:r>
              <a:rPr lang="en-US" dirty="0"/>
              <a:t>Economic toll is enormous and potentially durable</a:t>
            </a:r>
          </a:p>
          <a:p>
            <a:r>
              <a:rPr lang="en-US" dirty="0"/>
              <a:t>A health crisis that spilled over onto the economy.</a:t>
            </a:r>
          </a:p>
          <a:p>
            <a:pPr lvl="1"/>
            <a:r>
              <a:rPr lang="en-US" dirty="0"/>
              <a:t>A perfect storm of economic difficulty</a:t>
            </a:r>
          </a:p>
          <a:p>
            <a:pPr lvl="2"/>
            <a:r>
              <a:rPr lang="en-US" dirty="0"/>
              <a:t>Supply side</a:t>
            </a:r>
          </a:p>
          <a:p>
            <a:pPr lvl="2"/>
            <a:r>
              <a:rPr lang="en-US" dirty="0"/>
              <a:t>Demand side</a:t>
            </a:r>
          </a:p>
          <a:p>
            <a:pPr lvl="2"/>
            <a:r>
              <a:rPr lang="en-US" dirty="0"/>
              <a:t>Financial</a:t>
            </a:r>
          </a:p>
          <a:p>
            <a:pPr lvl="1"/>
            <a:r>
              <a:rPr lang="en-US" dirty="0"/>
              <a:t>Without a culprit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704248-948D-A64F-9BD8-99661272D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98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519010-AAAB-4C4A-9BDB-22A67788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U.S. Economy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833349-B402-F24F-92FE-FF44063F4C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49C8A-3A1A-174F-918A-71B756C8D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4581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583D-6AE7-4448-AEDD-FE436474C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Na</a:t>
            </a:r>
            <a:r>
              <a:rPr lang="en-US" dirty="0"/>
              <a:t>tional Economic Education Delegation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0F53A3-25E4-514D-9477-7626E8A82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Vision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One day, the public discussion of policy issues will be grounded in an accurate perception of the underlying economic principles and data.</a:t>
            </a:r>
          </a:p>
          <a:p>
            <a:pPr lvl="1"/>
            <a:endParaRPr lang="en-US" dirty="0"/>
          </a:p>
          <a:p>
            <a:r>
              <a:rPr lang="en-US" dirty="0"/>
              <a:t>Mission</a:t>
            </a:r>
          </a:p>
          <a:p>
            <a:pPr lvl="1"/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NEED unites the skills and knowledge of a vast network of professional economists to promote understanding of the economics of policy issues in the United States.</a:t>
            </a:r>
          </a:p>
          <a:p>
            <a:pPr lvl="1"/>
            <a:endParaRPr lang="en-US" dirty="0"/>
          </a:p>
          <a:p>
            <a:r>
              <a:rPr lang="en-US" dirty="0"/>
              <a:t>NEED Presentations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Are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nonpartisan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and intended to reflect the consensus of the economics profession.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29E664-8C6A-8F44-80D0-F3209C458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254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7EA9A-3C36-4643-A6DF-0C6CABDC8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445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</a:t>
            </a:r>
            <a:r>
              <a:rPr lang="en-US" dirty="0"/>
              <a:t>me Basic Statistics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A1F32882-32CA-7F48-B318-EB2AC54163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17651"/>
              </p:ext>
            </p:extLst>
          </p:nvPr>
        </p:nvGraphicFramePr>
        <p:xfrm>
          <a:off x="2638267" y="1673441"/>
          <a:ext cx="7839858" cy="42027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7248">
                  <a:extLst>
                    <a:ext uri="{9D8B030D-6E8A-4147-A177-3AD203B41FA5}">
                      <a16:colId xmlns:a16="http://schemas.microsoft.com/office/drawing/2014/main" val="1312289277"/>
                    </a:ext>
                  </a:extLst>
                </a:gridCol>
                <a:gridCol w="3642610">
                  <a:extLst>
                    <a:ext uri="{9D8B030D-6E8A-4147-A177-3AD203B41FA5}">
                      <a16:colId xmlns:a16="http://schemas.microsoft.com/office/drawing/2014/main" val="2451204267"/>
                    </a:ext>
                  </a:extLst>
                </a:gridCol>
              </a:tblGrid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Statistic: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Value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4094460252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Population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331.1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28399478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Labor Force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160.9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377635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Employment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144.9 Million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05078"/>
                  </a:ext>
                </a:extLst>
              </a:tr>
              <a:tr h="922582">
                <a:tc>
                  <a:txBody>
                    <a:bodyPr/>
                    <a:lstStyle/>
                    <a:p>
                      <a:r>
                        <a:rPr lang="en-US" sz="2400" dirty="0"/>
                        <a:t>Gross Domestic Product (GDP)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$22.1 Trillion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001420"/>
                  </a:ext>
                </a:extLst>
              </a:tr>
              <a:tr h="656024">
                <a:tc>
                  <a:txBody>
                    <a:bodyPr/>
                    <a:lstStyle/>
                    <a:p>
                      <a:r>
                        <a:rPr lang="en-US" sz="2400" dirty="0"/>
                        <a:t>Ave. Hourly Earnings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$30.33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056397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250105-51EA-004E-ACC2-10F4529AF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327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6306-E787-8C4F-BBB6-C58FB5637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U.S.</a:t>
            </a:r>
            <a:r>
              <a:rPr lang="en-US" dirty="0"/>
              <a:t> Economy in Global Perspective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8DC48F-C405-BA42-B876-B4DBBD17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21</a:t>
            </a:fld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4BB2E5-5518-F949-B9FE-33D8AFCB324E}"/>
              </a:ext>
            </a:extLst>
          </p:cNvPr>
          <p:cNvSpPr txBox="1"/>
          <p:nvPr/>
        </p:nvSpPr>
        <p:spPr>
          <a:xfrm>
            <a:off x="1345488" y="1453274"/>
            <a:ext cx="416492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U.S. Real GDP:  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19.202 trillion</a:t>
            </a:r>
            <a:r>
              <a:rPr lang="en-US" sz="2800" b="1" dirty="0"/>
              <a:t> in 2019-Q4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17.258 trillion </a:t>
            </a:r>
            <a:r>
              <a:rPr lang="en-US" sz="2800" b="1" dirty="0"/>
              <a:t>in 2020-Q2</a:t>
            </a:r>
          </a:p>
          <a:p>
            <a:pPr algn="ctr"/>
            <a:r>
              <a:rPr lang="en-US" sz="2800" b="1" dirty="0"/>
              <a:t>$</a:t>
            </a:r>
            <a:r>
              <a:rPr lang="en-US" sz="2800" b="1" u="sng" dirty="0"/>
              <a:t>19.479 trillion </a:t>
            </a:r>
            <a:r>
              <a:rPr lang="en-US" sz="2800" b="1" dirty="0"/>
              <a:t>in 2021-Q3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095CCD-9AE3-C842-AC9B-A107E0CEF3AE}"/>
              </a:ext>
            </a:extLst>
          </p:cNvPr>
          <p:cNvGrpSpPr/>
          <p:nvPr/>
        </p:nvGrpSpPr>
        <p:grpSpPr>
          <a:xfrm>
            <a:off x="632490" y="907379"/>
            <a:ext cx="11091423" cy="5458015"/>
            <a:chOff x="632490" y="907379"/>
            <a:chExt cx="11091423" cy="5458015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125A3588-7189-5A44-87E1-48F71AEFE0CC}"/>
                </a:ext>
              </a:extLst>
            </p:cNvPr>
            <p:cNvGrpSpPr/>
            <p:nvPr/>
          </p:nvGrpSpPr>
          <p:grpSpPr>
            <a:xfrm>
              <a:off x="632490" y="907379"/>
              <a:ext cx="11091423" cy="5458015"/>
              <a:chOff x="632490" y="907379"/>
              <a:chExt cx="11091423" cy="5458015"/>
            </a:xfrm>
          </p:grpSpPr>
          <p:pic>
            <p:nvPicPr>
              <p:cNvPr id="6" name="Picture 5" descr="A picture containing device&#10;&#10;Description automatically generated">
                <a:extLst>
                  <a:ext uri="{FF2B5EF4-FFF2-40B4-BE49-F238E27FC236}">
                    <a16:creationId xmlns:a16="http://schemas.microsoft.com/office/drawing/2014/main" id="{2D5E5678-4AC1-334D-A543-C44C300484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10410" y="907379"/>
                <a:ext cx="6213503" cy="5458015"/>
              </a:xfrm>
              <a:prstGeom prst="rect">
                <a:avLst/>
              </a:prstGeom>
            </p:spPr>
          </p:pic>
          <p:pic>
            <p:nvPicPr>
              <p:cNvPr id="8" name="Picture 7" descr="A picture containing table&#10;&#10;Description automatically generated">
                <a:extLst>
                  <a:ext uri="{FF2B5EF4-FFF2-40B4-BE49-F238E27FC236}">
                    <a16:creationId xmlns:a16="http://schemas.microsoft.com/office/drawing/2014/main" id="{1D47F4E6-D576-014D-8D3D-AB355C4550E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2490" y="4019732"/>
                <a:ext cx="5590761" cy="1714500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332A59E-4EF4-4E40-B986-F3142AD56AC2}"/>
                </a:ext>
              </a:extLst>
            </p:cNvPr>
            <p:cNvSpPr/>
            <p:nvPr/>
          </p:nvSpPr>
          <p:spPr>
            <a:xfrm>
              <a:off x="8687708" y="2064125"/>
              <a:ext cx="1527571" cy="564773"/>
            </a:xfrm>
            <a:prstGeom prst="rect">
              <a:avLst/>
            </a:prstGeom>
            <a:noFill/>
            <a:ln w="508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2395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B741-D15D-9A4A-BF56-9B002E857E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mposition of the U.S. Economy: GDP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48E4B5-17A0-3346-9AE1-8493D9AAFE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82" y="1325563"/>
            <a:ext cx="9720036" cy="486001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A25374-7042-A740-9080-03868948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30690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442E5-E5BB-A24C-B4F4-1AC66AE84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 </a:t>
            </a:r>
            <a:r>
              <a:rPr lang="en-US" sz="3800" dirty="0">
                <a:solidFill>
                  <a:schemeClr val="bg1"/>
                </a:solidFill>
              </a:rPr>
              <a:t>Co</a:t>
            </a:r>
            <a:r>
              <a:rPr lang="en-US" sz="3800" dirty="0"/>
              <a:t>mposition of the U.S. Economy: Employment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A9F79A9-D87F-554E-AAF6-51DE59A4E3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235964" y="1342480"/>
            <a:ext cx="9720072" cy="486003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E04A2E-C7AE-3C45-BBA5-54FB92478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CB8D33-371A-6D44-A892-CA1C7CE43137}"/>
              </a:ext>
            </a:extLst>
          </p:cNvPr>
          <p:cNvSpPr txBox="1"/>
          <p:nvPr/>
        </p:nvSpPr>
        <p:spPr>
          <a:xfrm>
            <a:off x="2193367" y="2016497"/>
            <a:ext cx="20235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Manufacturing</a:t>
            </a:r>
          </a:p>
          <a:p>
            <a:r>
              <a:rPr lang="en-US" dirty="0"/>
              <a:t>GDP Share = 10.9%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FCA95A-4835-5946-8CBF-6063282B9EB8}"/>
              </a:ext>
            </a:extLst>
          </p:cNvPr>
          <p:cNvSpPr txBox="1"/>
          <p:nvPr/>
        </p:nvSpPr>
        <p:spPr>
          <a:xfrm>
            <a:off x="7257738" y="2016497"/>
            <a:ext cx="2528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Health GDP Share = 7.4%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F30A952-DB98-514F-9A89-DDE8D236A6D6}"/>
              </a:ext>
            </a:extLst>
          </p:cNvPr>
          <p:cNvCxnSpPr>
            <a:cxnSpLocks/>
          </p:cNvCxnSpPr>
          <p:nvPr/>
        </p:nvCxnSpPr>
        <p:spPr>
          <a:xfrm>
            <a:off x="2578308" y="2662828"/>
            <a:ext cx="0" cy="455126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11853A1-9522-9B43-AB68-BC0CEEF63C3B}"/>
              </a:ext>
            </a:extLst>
          </p:cNvPr>
          <p:cNvCxnSpPr>
            <a:cxnSpLocks/>
          </p:cNvCxnSpPr>
          <p:nvPr/>
        </p:nvCxnSpPr>
        <p:spPr>
          <a:xfrm>
            <a:off x="8994098" y="2385829"/>
            <a:ext cx="792089" cy="276999"/>
          </a:xfrm>
          <a:prstGeom prst="line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866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Ma</a:t>
            </a:r>
            <a:r>
              <a:rPr lang="en-US" dirty="0"/>
              <a:t>ine: Retail and Healthcare Intensive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37FA2-7916-DB4B-9DFF-0D41D13E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88DC81E-9D76-4740-AC6F-80A135F64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35" y="1141660"/>
            <a:ext cx="10177130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81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A22BA3B-C6AD-434D-AFE2-F01F29ECC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of Impact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91931FF-419C-A84B-8E26-5C138DF244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0D4EB4-8FCA-5A40-9184-93F7FF78B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643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517428" y="932693"/>
            <a:ext cx="9551314" cy="529753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Spe</a:t>
            </a:r>
            <a:r>
              <a:rPr lang="en-US"/>
              <a:t>nding Patterns Since First US Case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9418725" y="894522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99A983A-7D09-BA42-81C8-8908D8F1AA05}"/>
              </a:ext>
            </a:extLst>
          </p:cNvPr>
          <p:cNvSpPr/>
          <p:nvPr/>
        </p:nvSpPr>
        <p:spPr>
          <a:xfrm>
            <a:off x="7714909" y="1852802"/>
            <a:ext cx="1232722" cy="646770"/>
          </a:xfrm>
          <a:prstGeom prst="rect">
            <a:avLst/>
          </a:prstGeom>
          <a:solidFill>
            <a:schemeClr val="accent1">
              <a:alpha val="3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EEBE99-F1D4-7648-8CFB-C0E9E4F51591}"/>
              </a:ext>
            </a:extLst>
          </p:cNvPr>
          <p:cNvSpPr txBox="1"/>
          <p:nvPr/>
        </p:nvSpPr>
        <p:spPr>
          <a:xfrm>
            <a:off x="7842450" y="1404516"/>
            <a:ext cx="9776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Q3 - Flat</a:t>
            </a:r>
          </a:p>
        </p:txBody>
      </p:sp>
    </p:spTree>
    <p:extLst>
      <p:ext uri="{BB962C8B-B14F-4D97-AF65-F5344CB8AC3E}">
        <p14:creationId xmlns:p14="http://schemas.microsoft.com/office/powerpoint/2010/main" val="8022593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CE25E-7254-3641-9379-665EC70D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770" y="0"/>
            <a:ext cx="10515600" cy="1325563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</a:rPr>
              <a:t>But</a:t>
            </a:r>
            <a:r>
              <a:rPr lang="en-US"/>
              <a:t> Not All Industries Were Equally Harmed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C4A2E4-D583-C247-9340-AFD1D85CD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F37FA2-7916-DB4B-9DFF-0D41D13EB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588AC9-1C31-314E-ACB9-E2C1B118DC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35" y="1141661"/>
            <a:ext cx="10177130" cy="508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9116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20E0CA4-B241-AB4C-91CD-93D21BF007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2282043" y="1078524"/>
            <a:ext cx="8120753" cy="5063962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309F47-1B24-B541-9A39-049524256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63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Spe</a:t>
            </a:r>
            <a:r>
              <a:rPr lang="en-US" dirty="0"/>
              <a:t>nding Patterns – Hardest Hit Sectors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B8CB9-7D71-1C4F-9F50-8342A744CE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A5E07C-FE4D-6844-BD6A-ADBB10F0D5A5}"/>
              </a:ext>
            </a:extLst>
          </p:cNvPr>
          <p:cNvSpPr txBox="1"/>
          <p:nvPr/>
        </p:nvSpPr>
        <p:spPr>
          <a:xfrm>
            <a:off x="9070428" y="6456851"/>
            <a:ext cx="25238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/>
              <a:t>Source: </a:t>
            </a:r>
            <a:r>
              <a:rPr lang="en-US" sz="1200">
                <a:hlinkClick r:id="rId4"/>
              </a:rPr>
              <a:t>https://tracktherecovery.org/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3A1CB44-F0CE-CE42-8A3B-A8693DD09509}"/>
              </a:ext>
            </a:extLst>
          </p:cNvPr>
          <p:cNvSpPr/>
          <p:nvPr/>
        </p:nvSpPr>
        <p:spPr>
          <a:xfrm>
            <a:off x="8949021" y="1023475"/>
            <a:ext cx="1729409" cy="5466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1B5B50-7D5C-DC46-8B81-588B7C92128A}"/>
              </a:ext>
            </a:extLst>
          </p:cNvPr>
          <p:cNvSpPr txBox="1"/>
          <p:nvPr/>
        </p:nvSpPr>
        <p:spPr>
          <a:xfrm>
            <a:off x="9408160" y="3931920"/>
            <a:ext cx="14072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+0.2%</a:t>
            </a:r>
          </a:p>
          <a:p>
            <a:r>
              <a:rPr lang="en-US" sz="1600" dirty="0">
                <a:solidFill>
                  <a:srgbClr val="C00000"/>
                </a:solidFill>
              </a:rPr>
              <a:t>Transportation</a:t>
            </a:r>
          </a:p>
        </p:txBody>
      </p:sp>
    </p:spTree>
    <p:extLst>
      <p:ext uri="{BB962C8B-B14F-4D97-AF65-F5344CB8AC3E}">
        <p14:creationId xmlns:p14="http://schemas.microsoft.com/office/powerpoint/2010/main" val="39359416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EECD5-F452-414A-9AFA-4A71BB07F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does spending matter?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649114-11D2-E541-B16B-85110DDED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37946807-EF1E-D741-8C1B-E5A2E0A00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/>
        </p:blipFill>
        <p:spPr>
          <a:xfrm>
            <a:off x="1769180" y="1151814"/>
            <a:ext cx="8653639" cy="5078412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8B91D55-E3CF-3B40-A207-0ABD8E1171FD}"/>
              </a:ext>
            </a:extLst>
          </p:cNvPr>
          <p:cNvSpPr txBox="1"/>
          <p:nvPr/>
        </p:nvSpPr>
        <p:spPr>
          <a:xfrm>
            <a:off x="8519179" y="3187669"/>
            <a:ext cx="15103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Spending:</a:t>
            </a:r>
          </a:p>
          <a:p>
            <a:r>
              <a:rPr lang="en-US" dirty="0"/>
              <a:t>Goods	20%</a:t>
            </a:r>
          </a:p>
          <a:p>
            <a:r>
              <a:rPr lang="en-US" dirty="0"/>
              <a:t>Services	44%</a:t>
            </a:r>
          </a:p>
          <a:p>
            <a:endParaRPr lang="en-US" b="1" i="1" dirty="0"/>
          </a:p>
          <a:p>
            <a:r>
              <a:rPr lang="en-US" b="1" i="1" dirty="0"/>
              <a:t>Total	64%</a:t>
            </a:r>
          </a:p>
        </p:txBody>
      </p:sp>
    </p:spTree>
    <p:extLst>
      <p:ext uri="{BB962C8B-B14F-4D97-AF65-F5344CB8AC3E}">
        <p14:creationId xmlns:p14="http://schemas.microsoft.com/office/powerpoint/2010/main" val="2422725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0B01C3-FF41-4249-9398-889388F4B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o Are We?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4F465-072B-E84A-A927-098D0F973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447"/>
            <a:ext cx="10515600" cy="4960306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Honorary Board: 54 members</a:t>
            </a:r>
          </a:p>
          <a:p>
            <a:pPr lvl="1"/>
            <a:r>
              <a:rPr lang="en-US" dirty="0"/>
              <a:t>2 Fed Chairs: Janet Yellen, Ben Bernanke</a:t>
            </a:r>
          </a:p>
          <a:p>
            <a:pPr lvl="1"/>
            <a:r>
              <a:rPr lang="en-US" dirty="0"/>
              <a:t>6 Chairs Council of Economic Advisers</a:t>
            </a:r>
          </a:p>
          <a:p>
            <a:pPr lvl="2"/>
            <a:r>
              <a:rPr lang="en-US" dirty="0"/>
              <a:t>Furman (D), Rosen (R), Bernanke (R), Yellen (D), Tyson (D), </a:t>
            </a:r>
            <a:r>
              <a:rPr lang="en-US" dirty="0" err="1"/>
              <a:t>Goolsbee</a:t>
            </a:r>
            <a:r>
              <a:rPr lang="en-US" dirty="0"/>
              <a:t> (D)</a:t>
            </a:r>
          </a:p>
          <a:p>
            <a:pPr lvl="1"/>
            <a:r>
              <a:rPr lang="en-US" dirty="0"/>
              <a:t>3 Nobel Prize Winners</a:t>
            </a:r>
          </a:p>
          <a:p>
            <a:pPr lvl="2"/>
            <a:r>
              <a:rPr lang="en-US" dirty="0" err="1"/>
              <a:t>Akerlof</a:t>
            </a:r>
            <a:r>
              <a:rPr lang="en-US" dirty="0"/>
              <a:t>, Smith, </a:t>
            </a:r>
            <a:r>
              <a:rPr lang="en-US" dirty="0" err="1"/>
              <a:t>Maskin</a:t>
            </a:r>
            <a:endParaRPr lang="en-US" dirty="0"/>
          </a:p>
          <a:p>
            <a:r>
              <a:rPr lang="en-US" dirty="0"/>
              <a:t>Delegates: 640+ members</a:t>
            </a:r>
          </a:p>
          <a:p>
            <a:pPr lvl="1"/>
            <a:r>
              <a:rPr lang="en-US" dirty="0"/>
              <a:t>At all levels of academia and some in government service</a:t>
            </a:r>
          </a:p>
          <a:p>
            <a:pPr lvl="1"/>
            <a:r>
              <a:rPr lang="en-US" dirty="0"/>
              <a:t>All have a Ph.D. in economics</a:t>
            </a:r>
          </a:p>
          <a:p>
            <a:pPr lvl="1"/>
            <a:r>
              <a:rPr lang="en-US" dirty="0"/>
              <a:t>Crowdsource slide decks</a:t>
            </a:r>
          </a:p>
          <a:p>
            <a:pPr lvl="1"/>
            <a:r>
              <a:rPr lang="en-US" dirty="0"/>
              <a:t>Give presentations</a:t>
            </a:r>
          </a:p>
          <a:p>
            <a:r>
              <a:rPr lang="en-US" dirty="0"/>
              <a:t>Global Partners: 48 Ph.D. Economists</a:t>
            </a:r>
          </a:p>
          <a:p>
            <a:pPr lvl="1"/>
            <a:r>
              <a:rPr lang="en-US" dirty="0"/>
              <a:t>Aid in slide deck development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A7D279-C637-1E48-898C-9051ECD03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4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ED9167-0C90-0249-AC37-95007AA09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867384" y="1088877"/>
            <a:ext cx="10282698" cy="5141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C4BD39-2117-415E-A656-F9F391A09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3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 Trajectory: Pandemic Plunge!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C952D9-4526-4892-AD54-F2C1EC138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B28F7-D760-44C1-A506-2B4A4A778A45}"/>
              </a:ext>
            </a:extLst>
          </p:cNvPr>
          <p:cNvSpPr txBox="1"/>
          <p:nvPr/>
        </p:nvSpPr>
        <p:spPr>
          <a:xfrm>
            <a:off x="6635393" y="3429000"/>
            <a:ext cx="414983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7030A0"/>
                </a:solidFill>
              </a:rPr>
              <a:t>GDP is: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$0.5 Trillion below 2019 forecast.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7030A0"/>
                </a:solidFill>
              </a:rPr>
              <a:t>$0.2 Trillion ABOVE 2019-Q4 level.</a:t>
            </a:r>
          </a:p>
        </p:txBody>
      </p:sp>
    </p:spTree>
    <p:extLst>
      <p:ext uri="{BB962C8B-B14F-4D97-AF65-F5344CB8AC3E}">
        <p14:creationId xmlns:p14="http://schemas.microsoft.com/office/powerpoint/2010/main" val="2428745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GD</a:t>
            </a:r>
            <a:r>
              <a:rPr lang="en-US" dirty="0"/>
              <a:t>P: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2676320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29C44-DC2B-944E-A46A-9D0DE8D16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8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Con</a:t>
            </a:r>
            <a:r>
              <a:rPr lang="en-US" dirty="0"/>
              <a:t>sumption: Quarterly Growth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5183E5-391D-C948-B8F5-E54AEC8B4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32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23A3308-D906-5147-B47A-A7F3A66363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946150" y="1080376"/>
            <a:ext cx="10299700" cy="5149850"/>
          </a:xfrm>
        </p:spPr>
      </p:pic>
    </p:spTree>
    <p:extLst>
      <p:ext uri="{BB962C8B-B14F-4D97-AF65-F5344CB8AC3E}">
        <p14:creationId xmlns:p14="http://schemas.microsoft.com/office/powerpoint/2010/main" val="18087438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</p:spTree>
    <p:extLst>
      <p:ext uri="{BB962C8B-B14F-4D97-AF65-F5344CB8AC3E}">
        <p14:creationId xmlns:p14="http://schemas.microsoft.com/office/powerpoint/2010/main" val="35943154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B2968-C1F7-984E-A56D-45797AE0A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32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nthly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88D4AF-ACFD-CE42-BD51-A0439CE1E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6BD40EF-5E41-8246-BCBD-55A7F152DD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34796" y="1169022"/>
            <a:ext cx="10122408" cy="5061204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B04778-A1CC-EC42-9D2B-BA57253FDACB}"/>
              </a:ext>
            </a:extLst>
          </p:cNvPr>
          <p:cNvCxnSpPr/>
          <p:nvPr/>
        </p:nvCxnSpPr>
        <p:spPr>
          <a:xfrm flipV="1">
            <a:off x="5181606" y="2806263"/>
            <a:ext cx="2564524" cy="528145"/>
          </a:xfrm>
          <a:prstGeom prst="line">
            <a:avLst/>
          </a:prstGeom>
          <a:ln w="6350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D74E47B4-60AF-924F-ADCC-2D6BEBE4113A}"/>
              </a:ext>
            </a:extLst>
          </p:cNvPr>
          <p:cNvSpPr txBox="1"/>
          <p:nvPr/>
        </p:nvSpPr>
        <p:spPr>
          <a:xfrm rot="20893644">
            <a:off x="5739609" y="2747435"/>
            <a:ext cx="1040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Recovery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CD8BACA-4E0B-BF40-9500-0641A1F5F957}"/>
              </a:ext>
            </a:extLst>
          </p:cNvPr>
          <p:cNvCxnSpPr>
            <a:cxnSpLocks/>
          </p:cNvCxnSpPr>
          <p:nvPr/>
        </p:nvCxnSpPr>
        <p:spPr>
          <a:xfrm rot="21014961">
            <a:off x="8325897" y="2627735"/>
            <a:ext cx="1633122" cy="712000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A2E865A-CEC9-F145-AA63-8D4F0BA17850}"/>
              </a:ext>
            </a:extLst>
          </p:cNvPr>
          <p:cNvSpPr txBox="1"/>
          <p:nvPr/>
        </p:nvSpPr>
        <p:spPr>
          <a:xfrm rot="848225">
            <a:off x="9001365" y="2731344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Delta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E5ADD-CD7E-6F47-98C8-7E4199A61393}"/>
              </a:ext>
            </a:extLst>
          </p:cNvPr>
          <p:cNvCxnSpPr>
            <a:cxnSpLocks/>
          </p:cNvCxnSpPr>
          <p:nvPr/>
        </p:nvCxnSpPr>
        <p:spPr>
          <a:xfrm>
            <a:off x="10141361" y="3268811"/>
            <a:ext cx="884638" cy="204075"/>
          </a:xfrm>
          <a:prstGeom prst="line">
            <a:avLst/>
          </a:prstGeom>
          <a:ln w="635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C8E4805-8F37-E74D-AAC3-D344CBDC58E9}"/>
              </a:ext>
            </a:extLst>
          </p:cNvPr>
          <p:cNvSpPr txBox="1"/>
          <p:nvPr/>
        </p:nvSpPr>
        <p:spPr>
          <a:xfrm rot="825712">
            <a:off x="10151043" y="3028637"/>
            <a:ext cx="10406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Omicron</a:t>
            </a:r>
          </a:p>
        </p:txBody>
      </p:sp>
    </p:spTree>
    <p:extLst>
      <p:ext uri="{BB962C8B-B14F-4D97-AF65-F5344CB8AC3E}">
        <p14:creationId xmlns:p14="http://schemas.microsoft.com/office/powerpoint/2010/main" val="3883618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2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1BE61-852E-F446-B70C-443620258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An</a:t>
            </a:r>
            <a:r>
              <a:rPr lang="en-US" dirty="0"/>
              <a:t>nual Changes in Nonfarm 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A9992F-2CAB-AC43-AC7C-83BDB3D00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69BE08B0-53A0-E24F-B0B9-B249540BB0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36501" y="996557"/>
            <a:ext cx="10467338" cy="5233669"/>
          </a:xfrm>
        </p:spPr>
      </p:pic>
    </p:spTree>
    <p:extLst>
      <p:ext uri="{BB962C8B-B14F-4D97-AF65-F5344CB8AC3E}">
        <p14:creationId xmlns:p14="http://schemas.microsoft.com/office/powerpoint/2010/main" val="39275343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BA220B-7EE2-9043-A729-4472610F60DF}"/>
              </a:ext>
            </a:extLst>
          </p:cNvPr>
          <p:cNvSpPr txBox="1"/>
          <p:nvPr/>
        </p:nvSpPr>
        <p:spPr>
          <a:xfrm>
            <a:off x="6787404" y="3184711"/>
            <a:ext cx="448873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dirty="0"/>
              <a:t>3.5 Million below February, 2020.</a:t>
            </a:r>
          </a:p>
          <a:p>
            <a:r>
              <a:rPr lang="en-US" sz="2100" dirty="0"/>
              <a:t>8.4 Million below where we should be.</a:t>
            </a:r>
          </a:p>
        </p:txBody>
      </p:sp>
    </p:spTree>
    <p:extLst>
      <p:ext uri="{BB962C8B-B14F-4D97-AF65-F5344CB8AC3E}">
        <p14:creationId xmlns:p14="http://schemas.microsoft.com/office/powerpoint/2010/main" val="32183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DE4C00-6EC5-8D44-B8A7-FCDF59A6C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D7D96-E13D-744D-9726-53AA9AE61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37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3E5D61EB-A64B-A048-8D42-438CE603E0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0756032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hart, line chart&#10;&#10;Description automatically generated">
            <a:extLst>
              <a:ext uri="{FF2B5EF4-FFF2-40B4-BE49-F238E27FC236}">
                <a16:creationId xmlns:a16="http://schemas.microsoft.com/office/drawing/2014/main" id="{818F172F-7F50-1143-A50D-EC059928A0CD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tretch>
            <a:fillRect/>
          </a:stretch>
        </p:blipFill>
        <p:spPr>
          <a:xfrm>
            <a:off x="1059577" y="1180212"/>
            <a:ext cx="10100028" cy="50500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DE153E-F27E-7645-A3CA-6E58A034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</a:t>
            </a:r>
            <a:r>
              <a:rPr lang="en-US" dirty="0"/>
              <a:t>employment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1DED0A-4441-C64E-9BD5-14896B556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5B46755-3939-424E-88F9-0143556621B0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rcRect/>
          <a:stretch>
            <a:fillRect/>
          </a:stretch>
        </p:blipFill>
        <p:spPr>
          <a:xfrm>
            <a:off x="1045986" y="1180212"/>
            <a:ext cx="10100028" cy="5050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80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73F1E92F-F2A0-D04B-8433-930513B06C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430783" y="1323339"/>
            <a:ext cx="9700886" cy="4850443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C4D471-A418-4F7D-9ECF-A1737D0A1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9" y="-2224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duced Spending: Unemployment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ED43C-CF72-4EF1-95FA-9C0F57CE2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39</a:t>
            </a:fld>
            <a:endParaRPr lang="en-GB" dirty="0"/>
          </a:p>
        </p:txBody>
      </p:sp>
      <p:sp>
        <p:nvSpPr>
          <p:cNvPr id="10" name="Callout: Line 9">
            <a:extLst>
              <a:ext uri="{FF2B5EF4-FFF2-40B4-BE49-F238E27FC236}">
                <a16:creationId xmlns:a16="http://schemas.microsoft.com/office/drawing/2014/main" id="{5DE209EB-EE5C-4EEE-B92B-CD7428D072C7}"/>
              </a:ext>
            </a:extLst>
          </p:cNvPr>
          <p:cNvSpPr/>
          <p:nvPr/>
        </p:nvSpPr>
        <p:spPr>
          <a:xfrm>
            <a:off x="7292670" y="1872229"/>
            <a:ext cx="1491686" cy="1055181"/>
          </a:xfrm>
          <a:prstGeom prst="borderCallout1">
            <a:avLst>
              <a:gd name="adj1" fmla="val 31417"/>
              <a:gd name="adj2" fmla="val 112008"/>
              <a:gd name="adj3" fmla="val -2156"/>
              <a:gd name="adj4" fmla="val 1502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Peak: 22.9%</a:t>
            </a:r>
            <a:br>
              <a:rPr lang="en-US" dirty="0"/>
            </a:br>
            <a:r>
              <a:rPr lang="en-US" dirty="0"/>
              <a:t>(April, 2019)</a:t>
            </a:r>
          </a:p>
        </p:txBody>
      </p:sp>
    </p:spTree>
    <p:extLst>
      <p:ext uri="{BB962C8B-B14F-4D97-AF65-F5344CB8AC3E}">
        <p14:creationId xmlns:p14="http://schemas.microsoft.com/office/powerpoint/2010/main" val="31284308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1B23E-7084-7944-A45B-C6D0E0A6B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ere Are We?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4594F58-9AA6-F24A-964E-3AC22CA41A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744845" y="1047352"/>
            <a:ext cx="7728643" cy="478603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876C4-A3D6-7242-9D80-C8D64A70E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7DAB63-0268-1544-985C-0D4232ED6F4E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8806449" y="3937439"/>
            <a:ext cx="2241495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801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2458D-CDD5-2140-8E38-B5F6A0368F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3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nds in Labor Force Participation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DAB938-D177-AA4A-99C6-9E4090F1F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40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12A6ABBB-A7D4-ED46-B464-AA78BBC57A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8995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32025361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EB23F-A15A-0447-BBF2-04C741CD94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50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Lab</a:t>
            </a:r>
            <a:r>
              <a:rPr lang="en-US" dirty="0"/>
              <a:t>or Force is Shrinking – Drives Down UR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6D96733-44D2-1B43-A6B9-84FA93941F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52024" y="1186250"/>
            <a:ext cx="10087952" cy="504397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EE2BE-50EE-E240-91AF-9DC8851AF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063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2756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8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ected Women More Than Men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572A38-20C0-8B4D-8160-716E79C26F14}"/>
              </a:ext>
            </a:extLst>
          </p:cNvPr>
          <p:cNvSpPr txBox="1"/>
          <p:nvPr/>
        </p:nvSpPr>
        <p:spPr>
          <a:xfrm>
            <a:off x="6897756" y="3935896"/>
            <a:ext cx="3515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 term implications for women?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0FBB4F-2D06-6041-B644-BBFE5474DDD2}"/>
              </a:ext>
            </a:extLst>
          </p:cNvPr>
          <p:cNvSpPr txBox="1"/>
          <p:nvPr/>
        </p:nvSpPr>
        <p:spPr>
          <a:xfrm>
            <a:off x="10130117" y="2017266"/>
            <a:ext cx="935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Women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B809533-8C18-C846-941A-A8F02B59C359}"/>
              </a:ext>
            </a:extLst>
          </p:cNvPr>
          <p:cNvSpPr txBox="1"/>
          <p:nvPr/>
        </p:nvSpPr>
        <p:spPr>
          <a:xfrm>
            <a:off x="10100011" y="1739925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Men</a:t>
            </a:r>
          </a:p>
        </p:txBody>
      </p:sp>
    </p:spTree>
    <p:extLst>
      <p:ext uri="{BB962C8B-B14F-4D97-AF65-F5344CB8AC3E}">
        <p14:creationId xmlns:p14="http://schemas.microsoft.com/office/powerpoint/2010/main" val="334462652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398A14-8449-B742-901E-8BB97CA15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47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Women More Than Men?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8370B-5E09-204C-8D2E-98141D1392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Women are disproportionately represented in low-wage and face-to-face jobs.</a:t>
            </a:r>
          </a:p>
          <a:p>
            <a:pPr>
              <a:spcAft>
                <a:spcPts val="1000"/>
              </a:spcAft>
            </a:pPr>
            <a:r>
              <a:rPr lang="en-US" dirty="0"/>
              <a:t>Our childcare and school systems don’t meet the needs of working mothers.</a:t>
            </a:r>
          </a:p>
          <a:p>
            <a:pPr>
              <a:spcAft>
                <a:spcPts val="1000"/>
              </a:spcAft>
            </a:pPr>
            <a:r>
              <a:rPr lang="en-US" dirty="0"/>
              <a:t>COVID-19 has upended the labor market, with disastrous consequences for working women and their families.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Many women continued working in high risk jobs.</a:t>
            </a:r>
          </a:p>
          <a:p>
            <a:pPr>
              <a:spcAft>
                <a:spcPts val="1000"/>
              </a:spcAft>
            </a:pPr>
            <a:r>
              <a:rPr lang="en-US" dirty="0"/>
              <a:t>The difference in impact is waning.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8E29B-FCEC-EA40-BE47-B8521C2CA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29081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BAC31-DC1C-CB4F-A836-B42B7B0BB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83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Aff</a:t>
            </a:r>
            <a:r>
              <a:rPr lang="en-US" dirty="0"/>
              <a:t>ecting Black Workers More than White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F9B9BB9-F7BC-4247-A6A3-23A918029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1126434" y="1108351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F246CA-E402-AE40-A584-A4D231127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DC0C79-BD23-B549-BE84-D6E6A78FF63C}"/>
              </a:ext>
            </a:extLst>
          </p:cNvPr>
          <p:cNvSpPr txBox="1"/>
          <p:nvPr/>
        </p:nvSpPr>
        <p:spPr>
          <a:xfrm>
            <a:off x="10229770" y="2988278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Black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2EDFF8-B899-AF42-BD2A-12483B541C5A}"/>
              </a:ext>
            </a:extLst>
          </p:cNvPr>
          <p:cNvSpPr txBox="1"/>
          <p:nvPr/>
        </p:nvSpPr>
        <p:spPr>
          <a:xfrm>
            <a:off x="10229770" y="2470391"/>
            <a:ext cx="766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A30001"/>
                </a:solidFill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8983785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C1D290-C4C7-2E48-84EC-26FF2FDCF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34" y="1324665"/>
            <a:ext cx="5934076" cy="43156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7A4B8FB-7A52-564A-ACDA-15B14F5BB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049" y="1325563"/>
            <a:ext cx="5931606" cy="43138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F33782-2DC4-9945-80E1-ADA08DA6C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Em</a:t>
            </a:r>
            <a:r>
              <a:rPr lang="en-US" dirty="0"/>
              <a:t>ployment in Maine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563303-2403-D640-8E54-F2887221D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495617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DJI</a:t>
            </a:r>
            <a:r>
              <a:rPr lang="en-US" dirty="0"/>
              <a:t>A and S&amp;P 500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999893" y="912953"/>
            <a:ext cx="10634546" cy="5317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94861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B1E98-4DD9-D446-AE60-699045D9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Hot</a:t>
            </a:r>
            <a:r>
              <a:rPr lang="en-US" dirty="0"/>
              <a:t> Topics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2E4FEF-F1AE-1E46-B202-53FFD95A7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266" y="1325563"/>
            <a:ext cx="4568687" cy="4351338"/>
          </a:xfrm>
        </p:spPr>
        <p:txBody>
          <a:bodyPr>
            <a:normAutofit/>
          </a:bodyPr>
          <a:lstStyle/>
          <a:p>
            <a:r>
              <a:rPr lang="en-US" dirty="0"/>
              <a:t>Government policy</a:t>
            </a:r>
          </a:p>
          <a:p>
            <a:r>
              <a:rPr lang="en-US" dirty="0"/>
              <a:t>Debt</a:t>
            </a:r>
          </a:p>
          <a:p>
            <a:r>
              <a:rPr lang="en-US" dirty="0"/>
              <a:t>Inflation</a:t>
            </a:r>
          </a:p>
          <a:p>
            <a:r>
              <a:rPr lang="en-US" dirty="0"/>
              <a:t>Great resignation</a:t>
            </a:r>
          </a:p>
          <a:p>
            <a:r>
              <a:rPr lang="en-US" dirty="0"/>
              <a:t>Structural changes</a:t>
            </a:r>
          </a:p>
          <a:p>
            <a:r>
              <a:rPr lang="en-US" dirty="0"/>
              <a:t>Housing markets</a:t>
            </a:r>
          </a:p>
          <a:p>
            <a:r>
              <a:rPr lang="en-US" dirty="0"/>
              <a:t>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0FCEF7-ACCD-7F41-8696-4314F3358B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540753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D40E87-1715-47AC-ABB5-9A8675BEF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38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at Have Been Policy Effects?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9C2ED4-1144-4418-9D74-DC13CF124B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MONETARY POLICY (Fed) acted quickly and effectively to prevent a financial market meltdown and to keep credit flowing.  But the Fed lends and does not spend.</a:t>
            </a:r>
          </a:p>
          <a:p>
            <a:r>
              <a:rPr lang="en-US" dirty="0"/>
              <a:t>FISCAL POLICY (Congress) acted quickly, but inevitably made some mistakes.</a:t>
            </a:r>
          </a:p>
          <a:p>
            <a:pPr lvl="1"/>
            <a:r>
              <a:rPr lang="en-US" dirty="0"/>
              <a:t>Stimulus Checks, A ($268b)</a:t>
            </a:r>
          </a:p>
          <a:p>
            <a:pPr lvl="1"/>
            <a:r>
              <a:rPr lang="en-US" dirty="0"/>
              <a:t>Expanded Unemployment, B ($268b)</a:t>
            </a:r>
          </a:p>
          <a:p>
            <a:pPr lvl="1"/>
            <a:r>
              <a:rPr lang="en-US" dirty="0"/>
              <a:t>Paycheck Protection Program, C- ($525b)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Last two packages: $2.8 Trillion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F82A4D-6C6C-4E98-B6A4-48597465B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842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Coronavirus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/>
              <a:t>Black-White Wealth Gap</a:t>
            </a:r>
            <a:endParaRPr lang="en-US" dirty="0"/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US Social Policy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12915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087FD-B714-4A32-9992-9F16F134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9817" y="245167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overy Due to Immense Fiscal Stimulus</a:t>
            </a:r>
            <a:br>
              <a:rPr lang="en-US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and Control of COVID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344050-3342-4023-92B5-0DAB8FDAB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EB45024-F153-46EE-B303-72CE317AA7E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745446"/>
          <a:ext cx="10515600" cy="4351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08604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9BEF9-90D4-4426-B6F8-D1A7CC38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40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Sti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mulus allowed Spending to Recover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0491A1-A0EE-46BB-855F-3E23FB242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8AF46DF-FAB0-49CC-A8B6-C31595319F62}"/>
              </a:ext>
            </a:extLst>
          </p:cNvPr>
          <p:cNvGraphicFramePr>
            <a:graphicFrameLocks noGrp="1"/>
          </p:cNvGraphicFramePr>
          <p:nvPr/>
        </p:nvGraphicFramePr>
        <p:xfrm>
          <a:off x="1233053" y="1637052"/>
          <a:ext cx="9644743" cy="4564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56570C4-C4CF-4940-8538-6EDD22EAFF0B}"/>
              </a:ext>
            </a:extLst>
          </p:cNvPr>
          <p:cNvSpPr txBox="1"/>
          <p:nvPr/>
        </p:nvSpPr>
        <p:spPr>
          <a:xfrm>
            <a:off x="5714548" y="4615212"/>
            <a:ext cx="579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Abnormally high Saving is over $2trillion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9EFB49-C5F5-4174-8001-DAA3FBA18D09}"/>
              </a:ext>
            </a:extLst>
          </p:cNvPr>
          <p:cNvSpPr txBox="1"/>
          <p:nvPr/>
        </p:nvSpPr>
        <p:spPr>
          <a:xfrm>
            <a:off x="2446591" y="2675176"/>
            <a:ext cx="4972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But Note that Saving also went way up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66EF4C2-CB40-4775-A4A4-03F7E47BC19A}"/>
              </a:ext>
            </a:extLst>
          </p:cNvPr>
          <p:cNvGrpSpPr/>
          <p:nvPr/>
        </p:nvGrpSpPr>
        <p:grpSpPr>
          <a:xfrm>
            <a:off x="3550376" y="3505783"/>
            <a:ext cx="2137409" cy="1590675"/>
            <a:chOff x="3381375" y="3429000"/>
            <a:chExt cx="2137409" cy="1590675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9C2B787-5A04-4BFD-84D1-03FEF058418D}"/>
                </a:ext>
              </a:extLst>
            </p:cNvPr>
            <p:cNvCxnSpPr/>
            <p:nvPr/>
          </p:nvCxnSpPr>
          <p:spPr>
            <a:xfrm flipV="1">
              <a:off x="3381375" y="3429000"/>
              <a:ext cx="0" cy="1590675"/>
            </a:xfrm>
            <a:prstGeom prst="straightConnector1">
              <a:avLst/>
            </a:prstGeom>
            <a:ln w="22225">
              <a:solidFill>
                <a:srgbClr val="FFFF0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D3F305F-6244-470C-92B0-B2CA2FA20821}"/>
                </a:ext>
              </a:extLst>
            </p:cNvPr>
            <p:cNvSpPr txBox="1"/>
            <p:nvPr/>
          </p:nvSpPr>
          <p:spPr>
            <a:xfrm>
              <a:off x="3381375" y="3875208"/>
              <a:ext cx="213740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Saving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1837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31AD7E-8618-42F3-956E-6C7D915B5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21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H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ard-Hit Sector:  Small Business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73487-9BC7-40DC-A5A9-D62FB8790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3776756-85C1-4F89-BA22-BEFA5A14A16E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146099" y="1936471"/>
            <a:ext cx="5781732" cy="336519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A559FD9-4028-4264-A0E1-087E8CC54256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rcRect/>
          <a:stretch>
            <a:fillRect/>
          </a:stretch>
        </p:blipFill>
        <p:spPr>
          <a:xfrm>
            <a:off x="6194942" y="1869686"/>
            <a:ext cx="5920188" cy="34766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5154AE-2456-B142-B396-3D727D919F33}"/>
              </a:ext>
            </a:extLst>
          </p:cNvPr>
          <p:cNvSpPr txBox="1"/>
          <p:nvPr/>
        </p:nvSpPr>
        <p:spPr>
          <a:xfrm>
            <a:off x="391886" y="1401011"/>
            <a:ext cx="3760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the United States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C5C6E5-34E5-FC48-BECB-0ECB5B04A40E}"/>
              </a:ext>
            </a:extLst>
          </p:cNvPr>
          <p:cNvSpPr txBox="1"/>
          <p:nvPr/>
        </p:nvSpPr>
        <p:spPr>
          <a:xfrm>
            <a:off x="6529698" y="1401011"/>
            <a:ext cx="340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Small Biz Closures in San Francisco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037BB4-8F85-F64E-8FA5-F7D038AF17D6}"/>
              </a:ext>
            </a:extLst>
          </p:cNvPr>
          <p:cNvSpPr/>
          <p:nvPr/>
        </p:nvSpPr>
        <p:spPr>
          <a:xfrm>
            <a:off x="4982547" y="1929367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02CED62-E730-F045-A39A-15C5DFA0DEE0}"/>
              </a:ext>
            </a:extLst>
          </p:cNvPr>
          <p:cNvSpPr/>
          <p:nvPr/>
        </p:nvSpPr>
        <p:spPr>
          <a:xfrm>
            <a:off x="11103004" y="1869733"/>
            <a:ext cx="1135525" cy="189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3768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41C76-338D-F041-A3EC-5CE8154D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Sm</a:t>
            </a:r>
            <a:r>
              <a:rPr lang="en-US" dirty="0"/>
              <a:t>all Businesses: They Didn’t Get Enough PPP</a:t>
            </a:r>
          </a:p>
        </p:txBody>
      </p:sp>
      <p:pic>
        <p:nvPicPr>
          <p:cNvPr id="6" name="Content Placeholder 5" descr="A picture containing chart&#10;&#10;Description automatically generated">
            <a:extLst>
              <a:ext uri="{FF2B5EF4-FFF2-40B4-BE49-F238E27FC236}">
                <a16:creationId xmlns:a16="http://schemas.microsoft.com/office/drawing/2014/main" id="{F38E3BD2-3F6D-8945-93B4-D4CD029A03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752600" y="1042615"/>
            <a:ext cx="8686800" cy="518761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7A0C47-7979-1E46-85C8-C0ADE534E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62319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2F3DF-7FD6-0546-BA5F-E69934804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12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netary Policy: Federal Reserve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1DE164-282E-6949-B019-8F6AB355E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Primary goal is to keep interest rates low, to facilitate continued borrowing.</a:t>
            </a:r>
          </a:p>
          <a:p>
            <a:pPr lvl="1"/>
            <a:r>
              <a:rPr lang="en-US" dirty="0"/>
              <a:t>Federal Funds Rate – rate at which banks lend to each other, usually overnight.</a:t>
            </a:r>
          </a:p>
          <a:p>
            <a:pPr lvl="1"/>
            <a:r>
              <a:rPr lang="en-US" dirty="0"/>
              <a:t>Purchases of U.S. Treasury securities – keep money flowing to the government at low rates of interest.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8A2C85-9749-104A-A400-9C61D26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38679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 – Last 5 Years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1590190-B6C7-BF4C-917A-9A49694C4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</p:spTree>
    <p:extLst>
      <p:ext uri="{BB962C8B-B14F-4D97-AF65-F5344CB8AC3E}">
        <p14:creationId xmlns:p14="http://schemas.microsoft.com/office/powerpoint/2010/main" val="2389572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Funds Rate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97351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62931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3B4B8-4EA4-7A45-853F-BEA07BBF8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75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Reserve Assets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F134A19-F5A9-7642-8967-20E339E22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586959-7597-6948-8DE8-A2AAA9E262A2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939200" y="1073426"/>
            <a:ext cx="10313600" cy="5156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5B1D658-E8DA-3D44-B9C5-B9E19754C068}"/>
              </a:ext>
            </a:extLst>
          </p:cNvPr>
          <p:cNvSpPr txBox="1"/>
          <p:nvPr/>
        </p:nvSpPr>
        <p:spPr>
          <a:xfrm>
            <a:off x="10644351" y="1411356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8.8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4A3CC72-F871-0740-95C5-B9AE9DAD33B6}"/>
              </a:ext>
            </a:extLst>
          </p:cNvPr>
          <p:cNvSpPr txBox="1"/>
          <p:nvPr/>
        </p:nvSpPr>
        <p:spPr>
          <a:xfrm>
            <a:off x="9633873" y="346716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3.8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C2F7F2-FFA1-654D-971B-EE423A4F5027}"/>
              </a:ext>
            </a:extLst>
          </p:cNvPr>
          <p:cNvSpPr txBox="1"/>
          <p:nvPr/>
        </p:nvSpPr>
        <p:spPr>
          <a:xfrm>
            <a:off x="4548351" y="4454447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1.0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C078C6-F3A4-3D4E-953F-3876F7BE2DD5}"/>
              </a:ext>
            </a:extLst>
          </p:cNvPr>
          <p:cNvSpPr txBox="1"/>
          <p:nvPr/>
        </p:nvSpPr>
        <p:spPr>
          <a:xfrm>
            <a:off x="4385538" y="1712343"/>
            <a:ext cx="458869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dirty="0"/>
              <a:t>Largely Treasury Securities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AE281F-5545-CF4D-A821-0E00C2F437CE}"/>
              </a:ext>
            </a:extLst>
          </p:cNvPr>
          <p:cNvSpPr txBox="1"/>
          <p:nvPr/>
        </p:nvSpPr>
        <p:spPr>
          <a:xfrm>
            <a:off x="4238368" y="3218794"/>
            <a:ext cx="15536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Financial Crisis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F3E04D-6DD5-CF44-B9B9-AE8BF77F5365}"/>
              </a:ext>
            </a:extLst>
          </p:cNvPr>
          <p:cNvSpPr txBox="1"/>
          <p:nvPr/>
        </p:nvSpPr>
        <p:spPr>
          <a:xfrm>
            <a:off x="8974230" y="2561115"/>
            <a:ext cx="110305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Pandemic</a:t>
            </a:r>
          </a:p>
        </p:txBody>
      </p:sp>
    </p:spTree>
    <p:extLst>
      <p:ext uri="{BB962C8B-B14F-4D97-AF65-F5344CB8AC3E}">
        <p14:creationId xmlns:p14="http://schemas.microsoft.com/office/powerpoint/2010/main" val="6754550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871F1-2249-1441-8FA5-7ABFAF7F3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92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Tre</a:t>
            </a:r>
            <a:r>
              <a:rPr lang="en-US" dirty="0"/>
              <a:t>asuries – Low Interest Rates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D3DF6E-3455-3242-A5BE-1ACFBEFA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58</a:t>
            </a:fld>
            <a:endParaRPr lang="en-GB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1F6AEA0-59D4-1E48-8EAA-5297453084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56BA9ABC-EAC4-B04A-873A-87B600515E76}"/>
              </a:ext>
            </a:extLst>
          </p:cNvPr>
          <p:cNvPicPr>
            <a:picLocks noChangeAspect="1"/>
          </p:cNvPicPr>
          <p:nvPr/>
        </p:nvPicPr>
        <p:blipFill>
          <a:blip r:embed="rId5" r:link="rId6"/>
          <a:stretch>
            <a:fillRect/>
          </a:stretch>
        </p:blipFill>
        <p:spPr>
          <a:xfrm>
            <a:off x="1066800" y="1201026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212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208-60F1-469C-A300-0E7F69D01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6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“</a:t>
            </a:r>
            <a:r>
              <a:rPr lang="en-US" dirty="0"/>
              <a:t>K-shaped” recovery?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ED8EEB-24DE-45BC-9662-5A6ACC6B3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774" y="2756842"/>
            <a:ext cx="10677939" cy="3655946"/>
          </a:xfrm>
        </p:spPr>
        <p:txBody>
          <a:bodyPr/>
          <a:lstStyle/>
          <a:p>
            <a:pPr marL="0" indent="0">
              <a:buNone/>
            </a:pPr>
            <a:r>
              <a:rPr lang="en-US" u="sng" dirty="0"/>
              <a:t>Executive Summary</a:t>
            </a:r>
          </a:p>
          <a:p>
            <a:r>
              <a:rPr lang="en-US" b="0" dirty="0"/>
              <a:t>Those with financial wealth/residential real estate have seen its value grow in excess of inflation.</a:t>
            </a:r>
          </a:p>
          <a:p>
            <a:r>
              <a:rPr lang="en-US" b="0" dirty="0"/>
              <a:t>High income earners (&gt;60k/</a:t>
            </a:r>
            <a:r>
              <a:rPr lang="en-US" b="0" dirty="0" err="1"/>
              <a:t>yr</a:t>
            </a:r>
            <a:r>
              <a:rPr lang="en-US" b="0" dirty="0"/>
              <a:t>) have largely kept their jobs; </a:t>
            </a:r>
          </a:p>
          <a:p>
            <a:pPr lvl="1"/>
            <a:r>
              <a:rPr lang="en-US" b="0" dirty="0"/>
              <a:t>middle and low income earners have depressed employment rates</a:t>
            </a:r>
          </a:p>
          <a:p>
            <a:r>
              <a:rPr lang="en-US" b="0" dirty="0"/>
              <a:t>Women are disproportionately exiting labor force.</a:t>
            </a:r>
          </a:p>
          <a:p>
            <a:r>
              <a:rPr lang="en-US" b="0" dirty="0"/>
              <a:t>Food insecurity has been very high.</a:t>
            </a:r>
          </a:p>
          <a:p>
            <a:pPr marL="0" indent="0">
              <a:buNone/>
            </a:pPr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b="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96ECB3-D69C-46BC-BA3A-376FD27A1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2229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673080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b="1" dirty="0"/>
              <a:t>Week 1 (1/11): 	US Economy &amp; Coronavirus Economics</a:t>
            </a:r>
          </a:p>
          <a:p>
            <a:pPr lvl="1"/>
            <a:r>
              <a:rPr lang="en-US" dirty="0"/>
              <a:t>Week 2 (1/18): 	Federal Debt (Ryan Herzog, Gonzaga University)</a:t>
            </a:r>
          </a:p>
          <a:p>
            <a:pPr lvl="1"/>
            <a:r>
              <a:rPr lang="en-US" dirty="0"/>
              <a:t>Week 3 (1/25): 	Economics of Immigration (Jennifer Alix-Garcia, Oregon St.)</a:t>
            </a:r>
          </a:p>
          <a:p>
            <a:pPr lvl="1"/>
            <a:r>
              <a:rPr lang="en-US" dirty="0"/>
              <a:t>Week 4 (2/1): 	Health Economics (Me)</a:t>
            </a:r>
          </a:p>
          <a:p>
            <a:pPr lvl="1"/>
            <a:r>
              <a:rPr lang="en-US" dirty="0"/>
              <a:t>Week 5 (2/8):	Minimum Wage (Me)</a:t>
            </a:r>
          </a:p>
          <a:p>
            <a:pPr lvl="1"/>
            <a:r>
              <a:rPr lang="en-US" dirty="0"/>
              <a:t>Week 6 (2/15):	Cryptocurrencies (Geoffrey </a:t>
            </a:r>
            <a:r>
              <a:rPr lang="en-US" dirty="0" err="1"/>
              <a:t>Woglom</a:t>
            </a:r>
            <a:r>
              <a:rPr lang="en-US" dirty="0"/>
              <a:t>, Amherst College)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9217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7322A9-FA46-614A-B8C5-33174E2EA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862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Rec</a:t>
            </a:r>
            <a:r>
              <a:rPr lang="en-US" dirty="0"/>
              <a:t>overy/Recession for Whom?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344492-9F10-DF4B-A4E7-104EA9F80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60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976900-61EC-1245-8116-6E7FC26439A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333426" y="912953"/>
            <a:ext cx="8496673" cy="531727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88A1A3-AE3F-4C17-932A-BA7E73A517D5}"/>
              </a:ext>
            </a:extLst>
          </p:cNvPr>
          <p:cNvSpPr txBox="1"/>
          <p:nvPr/>
        </p:nvSpPr>
        <p:spPr>
          <a:xfrm>
            <a:off x="373961" y="1326098"/>
            <a:ext cx="295946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Top 10 S&amp;P Stocks: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Apple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Microsoft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Amazon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Facebook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A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Alphabet Class C shares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Berkshire Hathaway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Johnson &amp; Johnson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Visa</a:t>
            </a:r>
          </a:p>
          <a:p>
            <a:pPr marL="342900" indent="-342900" algn="l">
              <a:buFont typeface="+mj-lt"/>
              <a:buAutoNum type="arabicPeriod"/>
            </a:pPr>
            <a:r>
              <a:rPr lang="en-US" b="0" i="0" dirty="0">
                <a:solidFill>
                  <a:srgbClr val="222222"/>
                </a:solidFill>
                <a:effectLst/>
                <a:latin typeface="Georgia" panose="02040502050405020303" pitchFamily="18" charset="0"/>
              </a:rPr>
              <a:t>Procter &amp; Gamble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4007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66FE-9D58-4648-9F88-34936C0DCC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1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Lo</a:t>
            </a:r>
            <a:r>
              <a:rPr lang="en-US" dirty="0"/>
              <a:t>w Wage Employment is Lagging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E78E1A-A6FE-9749-9290-C57044BBE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61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020FA8-310A-264D-8A5D-220E9696655A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rcRect/>
          <a:stretch>
            <a:fillRect/>
          </a:stretch>
        </p:blipFill>
        <p:spPr>
          <a:xfrm>
            <a:off x="2018334" y="1016999"/>
            <a:ext cx="8155542" cy="521322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41CA1F2-3B1C-064A-9C60-2459692F2DEE}"/>
              </a:ext>
            </a:extLst>
          </p:cNvPr>
          <p:cNvSpPr/>
          <p:nvPr/>
        </p:nvSpPr>
        <p:spPr>
          <a:xfrm>
            <a:off x="8855277" y="924101"/>
            <a:ext cx="1600200" cy="569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37407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54767-A733-48D7-B04E-A3DB57D7D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217" y="136525"/>
            <a:ext cx="3605572" cy="1676603"/>
          </a:xfrm>
        </p:spPr>
        <p:txBody>
          <a:bodyPr>
            <a:norm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 Lo</a:t>
            </a:r>
            <a:r>
              <a:rPr lang="en-US" dirty="0"/>
              <a:t>w Income Troubles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29A41-EEA1-462E-8D8B-88F35A0F6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92608" y="6356350"/>
            <a:ext cx="685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9F085D5-EC86-4F6A-B501-C1359CB39116}" type="slidenum">
              <a:rPr lang="en-GB"/>
              <a:pPr>
                <a:spcAft>
                  <a:spcPts val="600"/>
                </a:spcAft>
              </a:pPr>
              <a:t>62</a:t>
            </a:fld>
            <a:endParaRPr lang="en-GB"/>
          </a:p>
        </p:txBody>
      </p:sp>
      <p:pic>
        <p:nvPicPr>
          <p:cNvPr id="5" name="Picture 2" descr="1 in 3 Adults Had Trouble Paying for Usual Household Expenses in Last 7 Days">
            <a:extLst>
              <a:ext uri="{FF2B5EF4-FFF2-40B4-BE49-F238E27FC236}">
                <a16:creationId xmlns:a16="http://schemas.microsoft.com/office/drawing/2014/main" id="{7F46EDE1-1798-4DC1-B874-DB286E6EEC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67" b="-1"/>
          <a:stretch/>
        </p:blipFill>
        <p:spPr bwMode="auto">
          <a:xfrm>
            <a:off x="4359369" y="722376"/>
            <a:ext cx="6263640" cy="5413248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072467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6D57B-F50E-BB4B-911C-53C2C92D6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onavirus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4C8232-A58D-E046-ADF5-9EFC15E549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63</a:t>
            </a:fld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0141880-DA95-3340-81C1-AC6AA3444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68515" y="1602225"/>
            <a:ext cx="6054969" cy="4351338"/>
          </a:xfrm>
        </p:spPr>
        <p:txBody>
          <a:bodyPr/>
          <a:lstStyle/>
          <a:p>
            <a:r>
              <a:rPr lang="en-US" dirty="0"/>
              <a:t>Resources to weather the storm.</a:t>
            </a:r>
          </a:p>
          <a:p>
            <a:r>
              <a:rPr lang="en-US" dirty="0"/>
              <a:t>Racial inequities.</a:t>
            </a:r>
          </a:p>
          <a:p>
            <a:r>
              <a:rPr lang="en-US" dirty="0"/>
              <a:t>Educational inequities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Low wage jobs are at risk.</a:t>
            </a:r>
          </a:p>
        </p:txBody>
      </p:sp>
    </p:spTree>
    <p:extLst>
      <p:ext uri="{BB962C8B-B14F-4D97-AF65-F5344CB8AC3E}">
        <p14:creationId xmlns:p14="http://schemas.microsoft.com/office/powerpoint/2010/main" val="27130044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</a:t>
            </a:r>
            <a:r>
              <a:rPr lang="en-US" dirty="0"/>
              <a:t>roblem Exacerbated….Not Created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07232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1698E-EE8D-4234-BDF3-407C7B293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Cur</a:t>
            </a:r>
            <a:r>
              <a:rPr lang="en-US" dirty="0"/>
              <a:t>rent Deficits in Perspective: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02D1D-DDD5-4CB1-AF2E-A02CDEF75C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budgetary cost of the 3 major fiscal packages during the pandemic was over $5 trillion.  As a share of the economy this is almost the size of war production in 1943.</a:t>
            </a:r>
          </a:p>
          <a:p>
            <a:pPr marL="457200" lvl="1" indent="0">
              <a:buNone/>
            </a:pPr>
            <a:r>
              <a:rPr lang="en-US" dirty="0"/>
              <a:t>			(Romer, </a:t>
            </a:r>
            <a:r>
              <a:rPr lang="en-US" i="1" dirty="0"/>
              <a:t>Brookings Papers on Economic Activity</a:t>
            </a:r>
            <a:r>
              <a:rPr lang="en-US" dirty="0"/>
              <a:t>, 3/25/2021.)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Since March of 2021, Fed net holdings of US Treasury bonds have increased by $2.7 trillion.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345B92-1332-4E60-9862-62556A8F6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9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44BA2-C159-2048-8B33-2FBFC767B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Inflation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0DDC87-713F-0F49-B31E-73F6DDC5B9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587431-2867-EB4C-9155-DDF694B34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490458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Climbing!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67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117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78CB-97A3-534A-A040-9C0BE037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15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in Historical Perspective</a:t>
            </a:r>
          </a:p>
        </p:txBody>
      </p:sp>
      <p:pic>
        <p:nvPicPr>
          <p:cNvPr id="6" name="Content Placeholder 5" descr="Chart&#10;&#10;Description automatically generated">
            <a:extLst>
              <a:ext uri="{FF2B5EF4-FFF2-40B4-BE49-F238E27FC236}">
                <a16:creationId xmlns:a16="http://schemas.microsoft.com/office/drawing/2014/main" id="{D5714BEC-6276-B44C-875A-76795BB8E0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58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004C20-4968-F842-A254-F50F29BC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16488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5FDD7F-5BFB-764C-A404-6918D7235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Index to Follow: CPI or PCE?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F1CA4A-E6CB-3C46-80D7-8B603D27C4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CPI is the headline statistic, followed by most newspapers.</a:t>
            </a:r>
          </a:p>
          <a:p>
            <a:pPr lvl="1"/>
            <a:r>
              <a:rPr lang="en-US" dirty="0"/>
              <a:t>Allows more granularity – ability to look at specific products.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PCE is the one followed by the Fed.</a:t>
            </a:r>
          </a:p>
          <a:p>
            <a:pPr lvl="1"/>
            <a:r>
              <a:rPr lang="en-US" dirty="0"/>
              <a:t>Why?</a:t>
            </a:r>
          </a:p>
          <a:p>
            <a:pPr lvl="2"/>
            <a:r>
              <a:rPr lang="en-US" dirty="0"/>
              <a:t>Accounts for short term fluctuations in consumer purchases.</a:t>
            </a:r>
          </a:p>
          <a:p>
            <a:pPr lvl="2"/>
            <a:r>
              <a:rPr lang="en-US" dirty="0"/>
              <a:t>Based on more reliable data.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Fed generally pays attention to the core inflation #s.</a:t>
            </a:r>
          </a:p>
          <a:p>
            <a:pPr lvl="1"/>
            <a:r>
              <a:rPr lang="en-US" dirty="0"/>
              <a:t>Excluding food and energy.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53D00-F35C-5A4B-A8CE-3BB02A39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556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Federal Debt is Becoming A Problem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4543010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07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Infl</a:t>
            </a:r>
            <a:r>
              <a:rPr lang="en-US" sz="3600" dirty="0"/>
              <a:t>ation – The Fed’s Metric! Should we worry?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6533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PCE and Fed Suggest: I don’t know.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71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89161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DB004D-673D-7D4C-A7E3-FB405CB69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72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C8225D-F2EA-DC46-83B8-28CE97E514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762000"/>
            <a:ext cx="10121900" cy="5334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B2D780-7539-8F40-B7AA-F5F140FF7B4E}"/>
              </a:ext>
            </a:extLst>
          </p:cNvPr>
          <p:cNvSpPr txBox="1"/>
          <p:nvPr/>
        </p:nvSpPr>
        <p:spPr>
          <a:xfrm>
            <a:off x="10121326" y="6456851"/>
            <a:ext cx="14848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Investopedia</a:t>
            </a:r>
          </a:p>
        </p:txBody>
      </p:sp>
    </p:spTree>
    <p:extLst>
      <p:ext uri="{BB962C8B-B14F-4D97-AF65-F5344CB8AC3E}">
        <p14:creationId xmlns:p14="http://schemas.microsoft.com/office/powerpoint/2010/main" val="91100643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1CA6-0F4B-4046-8E3D-493D672D3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89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’re Buying Mostly … Stuff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73B297-0BDC-7646-BE95-39D3B3A75A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9B161-4081-844B-A972-FE5F6810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D4B44B-F557-9040-8826-1FB71C9F8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1079500"/>
            <a:ext cx="9766300" cy="4699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DD2088-DEC0-CA44-B47C-4E5184117314}"/>
              </a:ext>
            </a:extLst>
          </p:cNvPr>
          <p:cNvSpPr txBox="1"/>
          <p:nvPr/>
        </p:nvSpPr>
        <p:spPr>
          <a:xfrm>
            <a:off x="9070428" y="6456851"/>
            <a:ext cx="18559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Jason Furman, PIIE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193855-1ADC-7843-8691-796E3B4781C5}"/>
              </a:ext>
            </a:extLst>
          </p:cNvPr>
          <p:cNvSpPr txBox="1"/>
          <p:nvPr/>
        </p:nvSpPr>
        <p:spPr>
          <a:xfrm>
            <a:off x="4759231" y="4540197"/>
            <a:ext cx="2670924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Demand-Pull</a:t>
            </a:r>
          </a:p>
        </p:txBody>
      </p:sp>
    </p:spTree>
    <p:extLst>
      <p:ext uri="{BB962C8B-B14F-4D97-AF65-F5344CB8AC3E}">
        <p14:creationId xmlns:p14="http://schemas.microsoft.com/office/powerpoint/2010/main" val="202082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FE16F-9E21-4949-BD71-F4A1BE18C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61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Sup</a:t>
            </a:r>
            <a:r>
              <a:rPr lang="en-US" dirty="0"/>
              <a:t>ply Chains Are at the Core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1F940-3D7E-B147-A909-9A0C1B585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AD39A3-F10C-AB4E-A1D3-D5404C6F30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919" y="941621"/>
            <a:ext cx="7426161" cy="528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26695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7ECFD-4E5F-3147-8461-8474CB70E6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1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Are Supply Chains?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963692-5411-AB4A-821E-B64F765FA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75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4F7F0F-E0C8-154B-852D-6CB7D6BD4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071" y="857160"/>
            <a:ext cx="6442292" cy="54177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2011580-872F-0D47-8975-5572B5944F60}"/>
              </a:ext>
            </a:extLst>
          </p:cNvPr>
          <p:cNvSpPr txBox="1"/>
          <p:nvPr/>
        </p:nvSpPr>
        <p:spPr>
          <a:xfrm>
            <a:off x="7985974" y="6554787"/>
            <a:ext cx="41675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www.cfr.org</a:t>
            </a:r>
            <a:r>
              <a:rPr lang="en-US" sz="1200" dirty="0"/>
              <a:t>/article/what-happened-supply-chains-2021</a:t>
            </a:r>
          </a:p>
        </p:txBody>
      </p:sp>
    </p:spTree>
    <p:extLst>
      <p:ext uri="{BB962C8B-B14F-4D97-AF65-F5344CB8AC3E}">
        <p14:creationId xmlns:p14="http://schemas.microsoft.com/office/powerpoint/2010/main" val="51454744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581D65-4E99-4D49-AED2-2191C898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ation: Concentrated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D2CB956B-4BC5-8649-9607-DBA0282F24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82882" y="1300163"/>
            <a:ext cx="5936918" cy="4319339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210C1134-5845-A140-A47C-1CE79172B9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200" y="1325563"/>
            <a:ext cx="5936918" cy="4319339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650A23-B73A-FC48-BE6A-A6B6DE9E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76</a:t>
            </a:fld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9E16D-83B5-2046-B0D4-F27B416F6617}"/>
              </a:ext>
            </a:extLst>
          </p:cNvPr>
          <p:cNvSpPr txBox="1"/>
          <p:nvPr/>
        </p:nvSpPr>
        <p:spPr>
          <a:xfrm>
            <a:off x="4965132" y="4504571"/>
            <a:ext cx="20725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600" b="1" dirty="0"/>
              <a:t>Cost-Push</a:t>
            </a:r>
          </a:p>
        </p:txBody>
      </p:sp>
    </p:spTree>
    <p:extLst>
      <p:ext uri="{BB962C8B-B14F-4D97-AF65-F5344CB8AC3E}">
        <p14:creationId xmlns:p14="http://schemas.microsoft.com/office/powerpoint/2010/main" val="239166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719A-5294-7747-8C3B-056AF234E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Cor</a:t>
            </a:r>
            <a:r>
              <a:rPr lang="en-US" dirty="0"/>
              <a:t>porate Profits…Adding to Inflation?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43D3A9AD-66F9-4A47-9D31-133DF8CDB0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932729" y="1066955"/>
            <a:ext cx="10326542" cy="5163271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4534C-AD15-5C48-A1F7-E034ABBCB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93354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79349-F75C-4BB6-AB33-68991D240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Puz</a:t>
            </a:r>
            <a:r>
              <a:rPr lang="en-US" dirty="0"/>
              <a:t>zle:  Is Inflation Permanently Higher?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11030-6C8D-41D5-B96E-904CEB439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Fed: Price increases may be: </a:t>
            </a:r>
          </a:p>
          <a:p>
            <a:pPr lvl="1"/>
            <a:r>
              <a:rPr lang="en-US" dirty="0"/>
              <a:t>1) rebound from low prices last year; </a:t>
            </a:r>
          </a:p>
          <a:p>
            <a:pPr lvl="1"/>
            <a:r>
              <a:rPr lang="en-US" dirty="0"/>
              <a:t>2) temporary due to supply chain disruptions; e.g., used cars, </a:t>
            </a:r>
            <a:r>
              <a:rPr lang="en-US" dirty="0" err="1"/>
              <a:t>bldg</a:t>
            </a:r>
            <a:r>
              <a:rPr lang="en-US" dirty="0"/>
              <a:t> supplies.</a:t>
            </a:r>
          </a:p>
          <a:p>
            <a:pPr lvl="1"/>
            <a:r>
              <a:rPr lang="en-US" dirty="0"/>
              <a:t>3) influenced by rising wages in the future.</a:t>
            </a:r>
          </a:p>
          <a:p>
            <a:endParaRPr lang="en-US" dirty="0"/>
          </a:p>
          <a:p>
            <a:r>
              <a:rPr lang="en-US" dirty="0"/>
              <a:t>On the other hand:  We are close to full employment and monetary and fiscal policies are very easy.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Nobody knows, but Fed has wavered in its optimism.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17A9B-4ABB-47C8-930C-1CC3D1986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696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207E9-9A25-0148-AC73-E3B6175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68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</a:t>
            </a:r>
            <a:r>
              <a:rPr lang="en-US"/>
              <a:t>: Critical </a:t>
            </a:r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F15084-21D5-9B4F-80A7-5ADEBE2023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Inequities</a:t>
            </a:r>
          </a:p>
          <a:p>
            <a:pPr lvl="1"/>
            <a:r>
              <a:rPr lang="en-US" dirty="0"/>
              <a:t>Price changes vary wildly across goods.</a:t>
            </a:r>
          </a:p>
          <a:p>
            <a:pPr lvl="1"/>
            <a:r>
              <a:rPr lang="en-US" dirty="0"/>
              <a:t>How inflation hits you depends on what you buy and your level of income.</a:t>
            </a:r>
          </a:p>
          <a:p>
            <a:pPr lvl="2"/>
            <a:r>
              <a:rPr lang="en-US" dirty="0"/>
              <a:t>Some evidence that lower income individuals face higher inflation.</a:t>
            </a:r>
          </a:p>
          <a:p>
            <a:pPr lvl="1"/>
            <a:endParaRPr lang="en-US" dirty="0"/>
          </a:p>
          <a:p>
            <a:r>
              <a:rPr lang="en-US" dirty="0"/>
              <a:t>Online inflation is much lower than the CPI</a:t>
            </a:r>
          </a:p>
          <a:p>
            <a:pPr lvl="1"/>
            <a:r>
              <a:rPr lang="en-US" dirty="0"/>
              <a:t>Estimates suggest about 2% lower.</a:t>
            </a:r>
          </a:p>
          <a:p>
            <a:pPr lvl="1"/>
            <a:endParaRPr lang="en-US" dirty="0"/>
          </a:p>
          <a:p>
            <a:r>
              <a:rPr lang="en-US" dirty="0"/>
              <a:t>Both have implications for the policy response.</a:t>
            </a:r>
          </a:p>
          <a:p>
            <a:pPr lvl="1"/>
            <a:r>
              <a:rPr lang="en-US" dirty="0"/>
              <a:t>Safety net? Antitrust action?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4A9028-CD39-9B45-8BE2-BA751D1F3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25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CFA09-0AFB-7246-A344-469F30983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836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Im</a:t>
            </a:r>
            <a:r>
              <a:rPr lang="en-US" dirty="0"/>
              <a:t>migrant Population in 2017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0646EA99-2103-7443-AE03-9982E2DB3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5186533" y="959614"/>
            <a:ext cx="5026439" cy="544000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9929D4-5631-6047-A803-96F201AF1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A4F8DFE-145A-D84A-890A-939E4FECD1C1}"/>
              </a:ext>
            </a:extLst>
          </p:cNvPr>
          <p:cNvSpPr txBox="1"/>
          <p:nvPr/>
        </p:nvSpPr>
        <p:spPr>
          <a:xfrm>
            <a:off x="3796747" y="6456851"/>
            <a:ext cx="76560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4"/>
              </a:rPr>
              <a:t>https://www.pewresearch.org/fact-tank/2019/07/12/how-pew-research-center-counts-unauthorized-immigrants-in-us/</a:t>
            </a:r>
            <a:endParaRPr lang="en-US" sz="1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5F6D66-8E3F-C745-8E79-FC46D332BE9F}"/>
              </a:ext>
            </a:extLst>
          </p:cNvPr>
          <p:cNvSpPr txBox="1"/>
          <p:nvPr/>
        </p:nvSpPr>
        <p:spPr>
          <a:xfrm>
            <a:off x="552572" y="2897650"/>
            <a:ext cx="46339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Categories of the total number </a:t>
            </a:r>
          </a:p>
          <a:p>
            <a:r>
              <a:rPr lang="en-US" sz="2400" b="1" dirty="0"/>
              <a:t>of immigrants in the United States.</a:t>
            </a:r>
          </a:p>
        </p:txBody>
      </p:sp>
    </p:spTree>
    <p:extLst>
      <p:ext uri="{BB962C8B-B14F-4D97-AF65-F5344CB8AC3E}">
        <p14:creationId xmlns:p14="http://schemas.microsoft.com/office/powerpoint/2010/main" val="644101963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6A9DD6-59F0-B344-BF83-80968EA7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Great Resignation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8C56A-7B52-B749-8188-3CB1F3BF2B2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376BC2-354F-1F43-934A-449A8CEBD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03626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9F370-2712-4C49-94B3-F1CD7DBC9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Are High! The Great Resignation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39D3ED7-18D4-2142-83E2-2EB6F2BB5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653B1F-C4EF-6D4F-A2EE-C88A4711B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61164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75871-0770-5E43-B171-91ADB4E94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68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Qui</a:t>
            </a:r>
            <a:r>
              <a:rPr lang="en-US" dirty="0"/>
              <a:t>ts – Rising, but More in Some Industries</a:t>
            </a:r>
          </a:p>
        </p:txBody>
      </p:sp>
      <p:pic>
        <p:nvPicPr>
          <p:cNvPr id="7" name="Content Placeholder 6" descr="Chart, line chart&#10;&#10;Description automatically generated">
            <a:extLst>
              <a:ext uri="{FF2B5EF4-FFF2-40B4-BE49-F238E27FC236}">
                <a16:creationId xmlns:a16="http://schemas.microsoft.com/office/drawing/2014/main" id="{F9D02C78-9627-A041-9EAC-D0A7803B3F7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tretch>
            <a:fillRect/>
          </a:stretch>
        </p:blipFill>
        <p:spPr>
          <a:xfrm>
            <a:off x="176049" y="1795681"/>
            <a:ext cx="5843751" cy="4251557"/>
          </a:xfrm>
        </p:spPr>
      </p:pic>
      <p:pic>
        <p:nvPicPr>
          <p:cNvPr id="9" name="Content Placeholder 8" descr="Chart, line chart&#10;&#10;Description automatically generated">
            <a:extLst>
              <a:ext uri="{FF2B5EF4-FFF2-40B4-BE49-F238E27FC236}">
                <a16:creationId xmlns:a16="http://schemas.microsoft.com/office/drawing/2014/main" id="{1B99DBA2-5EEE-2243-B39E-38D2C2E08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r:link="rId5"/>
          <a:stretch>
            <a:fillRect/>
          </a:stretch>
        </p:blipFill>
        <p:spPr>
          <a:xfrm>
            <a:off x="6172199" y="1795681"/>
            <a:ext cx="5843751" cy="4251557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2C9D87-917E-8F4F-A3F6-000597630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82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A0151A2-E084-6D49-8DD3-CEE75050CDCC}"/>
              </a:ext>
            </a:extLst>
          </p:cNvPr>
          <p:cNvSpPr txBox="1"/>
          <p:nvPr/>
        </p:nvSpPr>
        <p:spPr>
          <a:xfrm>
            <a:off x="3329609" y="2246243"/>
            <a:ext cx="1920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50000"/>
                  </a:schemeClr>
                </a:solidFill>
              </a:rPr>
              <a:t>Accom. &amp; Food Services</a:t>
            </a:r>
          </a:p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E2DB7A-F840-7041-B621-4899193BB4AB}"/>
              </a:ext>
            </a:extLst>
          </p:cNvPr>
          <p:cNvSpPr txBox="1"/>
          <p:nvPr/>
        </p:nvSpPr>
        <p:spPr>
          <a:xfrm>
            <a:off x="4833730" y="3121223"/>
            <a:ext cx="5967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C19200"/>
                </a:solidFill>
              </a:rPr>
              <a:t>Retail</a:t>
            </a:r>
          </a:p>
        </p:txBody>
      </p:sp>
    </p:spTree>
    <p:extLst>
      <p:ext uri="{BB962C8B-B14F-4D97-AF65-F5344CB8AC3E}">
        <p14:creationId xmlns:p14="http://schemas.microsoft.com/office/powerpoint/2010/main" val="11755456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06618602-C285-374C-85AE-083C5095E962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2325941" y="1201026"/>
            <a:ext cx="7540118" cy="5029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E06B62D-BB09-3643-B1CE-CD8B10EC1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5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This</a:t>
            </a:r>
            <a:r>
              <a:rPr lang="en-US" dirty="0"/>
              <a:t> is Happening Despite Rising Wages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13A34035-FFDA-8C44-9A26-E9850BDED7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r:link="rId5"/>
          <a:stretch>
            <a:fillRect/>
          </a:stretch>
        </p:blipFill>
        <p:spPr>
          <a:xfrm>
            <a:off x="2325941" y="1201026"/>
            <a:ext cx="7540118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612BF-2A6F-834C-AF0F-4497FF44D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83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3092A-5266-0F4F-977E-3312A6E1E63E}"/>
              </a:ext>
            </a:extLst>
          </p:cNvPr>
          <p:cNvSpPr txBox="1"/>
          <p:nvPr/>
        </p:nvSpPr>
        <p:spPr>
          <a:xfrm>
            <a:off x="6926918" y="1677423"/>
            <a:ext cx="1693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930000"/>
                </a:solidFill>
              </a:rPr>
              <a:t>Leisure &amp; Hospitality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174F26-369A-2A4E-8116-108B9A347420}"/>
              </a:ext>
            </a:extLst>
          </p:cNvPr>
          <p:cNvSpPr txBox="1"/>
          <p:nvPr/>
        </p:nvSpPr>
        <p:spPr>
          <a:xfrm>
            <a:off x="7773593" y="3371088"/>
            <a:ext cx="1224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Total Nonfarm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B2AA68-6543-3F43-8B8D-19FA5FD10E05}"/>
              </a:ext>
            </a:extLst>
          </p:cNvPr>
          <p:cNvSpPr txBox="1"/>
          <p:nvPr/>
        </p:nvSpPr>
        <p:spPr>
          <a:xfrm>
            <a:off x="8620267" y="2339688"/>
            <a:ext cx="8258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108.2</a:t>
            </a:r>
          </a:p>
        </p:txBody>
      </p:sp>
    </p:spTree>
    <p:extLst>
      <p:ext uri="{BB962C8B-B14F-4D97-AF65-F5344CB8AC3E}">
        <p14:creationId xmlns:p14="http://schemas.microsoft.com/office/powerpoint/2010/main" val="120502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B1779-FA67-DC48-A0FB-FB09B9093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Adjusted Wages Are Falling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95E9C1-3EFF-0A40-97B4-6C2EB2CD4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84</a:t>
            </a:fld>
            <a:endParaRPr lang="en-GB"/>
          </a:p>
        </p:txBody>
      </p:sp>
      <p:pic>
        <p:nvPicPr>
          <p:cNvPr id="16" name="Content Placeholder 15" descr="Chart&#10;&#10;Description automatically generated">
            <a:extLst>
              <a:ext uri="{FF2B5EF4-FFF2-40B4-BE49-F238E27FC236}">
                <a16:creationId xmlns:a16="http://schemas.microsoft.com/office/drawing/2014/main" id="{81B69AF8-A6D5-DC47-A245-2C79A19E3E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55712" y="1336056"/>
            <a:ext cx="9788339" cy="4894170"/>
          </a:xfrm>
        </p:spPr>
      </p:pic>
      <p:pic>
        <p:nvPicPr>
          <p:cNvPr id="18" name="Picture 17" descr="Chart, line chart&#10;&#10;Description automatically generated">
            <a:extLst>
              <a:ext uri="{FF2B5EF4-FFF2-40B4-BE49-F238E27FC236}">
                <a16:creationId xmlns:a16="http://schemas.microsoft.com/office/drawing/2014/main" id="{5F906F70-B2B9-D84E-AC6F-530D70A28C25}"/>
              </a:ext>
            </a:extLst>
          </p:cNvPr>
          <p:cNvPicPr>
            <a:picLocks noChangeAspect="1"/>
          </p:cNvPicPr>
          <p:nvPr/>
        </p:nvPicPr>
        <p:blipFill>
          <a:blip r:embed="rId4" r:link="rId5"/>
          <a:stretch>
            <a:fillRect/>
          </a:stretch>
        </p:blipFill>
        <p:spPr>
          <a:xfrm>
            <a:off x="1255712" y="1363745"/>
            <a:ext cx="9788339" cy="4894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7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63D223-940E-1F48-91E0-195C16D26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28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Dec</a:t>
            </a:r>
            <a:r>
              <a:rPr lang="en-US" dirty="0"/>
              <a:t>lining Resources May Change Things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976C88AA-EEF6-9E48-8A91-77CC23E842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2254045" y="994173"/>
            <a:ext cx="7683909" cy="5236053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52D20E-B73E-5F40-BF7F-5C7C14846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85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943319-F3B7-6644-9C08-449F557F0A9F}"/>
              </a:ext>
            </a:extLst>
          </p:cNvPr>
          <p:cNvSpPr txBox="1"/>
          <p:nvPr/>
        </p:nvSpPr>
        <p:spPr>
          <a:xfrm>
            <a:off x="9272751" y="6412788"/>
            <a:ext cx="2215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</a:t>
            </a:r>
            <a:r>
              <a:rPr lang="en-US" dirty="0" err="1"/>
              <a:t>NYTimes.com</a:t>
            </a:r>
            <a:endParaRPr lang="en-US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3824F4-D416-ED4A-9212-FC980FF2A55F}"/>
              </a:ext>
            </a:extLst>
          </p:cNvPr>
          <p:cNvSpPr/>
          <p:nvPr/>
        </p:nvSpPr>
        <p:spPr>
          <a:xfrm>
            <a:off x="8402595" y="2248930"/>
            <a:ext cx="1535359" cy="815546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19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B9159-28E8-F64B-B911-69B015A97B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19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Str</a:t>
            </a:r>
            <a:r>
              <a:rPr lang="en-US" dirty="0"/>
              <a:t>uctural Changes?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32BF86-23E3-604A-85EB-B95D5E0501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64562"/>
            <a:ext cx="5181600" cy="4189162"/>
          </a:xfrm>
        </p:spPr>
        <p:txBody>
          <a:bodyPr/>
          <a:lstStyle/>
          <a:p>
            <a:r>
              <a:rPr lang="en-US" dirty="0"/>
              <a:t>Retail</a:t>
            </a:r>
          </a:p>
          <a:p>
            <a:r>
              <a:rPr lang="en-US" dirty="0"/>
              <a:t>Telecommuting</a:t>
            </a:r>
          </a:p>
          <a:p>
            <a:r>
              <a:rPr lang="en-US" dirty="0"/>
              <a:t>Telehealth</a:t>
            </a:r>
          </a:p>
          <a:p>
            <a:r>
              <a:rPr lang="en-US" dirty="0"/>
              <a:t>Business travel?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CCFC69-3161-1E47-AF19-31A73CBE9A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64562"/>
            <a:ext cx="5181600" cy="4189162"/>
          </a:xfrm>
        </p:spPr>
        <p:txBody>
          <a:bodyPr/>
          <a:lstStyle/>
          <a:p>
            <a:r>
              <a:rPr lang="en-US" dirty="0"/>
              <a:t>Wealth concentration</a:t>
            </a:r>
          </a:p>
          <a:p>
            <a:r>
              <a:rPr lang="en-US" dirty="0"/>
              <a:t>Industry concentration</a:t>
            </a:r>
          </a:p>
          <a:p>
            <a:r>
              <a:rPr lang="en-US" dirty="0"/>
              <a:t>Automation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F9F83F-155D-944E-ACC8-E54AA2CE9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86</a:t>
            </a:fld>
            <a:endParaRPr lang="en-GB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A444FDA-2852-E44E-B926-28B6C119DD7E}"/>
              </a:ext>
            </a:extLst>
          </p:cNvPr>
          <p:cNvSpPr txBox="1">
            <a:spLocks/>
          </p:cNvSpPr>
          <p:nvPr/>
        </p:nvSpPr>
        <p:spPr>
          <a:xfrm>
            <a:off x="838200" y="1734853"/>
            <a:ext cx="10515600" cy="112557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Pandemic has been an accelerant.</a:t>
            </a:r>
          </a:p>
          <a:p>
            <a:pPr lvl="1"/>
            <a:r>
              <a:rPr lang="en-US"/>
              <a:t>Not a change agent.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43855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6A29C-0E1A-724F-8141-983F060F4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21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y so Excited About Telecommuting?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35055-4D4C-9B41-AB27-E2E144143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Productivity at home appears to be really high during pandemic.</a:t>
            </a:r>
          </a:p>
          <a:p>
            <a:pPr lvl="1"/>
            <a:r>
              <a:rPr lang="en-US" dirty="0"/>
              <a:t>Nothing else to do.</a:t>
            </a:r>
          </a:p>
          <a:p>
            <a:pPr lvl="1"/>
            <a:r>
              <a:rPr lang="en-US" dirty="0"/>
              <a:t>Short term – corporate culture and new hires – visibility to the boss – camaraderie.</a:t>
            </a:r>
          </a:p>
          <a:p>
            <a:pPr lvl="1"/>
            <a:endParaRPr lang="en-US" dirty="0"/>
          </a:p>
          <a:p>
            <a:r>
              <a:rPr lang="en-US" dirty="0"/>
              <a:t>CEOs are salivating over reduced Comm RE costs.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ED8ED-521B-134C-BCCC-68D816000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17658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38B6A-7B9A-084F-A11D-ACCDF2747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6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Tele</a:t>
            </a:r>
            <a:r>
              <a:rPr lang="en-US" dirty="0"/>
              <a:t>commuting – Will it Stick?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0BB9E-F263-714D-8CBD-BF3232FA4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Working from home is ALWAYS less productive than working in the office.</a:t>
            </a:r>
          </a:p>
          <a:p>
            <a:pPr lvl="1"/>
            <a:r>
              <a:rPr lang="en-US" dirty="0"/>
              <a:t>But the gap has shrunk because of technology.</a:t>
            </a:r>
          </a:p>
          <a:p>
            <a:r>
              <a:rPr lang="en-US" dirty="0"/>
              <a:t>In the interest of workplace productivity, employers are likely to allow more working from home.</a:t>
            </a:r>
          </a:p>
          <a:p>
            <a:pPr lvl="1"/>
            <a:r>
              <a:rPr lang="en-US" dirty="0"/>
              <a:t>Increased in-office moral and hence productivity.</a:t>
            </a:r>
          </a:p>
          <a:p>
            <a:pPr lvl="1"/>
            <a:r>
              <a:rPr lang="en-US" dirty="0"/>
              <a:t>But not 100% or even 50%.  How much?</a:t>
            </a:r>
          </a:p>
          <a:p>
            <a:r>
              <a:rPr lang="en-US" dirty="0"/>
              <a:t>Has important implications for real estate.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7E2836-CEA5-E346-A619-42D74FC8D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97862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3CF5-2F16-5A4D-AA9F-347C80B45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5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Res</a:t>
            </a:r>
            <a:r>
              <a:rPr lang="en-US" dirty="0"/>
              <a:t>idential Real Estate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D6C721-FD1E-2E4D-9EC2-01E7360C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Rental markets</a:t>
            </a:r>
          </a:p>
          <a:p>
            <a:pPr lvl="1"/>
            <a:r>
              <a:rPr lang="en-US" dirty="0"/>
              <a:t>Eviction moratoria are over.</a:t>
            </a:r>
          </a:p>
          <a:p>
            <a:pPr lvl="1"/>
            <a:r>
              <a:rPr lang="en-US" dirty="0"/>
              <a:t>Not enough in the American Rescue Plan.</a:t>
            </a:r>
          </a:p>
          <a:p>
            <a:pPr lvl="1"/>
            <a:r>
              <a:rPr lang="en-US" dirty="0"/>
              <a:t>Reports of rents rising significantly.</a:t>
            </a:r>
          </a:p>
          <a:p>
            <a:r>
              <a:rPr lang="en-US" dirty="0"/>
              <a:t>Owned homes</a:t>
            </a:r>
          </a:p>
          <a:p>
            <a:pPr lvl="1"/>
            <a:r>
              <a:rPr lang="en-US" dirty="0"/>
              <a:t>Depends on location. </a:t>
            </a:r>
          </a:p>
          <a:p>
            <a:pPr lvl="2"/>
            <a:r>
              <a:rPr lang="en-US" dirty="0"/>
              <a:t>San Francisco – recovering.</a:t>
            </a:r>
          </a:p>
          <a:p>
            <a:pPr lvl="2"/>
            <a:r>
              <a:rPr lang="en-US" dirty="0"/>
              <a:t>Maine – continued strength.</a:t>
            </a:r>
          </a:p>
          <a:p>
            <a:pPr lvl="1"/>
            <a:r>
              <a:rPr lang="en-US" dirty="0"/>
              <a:t>Size matters: large homes are selling particularly well.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793F26-5504-4C48-AD12-0722AA326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91537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63C8C-35B5-4D56-AC2E-DE26E31B3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89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Inte</a:t>
            </a:r>
            <a:r>
              <a:rPr lang="en-US" dirty="0"/>
              <a:t>rnational Comparison: Health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6239B-1605-4C30-BEE7-CDEBAA663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56193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E4D625F-C7AE-4A88-BC66-495165B72B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7062" y="896557"/>
            <a:ext cx="9443544" cy="532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755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9849-526A-DC48-B291-30D94B038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– Cost of Rent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9BE60-BE5B-AF4D-857F-64090922E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90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F12856-2917-634A-BAE4-8CBB3B913117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1066800" y="1197222"/>
            <a:ext cx="10058400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493812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66198-C87D-A04B-BCFB-CE4B61BD6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me Prices and Housing Starts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1289BF-5FAB-E04A-9347-D90BAC9CC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91</a:t>
            </a:fld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DA350D6-8AD4-604E-A7B2-61164E259CF6}"/>
              </a:ext>
            </a:extLst>
          </p:cNvPr>
          <p:cNvPicPr>
            <a:picLocks noChangeAspect="1"/>
          </p:cNvPicPr>
          <p:nvPr/>
        </p:nvPicPr>
        <p:blipFill>
          <a:blip r:embed="rId3" r:link="rId4"/>
          <a:srcRect/>
          <a:stretch>
            <a:fillRect/>
          </a:stretch>
        </p:blipFill>
        <p:spPr>
          <a:xfrm>
            <a:off x="6096001" y="1598140"/>
            <a:ext cx="5771223" cy="3845611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36CB5E-64BE-4749-8FD1-715688D8C0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r:link="rId6"/>
          <a:srcRect/>
          <a:stretch>
            <a:fillRect/>
          </a:stretch>
        </p:blipFill>
        <p:spPr>
          <a:xfrm>
            <a:off x="208733" y="1608204"/>
            <a:ext cx="5779008" cy="3850798"/>
          </a:xfrm>
        </p:spPr>
      </p:pic>
    </p:spTree>
    <p:extLst>
      <p:ext uri="{BB962C8B-B14F-4D97-AF65-F5344CB8AC3E}">
        <p14:creationId xmlns:p14="http://schemas.microsoft.com/office/powerpoint/2010/main" val="4252537826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28DF6-3367-1F41-97D5-77D916646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26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Rea</a:t>
            </a:r>
            <a:r>
              <a:rPr lang="en-US" dirty="0"/>
              <a:t>l Estate Prices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A9383E5-193A-D84D-AEBA-C1B55C972B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/>
        </p:blipFill>
        <p:spPr>
          <a:xfrm>
            <a:off x="2399064" y="852866"/>
            <a:ext cx="7393870" cy="537736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259A66-94B0-BE4F-A164-63E3F3ABE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92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632E78-116A-B846-8E76-CA2760F12E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9065" y="852867"/>
            <a:ext cx="7393870" cy="537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646254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196A4-0269-A148-BC57-E8F35B9F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47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RE</a:t>
            </a:r>
            <a:r>
              <a:rPr lang="en-US" dirty="0"/>
              <a:t> Experiences Differ!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26DC2E9-5448-764B-95DA-5EC81EAC465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r:link="rId3"/>
          <a:srcRect/>
          <a:stretch>
            <a:fillRect/>
          </a:stretch>
        </p:blipFill>
        <p:spPr>
          <a:xfrm>
            <a:off x="107741" y="1325563"/>
            <a:ext cx="5934944" cy="4316323"/>
          </a:xfr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E59B39-60D9-6E4D-87C6-8D85FE8D8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93</a:t>
            </a:fld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EA0CAD-2E49-7747-973E-CFECA1687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026" y="1325563"/>
            <a:ext cx="5934944" cy="43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08956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96095-2899-A446-AEC5-9A71BD4B4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7153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Pri</a:t>
            </a:r>
            <a:r>
              <a:rPr lang="en-US" dirty="0"/>
              <a:t>mary Topics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687BD4-4CD4-5F47-872F-893D5F32D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70730"/>
            <a:ext cx="10644553" cy="4351338"/>
          </a:xfrm>
        </p:spPr>
        <p:txBody>
          <a:bodyPr>
            <a:normAutofit/>
          </a:bodyPr>
          <a:lstStyle/>
          <a:p>
            <a:r>
              <a:rPr lang="en-US" dirty="0"/>
              <a:t>GDP</a:t>
            </a:r>
          </a:p>
          <a:p>
            <a:pPr lvl="1"/>
            <a:r>
              <a:rPr lang="en-US" dirty="0"/>
              <a:t>Recovered the decline, but not where it should be.</a:t>
            </a:r>
          </a:p>
          <a:p>
            <a:pPr lvl="1"/>
            <a:r>
              <a:rPr lang="en-US" dirty="0"/>
              <a:t>Won’t recover previous forecast until late 2022.</a:t>
            </a:r>
          </a:p>
          <a:p>
            <a:r>
              <a:rPr lang="en-US" dirty="0"/>
              <a:t>Employment</a:t>
            </a:r>
          </a:p>
          <a:p>
            <a:pPr lvl="1"/>
            <a:r>
              <a:rPr lang="en-US" dirty="0"/>
              <a:t>Still down 8.4 million jobs relative to forecast.  (3.5 million relative to Feb/20).</a:t>
            </a:r>
          </a:p>
          <a:p>
            <a:pPr lvl="1"/>
            <a:r>
              <a:rPr lang="en-US" dirty="0"/>
              <a:t>Labor force is 2.5 million smaller than at the beginning of the pandemic.</a:t>
            </a:r>
          </a:p>
          <a:p>
            <a:pPr lvl="1"/>
            <a:r>
              <a:rPr lang="en-US" dirty="0"/>
              <a:t>Rising wages are not enticing low-wage workers back to work.</a:t>
            </a:r>
          </a:p>
          <a:p>
            <a:r>
              <a:rPr lang="en-US" dirty="0"/>
              <a:t>Inflation</a:t>
            </a:r>
          </a:p>
          <a:p>
            <a:pPr lvl="1"/>
            <a:r>
              <a:rPr lang="en-US" dirty="0"/>
              <a:t>Going to be high for a while, but transitory – maybe?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7412ED-6D63-134A-AFC3-BB207DBE1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315571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0D235-8FFA-3948-A76D-1EF4F0B64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06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Con</a:t>
            </a:r>
            <a:r>
              <a:rPr lang="en-US" dirty="0"/>
              <a:t>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317137-A76E-5E4D-9BF0-148636EAD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0"/>
            <a:ext cx="10515600" cy="4818285"/>
          </a:xfrm>
        </p:spPr>
        <p:txBody>
          <a:bodyPr>
            <a:normAutofit fontScale="85000" lnSpcReduction="2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Recovery is well underway, but may be slowing.</a:t>
            </a:r>
          </a:p>
          <a:p>
            <a:pPr>
              <a:spcAft>
                <a:spcPts val="1000"/>
              </a:spcAft>
            </a:pPr>
            <a:r>
              <a:rPr lang="en-US" dirty="0"/>
              <a:t>GDP will likely have expanded 5% percent in 2021, 3-4% in 2022.</a:t>
            </a:r>
          </a:p>
          <a:p>
            <a:pPr>
              <a:spcAft>
                <a:spcPts val="1000"/>
              </a:spcAft>
            </a:pPr>
            <a:r>
              <a:rPr lang="en-US" dirty="0"/>
              <a:t>2021 was an odd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GDP recovered significantly.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Workers attained the upper hand.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chains broke.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Inflation surged.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The economy rebuilt itself.</a:t>
            </a:r>
          </a:p>
          <a:p>
            <a:pPr>
              <a:spcAft>
                <a:spcPts val="1000"/>
              </a:spcAft>
            </a:pPr>
            <a:r>
              <a:rPr lang="en-US" dirty="0"/>
              <a:t>Biggest problems: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Supply chain bottlenecks.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Labor force participation.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5C5582-A486-324A-9A4E-8FF816BCD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266430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898C0-48DD-A04F-8F57-FD1429872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65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Bes</a:t>
            </a:r>
            <a:r>
              <a:rPr lang="en-US" dirty="0"/>
              <a:t>t Measures of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C0FCDC-4A76-D145-A9C5-C9FE6F275A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/>
              <a:t>INFLATION – getting it under control.</a:t>
            </a:r>
          </a:p>
          <a:p>
            <a:pPr>
              <a:lnSpc>
                <a:spcPct val="200000"/>
              </a:lnSpc>
            </a:pPr>
            <a:r>
              <a:rPr lang="en-US" dirty="0"/>
              <a:t>REAL WAGES– need to see progress.</a:t>
            </a:r>
          </a:p>
          <a:p>
            <a:pPr>
              <a:lnSpc>
                <a:spcPct val="200000"/>
              </a:lnSpc>
            </a:pPr>
            <a:r>
              <a:rPr lang="en-US" dirty="0"/>
              <a:t>WORKFORCE PARTICIPATION – need growth here to get GDP growth.</a:t>
            </a:r>
          </a:p>
          <a:p>
            <a:pPr marL="0" indent="0" algn="ctr">
              <a:lnSpc>
                <a:spcPct val="200000"/>
              </a:lnSpc>
              <a:buNone/>
            </a:pPr>
            <a:r>
              <a:rPr lang="en-US" dirty="0"/>
              <a:t>Pay no attention to the unemployment rate.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80EE6-49CA-4D4E-ADA5-B4D9A2338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1141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ED39B-96D3-8846-B034-A9E8CA396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875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Fed</a:t>
            </a:r>
            <a:r>
              <a:rPr lang="en-US" dirty="0"/>
              <a:t>eral Debt – See you next week!</a:t>
            </a:r>
          </a:p>
        </p:txBody>
      </p:sp>
      <p:pic>
        <p:nvPicPr>
          <p:cNvPr id="6" name="Content Placeholder 5" descr="Chart, histogram&#10;&#10;Description automatically generated">
            <a:extLst>
              <a:ext uri="{FF2B5EF4-FFF2-40B4-BE49-F238E27FC236}">
                <a16:creationId xmlns:a16="http://schemas.microsoft.com/office/drawing/2014/main" id="{737F0F35-4226-3E4B-964F-A0346784E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7742" y="840163"/>
            <a:ext cx="7236515" cy="54273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D8A32-F0A3-084B-BFA2-1B38AE33D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97</a:t>
            </a:fld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20E78C-A073-0C45-9884-ACEA0B16EA48}"/>
              </a:ext>
            </a:extLst>
          </p:cNvPr>
          <p:cNvSpPr txBox="1"/>
          <p:nvPr/>
        </p:nvSpPr>
        <p:spPr>
          <a:xfrm>
            <a:off x="2953328" y="4009651"/>
            <a:ext cx="6319423" cy="120032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With</a:t>
            </a:r>
          </a:p>
          <a:p>
            <a:pPr algn="ctr"/>
            <a:r>
              <a:rPr lang="en-US" sz="3600" dirty="0"/>
              <a:t>Ryan Herzog, Gonzaga University</a:t>
            </a:r>
          </a:p>
        </p:txBody>
      </p:sp>
    </p:spTree>
    <p:extLst>
      <p:ext uri="{BB962C8B-B14F-4D97-AF65-F5344CB8AC3E}">
        <p14:creationId xmlns:p14="http://schemas.microsoft.com/office/powerpoint/2010/main" val="312668885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48732674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70583-B943-B44B-8490-B6803B3B7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000" dirty="0">
                <a:hlinkClick r:id="rId2"/>
              </a:rPr>
              <a:t>www.NEEDelegation.org/LocalGraphs</a:t>
            </a:r>
            <a:br>
              <a:rPr lang="en-US" sz="5000" dirty="0"/>
            </a:b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C2BF2-AD29-174E-8A41-AD8AEFCC2B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every state and county in the United States.</a:t>
            </a:r>
          </a:p>
          <a:p>
            <a:r>
              <a:rPr lang="en-US" dirty="0"/>
              <a:t>Detailed graphs on employment, housing, moves, and other statistics.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ACEAAA-E031-8B48-B3E4-329ACA54D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37560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10222</TotalTime>
  <Words>3159</Words>
  <Application>Microsoft Macintosh PowerPoint</Application>
  <PresentationFormat>Widescreen</PresentationFormat>
  <Paragraphs>586</Paragraphs>
  <Slides>99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4" baseType="lpstr">
      <vt:lpstr>Arial</vt:lpstr>
      <vt:lpstr>Calibri</vt:lpstr>
      <vt:lpstr>Courier New</vt:lpstr>
      <vt:lpstr>Georgia</vt:lpstr>
      <vt:lpstr>Custom Design</vt:lpstr>
      <vt:lpstr>PowerPoint Presentation</vt:lpstr>
      <vt:lpstr> National Economic Education Delegation</vt:lpstr>
      <vt:lpstr>Who Are We?</vt:lpstr>
      <vt:lpstr>Where Are We?</vt:lpstr>
      <vt:lpstr> Available NEED Topics Include:</vt:lpstr>
      <vt:lpstr> Course Outline</vt:lpstr>
      <vt:lpstr>The Federal Debt is Becoming A Problem</vt:lpstr>
      <vt:lpstr> Immigrant Population in 2017</vt:lpstr>
      <vt:lpstr>International Comparison: Health Spending</vt:lpstr>
      <vt:lpstr>History of the Federal Minimum Wage</vt:lpstr>
      <vt:lpstr>Bitcoins: What is the Excitement About?</vt:lpstr>
      <vt:lpstr>PowerPoint Presentation</vt:lpstr>
      <vt:lpstr>Credits and Disclaimer</vt:lpstr>
      <vt:lpstr>Outline</vt:lpstr>
      <vt:lpstr>State of the Pandemic</vt:lpstr>
      <vt:lpstr>Making Real Progress…Until Omicron</vt:lpstr>
      <vt:lpstr>Maine Cases: Upward March</vt:lpstr>
      <vt:lpstr>What is this?</vt:lpstr>
      <vt:lpstr>The U.S. Economy</vt:lpstr>
      <vt:lpstr>Some Basic Statistics</vt:lpstr>
      <vt:lpstr>U.S. Economy in Global Perspective</vt:lpstr>
      <vt:lpstr> Composition of the U.S. Economy: GDP</vt:lpstr>
      <vt:lpstr> Composition of the U.S. Economy: Employment</vt:lpstr>
      <vt:lpstr>Maine: Retail and Healthcare Intensive</vt:lpstr>
      <vt:lpstr>Evidence of Impact</vt:lpstr>
      <vt:lpstr>Spending Patterns Since First US Case</vt:lpstr>
      <vt:lpstr>But Not All Industries Were Equally Harmed</vt:lpstr>
      <vt:lpstr>Spending Patterns – Hardest Hit Sectors</vt:lpstr>
      <vt:lpstr>Why does spending matter? </vt:lpstr>
      <vt:lpstr>GDP Trajectory: Pandemic Plunge!</vt:lpstr>
      <vt:lpstr>GDP: Quarterly Growth</vt:lpstr>
      <vt:lpstr>Consumption: Quarterly Growth</vt:lpstr>
      <vt:lpstr>Monthly Changes in Nonfarm Employment</vt:lpstr>
      <vt:lpstr>Monthly Changes in Nonfarm Employment</vt:lpstr>
      <vt:lpstr> Annual Changes in Nonfarm Employment</vt:lpstr>
      <vt:lpstr>Employment Gap</vt:lpstr>
      <vt:lpstr>Employment Gap</vt:lpstr>
      <vt:lpstr>Unemployment Rate</vt:lpstr>
      <vt:lpstr>Reduced Spending: Unemployment</vt:lpstr>
      <vt:lpstr>Trends in Labor Force Participation</vt:lpstr>
      <vt:lpstr>Labor Force is Shrinking – Drives Down UR</vt:lpstr>
      <vt:lpstr> Affected Women More Than Men?</vt:lpstr>
      <vt:lpstr> Affected Women More Than Men</vt:lpstr>
      <vt:lpstr>Why Women More Than Men?</vt:lpstr>
      <vt:lpstr>Affecting Black Workers More than White</vt:lpstr>
      <vt:lpstr>Employment in Maine</vt:lpstr>
      <vt:lpstr>DJIA and S&amp;P 500 </vt:lpstr>
      <vt:lpstr>Hot Topics</vt:lpstr>
      <vt:lpstr>What Have Been Policy Effects?</vt:lpstr>
      <vt:lpstr>Recovery Due to Immense Fiscal Stimulus and Control of COVID</vt:lpstr>
      <vt:lpstr>Stimulus allowed Spending to Recover</vt:lpstr>
      <vt:lpstr>A Hard-Hit Sector:  Small Business</vt:lpstr>
      <vt:lpstr>Small Businesses: They Didn’t Get Enough PPP</vt:lpstr>
      <vt:lpstr>Monetary Policy: Federal Reserve</vt:lpstr>
      <vt:lpstr>Federal Funds Rate – Last 5 Years </vt:lpstr>
      <vt:lpstr>Federal Funds Rate</vt:lpstr>
      <vt:lpstr>Federal Reserve Assets</vt:lpstr>
      <vt:lpstr>Treasuries – Low Interest Rates</vt:lpstr>
      <vt:lpstr>A “K-shaped” recovery?</vt:lpstr>
      <vt:lpstr>Recovery/Recession for Whom?</vt:lpstr>
      <vt:lpstr>Low Wage Employment is Lagging</vt:lpstr>
      <vt:lpstr> Low Income Troubles</vt:lpstr>
      <vt:lpstr>Coronavirus and Inequality</vt:lpstr>
      <vt:lpstr>A Problem Exacerbated….Not Created</vt:lpstr>
      <vt:lpstr>Current Deficits in Perspective:</vt:lpstr>
      <vt:lpstr>Inflation</vt:lpstr>
      <vt:lpstr>Inflation – Climbing! Should we worry?</vt:lpstr>
      <vt:lpstr>Inflation in Historical Perspective</vt:lpstr>
      <vt:lpstr>What Index to Follow: CPI or PCE?</vt:lpstr>
      <vt:lpstr>Inflation – The Fed’s Metric! Should we worry?</vt:lpstr>
      <vt:lpstr>Inflation – PCE and Fed Suggest: I don’t know.</vt:lpstr>
      <vt:lpstr>PowerPoint Presentation</vt:lpstr>
      <vt:lpstr>We’re Buying Mostly … Stuff</vt:lpstr>
      <vt:lpstr>Supply Chains Are at the Core</vt:lpstr>
      <vt:lpstr>What Are Supply Chains?</vt:lpstr>
      <vt:lpstr>Inflation: Concentrated</vt:lpstr>
      <vt:lpstr>Corporate Profits…Adding to Inflation?</vt:lpstr>
      <vt:lpstr>Puzzle:  Is Inflation Permanently Higher?</vt:lpstr>
      <vt:lpstr>Inflation: Critical Issues</vt:lpstr>
      <vt:lpstr>The Great Resignation</vt:lpstr>
      <vt:lpstr>Quits Are High! The Great Resignation</vt:lpstr>
      <vt:lpstr>Quits – Rising, but More in Some Industries</vt:lpstr>
      <vt:lpstr>This is Happening Despite Rising Wages</vt:lpstr>
      <vt:lpstr>Inflation Adjusted Wages Are Falling</vt:lpstr>
      <vt:lpstr>Declining Resources May Change Things</vt:lpstr>
      <vt:lpstr>Structural Changes?</vt:lpstr>
      <vt:lpstr>Why so Excited About Telecommuting?</vt:lpstr>
      <vt:lpstr>Telecommuting – Will it Stick?</vt:lpstr>
      <vt:lpstr>Residential Real Estate</vt:lpstr>
      <vt:lpstr>Inflation – Cost of Rent</vt:lpstr>
      <vt:lpstr> Home Prices and Housing Starts</vt:lpstr>
      <vt:lpstr>Real Estate Prices</vt:lpstr>
      <vt:lpstr>RE Experiences Differ!</vt:lpstr>
      <vt:lpstr>Primary Topics Covered</vt:lpstr>
      <vt:lpstr>Conclusion</vt:lpstr>
      <vt:lpstr>Best Measures of Progress</vt:lpstr>
      <vt:lpstr>Federal Debt – See you next week!</vt:lpstr>
      <vt:lpstr> Thank you!</vt:lpstr>
      <vt:lpstr>www.NEEDelegation.org/LocalGraphs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haveman</cp:lastModifiedBy>
  <cp:revision>220</cp:revision>
  <cp:lastPrinted>2022-01-04T21:19:21Z</cp:lastPrinted>
  <dcterms:created xsi:type="dcterms:W3CDTF">2017-05-03T22:30:38Z</dcterms:created>
  <dcterms:modified xsi:type="dcterms:W3CDTF">2022-01-12T17:10:44Z</dcterms:modified>
</cp:coreProperties>
</file>