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46"/>
  </p:notesMasterIdLst>
  <p:sldIdLst>
    <p:sldId id="4418" r:id="rId2"/>
    <p:sldId id="328" r:id="rId3"/>
    <p:sldId id="3935" r:id="rId4"/>
    <p:sldId id="1029" r:id="rId5"/>
    <p:sldId id="4001" r:id="rId6"/>
    <p:sldId id="4419" r:id="rId7"/>
    <p:sldId id="1099" r:id="rId8"/>
    <p:sldId id="4099" r:id="rId9"/>
    <p:sldId id="4168" r:id="rId10"/>
    <p:sldId id="1631" r:id="rId11"/>
    <p:sldId id="4094" r:id="rId12"/>
    <p:sldId id="4420" r:id="rId13"/>
    <p:sldId id="4421" r:id="rId14"/>
    <p:sldId id="4422" r:id="rId15"/>
    <p:sldId id="263" r:id="rId16"/>
    <p:sldId id="4417" r:id="rId17"/>
    <p:sldId id="264" r:id="rId18"/>
    <p:sldId id="4381" r:id="rId19"/>
    <p:sldId id="4378" r:id="rId20"/>
    <p:sldId id="272" r:id="rId21"/>
    <p:sldId id="273" r:id="rId22"/>
    <p:sldId id="4380" r:id="rId23"/>
    <p:sldId id="4391" r:id="rId24"/>
    <p:sldId id="4403" r:id="rId25"/>
    <p:sldId id="4404" r:id="rId26"/>
    <p:sldId id="4405" r:id="rId27"/>
    <p:sldId id="4406" r:id="rId28"/>
    <p:sldId id="4408" r:id="rId29"/>
    <p:sldId id="4423" r:id="rId30"/>
    <p:sldId id="4392" r:id="rId31"/>
    <p:sldId id="4393" r:id="rId32"/>
    <p:sldId id="283" r:id="rId33"/>
    <p:sldId id="294" r:id="rId34"/>
    <p:sldId id="4412" r:id="rId35"/>
    <p:sldId id="267" r:id="rId36"/>
    <p:sldId id="268" r:id="rId37"/>
    <p:sldId id="4413" r:id="rId38"/>
    <p:sldId id="4425" r:id="rId39"/>
    <p:sldId id="4416" r:id="rId40"/>
    <p:sldId id="4424" r:id="rId41"/>
    <p:sldId id="286" r:id="rId42"/>
    <p:sldId id="287" r:id="rId43"/>
    <p:sldId id="4400" r:id="rId44"/>
    <p:sldId id="4100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58" autoAdjust="0"/>
    <p:restoredTop sz="83944"/>
  </p:normalViewPr>
  <p:slideViewPr>
    <p:cSldViewPr snapToGrid="0" snapToObjects="1">
      <p:cViewPr varScale="1">
        <p:scale>
          <a:sx n="102" d="100"/>
          <a:sy n="102" d="100"/>
        </p:scale>
        <p:origin x="360" y="19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Components</a:t>
            </a:r>
            <a:r>
              <a:rPr lang="en-US" sz="2400" baseline="0" dirty="0"/>
              <a:t> of 2022Q4 GDP, $26.1 tr</a:t>
            </a:r>
            <a:endParaRPr lang="en-US" sz="2400" dirty="0"/>
          </a:p>
        </c:rich>
      </c:tx>
      <c:layout>
        <c:manualLayout>
          <c:xMode val="edge"/>
          <c:yMode val="edge"/>
          <c:x val="0.14422238503094009"/>
          <c:y val="1.66666666666666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848640034609411"/>
          <c:y val="0.15695144356955382"/>
          <c:w val="0.81017296151841467"/>
          <c:h val="0.7980277777777777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3A6FC39-FAE9-447B-A44B-2EBBC2B933B2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, </a:t>
                    </a:r>
                  </a:p>
                  <a:p>
                    <a:r>
                      <a:rPr lang="en-US" baseline="0"/>
                      <a:t>17,543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D80-4414-9BC3-AA86BEBEA2B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AFF73D6-AC8E-4B20-8A62-43CDFB8C947F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4,640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D80-4414-9BC3-AA86BEBEA2B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DC6919B-1693-4CC9-8454-B4907E39AA73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</a:p>
                  <a:p>
                    <a:r>
                      <a:rPr lang="en-US" baseline="0" dirty="0"/>
                      <a:t>3,008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D80-4414-9BC3-AA86BEBEA2B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A9BB86A-E22F-45C8-8BBC-1EBAD62B2664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</a:p>
                  <a:p>
                    <a:r>
                      <a:rPr lang="en-US" baseline="0" dirty="0"/>
                      <a:t>-3,855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D80-4414-9BC3-AA86BEBEA2B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9F48447-BB54-410E-9955-F629085E248B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 4,568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D80-4414-9BC3-AA86BEBEA2BA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Consumption</c:v>
                </c:pt>
                <c:pt idx="1">
                  <c:v>Investment</c:v>
                </c:pt>
                <c:pt idx="2">
                  <c:v>Exports</c:v>
                </c:pt>
                <c:pt idx="3">
                  <c:v>Imports</c:v>
                </c:pt>
                <c:pt idx="4">
                  <c:v>Government</c:v>
                </c:pt>
              </c:strCache>
            </c:strRef>
          </c:cat>
          <c:val>
            <c:numRef>
              <c:f>Sheet1!$D$1:$D$5</c:f>
              <c:numCache>
                <c:formatCode>#,##0</c:formatCode>
                <c:ptCount val="5"/>
                <c:pt idx="0">
                  <c:v>17542.7</c:v>
                </c:pt>
                <c:pt idx="1">
                  <c:v>4579.1000000000004</c:v>
                </c:pt>
                <c:pt idx="2">
                  <c:v>3065</c:v>
                </c:pt>
                <c:pt idx="3">
                  <c:v>-3955.8</c:v>
                </c:pt>
                <c:pt idx="4">
                  <c:v>4493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ED-4F53-87A5-CE37C7EEDC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1561376"/>
        <c:axId val="1851562208"/>
      </c:barChart>
      <c:catAx>
        <c:axId val="18515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1562208"/>
        <c:crosses val="autoZero"/>
        <c:auto val="1"/>
        <c:lblAlgn val="ctr"/>
        <c:lblOffset val="100"/>
        <c:noMultiLvlLbl val="0"/>
      </c:catAx>
      <c:valAx>
        <c:axId val="1851562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1561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Two Measures of Rent</a:t>
            </a:r>
            <a:r>
              <a:rPr lang="en-US" baseline="0" dirty="0"/>
              <a:t> Increases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CPI Shelter Price Index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'FRED Graph'!$A$46:$A$106</c:f>
              <c:numCache>
                <c:formatCode>[$-409]mmmm\-yy;@</c:formatCode>
                <c:ptCount val="61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44957</c:v>
                </c:pt>
              </c:numCache>
            </c:numRef>
          </c:cat>
          <c:val>
            <c:numRef>
              <c:f>'FRED Graph'!$D$46:$D$106</c:f>
              <c:numCache>
                <c:formatCode>0.00%</c:formatCode>
                <c:ptCount val="61"/>
                <c:pt idx="0">
                  <c:v>3.21204756117901E-2</c:v>
                </c:pt>
                <c:pt idx="1">
                  <c:v>3.1323100532010706E-2</c:v>
                </c:pt>
                <c:pt idx="2">
                  <c:v>3.3174921698100324E-2</c:v>
                </c:pt>
                <c:pt idx="3">
                  <c:v>3.3637540956445111E-2</c:v>
                </c:pt>
                <c:pt idx="4">
                  <c:v>3.4867992754527455E-2</c:v>
                </c:pt>
                <c:pt idx="5">
                  <c:v>3.3608667126491021E-2</c:v>
                </c:pt>
                <c:pt idx="6">
                  <c:v>3.4846611752375134E-2</c:v>
                </c:pt>
                <c:pt idx="7">
                  <c:v>3.3706474319513902E-2</c:v>
                </c:pt>
                <c:pt idx="8">
                  <c:v>3.283162780144866E-2</c:v>
                </c:pt>
                <c:pt idx="9">
                  <c:v>3.1953300045875377E-2</c:v>
                </c:pt>
                <c:pt idx="10">
                  <c:v>3.2674252728660091E-2</c:v>
                </c:pt>
                <c:pt idx="11">
                  <c:v>3.2291983546496983E-2</c:v>
                </c:pt>
                <c:pt idx="12">
                  <c:v>3.2318068633433006E-2</c:v>
                </c:pt>
                <c:pt idx="13">
                  <c:v>3.3736161359454009E-2</c:v>
                </c:pt>
                <c:pt idx="14">
                  <c:v>3.3694336267507508E-2</c:v>
                </c:pt>
                <c:pt idx="15">
                  <c:v>3.4381348363859976E-2</c:v>
                </c:pt>
                <c:pt idx="16">
                  <c:v>3.3419383437962358E-2</c:v>
                </c:pt>
                <c:pt idx="17">
                  <c:v>3.4989778778921954E-2</c:v>
                </c:pt>
                <c:pt idx="18">
                  <c:v>3.4686040207889013E-2</c:v>
                </c:pt>
                <c:pt idx="19">
                  <c:v>3.3507131552629854E-2</c:v>
                </c:pt>
                <c:pt idx="20">
                  <c:v>3.5108915816779662E-2</c:v>
                </c:pt>
                <c:pt idx="21">
                  <c:v>3.3615096673603295E-2</c:v>
                </c:pt>
                <c:pt idx="22">
                  <c:v>3.3249914064231945E-2</c:v>
                </c:pt>
                <c:pt idx="23">
                  <c:v>3.239011640198064E-2</c:v>
                </c:pt>
                <c:pt idx="24" formatCode="0.0%">
                  <c:v>3.3249000000000001E-2</c:v>
                </c:pt>
                <c:pt idx="25" formatCode="0.0%">
                  <c:v>3.3235399999999998E-2</c:v>
                </c:pt>
                <c:pt idx="26" formatCode="0.0%">
                  <c:v>3.01295E-2</c:v>
                </c:pt>
                <c:pt idx="27" formatCode="0.0%">
                  <c:v>2.6141800000000003E-2</c:v>
                </c:pt>
                <c:pt idx="28" formatCode="0.0%">
                  <c:v>2.5629699999999998E-2</c:v>
                </c:pt>
                <c:pt idx="29" formatCode="0.0%">
                  <c:v>2.37594E-2</c:v>
                </c:pt>
                <c:pt idx="30" formatCode="0.0%">
                  <c:v>2.3481299999999997E-2</c:v>
                </c:pt>
                <c:pt idx="31" formatCode="0.0%">
                  <c:v>2.2955100000000003E-2</c:v>
                </c:pt>
                <c:pt idx="32" formatCode="0.0%">
                  <c:v>2.0525999999999999E-2</c:v>
                </c:pt>
                <c:pt idx="33" formatCode="0.0%">
                  <c:v>2.0276499999999999E-2</c:v>
                </c:pt>
                <c:pt idx="34" formatCode="0.0%">
                  <c:v>1.9019399999999999E-2</c:v>
                </c:pt>
                <c:pt idx="35" formatCode="0.0%">
                  <c:v>1.8283400000000002E-2</c:v>
                </c:pt>
                <c:pt idx="36" formatCode="0.0%">
                  <c:v>1.5939600000000002E-2</c:v>
                </c:pt>
                <c:pt idx="37" formatCode="0.0%">
                  <c:v>1.45331E-2</c:v>
                </c:pt>
                <c:pt idx="38" formatCode="0.0%">
                  <c:v>1.6983999999999999E-2</c:v>
                </c:pt>
                <c:pt idx="39" formatCode="0.0%">
                  <c:v>2.09797E-2</c:v>
                </c:pt>
                <c:pt idx="40" formatCode="0.0%">
                  <c:v>2.2043499999999997E-2</c:v>
                </c:pt>
                <c:pt idx="41" formatCode="0.0%">
                  <c:v>2.5515300000000001E-2</c:v>
                </c:pt>
                <c:pt idx="42" formatCode="0.0%">
                  <c:v>2.7895900000000001E-2</c:v>
                </c:pt>
                <c:pt idx="43" formatCode="0.0%">
                  <c:v>2.8185500000000002E-2</c:v>
                </c:pt>
                <c:pt idx="44" formatCode="0.0%">
                  <c:v>3.1604199999999999E-2</c:v>
                </c:pt>
                <c:pt idx="45" formatCode="0.0%">
                  <c:v>3.4987200000000003E-2</c:v>
                </c:pt>
                <c:pt idx="46" formatCode="0.0%">
                  <c:v>3.86868E-2</c:v>
                </c:pt>
                <c:pt idx="47" formatCode="0.0%">
                  <c:v>4.1777499999999995E-2</c:v>
                </c:pt>
                <c:pt idx="48" formatCode="0.0%">
                  <c:v>4.3793600000000002E-2</c:v>
                </c:pt>
                <c:pt idx="49" formatCode="0.0%">
                  <c:v>4.7576500000000001E-2</c:v>
                </c:pt>
                <c:pt idx="50" formatCode="0.0%">
                  <c:v>4.9973799999999999E-2</c:v>
                </c:pt>
                <c:pt idx="51" formatCode="0.0%">
                  <c:v>5.1359399999999999E-2</c:v>
                </c:pt>
                <c:pt idx="52" formatCode="0.0%">
                  <c:v>5.4454299999999997E-2</c:v>
                </c:pt>
                <c:pt idx="53" formatCode="0.0%">
                  <c:v>5.60762E-2</c:v>
                </c:pt>
                <c:pt idx="54" formatCode="0.0%">
                  <c:v>5.7194000000000002E-2</c:v>
                </c:pt>
                <c:pt idx="55" formatCode="0.0%">
                  <c:v>6.2545200000000009E-2</c:v>
                </c:pt>
                <c:pt idx="56" formatCode="0.0%">
                  <c:v>6.6063200000000002E-2</c:v>
                </c:pt>
                <c:pt idx="57" formatCode="0.0%">
                  <c:v>6.9037600000000005E-2</c:v>
                </c:pt>
                <c:pt idx="58" formatCode="0.0%">
                  <c:v>7.0866100000000001E-2</c:v>
                </c:pt>
                <c:pt idx="59" formatCode="0.0%">
                  <c:v>7.4759699999999998E-2</c:v>
                </c:pt>
                <c:pt idx="60" formatCode="0.0%">
                  <c:v>7.9069100000000003E-2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71-4AED-A494-50A6969E4CD1}"/>
            </c:ext>
          </c:extLst>
        </c:ser>
        <c:ser>
          <c:idx val="1"/>
          <c:order val="1"/>
          <c:tx>
            <c:v>Zillow Asking Rents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'FRED Graph'!$A$46:$A$106</c:f>
              <c:numCache>
                <c:formatCode>[$-409]mmmm\-yy;@</c:formatCode>
                <c:ptCount val="61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44957</c:v>
                </c:pt>
              </c:numCache>
            </c:numRef>
          </c:cat>
          <c:val>
            <c:numRef>
              <c:f>'FRED Graph'!$E$46:$E$106</c:f>
              <c:numCache>
                <c:formatCode>0.00%</c:formatCode>
                <c:ptCount val="61"/>
                <c:pt idx="0">
                  <c:v>3.8536959327362563E-2</c:v>
                </c:pt>
                <c:pt idx="1">
                  <c:v>3.7340098337376615E-2</c:v>
                </c:pt>
                <c:pt idx="2">
                  <c:v>3.6571560430701533E-2</c:v>
                </c:pt>
                <c:pt idx="3">
                  <c:v>3.5893211239732326E-2</c:v>
                </c:pt>
                <c:pt idx="4">
                  <c:v>3.5985879514818464E-2</c:v>
                </c:pt>
                <c:pt idx="5">
                  <c:v>3.6357783064107752E-2</c:v>
                </c:pt>
                <c:pt idx="6">
                  <c:v>3.6681810420529093E-2</c:v>
                </c:pt>
                <c:pt idx="7">
                  <c:v>3.8049807869640739E-2</c:v>
                </c:pt>
                <c:pt idx="8">
                  <c:v>3.8325657639272537E-2</c:v>
                </c:pt>
                <c:pt idx="9">
                  <c:v>3.912384009064751E-2</c:v>
                </c:pt>
                <c:pt idx="10">
                  <c:v>3.9814270826045828E-2</c:v>
                </c:pt>
                <c:pt idx="11">
                  <c:v>4.0492789845840926E-2</c:v>
                </c:pt>
                <c:pt idx="12">
                  <c:v>4.0272318912123017E-2</c:v>
                </c:pt>
                <c:pt idx="13">
                  <c:v>4.0031593470036597E-2</c:v>
                </c:pt>
                <c:pt idx="14">
                  <c:v>3.9799861245783497E-2</c:v>
                </c:pt>
                <c:pt idx="15">
                  <c:v>4.0136908818368289E-2</c:v>
                </c:pt>
                <c:pt idx="16">
                  <c:v>4.043700348493795E-2</c:v>
                </c:pt>
                <c:pt idx="17">
                  <c:v>4.0801031403964627E-2</c:v>
                </c:pt>
                <c:pt idx="18">
                  <c:v>4.0933853006063003E-2</c:v>
                </c:pt>
                <c:pt idx="19">
                  <c:v>4.0170906348860447E-2</c:v>
                </c:pt>
                <c:pt idx="20">
                  <c:v>3.9849960250835981E-2</c:v>
                </c:pt>
                <c:pt idx="21">
                  <c:v>3.9372720353649582E-2</c:v>
                </c:pt>
                <c:pt idx="22">
                  <c:v>3.8510885841311238E-2</c:v>
                </c:pt>
                <c:pt idx="23">
                  <c:v>3.8181863147258577E-2</c:v>
                </c:pt>
                <c:pt idx="24">
                  <c:v>3.8427778421929126E-2</c:v>
                </c:pt>
                <c:pt idx="25">
                  <c:v>3.9960456381521237E-2</c:v>
                </c:pt>
                <c:pt idx="26">
                  <c:v>3.9132094114742833E-2</c:v>
                </c:pt>
                <c:pt idx="27">
                  <c:v>3.149129861739941E-2</c:v>
                </c:pt>
                <c:pt idx="28">
                  <c:v>2.1265182240408631E-2</c:v>
                </c:pt>
                <c:pt idx="29">
                  <c:v>1.244512282671395E-2</c:v>
                </c:pt>
                <c:pt idx="30">
                  <c:v>1.0636744751993721E-2</c:v>
                </c:pt>
                <c:pt idx="31">
                  <c:v>9.5194554890156713E-3</c:v>
                </c:pt>
                <c:pt idx="32">
                  <c:v>8.4970618439099699E-3</c:v>
                </c:pt>
                <c:pt idx="33">
                  <c:v>7.423888668498968E-3</c:v>
                </c:pt>
                <c:pt idx="34">
                  <c:v>9.2758570113329331E-3</c:v>
                </c:pt>
                <c:pt idx="35">
                  <c:v>1.0713847027416401E-2</c:v>
                </c:pt>
                <c:pt idx="36">
                  <c:v>1.1866863101456904E-2</c:v>
                </c:pt>
                <c:pt idx="37">
                  <c:v>1.1468417325950497E-2</c:v>
                </c:pt>
                <c:pt idx="38">
                  <c:v>1.5915201131835532E-2</c:v>
                </c:pt>
                <c:pt idx="39">
                  <c:v>3.1064144383007974E-2</c:v>
                </c:pt>
                <c:pt idx="40">
                  <c:v>5.334428660232593E-2</c:v>
                </c:pt>
                <c:pt idx="41">
                  <c:v>7.727176271168501E-2</c:v>
                </c:pt>
                <c:pt idx="42">
                  <c:v>9.708941025793294E-2</c:v>
                </c:pt>
                <c:pt idx="43">
                  <c:v>0.11782199708208108</c:v>
                </c:pt>
                <c:pt idx="44">
                  <c:v>0.13689747767211413</c:v>
                </c:pt>
                <c:pt idx="45">
                  <c:v>0.15089493529730058</c:v>
                </c:pt>
                <c:pt idx="46">
                  <c:v>0.15815685596172813</c:v>
                </c:pt>
                <c:pt idx="47">
                  <c:v>0.16357753250161244</c:v>
                </c:pt>
                <c:pt idx="48">
                  <c:v>0.16506146237208741</c:v>
                </c:pt>
                <c:pt idx="49">
                  <c:v>0.16990012285492062</c:v>
                </c:pt>
                <c:pt idx="50">
                  <c:v>0.16866468506573695</c:v>
                </c:pt>
                <c:pt idx="51">
                  <c:v>0.16735789213209529</c:v>
                </c:pt>
                <c:pt idx="52">
                  <c:v>0.15953599702312649</c:v>
                </c:pt>
                <c:pt idx="53">
                  <c:v>0.15069258204949287</c:v>
                </c:pt>
                <c:pt idx="54">
                  <c:v>0.13815648788886725</c:v>
                </c:pt>
                <c:pt idx="55">
                  <c:v>0.12275410510803764</c:v>
                </c:pt>
                <c:pt idx="56">
                  <c:v>0.10795477220925642</c:v>
                </c:pt>
                <c:pt idx="57">
                  <c:v>9.5763286698392402E-2</c:v>
                </c:pt>
                <c:pt idx="58">
                  <c:v>8.4111247994574923E-2</c:v>
                </c:pt>
                <c:pt idx="59">
                  <c:v>7.4530014217565332E-2</c:v>
                </c:pt>
                <c:pt idx="60">
                  <c:v>6.897173086517383E-2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371-4AED-A494-50A6969E4C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3204895"/>
        <c:axId val="753180767"/>
      </c:lineChart>
      <c:dateAx>
        <c:axId val="753204895"/>
        <c:scaling>
          <c:orientation val="minMax"/>
        </c:scaling>
        <c:delete val="0"/>
        <c:axPos val="b"/>
        <c:numFmt formatCode="[$-409]m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180767"/>
        <c:crosses val="autoZero"/>
        <c:auto val="1"/>
        <c:lblOffset val="100"/>
        <c:baseTimeUnit val="months"/>
      </c:dateAx>
      <c:valAx>
        <c:axId val="753180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204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Rent</a:t>
            </a:r>
            <a:r>
              <a:rPr lang="en-US" sz="2400" baseline="0" dirty="0"/>
              <a:t> Increases Monthly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Monthly CPI Shelter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'FRED Graph'!$A$69:$A$106</c:f>
              <c:numCache>
                <c:formatCode>[$-409]mmmm\-yy;@</c:formatCode>
                <c:ptCount val="38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  <c:pt idx="27">
                  <c:v>44621</c:v>
                </c:pt>
                <c:pt idx="28">
                  <c:v>44652</c:v>
                </c:pt>
                <c:pt idx="29">
                  <c:v>44682</c:v>
                </c:pt>
                <c:pt idx="30">
                  <c:v>44713</c:v>
                </c:pt>
                <c:pt idx="31">
                  <c:v>44743</c:v>
                </c:pt>
                <c:pt idx="32">
                  <c:v>44774</c:v>
                </c:pt>
                <c:pt idx="33">
                  <c:v>44805</c:v>
                </c:pt>
                <c:pt idx="34">
                  <c:v>44835</c:v>
                </c:pt>
                <c:pt idx="35">
                  <c:v>44866</c:v>
                </c:pt>
                <c:pt idx="36">
                  <c:v>44896</c:v>
                </c:pt>
                <c:pt idx="37">
                  <c:v>44957</c:v>
                </c:pt>
              </c:numCache>
            </c:numRef>
          </c:cat>
          <c:val>
            <c:numRef>
              <c:f>'FRED Graph'!$F$69:$F$106</c:f>
              <c:numCache>
                <c:formatCode>0.00%</c:formatCode>
                <c:ptCount val="38"/>
                <c:pt idx="0">
                  <c:v>2.5553400380750491E-2</c:v>
                </c:pt>
                <c:pt idx="1">
                  <c:v>4.2853951212687535E-2</c:v>
                </c:pt>
                <c:pt idx="2">
                  <c:v>3.7125231872424003E-2</c:v>
                </c:pt>
                <c:pt idx="3">
                  <c:v>4.2991956767572947E-3</c:v>
                </c:pt>
                <c:pt idx="4">
                  <c:v>-3.0278204363809458E-3</c:v>
                </c:pt>
                <c:pt idx="5">
                  <c:v>2.6615835246975195E-2</c:v>
                </c:pt>
                <c:pt idx="6">
                  <c:v>1.2283997366191013E-2</c:v>
                </c:pt>
                <c:pt idx="7">
                  <c:v>2.603879936607556E-2</c:v>
                </c:pt>
                <c:pt idx="8">
                  <c:v>1.7839264190371296E-2</c:v>
                </c:pt>
                <c:pt idx="9">
                  <c:v>1.1595608867442042E-2</c:v>
                </c:pt>
                <c:pt idx="10">
                  <c:v>1.4815802052418281E-2</c:v>
                </c:pt>
                <c:pt idx="11">
                  <c:v>1.4203283764197439E-2</c:v>
                </c:pt>
                <c:pt idx="12">
                  <c:v>1.6785589111078858E-2</c:v>
                </c:pt>
                <c:pt idx="13">
                  <c:v>1.338925235589139E-2</c:v>
                </c:pt>
                <c:pt idx="14">
                  <c:v>1.9453538430325601E-2</c:v>
                </c:pt>
                <c:pt idx="15">
                  <c:v>3.3763701939316881E-2</c:v>
                </c:pt>
                <c:pt idx="16">
                  <c:v>4.599196999300359E-2</c:v>
                </c:pt>
                <c:pt idx="17">
                  <c:v>3.8667819213358934E-2</c:v>
                </c:pt>
                <c:pt idx="18">
                  <c:v>5.4998503595851789E-2</c:v>
                </c:pt>
                <c:pt idx="19">
                  <c:v>5.357801920557792E-2</c:v>
                </c:pt>
                <c:pt idx="20">
                  <c:v>2.2637898896578301E-2</c:v>
                </c:pt>
                <c:pt idx="21">
                  <c:v>5.1553399070563222E-2</c:v>
                </c:pt>
                <c:pt idx="22">
                  <c:v>5.7195687325536149E-2</c:v>
                </c:pt>
                <c:pt idx="23">
                  <c:v>5.8527553261720211E-2</c:v>
                </c:pt>
                <c:pt idx="24">
                  <c:v>5.3723531303409011E-2</c:v>
                </c:pt>
                <c:pt idx="25">
                  <c:v>3.5299140452556665E-2</c:v>
                </c:pt>
                <c:pt idx="26">
                  <c:v>6.9549387731821399E-2</c:v>
                </c:pt>
                <c:pt idx="27">
                  <c:v>6.1883669289114707E-2</c:v>
                </c:pt>
                <c:pt idx="28">
                  <c:v>6.1127511069319684E-2</c:v>
                </c:pt>
                <c:pt idx="29">
                  <c:v>7.7040596617098167E-2</c:v>
                </c:pt>
                <c:pt idx="30">
                  <c:v>7.1577847775591064E-2</c:v>
                </c:pt>
                <c:pt idx="31">
                  <c:v>7.0827345942767295E-2</c:v>
                </c:pt>
                <c:pt idx="32">
                  <c:v>8.3599279559164907E-2</c:v>
                </c:pt>
                <c:pt idx="33">
                  <c:v>9.3010504708286756E-2</c:v>
                </c:pt>
                <c:pt idx="34">
                  <c:v>9.0126372517978615E-2</c:v>
                </c:pt>
                <c:pt idx="35">
                  <c:v>7.9639215467442126E-2</c:v>
                </c:pt>
                <c:pt idx="36">
                  <c:v>9.8871816960550696E-2</c:v>
                </c:pt>
                <c:pt idx="37">
                  <c:v>9.2383414137797715E-2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7E-4428-8B3D-5AF6EDF031F1}"/>
            </c:ext>
          </c:extLst>
        </c:ser>
        <c:ser>
          <c:idx val="1"/>
          <c:order val="1"/>
          <c:tx>
            <c:v>Monthly Observed Rents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'FRED Graph'!$A$69:$A$106</c:f>
              <c:numCache>
                <c:formatCode>[$-409]mmmm\-yy;@</c:formatCode>
                <c:ptCount val="38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  <c:pt idx="27">
                  <c:v>44621</c:v>
                </c:pt>
                <c:pt idx="28">
                  <c:v>44652</c:v>
                </c:pt>
                <c:pt idx="29">
                  <c:v>44682</c:v>
                </c:pt>
                <c:pt idx="30">
                  <c:v>44713</c:v>
                </c:pt>
                <c:pt idx="31">
                  <c:v>44743</c:v>
                </c:pt>
                <c:pt idx="32">
                  <c:v>44774</c:v>
                </c:pt>
                <c:pt idx="33">
                  <c:v>44805</c:v>
                </c:pt>
                <c:pt idx="34">
                  <c:v>44835</c:v>
                </c:pt>
                <c:pt idx="35">
                  <c:v>44866</c:v>
                </c:pt>
                <c:pt idx="36">
                  <c:v>44896</c:v>
                </c:pt>
                <c:pt idx="37">
                  <c:v>44957</c:v>
                </c:pt>
              </c:numCache>
            </c:numRef>
          </c:cat>
          <c:val>
            <c:numRef>
              <c:f>'FRED Graph'!$G$69:$G$106</c:f>
              <c:numCache>
                <c:formatCode>0.00%</c:formatCode>
                <c:ptCount val="38"/>
                <c:pt idx="0">
                  <c:v>2.647302496431525E-3</c:v>
                </c:pt>
                <c:pt idx="1">
                  <c:v>2.612963151474923E-2</c:v>
                </c:pt>
                <c:pt idx="2">
                  <c:v>6.3037740733274061E-2</c:v>
                </c:pt>
                <c:pt idx="3">
                  <c:v>6.3458840378501691E-2</c:v>
                </c:pt>
                <c:pt idx="4">
                  <c:v>-6.2257361041584414E-3</c:v>
                </c:pt>
                <c:pt idx="5">
                  <c:v>-3.2069661894938761E-2</c:v>
                </c:pt>
                <c:pt idx="6">
                  <c:v>-2.3856582559767414E-2</c:v>
                </c:pt>
                <c:pt idx="7">
                  <c:v>3.9518979769838536E-2</c:v>
                </c:pt>
                <c:pt idx="8">
                  <c:v>1.9042687464044583E-2</c:v>
                </c:pt>
                <c:pt idx="9">
                  <c:v>-1.2180664594455548E-2</c:v>
                </c:pt>
                <c:pt idx="10">
                  <c:v>-2.5440371605283008E-2</c:v>
                </c:pt>
                <c:pt idx="11">
                  <c:v>3.0962571054196086E-3</c:v>
                </c:pt>
                <c:pt idx="12">
                  <c:v>1.9924825843117944E-2</c:v>
                </c:pt>
                <c:pt idx="13">
                  <c:v>4.026533263898413E-2</c:v>
                </c:pt>
                <c:pt idx="14">
                  <c:v>5.8025459569347015E-2</c:v>
                </c:pt>
                <c:pt idx="15">
                  <c:v>0.12093975122278233</c:v>
                </c:pt>
                <c:pt idx="16">
                  <c:v>0.18693367997221211</c:v>
                </c:pt>
                <c:pt idx="17">
                  <c:v>0.25100779938174034</c:v>
                </c:pt>
                <c:pt idx="18">
                  <c:v>0.27812349539139203</c:v>
                </c:pt>
                <c:pt idx="19">
                  <c:v>0.29369941985535508</c:v>
                </c:pt>
                <c:pt idx="20">
                  <c:v>0.27573338348783993</c:v>
                </c:pt>
                <c:pt idx="21">
                  <c:v>0.21021167573510136</c:v>
                </c:pt>
                <c:pt idx="22">
                  <c:v>0.12870624430085531</c:v>
                </c:pt>
                <c:pt idx="23">
                  <c:v>8.1740406559438483E-2</c:v>
                </c:pt>
                <c:pt idx="24">
                  <c:v>7.8706998656445482E-2</c:v>
                </c:pt>
                <c:pt idx="25">
                  <c:v>5.6297488666514406E-2</c:v>
                </c:pt>
                <c:pt idx="26">
                  <c:v>0.11197625446630122</c:v>
                </c:pt>
                <c:pt idx="27">
                  <c:v>0.10681714865959191</c:v>
                </c:pt>
                <c:pt idx="28">
                  <c:v>0.17110461132332655</c:v>
                </c:pt>
                <c:pt idx="29">
                  <c:v>0.15404450837388728</c:v>
                </c:pt>
                <c:pt idx="30">
                  <c:v>0.16593342454690085</c:v>
                </c:pt>
                <c:pt idx="31">
                  <c:v>0.13434552664618482</c:v>
                </c:pt>
                <c:pt idx="32">
                  <c:v>8.3308123063202233E-2</c:v>
                </c:pt>
                <c:pt idx="33">
                  <c:v>3.2071791295905872E-2</c:v>
                </c:pt>
                <c:pt idx="34">
                  <c:v>-1.1634714171533944E-2</c:v>
                </c:pt>
                <c:pt idx="35">
                  <c:v>-4.8501052730158478E-2</c:v>
                </c:pt>
                <c:pt idx="36">
                  <c:v>-3.0294402564522982E-2</c:v>
                </c:pt>
                <c:pt idx="37">
                  <c:v>-7.4365448218360886E-3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7E-4428-8B3D-5AF6EDF031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3273008"/>
        <c:axId val="193273840"/>
      </c:lineChart>
      <c:dateAx>
        <c:axId val="193273008"/>
        <c:scaling>
          <c:orientation val="minMax"/>
        </c:scaling>
        <c:delete val="0"/>
        <c:axPos val="b"/>
        <c:numFmt formatCode="[$-409]m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273840"/>
        <c:crosses val="autoZero"/>
        <c:auto val="1"/>
        <c:lblOffset val="100"/>
        <c:baseTimeUnit val="months"/>
      </c:dateAx>
      <c:valAx>
        <c:axId val="19327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27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Monthly New Jobs</a:t>
            </a:r>
          </a:p>
          <a:p>
            <a:pPr>
              <a:defRPr/>
            </a:pPr>
            <a:r>
              <a:rPr lang="en-US"/>
              <a:t>(thousands)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Graph'!$A$12:$A$60</c:f>
              <c:numCache>
                <c:formatCode>yyyy\-mm\-dd</c:formatCode>
                <c:ptCount val="49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</c:numCache>
            </c:numRef>
          </c:cat>
          <c:val>
            <c:numRef>
              <c:f>'FRED Graph'!$B$12:$B$60</c:f>
              <c:numCache>
                <c:formatCode>0</c:formatCode>
                <c:ptCount val="49"/>
                <c:pt idx="0">
                  <c:v>309</c:v>
                </c:pt>
                <c:pt idx="1">
                  <c:v>-22</c:v>
                </c:pt>
                <c:pt idx="2">
                  <c:v>228</c:v>
                </c:pt>
                <c:pt idx="3">
                  <c:v>243</c:v>
                </c:pt>
                <c:pt idx="4">
                  <c:v>67</c:v>
                </c:pt>
                <c:pt idx="5">
                  <c:v>167</c:v>
                </c:pt>
                <c:pt idx="6">
                  <c:v>82</c:v>
                </c:pt>
                <c:pt idx="7">
                  <c:v>232</c:v>
                </c:pt>
                <c:pt idx="8">
                  <c:v>207</c:v>
                </c:pt>
                <c:pt idx="9">
                  <c:v>129</c:v>
                </c:pt>
                <c:pt idx="10">
                  <c:v>215</c:v>
                </c:pt>
                <c:pt idx="11">
                  <c:v>102</c:v>
                </c:pt>
                <c:pt idx="12">
                  <c:v>334</c:v>
                </c:pt>
                <c:pt idx="13">
                  <c:v>273</c:v>
                </c:pt>
                <c:pt idx="14">
                  <c:v>-1427</c:v>
                </c:pt>
                <c:pt idx="15">
                  <c:v>-20514</c:v>
                </c:pt>
                <c:pt idx="16">
                  <c:v>2625</c:v>
                </c:pt>
                <c:pt idx="17">
                  <c:v>4565</c:v>
                </c:pt>
                <c:pt idx="18">
                  <c:v>1444</c:v>
                </c:pt>
                <c:pt idx="19">
                  <c:v>1735</c:v>
                </c:pt>
                <c:pt idx="20">
                  <c:v>961</c:v>
                </c:pt>
                <c:pt idx="21">
                  <c:v>719</c:v>
                </c:pt>
                <c:pt idx="22">
                  <c:v>264</c:v>
                </c:pt>
                <c:pt idx="23">
                  <c:v>-268</c:v>
                </c:pt>
                <c:pt idx="24">
                  <c:v>494</c:v>
                </c:pt>
                <c:pt idx="25">
                  <c:v>575</c:v>
                </c:pt>
                <c:pt idx="26">
                  <c:v>784</c:v>
                </c:pt>
                <c:pt idx="27">
                  <c:v>286</c:v>
                </c:pt>
                <c:pt idx="28">
                  <c:v>482</c:v>
                </c:pt>
                <c:pt idx="29">
                  <c:v>693</c:v>
                </c:pt>
                <c:pt idx="30">
                  <c:v>769</c:v>
                </c:pt>
                <c:pt idx="31">
                  <c:v>663</c:v>
                </c:pt>
                <c:pt idx="32">
                  <c:v>557</c:v>
                </c:pt>
                <c:pt idx="33">
                  <c:v>781</c:v>
                </c:pt>
                <c:pt idx="34">
                  <c:v>614</c:v>
                </c:pt>
                <c:pt idx="35">
                  <c:v>569</c:v>
                </c:pt>
                <c:pt idx="36">
                  <c:v>364</c:v>
                </c:pt>
                <c:pt idx="37">
                  <c:v>904</c:v>
                </c:pt>
                <c:pt idx="38">
                  <c:v>414</c:v>
                </c:pt>
                <c:pt idx="39">
                  <c:v>254</c:v>
                </c:pt>
                <c:pt idx="40">
                  <c:v>364</c:v>
                </c:pt>
                <c:pt idx="41">
                  <c:v>370</c:v>
                </c:pt>
                <c:pt idx="42">
                  <c:v>568</c:v>
                </c:pt>
                <c:pt idx="43">
                  <c:v>352</c:v>
                </c:pt>
                <c:pt idx="44">
                  <c:v>350</c:v>
                </c:pt>
                <c:pt idx="45">
                  <c:v>324</c:v>
                </c:pt>
                <c:pt idx="46">
                  <c:v>290</c:v>
                </c:pt>
                <c:pt idx="47">
                  <c:v>260</c:v>
                </c:pt>
                <c:pt idx="48">
                  <c:v>517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25-44E3-BCC8-03CCBDE66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87317551"/>
        <c:axId val="1987317135"/>
      </c:lineChart>
      <c:dateAx>
        <c:axId val="1987317551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7317135"/>
        <c:crosses val="autoZero"/>
        <c:auto val="1"/>
        <c:lblOffset val="100"/>
        <c:baseTimeUnit val="months"/>
      </c:dateAx>
      <c:valAx>
        <c:axId val="1987317135"/>
        <c:scaling>
          <c:orientation val="minMax"/>
          <c:max val="1000"/>
          <c:min val="-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73175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2/15/23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note over the redline peeking above the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31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But, note that low wage workers are doing relatively the best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5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1804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Shaded Bars are recessions.  2022Q1, -1.6; Q2, -0.6 at annual rates.</a:t>
            </a:r>
            <a:endParaRPr/>
          </a:p>
        </p:txBody>
      </p:sp>
      <p:sp>
        <p:nvSpPr>
          <p:cNvPr id="166" name="Google Shape;16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6016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 year consumption increased by 7 %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79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Livingston Survey. 75-78.  Unemployment 7% and 6% inflation.  Look at the stability in the post 2001 period and the 2003-2005 period</a:t>
            </a:r>
            <a:endParaRPr/>
          </a:p>
        </p:txBody>
      </p:sp>
      <p:sp>
        <p:nvSpPr>
          <p:cNvPr id="317" name="Google Shape;317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GDP is about $27 trillion.  </a:t>
            </a:r>
            <a:r>
              <a:rPr lang="en-US" dirty="0" err="1"/>
              <a:t>GDPNOw</a:t>
            </a:r>
            <a:r>
              <a:rPr lang="en-US" dirty="0"/>
              <a:t> 3.9 1/5 Blue Chip 1.2</a:t>
            </a:r>
            <a:endParaRPr dirty="0"/>
          </a:p>
        </p:txBody>
      </p:sp>
      <p:sp>
        <p:nvSpPr>
          <p:cNvPr id="129" name="Google Shape;12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c91ba7f97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1c91ba7f97a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One big difference with GDP graph.  Total jobs have barely recovered, although 517 thousand jobs added in January</a:t>
            </a:r>
            <a:endParaRPr dirty="0"/>
          </a:p>
        </p:txBody>
      </p:sp>
      <p:sp>
        <p:nvSpPr>
          <p:cNvPr id="152" name="Google Shape;152;g1c91ba7f97a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Overstates because of the slowdown in population growth.  Drop in participation rate from 63.3 to 62.3 accounts for about 1.6 million lost jobs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1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Fed policy rate 4.5 to 4.25.  Concerns with inflation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69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August CPI </a:t>
            </a:r>
            <a:r>
              <a:rPr lang="en-US" dirty="0" err="1"/>
              <a:t>yoy</a:t>
            </a:r>
            <a:r>
              <a:rPr lang="en-US" dirty="0"/>
              <a:t> 8.3% down from 8.5 and Core 6.3 up from 6.3 in </a:t>
            </a:r>
            <a:r>
              <a:rPr lang="en-US" dirty="0" err="1"/>
              <a:t>JUly</a:t>
            </a:r>
            <a:endParaRPr dirty="0"/>
          </a:p>
        </p:txBody>
      </p:sp>
      <p:sp>
        <p:nvSpPr>
          <p:cNvPr id="249" name="Google Shape;249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Winter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Nevada, Las Vegas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February-March,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4175121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D93436-3375-AE4D-9441-E1D77BDB3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BFC1F8-820B-6F4F-8F2A-F6554421B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335" y="274109"/>
            <a:ext cx="8679329" cy="59561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40E987-3E98-FE4A-B25F-544F79AD213D}"/>
              </a:ext>
            </a:extLst>
          </p:cNvPr>
          <p:cNvSpPr/>
          <p:nvPr/>
        </p:nvSpPr>
        <p:spPr>
          <a:xfrm>
            <a:off x="4394389" y="1159895"/>
            <a:ext cx="4554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9 out of 10 </a:t>
            </a:r>
            <a:r>
              <a:rPr lang="en-US" dirty="0"/>
              <a:t>of those born in the early 1940s could expect to earn more than their parents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DCD50CE-FC38-B844-872E-80FAD672C532}"/>
              </a:ext>
            </a:extLst>
          </p:cNvPr>
          <p:cNvCxnSpPr>
            <a:cxnSpLocks/>
          </p:cNvCxnSpPr>
          <p:nvPr/>
        </p:nvCxnSpPr>
        <p:spPr>
          <a:xfrm flipH="1">
            <a:off x="3603812" y="1416424"/>
            <a:ext cx="790578" cy="358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3F60861-AB60-B64E-9677-EB31D36878C2}"/>
              </a:ext>
            </a:extLst>
          </p:cNvPr>
          <p:cNvSpPr/>
          <p:nvPr/>
        </p:nvSpPr>
        <p:spPr>
          <a:xfrm>
            <a:off x="6895071" y="2431477"/>
            <a:ext cx="4260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/>
              <a:t>1 in 2 </a:t>
            </a:r>
            <a:r>
              <a:rPr lang="en-US" dirty="0"/>
              <a:t>Millennials (born after 1980) earn more than their parents.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7660861-5314-D34B-ABE0-B2EBF5B94F76}"/>
              </a:ext>
            </a:extLst>
          </p:cNvPr>
          <p:cNvCxnSpPr>
            <a:cxnSpLocks/>
          </p:cNvCxnSpPr>
          <p:nvPr/>
        </p:nvCxnSpPr>
        <p:spPr>
          <a:xfrm flipH="1">
            <a:off x="9663953" y="3429000"/>
            <a:ext cx="162218" cy="5154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3C69E68-4168-0249-9187-542FECDE3E44}"/>
              </a:ext>
            </a:extLst>
          </p:cNvPr>
          <p:cNvSpPr txBox="1"/>
          <p:nvPr/>
        </p:nvSpPr>
        <p:spPr>
          <a:xfrm>
            <a:off x="357353" y="189187"/>
            <a:ext cx="1805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Mobility</a:t>
            </a:r>
          </a:p>
        </p:txBody>
      </p:sp>
    </p:spTree>
    <p:extLst>
      <p:ext uri="{BB962C8B-B14F-4D97-AF65-F5344CB8AC3E}">
        <p14:creationId xmlns:p14="http://schemas.microsoft.com/office/powerpoint/2010/main" val="1379004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the B-W Wealth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488053" y="2277267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862246" y="3131562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1375811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endParaRPr lang="en-US" dirty="0"/>
          </a:p>
          <a:p>
            <a:r>
              <a:rPr lang="en-US" dirty="0"/>
              <a:t>We will do a verbal Q&amp;A once the material has been presented.</a:t>
            </a:r>
          </a:p>
          <a:p>
            <a:endParaRPr lang="en-US" dirty="0"/>
          </a:p>
          <a:p>
            <a:r>
              <a:rPr lang="en-US" dirty="0"/>
              <a:t>Slides will be available from the NEED website tomorrow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149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Scott Baier, Clemson University</a:t>
            </a:r>
          </a:p>
          <a:p>
            <a:pPr lvl="1"/>
            <a:r>
              <a:rPr lang="en-US" dirty="0"/>
              <a:t>Geoffrey </a:t>
            </a:r>
            <a:r>
              <a:rPr lang="en-US" dirty="0" err="1"/>
              <a:t>Woglom</a:t>
            </a:r>
            <a:r>
              <a:rPr lang="en-US" dirty="0"/>
              <a:t>, Amherst College (Emeritus)</a:t>
            </a:r>
          </a:p>
          <a:p>
            <a:pPr lvl="1"/>
            <a:r>
              <a:rPr lang="en-US" dirty="0"/>
              <a:t>Brian </a:t>
            </a:r>
            <a:r>
              <a:rPr lang="en-US" dirty="0" err="1"/>
              <a:t>Dombeck</a:t>
            </a:r>
            <a:r>
              <a:rPr lang="en-US" dirty="0"/>
              <a:t>, Lewis &amp; Clark College</a:t>
            </a:r>
          </a:p>
          <a:p>
            <a:pPr lvl="1"/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Weber State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0721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1776790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US Economy: Update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D2299F7-B118-F94E-8862-E4A57C984DB5}"/>
              </a:ext>
            </a:extLst>
          </p:cNvPr>
          <p:cNvSpPr txBox="1">
            <a:spLocks/>
          </p:cNvSpPr>
          <p:nvPr/>
        </p:nvSpPr>
        <p:spPr>
          <a:xfrm>
            <a:off x="1547649" y="3566728"/>
            <a:ext cx="9144000" cy="2482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Geoffrey Woglom,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Professor of Economics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Amherst College, emeritus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February 15,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D7F51-049F-674F-8A06-04B9CAEBB587}"/>
              </a:ext>
            </a:extLst>
          </p:cNvPr>
          <p:cNvSpPr txBox="1"/>
          <p:nvPr/>
        </p:nvSpPr>
        <p:spPr>
          <a:xfrm>
            <a:off x="3774831" y="550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8" name="Picture 4" descr="Gas prices today: How much is gas in my state? How does it compare?">
            <a:extLst>
              <a:ext uri="{FF2B5EF4-FFF2-40B4-BE49-F238E27FC236}">
                <a16:creationId xmlns:a16="http://schemas.microsoft.com/office/drawing/2014/main" id="{7F20DA37-4CEF-4A34-9FE9-1020D78DA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713" y="4340821"/>
            <a:ext cx="3574461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4CF4ED5-150E-4A95-92A6-9DF43EE48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1" y="0"/>
            <a:ext cx="2583018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002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Out</a:t>
            </a:r>
            <a:r>
              <a:rPr lang="en-US">
                <a:solidFill>
                  <a:srgbClr val="1E4E79"/>
                </a:solidFill>
              </a:rPr>
              <a:t>line for the Talk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838200" y="157073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C88"/>
              </a:buClr>
              <a:buSzPts val="2800"/>
              <a:buFont typeface="Calibri"/>
              <a:buAutoNum type="arabicPeriod"/>
            </a:pPr>
            <a:r>
              <a:rPr lang="en-US" dirty="0"/>
              <a:t>Summary of the state of the economy.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Font typeface="Calibri"/>
              <a:buAutoNum type="arabicPeriod"/>
            </a:pPr>
            <a:r>
              <a:rPr lang="en-US" dirty="0"/>
              <a:t>The Effect of M&amp;F policies.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Font typeface="Calibri"/>
              <a:buAutoNum type="arabicPeriod"/>
            </a:pPr>
            <a:r>
              <a:rPr lang="en-US" dirty="0"/>
              <a:t>What lies ahead for the economy.</a:t>
            </a:r>
          </a:p>
          <a:p>
            <a:pPr marL="514350" indent="-514350">
              <a:buClr>
                <a:srgbClr val="0C4C88"/>
              </a:buClr>
              <a:buSzPts val="2800"/>
              <a:buFont typeface="Calibri"/>
              <a:buAutoNum type="arabicPeriod"/>
            </a:pPr>
            <a:r>
              <a:rPr lang="en-US" dirty="0"/>
              <a:t>What’s at stake in controlling inflation.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None/>
            </a:pPr>
            <a:endParaRPr dirty="0"/>
          </a:p>
        </p:txBody>
      </p:sp>
      <p:sp>
        <p:nvSpPr>
          <p:cNvPr id="125" name="Google Shape;125;p20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C67AC-658C-4FC3-3118-64ED0E10C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ss Domestic Product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C9CE153-EBA0-9D32-4089-8B4087876F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240785"/>
              </p:ext>
            </p:extLst>
          </p:nvPr>
        </p:nvGraphicFramePr>
        <p:xfrm>
          <a:off x="7208874" y="2432680"/>
          <a:ext cx="4144926" cy="3330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2463">
                  <a:extLst>
                    <a:ext uri="{9D8B030D-6E8A-4147-A177-3AD203B41FA5}">
                      <a16:colId xmlns:a16="http://schemas.microsoft.com/office/drawing/2014/main" val="310364770"/>
                    </a:ext>
                  </a:extLst>
                </a:gridCol>
                <a:gridCol w="2072463">
                  <a:extLst>
                    <a:ext uri="{9D8B030D-6E8A-4147-A177-3AD203B41FA5}">
                      <a16:colId xmlns:a16="http://schemas.microsoft.com/office/drawing/2014/main" val="3936927986"/>
                    </a:ext>
                  </a:extLst>
                </a:gridCol>
              </a:tblGrid>
              <a:tr h="4757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Consumption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68.2%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3085891583"/>
                  </a:ext>
                </a:extLst>
              </a:tr>
              <a:tr h="4757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Investment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17.8%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424929756"/>
                  </a:ext>
                </a:extLst>
              </a:tr>
              <a:tr h="4757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Exports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11.5%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205205792"/>
                  </a:ext>
                </a:extLst>
              </a:tr>
              <a:tr h="4757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Imports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-14.7%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3884701282"/>
                  </a:ext>
                </a:extLst>
              </a:tr>
              <a:tr h="4757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Government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17.5%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4106861703"/>
                  </a:ext>
                </a:extLst>
              </a:tr>
              <a:tr h="475738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2097790973"/>
                  </a:ext>
                </a:extLst>
              </a:tr>
              <a:tr h="4757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GDP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100.0%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50969351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0BD8E-AC36-5643-EBE1-28C938AF3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26CC69B-95D3-5AA3-32B0-6C8D55F5A700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13747718"/>
              </p:ext>
            </p:extLst>
          </p:nvPr>
        </p:nvGraphicFramePr>
        <p:xfrm>
          <a:off x="747696" y="1491894"/>
          <a:ext cx="6546196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6954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RED Graph Chart" descr="FRED Graph">
            <a:extLst>
              <a:ext uri="{FF2B5EF4-FFF2-40B4-BE49-F238E27FC236}">
                <a16:creationId xmlns:a16="http://schemas.microsoft.com/office/drawing/2014/main" id="{F078C7C7-021B-239E-902B-27A16CDA9F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524" y="1570038"/>
            <a:ext cx="10095221" cy="4726434"/>
          </a:xfrm>
          <a:prstGeom prst="rect">
            <a:avLst/>
          </a:prstGeom>
        </p:spPr>
      </p:pic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838200" y="3628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Rea</a:t>
            </a:r>
            <a:r>
              <a:rPr lang="en-US"/>
              <a:t>l GDP and ‘Potential’ during the Recovery</a:t>
            </a:r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133" name="Google Shape;133;p21"/>
          <p:cNvSpPr txBox="1"/>
          <p:nvPr/>
        </p:nvSpPr>
        <p:spPr>
          <a:xfrm>
            <a:off x="8347336" y="6133488"/>
            <a:ext cx="38446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Fred, St Louis Fed</a:t>
            </a:r>
            <a:endParaRPr/>
          </a:p>
        </p:txBody>
      </p:sp>
      <p:grpSp>
        <p:nvGrpSpPr>
          <p:cNvPr id="136" name="Google Shape;136;p21"/>
          <p:cNvGrpSpPr/>
          <p:nvPr/>
        </p:nvGrpSpPr>
        <p:grpSpPr>
          <a:xfrm>
            <a:off x="10269668" y="2506626"/>
            <a:ext cx="2021365" cy="1353235"/>
            <a:chOff x="10269668" y="2392471"/>
            <a:chExt cx="2021365" cy="1353235"/>
          </a:xfrm>
        </p:grpSpPr>
        <p:sp>
          <p:nvSpPr>
            <p:cNvPr id="137" name="Google Shape;137;p21"/>
            <p:cNvSpPr txBox="1"/>
            <p:nvPr/>
          </p:nvSpPr>
          <p:spPr>
            <a:xfrm>
              <a:off x="10269668" y="2730043"/>
              <a:ext cx="202136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“output gap” is about $100b</a:t>
              </a:r>
              <a:endParaRPr dirty="0"/>
            </a:p>
          </p:txBody>
        </p:sp>
        <p:cxnSp>
          <p:nvCxnSpPr>
            <p:cNvPr id="138" name="Google Shape;138;p21"/>
            <p:cNvCxnSpPr/>
            <p:nvPr/>
          </p:nvCxnSpPr>
          <p:spPr>
            <a:xfrm>
              <a:off x="10644351" y="2392471"/>
              <a:ext cx="900878" cy="546594"/>
            </a:xfrm>
            <a:prstGeom prst="straightConnector1">
              <a:avLst/>
            </a:prstGeom>
            <a:noFill/>
            <a:ln w="34925" cap="flat" cmpd="sng">
              <a:solidFill>
                <a:schemeClr val="accent1"/>
              </a:solidFill>
              <a:prstDash val="solid"/>
              <a:miter lim="800000"/>
              <a:headEnd type="triangle" w="med" len="med"/>
              <a:tailEnd type="none" w="sm" len="sm"/>
            </a:ln>
          </p:spPr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4AAF605-F3B3-ED8B-3A84-1F9E0882AC39}"/>
              </a:ext>
            </a:extLst>
          </p:cNvPr>
          <p:cNvSpPr txBox="1"/>
          <p:nvPr/>
        </p:nvSpPr>
        <p:spPr>
          <a:xfrm>
            <a:off x="3087494" y="3244334"/>
            <a:ext cx="61749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27F29-340F-AE99-0675-C68299356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</a:t>
            </a:r>
            <a:r>
              <a:rPr lang="en-US" dirty="0"/>
              <a:t>P in Nevada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610CA-6F91-14AE-EDA8-2D644329B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FE58254-283D-36A4-BFBC-2D2D82953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900" y="1602581"/>
            <a:ext cx="9220200" cy="4286250"/>
          </a:xfrm>
        </p:spPr>
      </p:pic>
    </p:spTree>
    <p:extLst>
      <p:ext uri="{BB962C8B-B14F-4D97-AF65-F5344CB8AC3E}">
        <p14:creationId xmlns:p14="http://schemas.microsoft.com/office/powerpoint/2010/main" val="4153230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Lab</a:t>
            </a:r>
            <a:r>
              <a:rPr lang="en-US" dirty="0"/>
              <a:t>or Market:  Fully Recovered?</a:t>
            </a:r>
            <a:endParaRPr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2" name="FRED Graph Chart" descr="FRED Graph">
            <a:extLst>
              <a:ext uri="{FF2B5EF4-FFF2-40B4-BE49-F238E27FC236}">
                <a16:creationId xmlns:a16="http://schemas.microsoft.com/office/drawing/2014/main" id="{4E9415FD-7D3B-5551-6328-9ECDBC3CC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22" y="1918212"/>
            <a:ext cx="5741275" cy="41858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D98D3C-DE54-3B1C-9670-EF82521D5427}"/>
              </a:ext>
            </a:extLst>
          </p:cNvPr>
          <p:cNvSpPr txBox="1"/>
          <p:nvPr/>
        </p:nvSpPr>
        <p:spPr>
          <a:xfrm>
            <a:off x="2785241" y="2543503"/>
            <a:ext cx="1912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1/23 rate of 3.4% is a 53-yr low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1F963D-D2A8-91DC-24B6-33A7D4826A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943976"/>
            <a:ext cx="5591503" cy="4160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5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Wh</a:t>
            </a:r>
            <a:r>
              <a:rPr lang="en-US"/>
              <a:t>ere Have All the Workers Gone?</a:t>
            </a:r>
            <a:endParaRPr/>
          </a:p>
        </p:txBody>
      </p:sp>
      <p:sp>
        <p:nvSpPr>
          <p:cNvPr id="198" name="Google Shape;198;p29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968DC7-FC9C-0604-DA9A-54F4264FD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1790372"/>
            <a:ext cx="9220200" cy="428625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9C67F8-D838-4A62-1586-A0347AC911F6}"/>
              </a:ext>
            </a:extLst>
          </p:cNvPr>
          <p:cNvCxnSpPr/>
          <p:nvPr/>
        </p:nvCxnSpPr>
        <p:spPr>
          <a:xfrm flipV="1">
            <a:off x="5465379" y="1790372"/>
            <a:ext cx="5087007" cy="3012856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Ear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ly Retirements?</a:t>
            </a:r>
            <a:endParaRPr dirty="0"/>
          </a:p>
        </p:txBody>
      </p:sp>
      <p:sp>
        <p:nvSpPr>
          <p:cNvPr id="206" name="Google Shape;206;p30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F28CF87-005B-AD64-12D3-3E83680891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475346"/>
            <a:ext cx="10228277" cy="475488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A21BF-5977-7414-CC52-F6472E07C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in Nevada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9CB39-1E6A-FE68-F1ED-EDE5E7C8B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1365676-CF48-0ACB-4DF5-7517951518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5900" y="1602581"/>
            <a:ext cx="9220200" cy="4286250"/>
          </a:xfrm>
        </p:spPr>
      </p:pic>
    </p:spTree>
    <p:extLst>
      <p:ext uri="{BB962C8B-B14F-4D97-AF65-F5344CB8AC3E}">
        <p14:creationId xmlns:p14="http://schemas.microsoft.com/office/powerpoint/2010/main" val="697480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3B4C3-D6EB-A942-1582-F35495FDB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</a:t>
            </a:r>
            <a:r>
              <a:rPr lang="en-US" dirty="0"/>
              <a:t>erall Good News on the Real 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28E7-2F1C-1249-5692-E26F5EE23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GDP is very close to its potential.</a:t>
            </a:r>
          </a:p>
          <a:p>
            <a:r>
              <a:rPr lang="en-US" dirty="0"/>
              <a:t>The labor market as measured by the unemployment rate is fully recovered.</a:t>
            </a:r>
          </a:p>
          <a:p>
            <a:r>
              <a:rPr lang="en-US" dirty="0"/>
              <a:t>Fly in the ointment:  labor force has lost over 1.5 million workers.</a:t>
            </a:r>
          </a:p>
          <a:p>
            <a:endParaRPr lang="en-US" dirty="0"/>
          </a:p>
          <a:p>
            <a:r>
              <a:rPr lang="en-US" dirty="0"/>
              <a:t>But there is also a </a:t>
            </a:r>
            <a:r>
              <a:rPr lang="en-US" i="1" dirty="0"/>
              <a:t>nominal </a:t>
            </a:r>
            <a:r>
              <a:rPr lang="en-US" dirty="0"/>
              <a:t>side: interest rates, asset prices, inflation and wages.</a:t>
            </a:r>
          </a:p>
          <a:p>
            <a:r>
              <a:rPr lang="en-US" dirty="0"/>
              <a:t>News isn’t so good!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FAB1F-45B3-1D27-F3E2-B2A5A2E1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39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602C0-8FBB-9802-1D05-3C5CE313F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</a:t>
            </a:r>
            <a:r>
              <a:rPr lang="en-US" dirty="0"/>
              <a:t>erest Rates: Era of Falling Rates Over?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5E0BC-69DB-F19A-E9BE-5DD45F271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5923A38-BBE7-C4EB-EA12-5F9804B714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75693" y="1444926"/>
            <a:ext cx="9220200" cy="4286250"/>
          </a:xfr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8907EE-73F7-EB4D-51A7-0CB8E29C760C}"/>
              </a:ext>
            </a:extLst>
          </p:cNvPr>
          <p:cNvCxnSpPr/>
          <p:nvPr/>
        </p:nvCxnSpPr>
        <p:spPr>
          <a:xfrm>
            <a:off x="2070538" y="2659117"/>
            <a:ext cx="7283669" cy="1313794"/>
          </a:xfrm>
          <a:prstGeom prst="line">
            <a:avLst/>
          </a:prstGeom>
          <a:ln w="22225">
            <a:solidFill>
              <a:schemeClr val="accent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02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C1E63-A53F-A5D2-FB9C-6B41FDEF1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about Housing?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9116D-4F45-A82F-4CD4-594D93F99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D6B2897-7608-EAB9-49C7-F6E388E2EA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900" y="1602581"/>
            <a:ext cx="9220200" cy="4286250"/>
          </a:xfrm>
        </p:spPr>
      </p:pic>
    </p:spTree>
    <p:extLst>
      <p:ext uri="{BB962C8B-B14F-4D97-AF65-F5344CB8AC3E}">
        <p14:creationId xmlns:p14="http://schemas.microsoft.com/office/powerpoint/2010/main" val="2334596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1361C-07CD-D14E-053C-8DD7F1648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Sto</a:t>
            </a:r>
            <a:r>
              <a:rPr lang="en-US" dirty="0"/>
              <a:t>ck Prices:  Rates and Recession?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84DAC-44E6-C6A7-814B-87B6D7DED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5F8C89B-D440-F9B8-0060-31FB6504B7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3641" y="1634769"/>
            <a:ext cx="9220200" cy="4286250"/>
          </a:xfrm>
        </p:spPr>
      </p:pic>
    </p:spTree>
    <p:extLst>
      <p:ext uri="{BB962C8B-B14F-4D97-AF65-F5344CB8AC3E}">
        <p14:creationId xmlns:p14="http://schemas.microsoft.com/office/powerpoint/2010/main" val="26214334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Infl</a:t>
            </a:r>
            <a:r>
              <a:rPr lang="en-US" dirty="0"/>
              <a:t>ation during the Recovery</a:t>
            </a:r>
            <a:endParaRPr dirty="0"/>
          </a:p>
        </p:txBody>
      </p:sp>
      <p:sp>
        <p:nvSpPr>
          <p:cNvPr id="252" name="Google Shape;252;p36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96F776-FD17-A210-D426-18BA1DF8E5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5900" y="1602581"/>
            <a:ext cx="9220200" cy="4286250"/>
          </a:xfrm>
        </p:spPr>
      </p:pic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C745E485-A304-363E-5D79-3DDD3450A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151" y="1602581"/>
            <a:ext cx="9220200" cy="4286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0E650C-F3F2-9135-BBC3-1E2A91FD5E64}"/>
              </a:ext>
            </a:extLst>
          </p:cNvPr>
          <p:cNvSpPr txBox="1"/>
          <p:nvPr/>
        </p:nvSpPr>
        <p:spPr>
          <a:xfrm>
            <a:off x="8156028" y="3745706"/>
            <a:ext cx="1776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Good News (?)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78B67-6D2E-8DE5-3778-6EA8453BA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nts Paid and Rents Asked For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77E21-8E30-6DFE-B93B-90CC227BC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17918C9-27DA-F7AE-4F03-4CA36DECBF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919638"/>
              </p:ext>
            </p:extLst>
          </p:nvPr>
        </p:nvGraphicFramePr>
        <p:xfrm>
          <a:off x="838200" y="1570038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3199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DDD18-5B17-38E8-2079-8CC135874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D</a:t>
            </a:r>
            <a:r>
              <a:rPr lang="en-US" dirty="0"/>
              <a:t>ifferent Look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7AC9D-1EDF-8CD7-B288-C718D8E3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25A8056-1100-E707-7985-741321AB64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814627"/>
              </p:ext>
            </p:extLst>
          </p:nvPr>
        </p:nvGraphicFramePr>
        <p:xfrm>
          <a:off x="838200" y="1570038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0952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652+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48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748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2DD6D-C674-0C6A-FB3A-F20B28F84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ges Haven’t Kept Pace with Inflation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021C9-7DEA-1D9E-B748-ACE0882A5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80F7D2E-7DC7-F60D-AF8F-786C602B1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0124" y="1570038"/>
            <a:ext cx="8576441" cy="4351337"/>
          </a:xfrm>
        </p:spPr>
      </p:pic>
    </p:spTree>
    <p:extLst>
      <p:ext uri="{BB962C8B-B14F-4D97-AF65-F5344CB8AC3E}">
        <p14:creationId xmlns:p14="http://schemas.microsoft.com/office/powerpoint/2010/main" val="34474001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3E3AC-1EE9-B24C-02E1-FD448FE92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icy 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9226D-C74D-5FB9-9360-0FC3701AD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Fiscal:</a:t>
            </a:r>
          </a:p>
          <a:p>
            <a:r>
              <a:rPr lang="en-US" dirty="0"/>
              <a:t>2020-2021:  massive stimulus.  Cares Act, 3 rounds of stimulus checks, expanded unemployment benefits, Payroll Protection Loans.</a:t>
            </a:r>
          </a:p>
          <a:p>
            <a:pPr marL="0" indent="0">
              <a:buNone/>
            </a:pPr>
            <a:r>
              <a:rPr lang="en-US" dirty="0"/>
              <a:t>Monetary:</a:t>
            </a:r>
          </a:p>
          <a:p>
            <a:r>
              <a:rPr lang="en-US" dirty="0"/>
              <a:t>2020-2/2022:  policy interest rate at zero, new round of quantitative easing.</a:t>
            </a:r>
          </a:p>
          <a:p>
            <a:r>
              <a:rPr lang="en-US" dirty="0"/>
              <a:t>3/2022-present:  most rapid increase in interest rates since Paul Volcker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7BBBD-CE45-7541-19D1-ECCA29393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82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0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Acc</a:t>
            </a:r>
            <a:r>
              <a:rPr lang="en-US" dirty="0"/>
              <a:t>ommodative Monetary Policy until 3/2022</a:t>
            </a:r>
            <a:endParaRPr dirty="0"/>
          </a:p>
        </p:txBody>
      </p:sp>
      <p:sp>
        <p:nvSpPr>
          <p:cNvPr id="290" name="Google Shape;290;p40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4B9363E-B245-3A24-3CB9-E9F956DB1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5900" y="1602581"/>
            <a:ext cx="9220200" cy="428625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1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Wh</a:t>
            </a:r>
            <a:r>
              <a:rPr lang="en-US"/>
              <a:t>ere we Stand</a:t>
            </a:r>
            <a:endParaRPr/>
          </a:p>
        </p:txBody>
      </p:sp>
      <p:sp>
        <p:nvSpPr>
          <p:cNvPr id="378" name="Google Shape;378;p51"/>
          <p:cNvSpPr txBox="1">
            <a:spLocks noGrp="1"/>
          </p:cNvSpPr>
          <p:nvPr>
            <p:ph type="body" idx="1"/>
          </p:nvPr>
        </p:nvSpPr>
        <p:spPr>
          <a:xfrm>
            <a:off x="838200" y="157073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C88"/>
              </a:buClr>
              <a:buSzPts val="2800"/>
              <a:buChar char="•"/>
            </a:pPr>
            <a:r>
              <a:rPr lang="en-US" dirty="0"/>
              <a:t>The ARP was probably too big, but helped many poor families, and the Fed was aware of the size of the stimulus.</a:t>
            </a:r>
          </a:p>
          <a:p>
            <a:pPr>
              <a:spcBef>
                <a:spcPts val="0"/>
              </a:spcBef>
              <a:buClr>
                <a:srgbClr val="0C4C88"/>
              </a:buClr>
              <a:buSzPts val="2800"/>
            </a:pPr>
            <a:r>
              <a:rPr lang="en-US" dirty="0"/>
              <a:t>Monetary policy was too easy for too long, but since March of last years has been much more restrictive.</a:t>
            </a:r>
          </a:p>
          <a:p>
            <a:pPr>
              <a:spcBef>
                <a:spcPts val="0"/>
              </a:spcBef>
              <a:buClr>
                <a:srgbClr val="0C4C88"/>
              </a:buClr>
              <a:buSzPts val="2800"/>
            </a:pPr>
            <a:r>
              <a:rPr lang="en-US" dirty="0"/>
              <a:t>Yes, there were supply chain issues that temporarily raised inflation, but there was (is?) too much total spending.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None/>
            </a:pPr>
            <a:r>
              <a:rPr lang="en-US" dirty="0"/>
              <a:t>So, where are we headed?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None/>
            </a:pPr>
            <a:endParaRPr dirty="0"/>
          </a:p>
        </p:txBody>
      </p:sp>
      <p:sp>
        <p:nvSpPr>
          <p:cNvPr id="379" name="Google Shape;379;p51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DD93-1677-9144-952C-209F53ACD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about the “R” Word?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124C8-E963-9C63-D835-F20D94FA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86AE31-5820-C0BA-F3D4-E6A159F2EE78}"/>
              </a:ext>
            </a:extLst>
          </p:cNvPr>
          <p:cNvSpPr txBox="1"/>
          <p:nvPr/>
        </p:nvSpPr>
        <p:spPr>
          <a:xfrm>
            <a:off x="7805854" y="2185639"/>
            <a:ext cx="33899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Latest Observation</a:t>
            </a:r>
            <a:r>
              <a:rPr lang="en-US" sz="3200"/>
              <a:t>, 1/2023</a:t>
            </a:r>
            <a:r>
              <a:rPr lang="en-US" sz="3200" dirty="0"/>
              <a:t>:  </a:t>
            </a:r>
            <a:r>
              <a:rPr lang="en-US" sz="3200" dirty="0">
                <a:solidFill>
                  <a:srgbClr val="FF0000"/>
                </a:solidFill>
              </a:rPr>
              <a:t>61%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AB5687-FC4A-57E5-F8FB-BC27ABD3A905}"/>
              </a:ext>
            </a:extLst>
          </p:cNvPr>
          <p:cNvSpPr txBox="1"/>
          <p:nvPr/>
        </p:nvSpPr>
        <p:spPr>
          <a:xfrm>
            <a:off x="7903534" y="5959075"/>
            <a:ext cx="3110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 </a:t>
            </a:r>
            <a:r>
              <a:rPr lang="en-US" i="1" dirty="0"/>
              <a:t>Wall Street Journal,</a:t>
            </a:r>
            <a:r>
              <a:rPr lang="en-US" dirty="0"/>
              <a:t> 1/15/2023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06548F9-051C-2817-DC0D-5DC7A47B8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6129" y="2223414"/>
            <a:ext cx="5780036" cy="3108960"/>
          </a:xfrm>
        </p:spPr>
      </p:pic>
    </p:spTree>
    <p:extLst>
      <p:ext uri="{BB962C8B-B14F-4D97-AF65-F5344CB8AC3E}">
        <p14:creationId xmlns:p14="http://schemas.microsoft.com/office/powerpoint/2010/main" val="30507092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Wh</a:t>
            </a:r>
            <a:r>
              <a:rPr lang="en-US" dirty="0">
                <a:solidFill>
                  <a:srgbClr val="1E4E79"/>
                </a:solidFill>
              </a:rPr>
              <a:t>at is a Recession?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61" name="Google Shape;161;p24"/>
          <p:cNvSpPr txBox="1">
            <a:spLocks noGrp="1"/>
          </p:cNvSpPr>
          <p:nvPr>
            <p:ph type="body" idx="1"/>
          </p:nvPr>
        </p:nvSpPr>
        <p:spPr>
          <a:xfrm>
            <a:off x="838200" y="157073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C88"/>
              </a:buClr>
              <a:buSzPts val="2800"/>
              <a:buChar char="•"/>
            </a:pPr>
            <a:r>
              <a:rPr lang="en-US" dirty="0"/>
              <a:t>Defined by the National Bureau of Economic Research (NBER)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</a:pPr>
            <a:r>
              <a:rPr lang="en-US" dirty="0">
                <a:solidFill>
                  <a:srgbClr val="1E4E79"/>
                </a:solidFill>
              </a:rPr>
              <a:t>“</a:t>
            </a:r>
            <a:r>
              <a:rPr lang="en-US" dirty="0">
                <a:solidFill>
                  <a:srgbClr val="1E4E79"/>
                </a:solidFill>
                <a:latin typeface="Arimo"/>
                <a:ea typeface="Arimo"/>
                <a:cs typeface="Arimo"/>
                <a:sym typeface="Arimo"/>
              </a:rPr>
              <a:t>The NBER's definition emphasizes that a recession involves a significant decline in economic activity that is spread across the economy and lasts more than a few months.”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</a:pPr>
            <a:r>
              <a:rPr lang="en-US" dirty="0">
                <a:solidFill>
                  <a:srgbClr val="1E4E79"/>
                </a:solidFill>
                <a:latin typeface="Arimo"/>
                <a:ea typeface="Arimo"/>
                <a:cs typeface="Arimo"/>
                <a:sym typeface="Arimo"/>
              </a:rPr>
              <a:t>Popular Rule of Thumb:  Two or more, consecutive quarters where Real GDP falls.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</a:pPr>
            <a:r>
              <a:rPr lang="en-US" dirty="0">
                <a:solidFill>
                  <a:srgbClr val="1E4E79"/>
                </a:solidFill>
                <a:latin typeface="Arimo"/>
                <a:ea typeface="Arimo"/>
                <a:cs typeface="Arimo"/>
                <a:sym typeface="Arimo"/>
              </a:rPr>
              <a:t>Recessions are caused by decreases in total spending.</a:t>
            </a:r>
            <a:endParaRPr dirty="0"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244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Rea</a:t>
            </a:r>
            <a:r>
              <a:rPr lang="en-US">
                <a:solidFill>
                  <a:srgbClr val="1E4E79"/>
                </a:solidFill>
              </a:rPr>
              <a:t>l GDP Growth and Recessions</a:t>
            </a:r>
            <a:endParaRPr/>
          </a:p>
        </p:txBody>
      </p:sp>
      <p:sp>
        <p:nvSpPr>
          <p:cNvPr id="169" name="Google Shape;169;p25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pic>
        <p:nvPicPr>
          <p:cNvPr id="4" name="FRED Graph Chart" descr="FRED Graph">
            <a:extLst>
              <a:ext uri="{FF2B5EF4-FFF2-40B4-BE49-F238E27FC236}">
                <a16:creationId xmlns:a16="http://schemas.microsoft.com/office/drawing/2014/main" id="{05D2245F-1D1C-0D4A-2A23-2EDF0511D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3610" y="1570038"/>
            <a:ext cx="9796346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852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67F0-DE3F-C4DF-E260-0E50C8ABA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</a:t>
            </a:r>
            <a:r>
              <a:rPr lang="en-US" dirty="0"/>
              <a:t>spects for Consumer Spending?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DCD93-15FA-107D-0221-CFEAD0B0B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3916110-563B-5269-FC36-9F71DDAE1F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61" y="1570038"/>
            <a:ext cx="5127911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FRED Graph Chart" descr="FRED Graph">
            <a:extLst>
              <a:ext uri="{FF2B5EF4-FFF2-40B4-BE49-F238E27FC236}">
                <a16:creationId xmlns:a16="http://schemas.microsoft.com/office/drawing/2014/main" id="{5C9910ED-A553-D9E7-2E5A-EC0C00C4B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5834" y="1576966"/>
            <a:ext cx="5862205" cy="471646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24C888-430B-AAD9-4A30-C05D64714C93}"/>
              </a:ext>
            </a:extLst>
          </p:cNvPr>
          <p:cNvCxnSpPr/>
          <p:nvPr/>
        </p:nvCxnSpPr>
        <p:spPr>
          <a:xfrm flipV="1">
            <a:off x="7058891" y="1981200"/>
            <a:ext cx="4294908" cy="252152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52DB494-1841-B3F9-59D0-9C0C22FF9406}"/>
              </a:ext>
            </a:extLst>
          </p:cNvPr>
          <p:cNvSpPr txBox="1"/>
          <p:nvPr/>
        </p:nvSpPr>
        <p:spPr>
          <a:xfrm>
            <a:off x="3189249" y="5921375"/>
            <a:ext cx="2636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Deutsche Bank Research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3CACB1-1702-14BD-F584-1F3AA5DD4C0F}"/>
              </a:ext>
            </a:extLst>
          </p:cNvPr>
          <p:cNvSpPr txBox="1"/>
          <p:nvPr/>
        </p:nvSpPr>
        <p:spPr>
          <a:xfrm>
            <a:off x="6864929" y="1988635"/>
            <a:ext cx="3315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Credit Card Debt</a:t>
            </a:r>
          </a:p>
        </p:txBody>
      </p:sp>
    </p:spTree>
    <p:extLst>
      <p:ext uri="{BB962C8B-B14F-4D97-AF65-F5344CB8AC3E}">
        <p14:creationId xmlns:p14="http://schemas.microsoft.com/office/powerpoint/2010/main" val="1972643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E176D-8F1C-6C0F-2E6A-F3F0178CD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sumer Spending Slowing?</a:t>
            </a:r>
            <a:endParaRPr lang="en-US" dirty="0"/>
          </a:p>
        </p:txBody>
      </p:sp>
      <p:pic>
        <p:nvPicPr>
          <p:cNvPr id="7" name="FRED Graph Chart" descr="FRED Graph">
            <a:extLst>
              <a:ext uri="{FF2B5EF4-FFF2-40B4-BE49-F238E27FC236}">
                <a16:creationId xmlns:a16="http://schemas.microsoft.com/office/drawing/2014/main" id="{F18F153E-BEF2-055F-4509-BDC4F56F2B13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34026"/>
            <a:ext cx="10515600" cy="402336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87992F-46B5-0B14-095D-4C15412890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720013"/>
            <a:ext cx="10515600" cy="40513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67113-E7CB-541D-8F98-A9611B425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C49E83-E7AF-834F-0D60-97FEF77F7589}"/>
              </a:ext>
            </a:extLst>
          </p:cNvPr>
          <p:cNvSpPr txBox="1"/>
          <p:nvPr/>
        </p:nvSpPr>
        <p:spPr>
          <a:xfrm>
            <a:off x="2879834" y="2312276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Or, Not</a:t>
            </a:r>
          </a:p>
        </p:txBody>
      </p:sp>
    </p:spTree>
    <p:extLst>
      <p:ext uri="{BB962C8B-B14F-4D97-AF65-F5344CB8AC3E}">
        <p14:creationId xmlns:p14="http://schemas.microsoft.com/office/powerpoint/2010/main" val="116750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5BB35-B7BF-7862-5954-6C0DC7023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Cooling?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43682-4D3A-987B-C9E8-113FD7CDE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pic>
        <p:nvPicPr>
          <p:cNvPr id="5" name="Google Shape;57;p13">
            <a:extLst>
              <a:ext uri="{FF2B5EF4-FFF2-40B4-BE49-F238E27FC236}">
                <a16:creationId xmlns:a16="http://schemas.microsoft.com/office/drawing/2014/main" id="{259EC95A-1D20-C3FD-AA4E-0D1C00D3987F}"/>
              </a:ext>
            </a:extLst>
          </p:cNvPr>
          <p:cNvPicPr preferRelativeResize="0">
            <a:picLocks noGrp="1" noChangeAspect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6049" y="1292148"/>
            <a:ext cx="5013960" cy="51206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23420F4-5475-5053-197B-198459BE57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9813320"/>
              </p:ext>
            </p:extLst>
          </p:nvPr>
        </p:nvGraphicFramePr>
        <p:xfrm>
          <a:off x="5270643" y="1325563"/>
          <a:ext cx="6083157" cy="508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EDAA51E-BF1C-14AB-E3FE-FD5ABD3BFAA8}"/>
              </a:ext>
            </a:extLst>
          </p:cNvPr>
          <p:cNvSpPr txBox="1"/>
          <p:nvPr/>
        </p:nvSpPr>
        <p:spPr>
          <a:xfrm>
            <a:off x="5794625" y="1664413"/>
            <a:ext cx="1407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Or, Not</a:t>
            </a:r>
          </a:p>
        </p:txBody>
      </p:sp>
    </p:spTree>
    <p:extLst>
      <p:ext uri="{BB962C8B-B14F-4D97-AF65-F5344CB8AC3E}">
        <p14:creationId xmlns:p14="http://schemas.microsoft.com/office/powerpoint/2010/main" val="151386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01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64619-EAB3-8092-0EAE-1FF9B0BBB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 (I) Don’t Know What’s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578EB-AD4D-E5E5-D7E8-C0ECADC00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some signs that consumer spending is slowing.</a:t>
            </a:r>
          </a:p>
          <a:p>
            <a:r>
              <a:rPr lang="en-US" dirty="0"/>
              <a:t>Housing is certainly slowing.  </a:t>
            </a:r>
          </a:p>
          <a:p>
            <a:r>
              <a:rPr lang="en-US" dirty="0"/>
              <a:t>But the labor market seems very strong (517K jobs added in January).</a:t>
            </a:r>
          </a:p>
          <a:p>
            <a:r>
              <a:rPr lang="en-US" dirty="0"/>
              <a:t>What will the Fed do?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F7A33-7E39-3273-CB9D-0D7AC9ED5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27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3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Wh</a:t>
            </a:r>
            <a:r>
              <a:rPr lang="en-US"/>
              <a:t>at’s at Stake?</a:t>
            </a:r>
            <a:endParaRPr/>
          </a:p>
        </p:txBody>
      </p:sp>
      <p:sp>
        <p:nvSpPr>
          <p:cNvPr id="312" name="Google Shape;312;p43"/>
          <p:cNvSpPr txBox="1">
            <a:spLocks noGrp="1"/>
          </p:cNvSpPr>
          <p:nvPr>
            <p:ph type="body" idx="1"/>
          </p:nvPr>
        </p:nvSpPr>
        <p:spPr>
          <a:xfrm>
            <a:off x="838200" y="157073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C88"/>
              </a:buClr>
              <a:buSzPts val="2800"/>
              <a:buChar char="•"/>
            </a:pPr>
            <a:r>
              <a:rPr lang="en-US"/>
              <a:t>If people expect inflation, that can lead to high actual inflation.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Char char="•"/>
            </a:pPr>
            <a:r>
              <a:rPr lang="en-US"/>
              <a:t>Paul Volcker in 1981 realized this point and wrung inflation out of the system with a massive recession.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Char char="•"/>
            </a:pPr>
            <a:r>
              <a:rPr lang="en-US"/>
              <a:t>Unemployment peaked at 11%.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Char char="•"/>
            </a:pPr>
            <a:r>
              <a:rPr lang="en-US"/>
              <a:t>Europe’s lost decade.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Char char="•"/>
            </a:pPr>
            <a:r>
              <a:rPr lang="en-US"/>
              <a:t>Latin America Debt Crisis.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Char char="•"/>
            </a:pPr>
            <a:r>
              <a:rPr lang="en-US"/>
              <a:t>But, (for the US) it worked!</a:t>
            </a:r>
            <a:endParaRPr/>
          </a:p>
        </p:txBody>
      </p:sp>
      <p:sp>
        <p:nvSpPr>
          <p:cNvPr id="313" name="Google Shape;313;p43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4"/>
          <p:cNvSpPr txBox="1">
            <a:spLocks noGrp="1"/>
          </p:cNvSpPr>
          <p:nvPr>
            <p:ph type="title"/>
          </p:nvPr>
        </p:nvSpPr>
        <p:spPr>
          <a:xfrm>
            <a:off x="753140" y="-88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“An</a:t>
            </a:r>
            <a:r>
              <a:rPr lang="en-US"/>
              <a:t>choring” Inflation Expectations</a:t>
            </a:r>
            <a:endParaRPr/>
          </a:p>
        </p:txBody>
      </p:sp>
      <p:sp>
        <p:nvSpPr>
          <p:cNvPr id="320" name="Google Shape;320;p44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  <p:sp>
        <p:nvSpPr>
          <p:cNvPr id="321" name="Google Shape;321;p44"/>
          <p:cNvSpPr txBox="1"/>
          <p:nvPr/>
        </p:nvSpPr>
        <p:spPr>
          <a:xfrm>
            <a:off x="4141381" y="5981901"/>
            <a:ext cx="794252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Forecasts:  Philadelphia Fed, “Survey of Professional Forecasters”</a:t>
            </a:r>
            <a:endParaRPr/>
          </a:p>
        </p:txBody>
      </p:sp>
      <p:pic>
        <p:nvPicPr>
          <p:cNvPr id="322" name="Google Shape;322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316740"/>
            <a:ext cx="10515600" cy="4604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FF243-D51B-3A69-CA1F-AA3AB281E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 Did We Get Here?  The Fed?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278D7-3685-E0F4-AD26-26FA632AA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Why was the Fed so late to act?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is the Fed’s current thinking, and how will they respond to incoming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economic data?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brief description of the Fed and their policy tools and the answer to the previous two questions are the topics for next week.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4E9789-7AD4-B365-3240-98319AD81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510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82" y="-317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 </a:t>
            </a:r>
            <a:r>
              <a:rPr lang="en-US" sz="3800" dirty="0">
                <a:solidFill>
                  <a:schemeClr val="bg1"/>
                </a:solidFill>
              </a:rPr>
              <a:t>Let’</a:t>
            </a:r>
            <a:r>
              <a:rPr lang="en-US" sz="3800" dirty="0"/>
              <a:t>s Hear from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670559"/>
            <a:ext cx="11074608" cy="592479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en-US" sz="5100" dirty="0">
              <a:hlinkClick r:id="rId2"/>
            </a:endParaRPr>
          </a:p>
          <a:p>
            <a:pPr marL="0" indent="0" algn="ctr">
              <a:buNone/>
            </a:pPr>
            <a:r>
              <a:rPr lang="en-US" sz="7400" dirty="0"/>
              <a:t>Geoffrey Woglom</a:t>
            </a:r>
          </a:p>
          <a:p>
            <a:pPr marL="0" indent="0" algn="ctr">
              <a:buNone/>
            </a:pPr>
            <a:r>
              <a:rPr lang="en-US" sz="7400" dirty="0"/>
              <a:t>grwoglom@amherst.edu</a:t>
            </a:r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Contact NEED: </a:t>
            </a:r>
            <a:r>
              <a:rPr lang="en-US" sz="7400" dirty="0" err="1"/>
              <a:t>I</a:t>
            </a:r>
            <a:r>
              <a:rPr lang="en-US" sz="7400" dirty="0" err="1">
                <a:hlinkClick r:id="rId3"/>
              </a:rPr>
              <a:t>nfo@NEEDelegation.org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Submit a testimonial:  </a:t>
            </a:r>
            <a:r>
              <a:rPr lang="en-US" sz="7400" dirty="0">
                <a:hlinkClick r:id="rId4"/>
              </a:rPr>
              <a:t>www.NEEDelegation.org/testimonials.php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Support NEED:  </a:t>
            </a:r>
            <a:r>
              <a:rPr lang="en-US" sz="7400" dirty="0" err="1"/>
              <a:t>www.NEEDelegation.org</a:t>
            </a:r>
            <a:r>
              <a:rPr lang="en-US" sz="7400" dirty="0"/>
              <a:t>/</a:t>
            </a:r>
            <a:r>
              <a:rPr lang="en-US" sz="7400" dirty="0" err="1"/>
              <a:t>donate.php</a:t>
            </a:r>
            <a:endParaRPr lang="en-US" sz="7400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998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1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673080" cy="4351338"/>
          </a:xfrm>
        </p:spPr>
        <p:txBody>
          <a:bodyPr/>
          <a:lstStyle/>
          <a:p>
            <a:r>
              <a:rPr lang="en-US" dirty="0"/>
              <a:t>Contemporary Economic Policy</a:t>
            </a:r>
          </a:p>
          <a:p>
            <a:pPr lvl="1"/>
            <a:r>
              <a:rPr lang="en-US" b="1" dirty="0"/>
              <a:t>Week 1 (</a:t>
            </a:r>
            <a:r>
              <a:rPr lang="en-US" dirty="0"/>
              <a:t>2/15</a:t>
            </a:r>
            <a:r>
              <a:rPr lang="en-US" b="1" dirty="0"/>
              <a:t>): 	US Economic Update (Geoffrey </a:t>
            </a:r>
            <a:r>
              <a:rPr lang="en-US" b="1" dirty="0" err="1"/>
              <a:t>Woglom</a:t>
            </a:r>
            <a:r>
              <a:rPr lang="en-US" b="1" dirty="0"/>
              <a:t>, Amherst College)</a:t>
            </a:r>
          </a:p>
          <a:p>
            <a:pPr lvl="1"/>
            <a:r>
              <a:rPr lang="en-US" dirty="0"/>
              <a:t>Week 2 (2/22): 	Monetary Economics (Geoffrey </a:t>
            </a:r>
            <a:r>
              <a:rPr lang="en-US" dirty="0" err="1"/>
              <a:t>Woglom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Week 3 (3/1): 	Trade and Globalization (Alan Deardorff, Univ. Michigan</a:t>
            </a:r>
            <a:r>
              <a:rPr lang="en-US" b="1" dirty="0"/>
              <a:t>)</a:t>
            </a:r>
          </a:p>
          <a:p>
            <a:pPr lvl="1"/>
            <a:r>
              <a:rPr lang="en-US" dirty="0"/>
              <a:t>Week 4 (3/8): 	Trade Deficits and Exchange Rates (Alan Deardorff)</a:t>
            </a:r>
          </a:p>
          <a:p>
            <a:pPr lvl="1"/>
            <a:r>
              <a:rPr lang="en-US" dirty="0"/>
              <a:t>Week 5 (3/22):	Economic Mobility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/>
            <a:r>
              <a:rPr lang="en-US" dirty="0"/>
              <a:t>Week 6 (3/29):	The Black-White Wealth Gap (Jon </a:t>
            </a:r>
            <a:r>
              <a:rPr lang="en-US" dirty="0" err="1"/>
              <a:t>Haveman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235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D5B8E-6F6B-4165-8BB4-513A87798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6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netary Policy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7E094-C1C7-4CBD-B112-65D273BD5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F89B6E-4DED-4ABE-9DD8-E3F9BA133F15}"/>
              </a:ext>
            </a:extLst>
          </p:cNvPr>
          <p:cNvSpPr txBox="1"/>
          <p:nvPr/>
        </p:nvSpPr>
        <p:spPr>
          <a:xfrm>
            <a:off x="8847667" y="1761067"/>
            <a:ext cx="31682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Blue </a:t>
            </a:r>
            <a:r>
              <a:rPr lang="en-US" sz="2800" dirty="0"/>
              <a:t>is the fed funds rate.</a:t>
            </a:r>
          </a:p>
          <a:p>
            <a:r>
              <a:rPr lang="en-US" sz="2800" dirty="0">
                <a:solidFill>
                  <a:srgbClr val="C00000"/>
                </a:solidFill>
              </a:rPr>
              <a:t>Red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sz="2800" dirty="0"/>
              <a:t>s  the rate on 3 month Treasuries.</a:t>
            </a:r>
          </a:p>
          <a:p>
            <a:r>
              <a:rPr lang="en-US" sz="2800" dirty="0">
                <a:solidFill>
                  <a:schemeClr val="accent6"/>
                </a:solidFill>
              </a:rPr>
              <a:t>Green</a:t>
            </a:r>
            <a:r>
              <a:rPr lang="en-US" sz="2800" dirty="0"/>
              <a:t> is the prime bank lending rate</a:t>
            </a:r>
            <a:endParaRPr lang="en-US" sz="2800" dirty="0">
              <a:solidFill>
                <a:schemeClr val="accent6"/>
              </a:solidFill>
            </a:endParaRPr>
          </a:p>
        </p:txBody>
      </p:sp>
      <p:pic>
        <p:nvPicPr>
          <p:cNvPr id="7" name="FRED Graph Chart" descr="FRED Graph">
            <a:extLst>
              <a:ext uri="{FF2B5EF4-FFF2-40B4-BE49-F238E27FC236}">
                <a16:creationId xmlns:a16="http://schemas.microsoft.com/office/drawing/2014/main" id="{C62BE5A1-5E67-7D68-6CEC-73C27073F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761067"/>
            <a:ext cx="7368540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85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1D1F9-7BF0-AD4B-A069-2C298A432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23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de: Bicycle Supply Chain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EEF06-B51E-A347-BE47-E83AEC2E3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4FD983-DF47-2A49-82FA-0E5FFF9E2820}"/>
              </a:ext>
            </a:extLst>
          </p:cNvPr>
          <p:cNvSpPr txBox="1"/>
          <p:nvPr/>
        </p:nvSpPr>
        <p:spPr>
          <a:xfrm>
            <a:off x="8680525" y="6510508"/>
            <a:ext cx="30130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Source:  World Development Report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97258B-6534-C04C-9514-85EB5477E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025" y="921081"/>
            <a:ext cx="6298754" cy="540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57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6C8C0-D909-4047-AF19-95730CF2A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de Deficits and Exchange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FD946-3FC2-B44C-AA99-8C56D457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64F304-E443-75A5-68AB-C239915E3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6134"/>
            <a:ext cx="12192000" cy="498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008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106385</TotalTime>
  <Words>1548</Words>
  <Application>Microsoft Macintosh PowerPoint</Application>
  <PresentationFormat>Widescreen</PresentationFormat>
  <Paragraphs>271</Paragraphs>
  <Slides>44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Arimo</vt:lpstr>
      <vt:lpstr>Calibri</vt:lpstr>
      <vt:lpstr>Courier New</vt:lpstr>
      <vt:lpstr>Custom Design</vt:lpstr>
      <vt:lpstr>PowerPoint Presentation</vt:lpstr>
      <vt:lpstr> National Economic Education Delegation</vt:lpstr>
      <vt:lpstr>Who Are We?</vt:lpstr>
      <vt:lpstr>Where Are We?</vt:lpstr>
      <vt:lpstr> Available NEED Topics Include:</vt:lpstr>
      <vt:lpstr> Course Outline</vt:lpstr>
      <vt:lpstr>Monetary Policy</vt:lpstr>
      <vt:lpstr>Trade: Bicycle Supply Chain</vt:lpstr>
      <vt:lpstr>Trade Deficits and Exchange Rates</vt:lpstr>
      <vt:lpstr>PowerPoint Presentation</vt:lpstr>
      <vt:lpstr>Evidence of the B-W Wealth Gap</vt:lpstr>
      <vt:lpstr>Submitting Questions</vt:lpstr>
      <vt:lpstr>Credits and Disclaimer</vt:lpstr>
      <vt:lpstr>PowerPoint Presentation</vt:lpstr>
      <vt:lpstr>Outline for the Talk</vt:lpstr>
      <vt:lpstr>Gross Domestic Product</vt:lpstr>
      <vt:lpstr>Real GDP and ‘Potential’ during the Recovery</vt:lpstr>
      <vt:lpstr>RGDP in Nevada</vt:lpstr>
      <vt:lpstr>Labor Market:  Fully Recovered?</vt:lpstr>
      <vt:lpstr>Where Have All the Workers Gone?</vt:lpstr>
      <vt:lpstr>Early Retirements?</vt:lpstr>
      <vt:lpstr>Labor Market in Nevada </vt:lpstr>
      <vt:lpstr>Overall Good News on the Real Side</vt:lpstr>
      <vt:lpstr>Interest Rates: Era of Falling Rates Over?</vt:lpstr>
      <vt:lpstr>What about Housing?</vt:lpstr>
      <vt:lpstr>Stock Prices:  Rates and Recession?</vt:lpstr>
      <vt:lpstr>Inflation during the Recovery</vt:lpstr>
      <vt:lpstr>Rents Paid and Rents Asked For</vt:lpstr>
      <vt:lpstr>A Different Look</vt:lpstr>
      <vt:lpstr>Wages Haven’t Kept Pace with Inflation</vt:lpstr>
      <vt:lpstr>Policy  Effects</vt:lpstr>
      <vt:lpstr>Accommodative Monetary Policy until 3/2022</vt:lpstr>
      <vt:lpstr>Where we Stand</vt:lpstr>
      <vt:lpstr>What about the “R” Word?</vt:lpstr>
      <vt:lpstr>What is a Recession?</vt:lpstr>
      <vt:lpstr>Real GDP Growth and Recessions</vt:lpstr>
      <vt:lpstr>Prospects for Consumer Spending?</vt:lpstr>
      <vt:lpstr>Consumer Spending Slowing?</vt:lpstr>
      <vt:lpstr>Labor Market Cooling?</vt:lpstr>
      <vt:lpstr>We (I) Don’t Know What’s Ahead</vt:lpstr>
      <vt:lpstr>What’s at Stake?</vt:lpstr>
      <vt:lpstr>“Anchoring” Inflation Expectations</vt:lpstr>
      <vt:lpstr>How Did We Get Here?  The Fed?</vt:lpstr>
      <vt:lpstr> Let’s Hear from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375</cp:revision>
  <cp:lastPrinted>2022-09-09T18:17:38Z</cp:lastPrinted>
  <dcterms:created xsi:type="dcterms:W3CDTF">2017-05-03T22:30:38Z</dcterms:created>
  <dcterms:modified xsi:type="dcterms:W3CDTF">2023-02-15T23:38:57Z</dcterms:modified>
</cp:coreProperties>
</file>