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51"/>
  </p:notesMasterIdLst>
  <p:sldIdLst>
    <p:sldId id="4536" r:id="rId2"/>
    <p:sldId id="328" r:id="rId3"/>
    <p:sldId id="3935" r:id="rId4"/>
    <p:sldId id="1029" r:id="rId5"/>
    <p:sldId id="4001" r:id="rId6"/>
    <p:sldId id="4535" r:id="rId7"/>
    <p:sldId id="4099" r:id="rId8"/>
    <p:sldId id="4537" r:id="rId9"/>
    <p:sldId id="4101" r:id="rId10"/>
    <p:sldId id="1078" r:id="rId11"/>
    <p:sldId id="1099" r:id="rId12"/>
    <p:sldId id="1027" r:id="rId13"/>
    <p:sldId id="4429" r:id="rId14"/>
    <p:sldId id="1091" r:id="rId15"/>
    <p:sldId id="4430" r:id="rId16"/>
    <p:sldId id="4487" r:id="rId17"/>
    <p:sldId id="4531" r:id="rId18"/>
    <p:sldId id="4488" r:id="rId19"/>
    <p:sldId id="4534" r:id="rId20"/>
    <p:sldId id="4491" r:id="rId21"/>
    <p:sldId id="4510" r:id="rId22"/>
    <p:sldId id="4492" r:id="rId23"/>
    <p:sldId id="4493" r:id="rId24"/>
    <p:sldId id="4494" r:id="rId25"/>
    <p:sldId id="4496" r:id="rId26"/>
    <p:sldId id="4495" r:id="rId27"/>
    <p:sldId id="4497" r:id="rId28"/>
    <p:sldId id="4498" r:id="rId29"/>
    <p:sldId id="4499" r:id="rId30"/>
    <p:sldId id="4500" r:id="rId31"/>
    <p:sldId id="4533" r:id="rId32"/>
    <p:sldId id="4501" r:id="rId33"/>
    <p:sldId id="4503" r:id="rId34"/>
    <p:sldId id="4504" r:id="rId35"/>
    <p:sldId id="4511" r:id="rId36"/>
    <p:sldId id="4506" r:id="rId37"/>
    <p:sldId id="4507" r:id="rId38"/>
    <p:sldId id="4267" r:id="rId39"/>
    <p:sldId id="4539" r:id="rId40"/>
    <p:sldId id="4540" r:id="rId41"/>
    <p:sldId id="267" r:id="rId42"/>
    <p:sldId id="268" r:id="rId43"/>
    <p:sldId id="4514" r:id="rId44"/>
    <p:sldId id="4541" r:id="rId45"/>
    <p:sldId id="4547" r:id="rId46"/>
    <p:sldId id="4544" r:id="rId47"/>
    <p:sldId id="4548" r:id="rId48"/>
    <p:sldId id="4549" r:id="rId49"/>
    <p:sldId id="410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349" autoAdjust="0"/>
    <p:restoredTop sz="91408"/>
  </p:normalViewPr>
  <p:slideViewPr>
    <p:cSldViewPr snapToGrid="0" snapToObjects="1">
      <p:cViewPr varScale="1">
        <p:scale>
          <a:sx n="103" d="100"/>
          <a:sy n="103" d="100"/>
        </p:scale>
        <p:origin x="114" y="3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Components</a:t>
            </a:r>
            <a:r>
              <a:rPr lang="en-US" sz="2400" baseline="0" dirty="0"/>
              <a:t> of 2023Q2 GDP, $27.1 tr</a:t>
            </a:r>
            <a:endParaRPr lang="en-US" sz="2400" dirty="0"/>
          </a:p>
        </c:rich>
      </c:tx>
      <c:layout>
        <c:manualLayout>
          <c:xMode val="edge"/>
          <c:yMode val="edge"/>
          <c:x val="0.14422238503094009"/>
          <c:y val="1.94444444444444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48640034609411"/>
          <c:y val="0.15695144356955382"/>
          <c:w val="0.81017296151841467"/>
          <c:h val="0.798027777777777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8801160246347294E-3"/>
                  <c:y val="2.2222222222222223E-2"/>
                </c:manualLayout>
              </c:layout>
              <c:tx>
                <c:rich>
                  <a:bodyPr/>
                  <a:lstStyle/>
                  <a:p>
                    <a:fld id="{43A6FC39-FAE9-447B-A44B-2EBBC2B933B2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18.4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D80-4414-9BC3-AA86BEBEA2B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AFF73D6-AC8E-4B20-8A62-43CDFB8C947F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</a:t>
                    </a:r>
                  </a:p>
                  <a:p>
                    <a:r>
                      <a:rPr lang="en-US" baseline="0" dirty="0"/>
                      <a:t>4.8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D80-4414-9BC3-AA86BEBEA2B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DC6919B-1693-4CC9-8454-B4907E39AA73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3.0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D80-4414-9BC3-AA86BEBEA2B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A9BB86A-E22F-45C8-8BBC-1EBAD62B2664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-3.8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D80-4414-9BC3-AA86BEBEA2B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9F48447-BB54-410E-9955-F629085E248B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 4.7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D80-4414-9BC3-AA86BEBEA2BA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Consumption</c:v>
                </c:pt>
                <c:pt idx="1">
                  <c:v>Investment</c:v>
                </c:pt>
                <c:pt idx="2">
                  <c:v>Exports</c:v>
                </c:pt>
                <c:pt idx="3">
                  <c:v>Imports</c:v>
                </c:pt>
                <c:pt idx="4">
                  <c:v>Government</c:v>
                </c:pt>
              </c:strCache>
            </c:strRef>
          </c:cat>
          <c:val>
            <c:numRef>
              <c:f>Sheet1!$D$1:$D$5</c:f>
              <c:numCache>
                <c:formatCode>#,##0</c:formatCode>
                <c:ptCount val="5"/>
                <c:pt idx="0">
                  <c:v>17542.7</c:v>
                </c:pt>
                <c:pt idx="1">
                  <c:v>4579.1000000000004</c:v>
                </c:pt>
                <c:pt idx="2">
                  <c:v>3065</c:v>
                </c:pt>
                <c:pt idx="3">
                  <c:v>-3955.8</c:v>
                </c:pt>
                <c:pt idx="4">
                  <c:v>4493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D-4F53-87A5-CE37C7EED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1561376"/>
        <c:axId val="1851562208"/>
      </c:barChart>
      <c:catAx>
        <c:axId val="185156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562208"/>
        <c:crosses val="autoZero"/>
        <c:auto val="1"/>
        <c:lblAlgn val="ctr"/>
        <c:lblOffset val="100"/>
        <c:noMultiLvlLbl val="0"/>
      </c:catAx>
      <c:valAx>
        <c:axId val="185156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56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Single</a:t>
            </a:r>
            <a:r>
              <a:rPr lang="en-US" sz="2800" baseline="0"/>
              <a:t> Family Home Prices</a:t>
            </a:r>
            <a:endParaRPr lang="en-US" sz="2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US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'Metro_zhvi_uc_sfr_tier_0.33_0.6'!$BF$1:$KD$1</c:f>
              <c:numCache>
                <c:formatCode>m/d/yyyy</c:formatCode>
                <c:ptCount val="233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  <c:pt idx="231">
                  <c:v>45169</c:v>
                </c:pt>
                <c:pt idx="232">
                  <c:v>45199</c:v>
                </c:pt>
              </c:numCache>
            </c:numRef>
          </c:cat>
          <c:val>
            <c:numRef>
              <c:f>'Metro_zhvi_uc_sfr_tier_0.33_0.6'!$BF$2:$KD$2</c:f>
              <c:numCache>
                <c:formatCode>General</c:formatCode>
                <c:ptCount val="233"/>
                <c:pt idx="0">
                  <c:v>164323.293805642</c:v>
                </c:pt>
                <c:pt idx="1">
                  <c:v>165844.75091030501</c:v>
                </c:pt>
                <c:pt idx="2">
                  <c:v>167487.84027509199</c:v>
                </c:pt>
                <c:pt idx="3">
                  <c:v>169153.397430604</c:v>
                </c:pt>
                <c:pt idx="4">
                  <c:v>170796.50441499799</c:v>
                </c:pt>
                <c:pt idx="5">
                  <c:v>172369.63986890999</c:v>
                </c:pt>
                <c:pt idx="6">
                  <c:v>173848.910727621</c:v>
                </c:pt>
                <c:pt idx="7">
                  <c:v>175304.83898169899</c:v>
                </c:pt>
                <c:pt idx="8">
                  <c:v>176714.18215820601</c:v>
                </c:pt>
                <c:pt idx="9">
                  <c:v>178146.40582381201</c:v>
                </c:pt>
                <c:pt idx="10">
                  <c:v>179618.20105922999</c:v>
                </c:pt>
                <c:pt idx="11">
                  <c:v>181272.205778595</c:v>
                </c:pt>
                <c:pt idx="12">
                  <c:v>183028.311044323</c:v>
                </c:pt>
                <c:pt idx="13">
                  <c:v>184872.681061151</c:v>
                </c:pt>
                <c:pt idx="14">
                  <c:v>186729.51440635399</c:v>
                </c:pt>
                <c:pt idx="15">
                  <c:v>188607.52630019499</c:v>
                </c:pt>
                <c:pt idx="16">
                  <c:v>190453.428239603</c:v>
                </c:pt>
                <c:pt idx="17">
                  <c:v>192204.20271886099</c:v>
                </c:pt>
                <c:pt idx="18">
                  <c:v>193809.171761871</c:v>
                </c:pt>
                <c:pt idx="19">
                  <c:v>195261.986638642</c:v>
                </c:pt>
                <c:pt idx="20">
                  <c:v>196505.26098175999</c:v>
                </c:pt>
                <c:pt idx="21">
                  <c:v>197661.60818387099</c:v>
                </c:pt>
                <c:pt idx="22">
                  <c:v>198824.98293478199</c:v>
                </c:pt>
                <c:pt idx="23">
                  <c:v>200072.026769761</c:v>
                </c:pt>
                <c:pt idx="24">
                  <c:v>201304.089812038</c:v>
                </c:pt>
                <c:pt idx="25">
                  <c:v>202397.75206264801</c:v>
                </c:pt>
                <c:pt idx="26">
                  <c:v>203267.67770747299</c:v>
                </c:pt>
                <c:pt idx="27">
                  <c:v>203950.73433119501</c:v>
                </c:pt>
                <c:pt idx="28">
                  <c:v>204415.05359687799</c:v>
                </c:pt>
                <c:pt idx="29">
                  <c:v>204760.68560511799</c:v>
                </c:pt>
                <c:pt idx="30">
                  <c:v>204957.59739539199</c:v>
                </c:pt>
                <c:pt idx="31">
                  <c:v>205091.65172656701</c:v>
                </c:pt>
                <c:pt idx="32">
                  <c:v>205162.77249542699</c:v>
                </c:pt>
                <c:pt idx="33">
                  <c:v>205235.22308229501</c:v>
                </c:pt>
                <c:pt idx="34">
                  <c:v>205300.16005462001</c:v>
                </c:pt>
                <c:pt idx="35">
                  <c:v>205371.03817950099</c:v>
                </c:pt>
                <c:pt idx="36">
                  <c:v>205331.22692789001</c:v>
                </c:pt>
                <c:pt idx="37">
                  <c:v>205127.02491656499</c:v>
                </c:pt>
                <c:pt idx="38">
                  <c:v>204702.26881518</c:v>
                </c:pt>
                <c:pt idx="39">
                  <c:v>204190.67158496799</c:v>
                </c:pt>
                <c:pt idx="40">
                  <c:v>203569.697292447</c:v>
                </c:pt>
                <c:pt idx="41">
                  <c:v>202897.01174240501</c:v>
                </c:pt>
                <c:pt idx="42">
                  <c:v>202080.14039197101</c:v>
                </c:pt>
                <c:pt idx="43">
                  <c:v>201210.76478026601</c:v>
                </c:pt>
                <c:pt idx="44">
                  <c:v>200203.95973433499</c:v>
                </c:pt>
                <c:pt idx="45">
                  <c:v>199093.63780635901</c:v>
                </c:pt>
                <c:pt idx="46">
                  <c:v>197842.928291833</c:v>
                </c:pt>
                <c:pt idx="47">
                  <c:v>196493.08861767699</c:v>
                </c:pt>
                <c:pt idx="48">
                  <c:v>195082.23864534401</c:v>
                </c:pt>
                <c:pt idx="49">
                  <c:v>193590.86293142999</c:v>
                </c:pt>
                <c:pt idx="50">
                  <c:v>191994.56363185501</c:v>
                </c:pt>
                <c:pt idx="51">
                  <c:v>190215.26802992501</c:v>
                </c:pt>
                <c:pt idx="52">
                  <c:v>188412.48068325099</c:v>
                </c:pt>
                <c:pt idx="53">
                  <c:v>186653.57416171301</c:v>
                </c:pt>
                <c:pt idx="54">
                  <c:v>184928.86280134399</c:v>
                </c:pt>
                <c:pt idx="55">
                  <c:v>183216.50473470299</c:v>
                </c:pt>
                <c:pt idx="56">
                  <c:v>181541.100107028</c:v>
                </c:pt>
                <c:pt idx="57">
                  <c:v>180112.93172764199</c:v>
                </c:pt>
                <c:pt idx="58">
                  <c:v>178805.13372166399</c:v>
                </c:pt>
                <c:pt idx="59">
                  <c:v>177575.68625340299</c:v>
                </c:pt>
                <c:pt idx="60">
                  <c:v>176332.26609253301</c:v>
                </c:pt>
                <c:pt idx="61">
                  <c:v>175160.41127909601</c:v>
                </c:pt>
                <c:pt idx="62">
                  <c:v>174101.632638946</c:v>
                </c:pt>
                <c:pt idx="63">
                  <c:v>173123.67602228501</c:v>
                </c:pt>
                <c:pt idx="64">
                  <c:v>172224.99001623999</c:v>
                </c:pt>
                <c:pt idx="65">
                  <c:v>171489.11912916999</c:v>
                </c:pt>
                <c:pt idx="66">
                  <c:v>171077.395698476</c:v>
                </c:pt>
                <c:pt idx="67">
                  <c:v>170895.85425166399</c:v>
                </c:pt>
                <c:pt idx="68">
                  <c:v>170841.56741351099</c:v>
                </c:pt>
                <c:pt idx="69">
                  <c:v>170781.697381556</c:v>
                </c:pt>
                <c:pt idx="70">
                  <c:v>170792.58888479901</c:v>
                </c:pt>
                <c:pt idx="71">
                  <c:v>170910.43413240401</c:v>
                </c:pt>
                <c:pt idx="72">
                  <c:v>170991.50190977001</c:v>
                </c:pt>
                <c:pt idx="73">
                  <c:v>170878.082267388</c:v>
                </c:pt>
                <c:pt idx="74">
                  <c:v>170377.699033435</c:v>
                </c:pt>
                <c:pt idx="75">
                  <c:v>169621.29473774999</c:v>
                </c:pt>
                <c:pt idx="76">
                  <c:v>168672.09165904301</c:v>
                </c:pt>
                <c:pt idx="77">
                  <c:v>167686.814608063</c:v>
                </c:pt>
                <c:pt idx="78">
                  <c:v>166683.186847003</c:v>
                </c:pt>
                <c:pt idx="79">
                  <c:v>165742.54211718301</c:v>
                </c:pt>
                <c:pt idx="80">
                  <c:v>164868.69935183099</c:v>
                </c:pt>
                <c:pt idx="81">
                  <c:v>164055.16643138399</c:v>
                </c:pt>
                <c:pt idx="82">
                  <c:v>163284.23777187499</c:v>
                </c:pt>
                <c:pt idx="83">
                  <c:v>162478.72013094099</c:v>
                </c:pt>
                <c:pt idx="84">
                  <c:v>161639.303946584</c:v>
                </c:pt>
                <c:pt idx="85">
                  <c:v>160816.523359827</c:v>
                </c:pt>
                <c:pt idx="86">
                  <c:v>160129.76871217901</c:v>
                </c:pt>
                <c:pt idx="87">
                  <c:v>159554.81749340901</c:v>
                </c:pt>
                <c:pt idx="88">
                  <c:v>159065.51350786499</c:v>
                </c:pt>
                <c:pt idx="89">
                  <c:v>158578.87357251599</c:v>
                </c:pt>
                <c:pt idx="90">
                  <c:v>158159.41277317199</c:v>
                </c:pt>
                <c:pt idx="91">
                  <c:v>157793.42951191301</c:v>
                </c:pt>
                <c:pt idx="92">
                  <c:v>157570.685914456</c:v>
                </c:pt>
                <c:pt idx="93">
                  <c:v>157563.50524100501</c:v>
                </c:pt>
                <c:pt idx="94">
                  <c:v>157789.551617816</c:v>
                </c:pt>
                <c:pt idx="95">
                  <c:v>158165.797555344</c:v>
                </c:pt>
                <c:pt idx="96">
                  <c:v>158610.088704605</c:v>
                </c:pt>
                <c:pt idx="97">
                  <c:v>159126.46025885199</c:v>
                </c:pt>
                <c:pt idx="98">
                  <c:v>159681.93241398101</c:v>
                </c:pt>
                <c:pt idx="99">
                  <c:v>160156.25540110699</c:v>
                </c:pt>
                <c:pt idx="100">
                  <c:v>160702.07625201499</c:v>
                </c:pt>
                <c:pt idx="101">
                  <c:v>161295.77903577001</c:v>
                </c:pt>
                <c:pt idx="102">
                  <c:v>162002.46168907601</c:v>
                </c:pt>
                <c:pt idx="103">
                  <c:v>162737.11571131999</c:v>
                </c:pt>
                <c:pt idx="104">
                  <c:v>163567.74867747599</c:v>
                </c:pt>
                <c:pt idx="105">
                  <c:v>164460.21693341699</c:v>
                </c:pt>
                <c:pt idx="106">
                  <c:v>165394.996502553</c:v>
                </c:pt>
                <c:pt idx="107">
                  <c:v>166416.33588255401</c:v>
                </c:pt>
                <c:pt idx="108">
                  <c:v>167614.77506030601</c:v>
                </c:pt>
                <c:pt idx="109">
                  <c:v>168948.62672394601</c:v>
                </c:pt>
                <c:pt idx="110">
                  <c:v>170158.80593749101</c:v>
                </c:pt>
                <c:pt idx="111">
                  <c:v>171338.73461683799</c:v>
                </c:pt>
                <c:pt idx="112">
                  <c:v>172396.765561979</c:v>
                </c:pt>
                <c:pt idx="113">
                  <c:v>173573.99148384799</c:v>
                </c:pt>
                <c:pt idx="114">
                  <c:v>174527.13023695699</c:v>
                </c:pt>
                <c:pt idx="115">
                  <c:v>175411.68135349799</c:v>
                </c:pt>
                <c:pt idx="116">
                  <c:v>176184.25953566199</c:v>
                </c:pt>
                <c:pt idx="117">
                  <c:v>177009.037984333</c:v>
                </c:pt>
                <c:pt idx="118">
                  <c:v>177833.31333751499</c:v>
                </c:pt>
                <c:pt idx="119">
                  <c:v>178655.91786309899</c:v>
                </c:pt>
                <c:pt idx="120">
                  <c:v>179604.22848416501</c:v>
                </c:pt>
                <c:pt idx="121">
                  <c:v>180451.02231479299</c:v>
                </c:pt>
                <c:pt idx="122">
                  <c:v>181286.84016286599</c:v>
                </c:pt>
                <c:pt idx="123">
                  <c:v>181928.377536552</c:v>
                </c:pt>
                <c:pt idx="124">
                  <c:v>182531.18400658999</c:v>
                </c:pt>
                <c:pt idx="125">
                  <c:v>182925.235739305</c:v>
                </c:pt>
                <c:pt idx="126">
                  <c:v>183438.882394085</c:v>
                </c:pt>
                <c:pt idx="127">
                  <c:v>184069.62538902901</c:v>
                </c:pt>
                <c:pt idx="128">
                  <c:v>184857.845269254</c:v>
                </c:pt>
                <c:pt idx="129">
                  <c:v>185653.575104421</c:v>
                </c:pt>
                <c:pt idx="130">
                  <c:v>186465.329203962</c:v>
                </c:pt>
                <c:pt idx="131">
                  <c:v>187357.41405055599</c:v>
                </c:pt>
                <c:pt idx="132">
                  <c:v>188338.975298884</c:v>
                </c:pt>
                <c:pt idx="133">
                  <c:v>189289.515004132</c:v>
                </c:pt>
                <c:pt idx="134">
                  <c:v>190270.37299213599</c:v>
                </c:pt>
                <c:pt idx="135">
                  <c:v>191296.80690549401</c:v>
                </c:pt>
                <c:pt idx="136">
                  <c:v>192431.987615007</c:v>
                </c:pt>
                <c:pt idx="137">
                  <c:v>193616.92203603499</c:v>
                </c:pt>
                <c:pt idx="138">
                  <c:v>194674.95668222199</c:v>
                </c:pt>
                <c:pt idx="139">
                  <c:v>195723.168398757</c:v>
                </c:pt>
                <c:pt idx="140">
                  <c:v>196858.77609527501</c:v>
                </c:pt>
                <c:pt idx="141">
                  <c:v>197993.77866933201</c:v>
                </c:pt>
                <c:pt idx="142">
                  <c:v>198828.53151965601</c:v>
                </c:pt>
                <c:pt idx="143">
                  <c:v>199586.00199425299</c:v>
                </c:pt>
                <c:pt idx="144">
                  <c:v>200353.15102867599</c:v>
                </c:pt>
                <c:pt idx="145">
                  <c:v>201289.19143896</c:v>
                </c:pt>
                <c:pt idx="146">
                  <c:v>202011.54522291699</c:v>
                </c:pt>
                <c:pt idx="147">
                  <c:v>202695.803456555</c:v>
                </c:pt>
                <c:pt idx="148">
                  <c:v>203449.64647900901</c:v>
                </c:pt>
                <c:pt idx="149">
                  <c:v>204386.26270480399</c:v>
                </c:pt>
                <c:pt idx="150">
                  <c:v>205411.25345363299</c:v>
                </c:pt>
                <c:pt idx="151">
                  <c:v>206495.822133451</c:v>
                </c:pt>
                <c:pt idx="152">
                  <c:v>207580.592152978</c:v>
                </c:pt>
                <c:pt idx="153">
                  <c:v>208705.50579587201</c:v>
                </c:pt>
                <c:pt idx="154">
                  <c:v>209861.59652769601</c:v>
                </c:pt>
                <c:pt idx="155">
                  <c:v>211130.307129714</c:v>
                </c:pt>
                <c:pt idx="156">
                  <c:v>212279.79996211801</c:v>
                </c:pt>
                <c:pt idx="157">
                  <c:v>213355.53148358199</c:v>
                </c:pt>
                <c:pt idx="158">
                  <c:v>214262.79451767899</c:v>
                </c:pt>
                <c:pt idx="159">
                  <c:v>215178.98381689101</c:v>
                </c:pt>
                <c:pt idx="160">
                  <c:v>216141.04054533501</c:v>
                </c:pt>
                <c:pt idx="161">
                  <c:v>217239.26381812801</c:v>
                </c:pt>
                <c:pt idx="162">
                  <c:v>218436.31874760799</c:v>
                </c:pt>
                <c:pt idx="163">
                  <c:v>219685.41371196101</c:v>
                </c:pt>
                <c:pt idx="164">
                  <c:v>220929.15520511399</c:v>
                </c:pt>
                <c:pt idx="165">
                  <c:v>222128.06394694501</c:v>
                </c:pt>
                <c:pt idx="166">
                  <c:v>223511.06212798899</c:v>
                </c:pt>
                <c:pt idx="167">
                  <c:v>224764.88138608399</c:v>
                </c:pt>
                <c:pt idx="168">
                  <c:v>225983.24796601999</c:v>
                </c:pt>
                <c:pt idx="169">
                  <c:v>226878.00896185701</c:v>
                </c:pt>
                <c:pt idx="170">
                  <c:v>227999.01688480499</c:v>
                </c:pt>
                <c:pt idx="171">
                  <c:v>229071.855844851</c:v>
                </c:pt>
                <c:pt idx="172">
                  <c:v>230142.89113934501</c:v>
                </c:pt>
                <c:pt idx="173">
                  <c:v>230872.39585011901</c:v>
                </c:pt>
                <c:pt idx="174">
                  <c:v>231610.25427174801</c:v>
                </c:pt>
                <c:pt idx="175">
                  <c:v>232405.50417805699</c:v>
                </c:pt>
                <c:pt idx="176">
                  <c:v>233385.174827799</c:v>
                </c:pt>
                <c:pt idx="177">
                  <c:v>234539.734347171</c:v>
                </c:pt>
                <c:pt idx="178">
                  <c:v>235785.283132877</c:v>
                </c:pt>
                <c:pt idx="179">
                  <c:v>236907.438432706</c:v>
                </c:pt>
                <c:pt idx="180">
                  <c:v>237754.79973560001</c:v>
                </c:pt>
                <c:pt idx="181">
                  <c:v>238499.77124864701</c:v>
                </c:pt>
                <c:pt idx="182">
                  <c:v>239187.342007028</c:v>
                </c:pt>
                <c:pt idx="183">
                  <c:v>239934.27782976901</c:v>
                </c:pt>
                <c:pt idx="184">
                  <c:v>240589.76341242</c:v>
                </c:pt>
                <c:pt idx="185">
                  <c:v>241487.023219697</c:v>
                </c:pt>
                <c:pt idx="186">
                  <c:v>242687.891763842</c:v>
                </c:pt>
                <c:pt idx="187">
                  <c:v>244086.53747697899</c:v>
                </c:pt>
                <c:pt idx="188">
                  <c:v>245594.01652039099</c:v>
                </c:pt>
                <c:pt idx="189">
                  <c:v>247069.66873926501</c:v>
                </c:pt>
                <c:pt idx="190">
                  <c:v>248619.02888539599</c:v>
                </c:pt>
                <c:pt idx="191">
                  <c:v>249973.002434961</c:v>
                </c:pt>
                <c:pt idx="192">
                  <c:v>250750.23218152099</c:v>
                </c:pt>
                <c:pt idx="193">
                  <c:v>251209.62970605501</c:v>
                </c:pt>
                <c:pt idx="194">
                  <c:v>251957.69307840001</c:v>
                </c:pt>
                <c:pt idx="195">
                  <c:v>253681.62704414499</c:v>
                </c:pt>
                <c:pt idx="196">
                  <c:v>256592.36952965101</c:v>
                </c:pt>
                <c:pt idx="197">
                  <c:v>260110.82064492299</c:v>
                </c:pt>
                <c:pt idx="198">
                  <c:v>264065.45865794801</c:v>
                </c:pt>
                <c:pt idx="199">
                  <c:v>267904.49255463399</c:v>
                </c:pt>
                <c:pt idx="200">
                  <c:v>271615.05724345701</c:v>
                </c:pt>
                <c:pt idx="201">
                  <c:v>275420.66525321099</c:v>
                </c:pt>
                <c:pt idx="202">
                  <c:v>279381.544065469</c:v>
                </c:pt>
                <c:pt idx="203">
                  <c:v>283683.962189265</c:v>
                </c:pt>
                <c:pt idx="204">
                  <c:v>288417.51024036802</c:v>
                </c:pt>
                <c:pt idx="205">
                  <c:v>293495.20902635599</c:v>
                </c:pt>
                <c:pt idx="206">
                  <c:v>298008.10939422302</c:v>
                </c:pt>
                <c:pt idx="207">
                  <c:v>301152.44679289497</c:v>
                </c:pt>
                <c:pt idx="208">
                  <c:v>302993.30654401402</c:v>
                </c:pt>
                <c:pt idx="209">
                  <c:v>304806.13939081703</c:v>
                </c:pt>
                <c:pt idx="210">
                  <c:v>307344.92716695298</c:v>
                </c:pt>
                <c:pt idx="211">
                  <c:v>310522.64708289102</c:v>
                </c:pt>
                <c:pt idx="212">
                  <c:v>314986.44930377498</c:v>
                </c:pt>
                <c:pt idx="213">
                  <c:v>320370.03895726602</c:v>
                </c:pt>
                <c:pt idx="214">
                  <c:v>326703.56755724899</c:v>
                </c:pt>
                <c:pt idx="215">
                  <c:v>332980.54689012899</c:v>
                </c:pt>
                <c:pt idx="216">
                  <c:v>338561.754186292</c:v>
                </c:pt>
                <c:pt idx="217">
                  <c:v>343204.98345404502</c:v>
                </c:pt>
                <c:pt idx="218">
                  <c:v>345636.96568139602</c:v>
                </c:pt>
                <c:pt idx="219">
                  <c:v>345996.41903284303</c:v>
                </c:pt>
                <c:pt idx="220">
                  <c:v>344712.04844792798</c:v>
                </c:pt>
                <c:pt idx="221">
                  <c:v>343458.95975330099</c:v>
                </c:pt>
                <c:pt idx="222">
                  <c:v>342396.82402614999</c:v>
                </c:pt>
                <c:pt idx="223">
                  <c:v>341431.97750726901</c:v>
                </c:pt>
                <c:pt idx="224">
                  <c:v>340233.11708600097</c:v>
                </c:pt>
                <c:pt idx="225">
                  <c:v>339413.91367324698</c:v>
                </c:pt>
                <c:pt idx="226">
                  <c:v>339455.86845266598</c:v>
                </c:pt>
                <c:pt idx="227">
                  <c:v>340514.28041020001</c:v>
                </c:pt>
                <c:pt idx="228">
                  <c:v>342219.69864716701</c:v>
                </c:pt>
                <c:pt idx="229">
                  <c:v>344201.74697693001</c:v>
                </c:pt>
                <c:pt idx="230">
                  <c:v>345968.353590218</c:v>
                </c:pt>
                <c:pt idx="231">
                  <c:v>347572.47703874001</c:v>
                </c:pt>
                <c:pt idx="232">
                  <c:v>348757.72826706199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21-47D7-8363-89263071F97E}"/>
            </c:ext>
          </c:extLst>
        </c:ser>
        <c:ser>
          <c:idx val="1"/>
          <c:order val="1"/>
          <c:tx>
            <c:v>Jacksonville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'Metro_zhvi_uc_sfr_tier_0.33_0.6'!$BF$1:$KD$1</c:f>
              <c:numCache>
                <c:formatCode>m/d/yyyy</c:formatCode>
                <c:ptCount val="233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  <c:pt idx="231">
                  <c:v>45169</c:v>
                </c:pt>
                <c:pt idx="232">
                  <c:v>45199</c:v>
                </c:pt>
              </c:numCache>
            </c:numRef>
          </c:cat>
          <c:val>
            <c:numRef>
              <c:f>'Metro_zhvi_uc_sfr_tier_0.33_0.6'!$BF$41:$KD$41</c:f>
              <c:numCache>
                <c:formatCode>General</c:formatCode>
                <c:ptCount val="233"/>
                <c:pt idx="0">
                  <c:v>159950.76364379301</c:v>
                </c:pt>
                <c:pt idx="1">
                  <c:v>161738.49349395101</c:v>
                </c:pt>
                <c:pt idx="2">
                  <c:v>163582.880232453</c:v>
                </c:pt>
                <c:pt idx="3">
                  <c:v>165561.19955836801</c:v>
                </c:pt>
                <c:pt idx="4">
                  <c:v>167566.232863162</c:v>
                </c:pt>
                <c:pt idx="5">
                  <c:v>169392.398732481</c:v>
                </c:pt>
                <c:pt idx="6">
                  <c:v>171119.51169622</c:v>
                </c:pt>
                <c:pt idx="7">
                  <c:v>172921.01798199301</c:v>
                </c:pt>
                <c:pt idx="8">
                  <c:v>174763.27606347101</c:v>
                </c:pt>
                <c:pt idx="9">
                  <c:v>176541.34715475599</c:v>
                </c:pt>
                <c:pt idx="10">
                  <c:v>178281.72957682199</c:v>
                </c:pt>
                <c:pt idx="11">
                  <c:v>180325.73607045101</c:v>
                </c:pt>
                <c:pt idx="12">
                  <c:v>182617.508858641</c:v>
                </c:pt>
                <c:pt idx="13">
                  <c:v>185189.61681179301</c:v>
                </c:pt>
                <c:pt idx="14">
                  <c:v>187918.6196834</c:v>
                </c:pt>
                <c:pt idx="15">
                  <c:v>190834.44724154699</c:v>
                </c:pt>
                <c:pt idx="16">
                  <c:v>193932.679541383</c:v>
                </c:pt>
                <c:pt idx="17">
                  <c:v>196997.301386359</c:v>
                </c:pt>
                <c:pt idx="18">
                  <c:v>199874.47681419301</c:v>
                </c:pt>
                <c:pt idx="19">
                  <c:v>202564.30633612801</c:v>
                </c:pt>
                <c:pt idx="20">
                  <c:v>205358.454779091</c:v>
                </c:pt>
                <c:pt idx="21">
                  <c:v>208201.267116806</c:v>
                </c:pt>
                <c:pt idx="22">
                  <c:v>211173.191236977</c:v>
                </c:pt>
                <c:pt idx="23">
                  <c:v>214196.02748059199</c:v>
                </c:pt>
                <c:pt idx="24">
                  <c:v>217408.273580646</c:v>
                </c:pt>
                <c:pt idx="25">
                  <c:v>220418.08579657899</c:v>
                </c:pt>
                <c:pt idx="26">
                  <c:v>223161.79844636301</c:v>
                </c:pt>
                <c:pt idx="27">
                  <c:v>225514.12174783001</c:v>
                </c:pt>
                <c:pt idx="28">
                  <c:v>227215.65825091099</c:v>
                </c:pt>
                <c:pt idx="29">
                  <c:v>228410.43831960601</c:v>
                </c:pt>
                <c:pt idx="30">
                  <c:v>228960.98485961699</c:v>
                </c:pt>
                <c:pt idx="31">
                  <c:v>229240.811519062</c:v>
                </c:pt>
                <c:pt idx="32">
                  <c:v>229001.35633811</c:v>
                </c:pt>
                <c:pt idx="33">
                  <c:v>228733.048252662</c:v>
                </c:pt>
                <c:pt idx="34">
                  <c:v>228654.14899106399</c:v>
                </c:pt>
                <c:pt idx="35">
                  <c:v>228700.73854519101</c:v>
                </c:pt>
                <c:pt idx="36">
                  <c:v>228692.941443813</c:v>
                </c:pt>
                <c:pt idx="37">
                  <c:v>228196.885507703</c:v>
                </c:pt>
                <c:pt idx="38">
                  <c:v>227563.22112209501</c:v>
                </c:pt>
                <c:pt idx="39">
                  <c:v>226548.51473879899</c:v>
                </c:pt>
                <c:pt idx="40">
                  <c:v>225309.62134297899</c:v>
                </c:pt>
                <c:pt idx="41">
                  <c:v>223731.450711957</c:v>
                </c:pt>
                <c:pt idx="42">
                  <c:v>222046.08127529701</c:v>
                </c:pt>
                <c:pt idx="43">
                  <c:v>220330.23982770901</c:v>
                </c:pt>
                <c:pt idx="44">
                  <c:v>218463.52708715</c:v>
                </c:pt>
                <c:pt idx="45">
                  <c:v>216843.74842934101</c:v>
                </c:pt>
                <c:pt idx="46">
                  <c:v>215812.750219704</c:v>
                </c:pt>
                <c:pt idx="47">
                  <c:v>214614.84983301</c:v>
                </c:pt>
                <c:pt idx="48">
                  <c:v>212808.70558039701</c:v>
                </c:pt>
                <c:pt idx="49">
                  <c:v>210284.91992437901</c:v>
                </c:pt>
                <c:pt idx="50">
                  <c:v>207617.269100206</c:v>
                </c:pt>
                <c:pt idx="51">
                  <c:v>204864.16742677899</c:v>
                </c:pt>
                <c:pt idx="52">
                  <c:v>201852.02221224201</c:v>
                </c:pt>
                <c:pt idx="53">
                  <c:v>198902.89371185401</c:v>
                </c:pt>
                <c:pt idx="54">
                  <c:v>196138.791763099</c:v>
                </c:pt>
                <c:pt idx="55">
                  <c:v>193547.284403914</c:v>
                </c:pt>
                <c:pt idx="56">
                  <c:v>191519.40778265399</c:v>
                </c:pt>
                <c:pt idx="57">
                  <c:v>189280.12563420099</c:v>
                </c:pt>
                <c:pt idx="58">
                  <c:v>186871.13594080601</c:v>
                </c:pt>
                <c:pt idx="59">
                  <c:v>183801.05172101001</c:v>
                </c:pt>
                <c:pt idx="60">
                  <c:v>181013.08266564901</c:v>
                </c:pt>
                <c:pt idx="61">
                  <c:v>178647.96144476801</c:v>
                </c:pt>
                <c:pt idx="62">
                  <c:v>177295.44512595801</c:v>
                </c:pt>
                <c:pt idx="63">
                  <c:v>176260.742563743</c:v>
                </c:pt>
                <c:pt idx="64">
                  <c:v>175192.57082790401</c:v>
                </c:pt>
                <c:pt idx="65">
                  <c:v>173583.64181159201</c:v>
                </c:pt>
                <c:pt idx="66">
                  <c:v>172241.94461260599</c:v>
                </c:pt>
                <c:pt idx="67">
                  <c:v>171116.25128629699</c:v>
                </c:pt>
                <c:pt idx="68">
                  <c:v>169763.225348017</c:v>
                </c:pt>
                <c:pt idx="69">
                  <c:v>168480.76374469401</c:v>
                </c:pt>
                <c:pt idx="70">
                  <c:v>167371.45024869</c:v>
                </c:pt>
                <c:pt idx="71">
                  <c:v>166815.91423674699</c:v>
                </c:pt>
                <c:pt idx="72">
                  <c:v>166541.82891327699</c:v>
                </c:pt>
                <c:pt idx="73">
                  <c:v>166278.96301327299</c:v>
                </c:pt>
                <c:pt idx="74">
                  <c:v>165302.07401774899</c:v>
                </c:pt>
                <c:pt idx="75">
                  <c:v>163454.313719083</c:v>
                </c:pt>
                <c:pt idx="76">
                  <c:v>161413.35426692499</c:v>
                </c:pt>
                <c:pt idx="77">
                  <c:v>159828.98989881799</c:v>
                </c:pt>
                <c:pt idx="78">
                  <c:v>158178.326205583</c:v>
                </c:pt>
                <c:pt idx="79">
                  <c:v>156181.51308174001</c:v>
                </c:pt>
                <c:pt idx="80">
                  <c:v>153897.02796676199</c:v>
                </c:pt>
                <c:pt idx="81">
                  <c:v>152291.96594451999</c:v>
                </c:pt>
                <c:pt idx="82">
                  <c:v>150747.520152624</c:v>
                </c:pt>
                <c:pt idx="83">
                  <c:v>149365.431920159</c:v>
                </c:pt>
                <c:pt idx="84">
                  <c:v>147465.56474400399</c:v>
                </c:pt>
                <c:pt idx="85">
                  <c:v>145615.97494309401</c:v>
                </c:pt>
                <c:pt idx="86">
                  <c:v>143979.042081616</c:v>
                </c:pt>
                <c:pt idx="87">
                  <c:v>142636.37138573799</c:v>
                </c:pt>
                <c:pt idx="88">
                  <c:v>141465.667764471</c:v>
                </c:pt>
                <c:pt idx="89">
                  <c:v>140235.65767609401</c:v>
                </c:pt>
                <c:pt idx="90">
                  <c:v>139356.04865670801</c:v>
                </c:pt>
                <c:pt idx="91">
                  <c:v>138949.31311490701</c:v>
                </c:pt>
                <c:pt idx="92">
                  <c:v>138977.59899517501</c:v>
                </c:pt>
                <c:pt idx="93">
                  <c:v>139026.69177060499</c:v>
                </c:pt>
                <c:pt idx="94">
                  <c:v>139038.27925465201</c:v>
                </c:pt>
                <c:pt idx="95">
                  <c:v>139176.82446725</c:v>
                </c:pt>
                <c:pt idx="96">
                  <c:v>139278.43035543599</c:v>
                </c:pt>
                <c:pt idx="97">
                  <c:v>139509.25275620501</c:v>
                </c:pt>
                <c:pt idx="98">
                  <c:v>139507.21579787601</c:v>
                </c:pt>
                <c:pt idx="99">
                  <c:v>139341.75374104999</c:v>
                </c:pt>
                <c:pt idx="100">
                  <c:v>139233.22183290499</c:v>
                </c:pt>
                <c:pt idx="101">
                  <c:v>139597.907485223</c:v>
                </c:pt>
                <c:pt idx="102">
                  <c:v>140403.10016340201</c:v>
                </c:pt>
                <c:pt idx="103">
                  <c:v>141596.41545016001</c:v>
                </c:pt>
                <c:pt idx="104">
                  <c:v>142741.889667843</c:v>
                </c:pt>
                <c:pt idx="105">
                  <c:v>143853.603621669</c:v>
                </c:pt>
                <c:pt idx="106">
                  <c:v>144828.75847686001</c:v>
                </c:pt>
                <c:pt idx="107">
                  <c:v>146031.69406883101</c:v>
                </c:pt>
                <c:pt idx="108">
                  <c:v>147596.32301657999</c:v>
                </c:pt>
                <c:pt idx="109">
                  <c:v>149359.064722104</c:v>
                </c:pt>
                <c:pt idx="110">
                  <c:v>151100.93810371801</c:v>
                </c:pt>
                <c:pt idx="111">
                  <c:v>152824.18909333399</c:v>
                </c:pt>
                <c:pt idx="112">
                  <c:v>154349.55505525699</c:v>
                </c:pt>
                <c:pt idx="113">
                  <c:v>155964.38920000999</c:v>
                </c:pt>
                <c:pt idx="114">
                  <c:v>157222.54851515099</c:v>
                </c:pt>
                <c:pt idx="115">
                  <c:v>158665.54812114901</c:v>
                </c:pt>
                <c:pt idx="116">
                  <c:v>160053.96803582099</c:v>
                </c:pt>
                <c:pt idx="117">
                  <c:v>161693.31514620601</c:v>
                </c:pt>
                <c:pt idx="118">
                  <c:v>162950.82462824701</c:v>
                </c:pt>
                <c:pt idx="119">
                  <c:v>163957.23638587</c:v>
                </c:pt>
                <c:pt idx="120">
                  <c:v>164796.64092499801</c:v>
                </c:pt>
                <c:pt idx="121">
                  <c:v>165444.19669550401</c:v>
                </c:pt>
                <c:pt idx="122">
                  <c:v>165941.785083786</c:v>
                </c:pt>
                <c:pt idx="123">
                  <c:v>166243.078523456</c:v>
                </c:pt>
                <c:pt idx="124">
                  <c:v>166659.09792806499</c:v>
                </c:pt>
                <c:pt idx="125">
                  <c:v>167122.52089349501</c:v>
                </c:pt>
                <c:pt idx="126">
                  <c:v>167740.75688196399</c:v>
                </c:pt>
                <c:pt idx="127">
                  <c:v>168669.94714985701</c:v>
                </c:pt>
                <c:pt idx="128">
                  <c:v>169503.978393525</c:v>
                </c:pt>
                <c:pt idx="129">
                  <c:v>170188.60467119</c:v>
                </c:pt>
                <c:pt idx="130">
                  <c:v>170666.457421011</c:v>
                </c:pt>
                <c:pt idx="131">
                  <c:v>171360.576476816</c:v>
                </c:pt>
                <c:pt idx="132">
                  <c:v>172336.63550221201</c:v>
                </c:pt>
                <c:pt idx="133">
                  <c:v>173351.326323421</c:v>
                </c:pt>
                <c:pt idx="134">
                  <c:v>174473.08563664299</c:v>
                </c:pt>
                <c:pt idx="135">
                  <c:v>175701.726529568</c:v>
                </c:pt>
                <c:pt idx="136">
                  <c:v>177109.209656789</c:v>
                </c:pt>
                <c:pt idx="137">
                  <c:v>178575.72052321301</c:v>
                </c:pt>
                <c:pt idx="138">
                  <c:v>179789.30458992999</c:v>
                </c:pt>
                <c:pt idx="139">
                  <c:v>180795.04789921801</c:v>
                </c:pt>
                <c:pt idx="140">
                  <c:v>181633.991628766</c:v>
                </c:pt>
                <c:pt idx="141">
                  <c:v>182518.600695567</c:v>
                </c:pt>
                <c:pt idx="142">
                  <c:v>183417.08041356399</c:v>
                </c:pt>
                <c:pt idx="143">
                  <c:v>184662.377798092</c:v>
                </c:pt>
                <c:pt idx="144">
                  <c:v>185977.144351328</c:v>
                </c:pt>
                <c:pt idx="145">
                  <c:v>187237.39021694299</c:v>
                </c:pt>
                <c:pt idx="146">
                  <c:v>188187.62045321899</c:v>
                </c:pt>
                <c:pt idx="147">
                  <c:v>189214.18095779</c:v>
                </c:pt>
                <c:pt idx="148">
                  <c:v>190579.22380045499</c:v>
                </c:pt>
                <c:pt idx="149">
                  <c:v>192165.30937005</c:v>
                </c:pt>
                <c:pt idx="150">
                  <c:v>193505.44149326201</c:v>
                </c:pt>
                <c:pt idx="151">
                  <c:v>194574.84975761999</c:v>
                </c:pt>
                <c:pt idx="152">
                  <c:v>195343.43746340901</c:v>
                </c:pt>
                <c:pt idx="153">
                  <c:v>196330.89276107599</c:v>
                </c:pt>
                <c:pt idx="154">
                  <c:v>197559.457859577</c:v>
                </c:pt>
                <c:pt idx="155">
                  <c:v>199035.15987120999</c:v>
                </c:pt>
                <c:pt idx="156">
                  <c:v>200405.79251395701</c:v>
                </c:pt>
                <c:pt idx="157">
                  <c:v>201826.80673613699</c:v>
                </c:pt>
                <c:pt idx="158">
                  <c:v>203065.35284346101</c:v>
                </c:pt>
                <c:pt idx="159">
                  <c:v>204507.06821557999</c:v>
                </c:pt>
                <c:pt idx="160">
                  <c:v>205921.89556070601</c:v>
                </c:pt>
                <c:pt idx="161">
                  <c:v>207629.47606325601</c:v>
                </c:pt>
                <c:pt idx="162">
                  <c:v>209121.10424724899</c:v>
                </c:pt>
                <c:pt idx="163">
                  <c:v>210532.909667992</c:v>
                </c:pt>
                <c:pt idx="164">
                  <c:v>211720.70510312001</c:v>
                </c:pt>
                <c:pt idx="165">
                  <c:v>212967.74740085701</c:v>
                </c:pt>
                <c:pt idx="166">
                  <c:v>214385.43602699001</c:v>
                </c:pt>
                <c:pt idx="167">
                  <c:v>215952.964721417</c:v>
                </c:pt>
                <c:pt idx="168">
                  <c:v>217597.45953620301</c:v>
                </c:pt>
                <c:pt idx="169">
                  <c:v>219056.99251578201</c:v>
                </c:pt>
                <c:pt idx="170">
                  <c:v>220646.794662384</c:v>
                </c:pt>
                <c:pt idx="171">
                  <c:v>222153.363456847</c:v>
                </c:pt>
                <c:pt idx="172">
                  <c:v>223642.647284412</c:v>
                </c:pt>
                <c:pt idx="173">
                  <c:v>224913.325292236</c:v>
                </c:pt>
                <c:pt idx="174">
                  <c:v>226136.42166781201</c:v>
                </c:pt>
                <c:pt idx="175">
                  <c:v>227333.37733784699</c:v>
                </c:pt>
                <c:pt idx="176">
                  <c:v>228359.76311462899</c:v>
                </c:pt>
                <c:pt idx="177">
                  <c:v>229298.49797868199</c:v>
                </c:pt>
                <c:pt idx="178">
                  <c:v>230154.42980225699</c:v>
                </c:pt>
                <c:pt idx="179">
                  <c:v>230807.18956647499</c:v>
                </c:pt>
                <c:pt idx="180">
                  <c:v>231474.59854873701</c:v>
                </c:pt>
                <c:pt idx="181">
                  <c:v>232147.53092985199</c:v>
                </c:pt>
                <c:pt idx="182">
                  <c:v>232954.58669438699</c:v>
                </c:pt>
                <c:pt idx="183">
                  <c:v>233671.847604701</c:v>
                </c:pt>
                <c:pt idx="184">
                  <c:v>234260.40010530999</c:v>
                </c:pt>
                <c:pt idx="185">
                  <c:v>235006.88088011899</c:v>
                </c:pt>
                <c:pt idx="186">
                  <c:v>236004.74760478799</c:v>
                </c:pt>
                <c:pt idx="187">
                  <c:v>237243.66046280699</c:v>
                </c:pt>
                <c:pt idx="188">
                  <c:v>238812.140781895</c:v>
                </c:pt>
                <c:pt idx="189">
                  <c:v>240513.855687548</c:v>
                </c:pt>
                <c:pt idx="190">
                  <c:v>242139.24607702999</c:v>
                </c:pt>
                <c:pt idx="191">
                  <c:v>243219.53255020999</c:v>
                </c:pt>
                <c:pt idx="192">
                  <c:v>243589.215566069</c:v>
                </c:pt>
                <c:pt idx="193">
                  <c:v>243813.32442033099</c:v>
                </c:pt>
                <c:pt idx="194">
                  <c:v>244390.998939571</c:v>
                </c:pt>
                <c:pt idx="195">
                  <c:v>245900.61850872301</c:v>
                </c:pt>
                <c:pt idx="196">
                  <c:v>248330.398488098</c:v>
                </c:pt>
                <c:pt idx="197">
                  <c:v>251177.195131624</c:v>
                </c:pt>
                <c:pt idx="198">
                  <c:v>254440.425644893</c:v>
                </c:pt>
                <c:pt idx="199">
                  <c:v>257684.88021377701</c:v>
                </c:pt>
                <c:pt idx="200">
                  <c:v>261372.741957272</c:v>
                </c:pt>
                <c:pt idx="201">
                  <c:v>265400.318665431</c:v>
                </c:pt>
                <c:pt idx="202">
                  <c:v>269747.10007174499</c:v>
                </c:pt>
                <c:pt idx="203">
                  <c:v>274285.16123482201</c:v>
                </c:pt>
                <c:pt idx="204">
                  <c:v>279365.54586483899</c:v>
                </c:pt>
                <c:pt idx="205">
                  <c:v>285383.12571853999</c:v>
                </c:pt>
                <c:pt idx="206">
                  <c:v>291260.041106341</c:v>
                </c:pt>
                <c:pt idx="207">
                  <c:v>296289.24585309502</c:v>
                </c:pt>
                <c:pt idx="208">
                  <c:v>300235.96563969902</c:v>
                </c:pt>
                <c:pt idx="209">
                  <c:v>304464.29213710298</c:v>
                </c:pt>
                <c:pt idx="210">
                  <c:v>309495.25422138302</c:v>
                </c:pt>
                <c:pt idx="211">
                  <c:v>314927.17493015202</c:v>
                </c:pt>
                <c:pt idx="212">
                  <c:v>321783.59830691299</c:v>
                </c:pt>
                <c:pt idx="213">
                  <c:v>329839.21554919699</c:v>
                </c:pt>
                <c:pt idx="214">
                  <c:v>339283.96161790099</c:v>
                </c:pt>
                <c:pt idx="215">
                  <c:v>348656.360579259</c:v>
                </c:pt>
                <c:pt idx="216">
                  <c:v>356882.43860825797</c:v>
                </c:pt>
                <c:pt idx="217">
                  <c:v>363780.05050345499</c:v>
                </c:pt>
                <c:pt idx="218">
                  <c:v>368161.04950919299</c:v>
                </c:pt>
                <c:pt idx="219">
                  <c:v>370225.79393116001</c:v>
                </c:pt>
                <c:pt idx="220">
                  <c:v>370379.56005502399</c:v>
                </c:pt>
                <c:pt idx="221">
                  <c:v>370071.41619547002</c:v>
                </c:pt>
                <c:pt idx="222">
                  <c:v>369539.286660571</c:v>
                </c:pt>
                <c:pt idx="223">
                  <c:v>368134.776198718</c:v>
                </c:pt>
                <c:pt idx="224">
                  <c:v>365703.85655709199</c:v>
                </c:pt>
                <c:pt idx="225">
                  <c:v>363292.11737788701</c:v>
                </c:pt>
                <c:pt idx="226">
                  <c:v>361699.39100569801</c:v>
                </c:pt>
                <c:pt idx="227">
                  <c:v>360969.38741124398</c:v>
                </c:pt>
                <c:pt idx="228">
                  <c:v>360651.51609206601</c:v>
                </c:pt>
                <c:pt idx="229">
                  <c:v>360781.59964560199</c:v>
                </c:pt>
                <c:pt idx="230">
                  <c:v>360956.72348700202</c:v>
                </c:pt>
                <c:pt idx="231">
                  <c:v>361437.846672229</c:v>
                </c:pt>
                <c:pt idx="232">
                  <c:v>361747.38479502097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21-47D7-8363-89263071F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9464767"/>
        <c:axId val="339456607"/>
      </c:lineChart>
      <c:dateAx>
        <c:axId val="339464767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56607"/>
        <c:crosses val="autoZero"/>
        <c:auto val="1"/>
        <c:lblOffset val="100"/>
        <c:baseTimeUnit val="months"/>
      </c:dateAx>
      <c:valAx>
        <c:axId val="339456607"/>
        <c:scaling>
          <c:orientation val="minMax"/>
          <c:max val="400000"/>
          <c:min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64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99705470281232E-2"/>
          <c:y val="2.4365482233502538E-2"/>
          <c:w val="0.92231390518599399"/>
          <c:h val="0.65649338502737919"/>
        </c:manualLayout>
      </c:layout>
      <c:lineChart>
        <c:grouping val="standard"/>
        <c:varyColors val="0"/>
        <c:ser>
          <c:idx val="0"/>
          <c:order val="0"/>
          <c:tx>
            <c:v>CPI Shelter Price Index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Graph'!$A$46:$A$113</c:f>
              <c:numCache>
                <c:formatCode>[$-409]mmmm\-yy;@</c:formatCode>
                <c:ptCount val="68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44957</c:v>
                </c:pt>
                <c:pt idx="61">
                  <c:v>44980</c:v>
                </c:pt>
                <c:pt idx="62">
                  <c:v>44986</c:v>
                </c:pt>
                <c:pt idx="63">
                  <c:v>45017</c:v>
                </c:pt>
                <c:pt idx="64" formatCode="mmm\-yy">
                  <c:v>45069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</c:numCache>
            </c:numRef>
          </c:cat>
          <c:val>
            <c:numRef>
              <c:f>'FRED Graph'!$D$46:$D$113</c:f>
              <c:numCache>
                <c:formatCode>0.00%</c:formatCode>
                <c:ptCount val="68"/>
                <c:pt idx="0">
                  <c:v>3.21204756117901E-2</c:v>
                </c:pt>
                <c:pt idx="1">
                  <c:v>3.1323100532010706E-2</c:v>
                </c:pt>
                <c:pt idx="2">
                  <c:v>3.3174921698100324E-2</c:v>
                </c:pt>
                <c:pt idx="3">
                  <c:v>3.3637540956445111E-2</c:v>
                </c:pt>
                <c:pt idx="4">
                  <c:v>3.4867992754527455E-2</c:v>
                </c:pt>
                <c:pt idx="5">
                  <c:v>3.3608667126491021E-2</c:v>
                </c:pt>
                <c:pt idx="6">
                  <c:v>3.4846611752375134E-2</c:v>
                </c:pt>
                <c:pt idx="7">
                  <c:v>3.3706474319513902E-2</c:v>
                </c:pt>
                <c:pt idx="8">
                  <c:v>3.283162780144866E-2</c:v>
                </c:pt>
                <c:pt idx="9">
                  <c:v>3.1953300045875377E-2</c:v>
                </c:pt>
                <c:pt idx="10">
                  <c:v>3.2674252728660091E-2</c:v>
                </c:pt>
                <c:pt idx="11">
                  <c:v>3.2291983546496983E-2</c:v>
                </c:pt>
                <c:pt idx="12">
                  <c:v>3.2318068633433006E-2</c:v>
                </c:pt>
                <c:pt idx="13">
                  <c:v>3.3736161359454009E-2</c:v>
                </c:pt>
                <c:pt idx="14">
                  <c:v>3.3694336267507508E-2</c:v>
                </c:pt>
                <c:pt idx="15">
                  <c:v>3.4381348363859976E-2</c:v>
                </c:pt>
                <c:pt idx="16">
                  <c:v>3.3419383437962358E-2</c:v>
                </c:pt>
                <c:pt idx="17">
                  <c:v>3.4989778778921954E-2</c:v>
                </c:pt>
                <c:pt idx="18">
                  <c:v>3.4686040207889013E-2</c:v>
                </c:pt>
                <c:pt idx="19">
                  <c:v>3.3507131552629854E-2</c:v>
                </c:pt>
                <c:pt idx="20">
                  <c:v>3.5108915816779662E-2</c:v>
                </c:pt>
                <c:pt idx="21">
                  <c:v>3.3615096673603295E-2</c:v>
                </c:pt>
                <c:pt idx="22">
                  <c:v>3.3249914064231945E-2</c:v>
                </c:pt>
                <c:pt idx="23">
                  <c:v>3.239011640198064E-2</c:v>
                </c:pt>
                <c:pt idx="24">
                  <c:v>3.3325452709869419E-2</c:v>
                </c:pt>
                <c:pt idx="25">
                  <c:v>3.3125595111092698E-2</c:v>
                </c:pt>
                <c:pt idx="26">
                  <c:v>3.0044212537571058E-2</c:v>
                </c:pt>
                <c:pt idx="27">
                  <c:v>2.610381437006426E-2</c:v>
                </c:pt>
                <c:pt idx="28">
                  <c:v>2.5588943103790784E-2</c:v>
                </c:pt>
                <c:pt idx="29">
                  <c:v>2.3720486990215672E-2</c:v>
                </c:pt>
                <c:pt idx="30">
                  <c:v>2.3401959000294958E-2</c:v>
                </c:pt>
                <c:pt idx="31">
                  <c:v>2.2991745268247321E-2</c:v>
                </c:pt>
                <c:pt idx="32">
                  <c:v>2.0501281135013816E-2</c:v>
                </c:pt>
                <c:pt idx="33">
                  <c:v>2.0345258538744249E-2</c:v>
                </c:pt>
                <c:pt idx="34">
                  <c:v>1.9105864210005929E-2</c:v>
                </c:pt>
                <c:pt idx="35">
                  <c:v>1.8376946131936744E-2</c:v>
                </c:pt>
                <c:pt idx="36">
                  <c:v>1.5947562879713217E-2</c:v>
                </c:pt>
                <c:pt idx="37">
                  <c:v>1.4493602409230144E-2</c:v>
                </c:pt>
                <c:pt idx="38">
                  <c:v>1.6941161970203567E-2</c:v>
                </c:pt>
                <c:pt idx="39">
                  <c:v>2.1016911540346461E-2</c:v>
                </c:pt>
                <c:pt idx="40">
                  <c:v>2.2010431659101437E-2</c:v>
                </c:pt>
                <c:pt idx="41">
                  <c:v>2.5536490575892135E-2</c:v>
                </c:pt>
                <c:pt idx="42">
                  <c:v>2.7802558607940675E-2</c:v>
                </c:pt>
                <c:pt idx="43">
                  <c:v>2.8205489264526706E-2</c:v>
                </c:pt>
                <c:pt idx="44">
                  <c:v>3.1530209059659642E-2</c:v>
                </c:pt>
                <c:pt idx="45">
                  <c:v>3.5053101967384315E-2</c:v>
                </c:pt>
                <c:pt idx="46">
                  <c:v>3.8749260160964694E-2</c:v>
                </c:pt>
                <c:pt idx="47">
                  <c:v>4.1842737844614675E-2</c:v>
                </c:pt>
                <c:pt idx="48">
                  <c:v>4.3701478729005094E-2</c:v>
                </c:pt>
                <c:pt idx="49">
                  <c:v>4.7882085919768169E-2</c:v>
                </c:pt>
                <c:pt idx="50">
                  <c:v>5.0228310502283158E-2</c:v>
                </c:pt>
                <c:pt idx="51">
                  <c:v>5.1486391847182844E-2</c:v>
                </c:pt>
                <c:pt idx="52">
                  <c:v>5.4670032889886366E-2</c:v>
                </c:pt>
                <c:pt idx="53">
                  <c:v>5.6041365220022232E-2</c:v>
                </c:pt>
                <c:pt idx="54">
                  <c:v>5.7471470074150988E-2</c:v>
                </c:pt>
                <c:pt idx="55">
                  <c:v>6.2586338303244116E-2</c:v>
                </c:pt>
                <c:pt idx="56">
                  <c:v>6.6015807979887153E-2</c:v>
                </c:pt>
                <c:pt idx="57">
                  <c:v>6.8744190164224728E-2</c:v>
                </c:pt>
                <c:pt idx="58">
                  <c:v>7.0504442323224836E-2</c:v>
                </c:pt>
                <c:pt idx="59">
                  <c:v>7.4253647324418193E-2</c:v>
                </c:pt>
                <c:pt idx="60">
                  <c:v>7.9069143585272617E-2</c:v>
                </c:pt>
                <c:pt idx="61">
                  <c:v>8.1155764323822766E-2</c:v>
                </c:pt>
                <c:pt idx="62">
                  <c:v>8.1751824817518193E-2</c:v>
                </c:pt>
                <c:pt idx="63">
                  <c:v>8.0958177350084037E-2</c:v>
                </c:pt>
                <c:pt idx="64">
                  <c:v>8.0267854340649869E-2</c:v>
                </c:pt>
                <c:pt idx="65">
                  <c:v>7.7988391950390534E-2</c:v>
                </c:pt>
                <c:pt idx="66">
                  <c:v>7.6583081826643751E-2</c:v>
                </c:pt>
                <c:pt idx="67">
                  <c:v>7.2488862738505411E-2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89-43F4-9496-05239D217705}"/>
            </c:ext>
          </c:extLst>
        </c:ser>
        <c:ser>
          <c:idx val="1"/>
          <c:order val="1"/>
          <c:tx>
            <c:v>Zillow Asking Rents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Graph'!$A$46:$A$113</c:f>
              <c:numCache>
                <c:formatCode>[$-409]mmmm\-yy;@</c:formatCode>
                <c:ptCount val="68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44957</c:v>
                </c:pt>
                <c:pt idx="61">
                  <c:v>44980</c:v>
                </c:pt>
                <c:pt idx="62">
                  <c:v>44986</c:v>
                </c:pt>
                <c:pt idx="63">
                  <c:v>45017</c:v>
                </c:pt>
                <c:pt idx="64" formatCode="mmm\-yy">
                  <c:v>45069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</c:numCache>
            </c:numRef>
          </c:cat>
          <c:val>
            <c:numRef>
              <c:f>'FRED Graph'!$E$46:$E$113</c:f>
              <c:numCache>
                <c:formatCode>0.00%</c:formatCode>
                <c:ptCount val="68"/>
                <c:pt idx="0">
                  <c:v>4.3654232545552452E-2</c:v>
                </c:pt>
                <c:pt idx="1">
                  <c:v>4.2600953375361073E-2</c:v>
                </c:pt>
                <c:pt idx="2">
                  <c:v>4.1559724888575955E-2</c:v>
                </c:pt>
                <c:pt idx="3">
                  <c:v>3.9118820990777126E-2</c:v>
                </c:pt>
                <c:pt idx="4">
                  <c:v>4.0004140239424668E-2</c:v>
                </c:pt>
                <c:pt idx="5">
                  <c:v>3.9723606281339752E-2</c:v>
                </c:pt>
                <c:pt idx="6">
                  <c:v>4.0164548039366865E-2</c:v>
                </c:pt>
                <c:pt idx="7">
                  <c:v>4.04730764713781E-2</c:v>
                </c:pt>
                <c:pt idx="8">
                  <c:v>4.1431200369684396E-2</c:v>
                </c:pt>
                <c:pt idx="9">
                  <c:v>4.1032221603612085E-2</c:v>
                </c:pt>
                <c:pt idx="10">
                  <c:v>4.1444396708708586E-2</c:v>
                </c:pt>
                <c:pt idx="11">
                  <c:v>4.1796309873010751E-2</c:v>
                </c:pt>
                <c:pt idx="12">
                  <c:v>4.2219602310395787E-2</c:v>
                </c:pt>
                <c:pt idx="13">
                  <c:v>4.1860754073195672E-2</c:v>
                </c:pt>
                <c:pt idx="14">
                  <c:v>4.091935505118216E-2</c:v>
                </c:pt>
                <c:pt idx="15">
                  <c:v>4.0651906990903042E-2</c:v>
                </c:pt>
                <c:pt idx="16">
                  <c:v>4.0573531048295086E-2</c:v>
                </c:pt>
                <c:pt idx="17">
                  <c:v>4.1421757736913145E-2</c:v>
                </c:pt>
                <c:pt idx="18">
                  <c:v>4.2105690800972262E-2</c:v>
                </c:pt>
                <c:pt idx="19">
                  <c:v>4.226886329139945E-2</c:v>
                </c:pt>
                <c:pt idx="20">
                  <c:v>4.2076613970160937E-2</c:v>
                </c:pt>
                <c:pt idx="21">
                  <c:v>4.2511286963806461E-2</c:v>
                </c:pt>
                <c:pt idx="22">
                  <c:v>4.2234034422137023E-2</c:v>
                </c:pt>
                <c:pt idx="23">
                  <c:v>4.1076873561875615E-2</c:v>
                </c:pt>
                <c:pt idx="24">
                  <c:v>3.984114202728084E-2</c:v>
                </c:pt>
                <c:pt idx="25">
                  <c:v>4.0241808280002234E-2</c:v>
                </c:pt>
                <c:pt idx="26">
                  <c:v>4.1427006003882827E-2</c:v>
                </c:pt>
                <c:pt idx="27">
                  <c:v>4.1967172177876266E-2</c:v>
                </c:pt>
                <c:pt idx="28">
                  <c:v>3.6072500617925662E-2</c:v>
                </c:pt>
                <c:pt idx="29">
                  <c:v>2.8229482870786526E-2</c:v>
                </c:pt>
                <c:pt idx="30">
                  <c:v>2.1040007986698139E-2</c:v>
                </c:pt>
                <c:pt idx="31">
                  <c:v>1.7304719985208328E-2</c:v>
                </c:pt>
                <c:pt idx="32">
                  <c:v>1.3708179174715562E-2</c:v>
                </c:pt>
                <c:pt idx="33">
                  <c:v>1.0910772340573027E-2</c:v>
                </c:pt>
                <c:pt idx="34">
                  <c:v>1.0383021336130005E-2</c:v>
                </c:pt>
                <c:pt idx="35">
                  <c:v>1.2656973330001486E-2</c:v>
                </c:pt>
                <c:pt idx="36">
                  <c:v>1.4931542882193449E-2</c:v>
                </c:pt>
                <c:pt idx="37">
                  <c:v>1.6868285106009573E-2</c:v>
                </c:pt>
                <c:pt idx="38">
                  <c:v>1.8333263805059952E-2</c:v>
                </c:pt>
                <c:pt idx="39">
                  <c:v>2.2791515292248654E-2</c:v>
                </c:pt>
                <c:pt idx="40">
                  <c:v>3.6491191179836013E-2</c:v>
                </c:pt>
                <c:pt idx="41">
                  <c:v>5.5195447995827651E-2</c:v>
                </c:pt>
                <c:pt idx="42">
                  <c:v>7.5307226370626479E-2</c:v>
                </c:pt>
                <c:pt idx="43">
                  <c:v>9.2593813906005185E-2</c:v>
                </c:pt>
                <c:pt idx="44">
                  <c:v>0.11085507749409884</c:v>
                </c:pt>
                <c:pt idx="45">
                  <c:v>0.1277601489895499</c:v>
                </c:pt>
                <c:pt idx="46">
                  <c:v>0.13988160017501294</c:v>
                </c:pt>
                <c:pt idx="47">
                  <c:v>0.14712467218179892</c:v>
                </c:pt>
                <c:pt idx="48">
                  <c:v>0.15322285622155896</c:v>
                </c:pt>
                <c:pt idx="49">
                  <c:v>0.15810967999146008</c:v>
                </c:pt>
                <c:pt idx="50">
                  <c:v>0.16332309323079386</c:v>
                </c:pt>
                <c:pt idx="51">
                  <c:v>0.16387395398263682</c:v>
                </c:pt>
                <c:pt idx="52">
                  <c:v>0.16115181703346249</c:v>
                </c:pt>
                <c:pt idx="53">
                  <c:v>0.15375513793278772</c:v>
                </c:pt>
                <c:pt idx="54">
                  <c:v>0.14440585762157898</c:v>
                </c:pt>
                <c:pt idx="55">
                  <c:v>0.13259738558619549</c:v>
                </c:pt>
                <c:pt idx="56">
                  <c:v>0.11824932236077812</c:v>
                </c:pt>
                <c:pt idx="57">
                  <c:v>0.10448212300443038</c:v>
                </c:pt>
                <c:pt idx="58">
                  <c:v>9.4058159425674637E-2</c:v>
                </c:pt>
                <c:pt idx="59">
                  <c:v>8.6175804066507045E-2</c:v>
                </c:pt>
                <c:pt idx="60">
                  <c:v>7.971704109631883E-2</c:v>
                </c:pt>
                <c:pt idx="61">
                  <c:v>7.4332057951813413E-2</c:v>
                </c:pt>
                <c:pt idx="62">
                  <c:v>6.8227964836228283E-2</c:v>
                </c:pt>
                <c:pt idx="63">
                  <c:v>6.3275744033370662E-2</c:v>
                </c:pt>
                <c:pt idx="64">
                  <c:v>5.6008416345972645E-2</c:v>
                </c:pt>
                <c:pt idx="65">
                  <c:v>4.8964668167938319E-2</c:v>
                </c:pt>
                <c:pt idx="66">
                  <c:v>4.0741263091389035E-2</c:v>
                </c:pt>
                <c:pt idx="67">
                  <c:v>3.471578749848625E-2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89-43F4-9496-05239D217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3204895"/>
        <c:axId val="753180767"/>
      </c:lineChart>
      <c:dateAx>
        <c:axId val="753204895"/>
        <c:scaling>
          <c:orientation val="minMax"/>
        </c:scaling>
        <c:delete val="0"/>
        <c:axPos val="b"/>
        <c:numFmt formatCode="[$-409]m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180767"/>
        <c:crosses val="autoZero"/>
        <c:auto val="1"/>
        <c:lblOffset val="100"/>
        <c:baseTimeUnit val="months"/>
      </c:dateAx>
      <c:valAx>
        <c:axId val="753180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204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Real Wage Growth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243873361983592E-2"/>
          <c:y val="4.8160427315006679E-2"/>
          <c:w val="0.90733610221799199"/>
          <c:h val="0.92804561710487943"/>
        </c:manualLayout>
      </c:layout>
      <c:lineChart>
        <c:grouping val="standard"/>
        <c:varyColors val="0"/>
        <c:ser>
          <c:idx val="0"/>
          <c:order val="0"/>
          <c:tx>
            <c:v>CPIinflatioj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data_chart1!$A$159:$A$322</c:f>
              <c:numCache>
                <c:formatCode>m/d/yyyy</c:formatCode>
                <c:ptCount val="164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</c:numCache>
            </c:numRef>
          </c:cat>
          <c:val>
            <c:numRef>
              <c:f>data_chart1!$F$159:$F$322</c:f>
              <c:numCache>
                <c:formatCode>0.0</c:formatCode>
                <c:ptCount val="164"/>
                <c:pt idx="0">
                  <c:v>2.6211099999999998</c:v>
                </c:pt>
                <c:pt idx="1">
                  <c:v>2.1513399999999998</c:v>
                </c:pt>
                <c:pt idx="2">
                  <c:v>2.2861699999999998</c:v>
                </c:pt>
                <c:pt idx="3">
                  <c:v>2.2067700000000001</c:v>
                </c:pt>
                <c:pt idx="4">
                  <c:v>2.0035500000000002</c:v>
                </c:pt>
                <c:pt idx="5">
                  <c:v>1.1215599999999999</c:v>
                </c:pt>
                <c:pt idx="6">
                  <c:v>1.3407800000000001</c:v>
                </c:pt>
                <c:pt idx="7">
                  <c:v>1.15018</c:v>
                </c:pt>
                <c:pt idx="8">
                  <c:v>1.1183099999999999</c:v>
                </c:pt>
                <c:pt idx="9">
                  <c:v>1.1667000000000001</c:v>
                </c:pt>
                <c:pt idx="10">
                  <c:v>1.0845400000000001</c:v>
                </c:pt>
                <c:pt idx="11">
                  <c:v>1.4377899999999999</c:v>
                </c:pt>
                <c:pt idx="12">
                  <c:v>1.70078</c:v>
                </c:pt>
                <c:pt idx="13">
                  <c:v>2.1248999999999998</c:v>
                </c:pt>
                <c:pt idx="14">
                  <c:v>2.61924</c:v>
                </c:pt>
                <c:pt idx="15">
                  <c:v>3.0772300000000001</c:v>
                </c:pt>
                <c:pt idx="16">
                  <c:v>3.4589699999999999</c:v>
                </c:pt>
                <c:pt idx="17">
                  <c:v>3.5023200000000001</c:v>
                </c:pt>
                <c:pt idx="18">
                  <c:v>3.5798800000000002</c:v>
                </c:pt>
                <c:pt idx="19">
                  <c:v>3.7549999999999999</c:v>
                </c:pt>
                <c:pt idx="20">
                  <c:v>3.8126199999999999</c:v>
                </c:pt>
                <c:pt idx="21">
                  <c:v>3.5222699999999998</c:v>
                </c:pt>
                <c:pt idx="22">
                  <c:v>3.4514300000000002</c:v>
                </c:pt>
                <c:pt idx="23">
                  <c:v>3.0620699999999998</c:v>
                </c:pt>
                <c:pt idx="24">
                  <c:v>3.0087700000000002</c:v>
                </c:pt>
                <c:pt idx="25">
                  <c:v>2.89818</c:v>
                </c:pt>
                <c:pt idx="26">
                  <c:v>2.5828799999999998</c:v>
                </c:pt>
                <c:pt idx="27">
                  <c:v>2.2731599999999998</c:v>
                </c:pt>
                <c:pt idx="28">
                  <c:v>1.73794</c:v>
                </c:pt>
                <c:pt idx="29">
                  <c:v>1.65387</c:v>
                </c:pt>
                <c:pt idx="30">
                  <c:v>1.41751</c:v>
                </c:pt>
                <c:pt idx="31">
                  <c:v>1.6859299999999999</c:v>
                </c:pt>
                <c:pt idx="32">
                  <c:v>1.9497199999999999</c:v>
                </c:pt>
                <c:pt idx="33">
                  <c:v>2.1556799999999998</c:v>
                </c:pt>
                <c:pt idx="34">
                  <c:v>1.7960199999999999</c:v>
                </c:pt>
                <c:pt idx="35">
                  <c:v>1.7595000000000001</c:v>
                </c:pt>
                <c:pt idx="36">
                  <c:v>1.6840599999999999</c:v>
                </c:pt>
                <c:pt idx="37">
                  <c:v>2.0181399999999998</c:v>
                </c:pt>
                <c:pt idx="38">
                  <c:v>1.51875</c:v>
                </c:pt>
                <c:pt idx="39">
                  <c:v>1.1388100000000001</c:v>
                </c:pt>
                <c:pt idx="40">
                  <c:v>1.39039</c:v>
                </c:pt>
                <c:pt idx="41">
                  <c:v>1.7157899999999999</c:v>
                </c:pt>
                <c:pt idx="42">
                  <c:v>1.88547</c:v>
                </c:pt>
                <c:pt idx="43">
                  <c:v>1.53881</c:v>
                </c:pt>
                <c:pt idx="44">
                  <c:v>1.09473</c:v>
                </c:pt>
                <c:pt idx="45">
                  <c:v>0.87680000000000002</c:v>
                </c:pt>
                <c:pt idx="46">
                  <c:v>1.2328699999999999</c:v>
                </c:pt>
                <c:pt idx="47">
                  <c:v>1.51284</c:v>
                </c:pt>
                <c:pt idx="48">
                  <c:v>1.55776</c:v>
                </c:pt>
                <c:pt idx="49">
                  <c:v>1.1204700000000001</c:v>
                </c:pt>
                <c:pt idx="50">
                  <c:v>1.61269</c:v>
                </c:pt>
                <c:pt idx="51">
                  <c:v>2.0151300000000001</c:v>
                </c:pt>
                <c:pt idx="52">
                  <c:v>2.1669499999999999</c:v>
                </c:pt>
                <c:pt idx="53">
                  <c:v>2.05898</c:v>
                </c:pt>
                <c:pt idx="54">
                  <c:v>1.97424</c:v>
                </c:pt>
                <c:pt idx="55">
                  <c:v>1.7151000000000001</c:v>
                </c:pt>
                <c:pt idx="56">
                  <c:v>1.68405</c:v>
                </c:pt>
                <c:pt idx="57">
                  <c:v>1.60954</c:v>
                </c:pt>
                <c:pt idx="58">
                  <c:v>1.2315199999999999</c:v>
                </c:pt>
                <c:pt idx="59">
                  <c:v>0.65312000000000003</c:v>
                </c:pt>
                <c:pt idx="60">
                  <c:v>-0.22993</c:v>
                </c:pt>
                <c:pt idx="61">
                  <c:v>-8.7029999999999996E-2</c:v>
                </c:pt>
                <c:pt idx="62">
                  <c:v>-2.2030000000000001E-2</c:v>
                </c:pt>
                <c:pt idx="63">
                  <c:v>-0.10403</c:v>
                </c:pt>
                <c:pt idx="64">
                  <c:v>3.5029999999999999E-2</c:v>
                </c:pt>
                <c:pt idx="65">
                  <c:v>0.17957000000000001</c:v>
                </c:pt>
                <c:pt idx="66">
                  <c:v>0.22569</c:v>
                </c:pt>
                <c:pt idx="67">
                  <c:v>0.24129999999999999</c:v>
                </c:pt>
                <c:pt idx="68">
                  <c:v>8.8400000000000006E-3</c:v>
                </c:pt>
                <c:pt idx="69">
                  <c:v>0.12762000000000001</c:v>
                </c:pt>
                <c:pt idx="70">
                  <c:v>0.43631999999999999</c:v>
                </c:pt>
                <c:pt idx="71">
                  <c:v>0.63871999999999995</c:v>
                </c:pt>
                <c:pt idx="72">
                  <c:v>1.2375</c:v>
                </c:pt>
                <c:pt idx="73">
                  <c:v>0.84728000000000003</c:v>
                </c:pt>
                <c:pt idx="74">
                  <c:v>0.89161999999999997</c:v>
                </c:pt>
                <c:pt idx="75">
                  <c:v>1.1726300000000001</c:v>
                </c:pt>
                <c:pt idx="76">
                  <c:v>1.0784800000000001</c:v>
                </c:pt>
                <c:pt idx="77">
                  <c:v>1.0792900000000001</c:v>
                </c:pt>
                <c:pt idx="78">
                  <c:v>0.86836000000000002</c:v>
                </c:pt>
                <c:pt idx="79">
                  <c:v>1.05532</c:v>
                </c:pt>
                <c:pt idx="80">
                  <c:v>1.54864</c:v>
                </c:pt>
                <c:pt idx="81">
                  <c:v>1.6859200000000001</c:v>
                </c:pt>
                <c:pt idx="82">
                  <c:v>1.6843300000000001</c:v>
                </c:pt>
                <c:pt idx="83">
                  <c:v>2.0508000000000002</c:v>
                </c:pt>
                <c:pt idx="84">
                  <c:v>2.5103900000000001</c:v>
                </c:pt>
                <c:pt idx="85">
                  <c:v>2.8103600000000002</c:v>
                </c:pt>
                <c:pt idx="86">
                  <c:v>2.4411999999999998</c:v>
                </c:pt>
                <c:pt idx="87">
                  <c:v>2.1762199999999998</c:v>
                </c:pt>
                <c:pt idx="88">
                  <c:v>1.8563400000000001</c:v>
                </c:pt>
                <c:pt idx="89">
                  <c:v>1.6405700000000001</c:v>
                </c:pt>
                <c:pt idx="90">
                  <c:v>1.7251099999999999</c:v>
                </c:pt>
                <c:pt idx="91">
                  <c:v>1.9281200000000001</c:v>
                </c:pt>
                <c:pt idx="92">
                  <c:v>2.1805699999999999</c:v>
                </c:pt>
                <c:pt idx="93">
                  <c:v>2.0207600000000001</c:v>
                </c:pt>
                <c:pt idx="94">
                  <c:v>2.1724899999999998</c:v>
                </c:pt>
                <c:pt idx="95">
                  <c:v>2.1299299999999999</c:v>
                </c:pt>
                <c:pt idx="96">
                  <c:v>2.1513200000000001</c:v>
                </c:pt>
                <c:pt idx="97">
                  <c:v>2.2634699999999999</c:v>
                </c:pt>
                <c:pt idx="98">
                  <c:v>2.3309500000000001</c:v>
                </c:pt>
                <c:pt idx="99">
                  <c:v>2.4710000000000001</c:v>
                </c:pt>
                <c:pt idx="100">
                  <c:v>2.7819199999999999</c:v>
                </c:pt>
                <c:pt idx="101">
                  <c:v>2.80755</c:v>
                </c:pt>
                <c:pt idx="102">
                  <c:v>2.85412</c:v>
                </c:pt>
                <c:pt idx="103">
                  <c:v>2.6429200000000002</c:v>
                </c:pt>
                <c:pt idx="104">
                  <c:v>2.3320599999999998</c:v>
                </c:pt>
                <c:pt idx="105">
                  <c:v>2.4920300000000002</c:v>
                </c:pt>
                <c:pt idx="106">
                  <c:v>2.1473300000000002</c:v>
                </c:pt>
                <c:pt idx="107">
                  <c:v>2.00238</c:v>
                </c:pt>
                <c:pt idx="108">
                  <c:v>1.5506800000000001</c:v>
                </c:pt>
                <c:pt idx="109">
                  <c:v>1.52006</c:v>
                </c:pt>
                <c:pt idx="110">
                  <c:v>1.85314</c:v>
                </c:pt>
                <c:pt idx="111">
                  <c:v>1.9917899999999999</c:v>
                </c:pt>
                <c:pt idx="112">
                  <c:v>1.79352</c:v>
                </c:pt>
                <c:pt idx="113">
                  <c:v>1.64968</c:v>
                </c:pt>
                <c:pt idx="114">
                  <c:v>1.77976</c:v>
                </c:pt>
                <c:pt idx="115">
                  <c:v>1.74678</c:v>
                </c:pt>
                <c:pt idx="116">
                  <c:v>1.71662</c:v>
                </c:pt>
                <c:pt idx="117">
                  <c:v>1.76918</c:v>
                </c:pt>
                <c:pt idx="118">
                  <c:v>2.0621999999999998</c:v>
                </c:pt>
                <c:pt idx="119">
                  <c:v>2.31399</c:v>
                </c:pt>
                <c:pt idx="120">
                  <c:v>2.5004200000000001</c:v>
                </c:pt>
                <c:pt idx="121">
                  <c:v>2.3393199999999998</c:v>
                </c:pt>
                <c:pt idx="122">
                  <c:v>1.54287</c:v>
                </c:pt>
                <c:pt idx="123">
                  <c:v>0.34520000000000001</c:v>
                </c:pt>
                <c:pt idx="124">
                  <c:v>0.22641</c:v>
                </c:pt>
                <c:pt idx="125">
                  <c:v>0.71601999999999999</c:v>
                </c:pt>
                <c:pt idx="126">
                  <c:v>1.01414</c:v>
                </c:pt>
                <c:pt idx="127">
                  <c:v>1.30907</c:v>
                </c:pt>
                <c:pt idx="128">
                  <c:v>1.37148</c:v>
                </c:pt>
                <c:pt idx="129">
                  <c:v>1.1825300000000001</c:v>
                </c:pt>
                <c:pt idx="130">
                  <c:v>1.1675599999999999</c:v>
                </c:pt>
                <c:pt idx="131">
                  <c:v>1.3220400000000001</c:v>
                </c:pt>
                <c:pt idx="132">
                  <c:v>1.3947799999999999</c:v>
                </c:pt>
                <c:pt idx="133">
                  <c:v>1.69336</c:v>
                </c:pt>
                <c:pt idx="134">
                  <c:v>2.6305200000000002</c:v>
                </c:pt>
                <c:pt idx="135">
                  <c:v>4.1305500000000004</c:v>
                </c:pt>
                <c:pt idx="136">
                  <c:v>4.9150299999999998</c:v>
                </c:pt>
                <c:pt idx="137">
                  <c:v>5.2816099999999997</c:v>
                </c:pt>
                <c:pt idx="138">
                  <c:v>5.2215100000000003</c:v>
                </c:pt>
                <c:pt idx="139">
                  <c:v>5.1882900000000003</c:v>
                </c:pt>
                <c:pt idx="140">
                  <c:v>5.3836300000000001</c:v>
                </c:pt>
                <c:pt idx="141">
                  <c:v>6.2377500000000001</c:v>
                </c:pt>
                <c:pt idx="142">
                  <c:v>6.8623900000000004</c:v>
                </c:pt>
                <c:pt idx="143">
                  <c:v>7.1944600000000003</c:v>
                </c:pt>
                <c:pt idx="144">
                  <c:v>7.5952799999999998</c:v>
                </c:pt>
                <c:pt idx="145">
                  <c:v>7.9548500000000004</c:v>
                </c:pt>
                <c:pt idx="146">
                  <c:v>8.5152199999999993</c:v>
                </c:pt>
                <c:pt idx="147">
                  <c:v>8.2277699999999996</c:v>
                </c:pt>
                <c:pt idx="148">
                  <c:v>8.5023300000000006</c:v>
                </c:pt>
                <c:pt idx="149">
                  <c:v>8.9329900000000002</c:v>
                </c:pt>
                <c:pt idx="150">
                  <c:v>8.4131800000000005</c:v>
                </c:pt>
                <c:pt idx="151">
                  <c:v>8.2273599999999991</c:v>
                </c:pt>
                <c:pt idx="152">
                  <c:v>8.2148500000000002</c:v>
                </c:pt>
                <c:pt idx="153">
                  <c:v>7.7624899999999997</c:v>
                </c:pt>
                <c:pt idx="154">
                  <c:v>7.1353499999999999</c:v>
                </c:pt>
                <c:pt idx="155">
                  <c:v>6.4449399999999999</c:v>
                </c:pt>
                <c:pt idx="156">
                  <c:v>6.3471599999999997</c:v>
                </c:pt>
                <c:pt idx="157">
                  <c:v>5.98644</c:v>
                </c:pt>
                <c:pt idx="158">
                  <c:v>4.9869199999999996</c:v>
                </c:pt>
                <c:pt idx="159">
                  <c:v>4.9571899999999998</c:v>
                </c:pt>
                <c:pt idx="160">
                  <c:v>4.1288400000000003</c:v>
                </c:pt>
                <c:pt idx="161">
                  <c:v>3.0920000000000001</c:v>
                </c:pt>
                <c:pt idx="162">
                  <c:v>3.29908</c:v>
                </c:pt>
                <c:pt idx="163">
                  <c:v>3.7075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9F-4C94-8D28-8C92059DD9E4}"/>
            </c:ext>
          </c:extLst>
        </c:ser>
        <c:ser>
          <c:idx val="1"/>
          <c:order val="1"/>
          <c:tx>
            <c:v>Nominal Wage Growth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data_chart1!$A$159:$A$322</c:f>
              <c:numCache>
                <c:formatCode>m/d/yyyy</c:formatCode>
                <c:ptCount val="164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</c:numCache>
            </c:numRef>
          </c:cat>
          <c:val>
            <c:numRef>
              <c:f>data_chart1!$C$159:$C$322</c:f>
              <c:numCache>
                <c:formatCode>0.0</c:formatCode>
                <c:ptCount val="164"/>
                <c:pt idx="0">
                  <c:v>1.6</c:v>
                </c:pt>
                <c:pt idx="1">
                  <c:v>1.7</c:v>
                </c:pt>
                <c:pt idx="2">
                  <c:v>1.9</c:v>
                </c:pt>
                <c:pt idx="3">
                  <c:v>1.9</c:v>
                </c:pt>
                <c:pt idx="4">
                  <c:v>1.6</c:v>
                </c:pt>
                <c:pt idx="5">
                  <c:v>1.7</c:v>
                </c:pt>
                <c:pt idx="6">
                  <c:v>1.8</c:v>
                </c:pt>
                <c:pt idx="7">
                  <c:v>2</c:v>
                </c:pt>
                <c:pt idx="8">
                  <c:v>1.9</c:v>
                </c:pt>
                <c:pt idx="9">
                  <c:v>1.7</c:v>
                </c:pt>
                <c:pt idx="10">
                  <c:v>1.7</c:v>
                </c:pt>
                <c:pt idx="11">
                  <c:v>1.7</c:v>
                </c:pt>
                <c:pt idx="12">
                  <c:v>1.9</c:v>
                </c:pt>
                <c:pt idx="13">
                  <c:v>1.9</c:v>
                </c:pt>
                <c:pt idx="14">
                  <c:v>1.9</c:v>
                </c:pt>
                <c:pt idx="15">
                  <c:v>1.9</c:v>
                </c:pt>
                <c:pt idx="16">
                  <c:v>2</c:v>
                </c:pt>
                <c:pt idx="17">
                  <c:v>2</c:v>
                </c:pt>
                <c:pt idx="18">
                  <c:v>2.1</c:v>
                </c:pt>
                <c:pt idx="19">
                  <c:v>2.2000000000000002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</c:v>
                </c:pt>
                <c:pt idx="23">
                  <c:v>2</c:v>
                </c:pt>
                <c:pt idx="24">
                  <c:v>1.9</c:v>
                </c:pt>
                <c:pt idx="25">
                  <c:v>1.9</c:v>
                </c:pt>
                <c:pt idx="26">
                  <c:v>2</c:v>
                </c:pt>
                <c:pt idx="27">
                  <c:v>2.2000000000000002</c:v>
                </c:pt>
                <c:pt idx="28">
                  <c:v>2.1</c:v>
                </c:pt>
                <c:pt idx="29">
                  <c:v>2.2999999999999998</c:v>
                </c:pt>
                <c:pt idx="30">
                  <c:v>2.1</c:v>
                </c:pt>
                <c:pt idx="31">
                  <c:v>2.1</c:v>
                </c:pt>
                <c:pt idx="32">
                  <c:v>2.1</c:v>
                </c:pt>
                <c:pt idx="33">
                  <c:v>2.1</c:v>
                </c:pt>
                <c:pt idx="34">
                  <c:v>2.2999999999999998</c:v>
                </c:pt>
                <c:pt idx="35">
                  <c:v>2.2999999999999998</c:v>
                </c:pt>
                <c:pt idx="36">
                  <c:v>2.2999999999999998</c:v>
                </c:pt>
                <c:pt idx="37">
                  <c:v>2.2999999999999998</c:v>
                </c:pt>
                <c:pt idx="38">
                  <c:v>2.2000000000000002</c:v>
                </c:pt>
                <c:pt idx="39">
                  <c:v>2.2000000000000002</c:v>
                </c:pt>
                <c:pt idx="40">
                  <c:v>2.2000000000000002</c:v>
                </c:pt>
                <c:pt idx="41">
                  <c:v>2.1</c:v>
                </c:pt>
                <c:pt idx="42">
                  <c:v>2.2999999999999998</c:v>
                </c:pt>
                <c:pt idx="43">
                  <c:v>2.2999999999999998</c:v>
                </c:pt>
                <c:pt idx="44">
                  <c:v>2.4</c:v>
                </c:pt>
                <c:pt idx="45">
                  <c:v>2.2000000000000002</c:v>
                </c:pt>
                <c:pt idx="46">
                  <c:v>2</c:v>
                </c:pt>
                <c:pt idx="47">
                  <c:v>2.2000000000000002</c:v>
                </c:pt>
                <c:pt idx="48">
                  <c:v>2.2999999999999998</c:v>
                </c:pt>
                <c:pt idx="49">
                  <c:v>2.5</c:v>
                </c:pt>
                <c:pt idx="50">
                  <c:v>2.4</c:v>
                </c:pt>
                <c:pt idx="51">
                  <c:v>2.2999999999999998</c:v>
                </c:pt>
                <c:pt idx="52">
                  <c:v>2.2999999999999998</c:v>
                </c:pt>
                <c:pt idx="53">
                  <c:v>2.2999999999999998</c:v>
                </c:pt>
                <c:pt idx="54">
                  <c:v>2.4</c:v>
                </c:pt>
                <c:pt idx="55">
                  <c:v>2.4</c:v>
                </c:pt>
                <c:pt idx="56">
                  <c:v>2.6</c:v>
                </c:pt>
                <c:pt idx="57">
                  <c:v>2.8</c:v>
                </c:pt>
                <c:pt idx="58">
                  <c:v>2.9</c:v>
                </c:pt>
                <c:pt idx="59">
                  <c:v>2.9</c:v>
                </c:pt>
                <c:pt idx="60">
                  <c:v>3</c:v>
                </c:pt>
                <c:pt idx="61">
                  <c:v>3</c:v>
                </c:pt>
                <c:pt idx="62">
                  <c:v>3.2</c:v>
                </c:pt>
                <c:pt idx="63">
                  <c:v>3.3</c:v>
                </c:pt>
                <c:pt idx="64">
                  <c:v>3.3</c:v>
                </c:pt>
                <c:pt idx="65">
                  <c:v>3.2</c:v>
                </c:pt>
                <c:pt idx="66">
                  <c:v>3.1</c:v>
                </c:pt>
                <c:pt idx="67">
                  <c:v>3.1</c:v>
                </c:pt>
                <c:pt idx="68">
                  <c:v>3</c:v>
                </c:pt>
                <c:pt idx="69">
                  <c:v>2.9</c:v>
                </c:pt>
                <c:pt idx="70">
                  <c:v>3.1</c:v>
                </c:pt>
                <c:pt idx="71">
                  <c:v>3.1</c:v>
                </c:pt>
                <c:pt idx="72">
                  <c:v>3.1</c:v>
                </c:pt>
                <c:pt idx="73">
                  <c:v>3.2</c:v>
                </c:pt>
                <c:pt idx="74">
                  <c:v>3.2</c:v>
                </c:pt>
                <c:pt idx="75">
                  <c:v>3.4</c:v>
                </c:pt>
                <c:pt idx="76">
                  <c:v>3.5</c:v>
                </c:pt>
                <c:pt idx="77">
                  <c:v>3.6</c:v>
                </c:pt>
                <c:pt idx="78">
                  <c:v>3.4</c:v>
                </c:pt>
                <c:pt idx="79">
                  <c:v>3.3</c:v>
                </c:pt>
                <c:pt idx="80">
                  <c:v>3.6</c:v>
                </c:pt>
                <c:pt idx="81">
                  <c:v>3.9</c:v>
                </c:pt>
                <c:pt idx="82">
                  <c:v>3.9</c:v>
                </c:pt>
                <c:pt idx="83">
                  <c:v>3.5</c:v>
                </c:pt>
                <c:pt idx="84">
                  <c:v>3.2</c:v>
                </c:pt>
                <c:pt idx="85">
                  <c:v>3.2</c:v>
                </c:pt>
                <c:pt idx="86">
                  <c:v>3.4</c:v>
                </c:pt>
                <c:pt idx="87">
                  <c:v>3.5</c:v>
                </c:pt>
                <c:pt idx="88">
                  <c:v>3.4</c:v>
                </c:pt>
                <c:pt idx="89">
                  <c:v>3.2</c:v>
                </c:pt>
                <c:pt idx="90">
                  <c:v>3.3</c:v>
                </c:pt>
                <c:pt idx="91">
                  <c:v>3.4</c:v>
                </c:pt>
                <c:pt idx="92">
                  <c:v>3.6</c:v>
                </c:pt>
                <c:pt idx="93">
                  <c:v>3.4</c:v>
                </c:pt>
                <c:pt idx="94">
                  <c:v>3.2</c:v>
                </c:pt>
                <c:pt idx="95">
                  <c:v>2.9</c:v>
                </c:pt>
                <c:pt idx="96">
                  <c:v>3</c:v>
                </c:pt>
                <c:pt idx="97">
                  <c:v>2.9</c:v>
                </c:pt>
                <c:pt idx="98">
                  <c:v>3.3</c:v>
                </c:pt>
                <c:pt idx="99">
                  <c:v>3.3</c:v>
                </c:pt>
                <c:pt idx="100">
                  <c:v>3.2</c:v>
                </c:pt>
                <c:pt idx="101">
                  <c:v>3.2</c:v>
                </c:pt>
                <c:pt idx="102">
                  <c:v>3.3</c:v>
                </c:pt>
                <c:pt idx="103">
                  <c:v>3.5</c:v>
                </c:pt>
                <c:pt idx="104">
                  <c:v>3.5</c:v>
                </c:pt>
                <c:pt idx="105">
                  <c:v>3.7</c:v>
                </c:pt>
                <c:pt idx="106">
                  <c:v>3.9</c:v>
                </c:pt>
                <c:pt idx="107">
                  <c:v>3.8</c:v>
                </c:pt>
                <c:pt idx="108">
                  <c:v>3.8</c:v>
                </c:pt>
                <c:pt idx="109">
                  <c:v>3.4</c:v>
                </c:pt>
                <c:pt idx="110">
                  <c:v>3.5</c:v>
                </c:pt>
                <c:pt idx="111">
                  <c:v>3.6</c:v>
                </c:pt>
                <c:pt idx="112">
                  <c:v>3.7</c:v>
                </c:pt>
                <c:pt idx="113">
                  <c:v>3.9</c:v>
                </c:pt>
                <c:pt idx="114">
                  <c:v>3.9</c:v>
                </c:pt>
                <c:pt idx="115">
                  <c:v>3.7</c:v>
                </c:pt>
                <c:pt idx="116">
                  <c:v>3.6</c:v>
                </c:pt>
                <c:pt idx="117">
                  <c:v>3.5</c:v>
                </c:pt>
                <c:pt idx="118">
                  <c:v>3.7</c:v>
                </c:pt>
                <c:pt idx="119">
                  <c:v>3.7</c:v>
                </c:pt>
                <c:pt idx="120">
                  <c:v>3.8</c:v>
                </c:pt>
                <c:pt idx="121">
                  <c:v>3.7</c:v>
                </c:pt>
                <c:pt idx="122">
                  <c:v>3.5</c:v>
                </c:pt>
                <c:pt idx="123">
                  <c:v>3.3</c:v>
                </c:pt>
                <c:pt idx="124">
                  <c:v>3.5</c:v>
                </c:pt>
                <c:pt idx="125">
                  <c:v>3.8</c:v>
                </c:pt>
                <c:pt idx="126">
                  <c:v>3.9</c:v>
                </c:pt>
                <c:pt idx="127">
                  <c:v>3.5</c:v>
                </c:pt>
                <c:pt idx="128">
                  <c:v>3.5</c:v>
                </c:pt>
                <c:pt idx="129">
                  <c:v>3.5</c:v>
                </c:pt>
                <c:pt idx="130">
                  <c:v>3.7</c:v>
                </c:pt>
                <c:pt idx="131">
                  <c:v>3.4</c:v>
                </c:pt>
                <c:pt idx="132">
                  <c:v>3.4</c:v>
                </c:pt>
                <c:pt idx="133">
                  <c:v>3.4</c:v>
                </c:pt>
                <c:pt idx="134">
                  <c:v>3.4</c:v>
                </c:pt>
                <c:pt idx="135">
                  <c:v>3.2</c:v>
                </c:pt>
                <c:pt idx="136">
                  <c:v>3</c:v>
                </c:pt>
                <c:pt idx="137">
                  <c:v>3.2</c:v>
                </c:pt>
                <c:pt idx="138">
                  <c:v>3.7</c:v>
                </c:pt>
                <c:pt idx="139">
                  <c:v>3.9</c:v>
                </c:pt>
                <c:pt idx="140">
                  <c:v>4.2</c:v>
                </c:pt>
                <c:pt idx="141">
                  <c:v>4.0999999999999996</c:v>
                </c:pt>
                <c:pt idx="142">
                  <c:v>4.3</c:v>
                </c:pt>
                <c:pt idx="143">
                  <c:v>4.5</c:v>
                </c:pt>
                <c:pt idx="144">
                  <c:v>5.0999999999999996</c:v>
                </c:pt>
                <c:pt idx="145">
                  <c:v>5.8</c:v>
                </c:pt>
                <c:pt idx="146">
                  <c:v>6</c:v>
                </c:pt>
                <c:pt idx="147">
                  <c:v>6</c:v>
                </c:pt>
                <c:pt idx="148">
                  <c:v>6.1</c:v>
                </c:pt>
                <c:pt idx="149">
                  <c:v>6.7</c:v>
                </c:pt>
                <c:pt idx="150">
                  <c:v>6.7</c:v>
                </c:pt>
                <c:pt idx="151">
                  <c:v>6.7</c:v>
                </c:pt>
                <c:pt idx="152">
                  <c:v>6.3</c:v>
                </c:pt>
                <c:pt idx="153">
                  <c:v>6.4</c:v>
                </c:pt>
                <c:pt idx="154">
                  <c:v>6.4</c:v>
                </c:pt>
                <c:pt idx="155">
                  <c:v>6.1</c:v>
                </c:pt>
                <c:pt idx="156">
                  <c:v>6.1</c:v>
                </c:pt>
                <c:pt idx="157">
                  <c:v>6.1</c:v>
                </c:pt>
                <c:pt idx="158">
                  <c:v>6.4</c:v>
                </c:pt>
                <c:pt idx="159">
                  <c:v>6.1</c:v>
                </c:pt>
                <c:pt idx="160">
                  <c:v>6</c:v>
                </c:pt>
                <c:pt idx="161">
                  <c:v>5.6</c:v>
                </c:pt>
                <c:pt idx="162">
                  <c:v>5.7</c:v>
                </c:pt>
                <c:pt idx="163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9F-4C94-8D28-8C92059DD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701888"/>
        <c:axId val="743918832"/>
      </c:lineChart>
      <c:dateAx>
        <c:axId val="121701888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3918832"/>
        <c:crosses val="autoZero"/>
        <c:auto val="1"/>
        <c:lblOffset val="100"/>
        <c:baseTimeUnit val="months"/>
      </c:dateAx>
      <c:valAx>
        <c:axId val="74391883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70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note over the redline peeking above the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31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CPI </a:t>
            </a:r>
            <a:r>
              <a:rPr lang="en-US" dirty="0" err="1"/>
              <a:t>yoy</a:t>
            </a:r>
            <a:r>
              <a:rPr lang="en-US" dirty="0"/>
              <a:t> 8.3% down from 8.5 and Core 6.3 up from 6.3 in </a:t>
            </a:r>
            <a:r>
              <a:rPr lang="en-US" dirty="0" err="1"/>
              <a:t>JUly</a:t>
            </a:r>
            <a:endParaRPr dirty="0"/>
          </a:p>
        </p:txBody>
      </p:sp>
      <p:sp>
        <p:nvSpPr>
          <p:cNvPr id="249" name="Google Shape;24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But, note that low wage workers are doing relatively the best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5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Survey of Professional Forecasters from early August:  GDP and unemployment much like the June Fed forecast.  Inflation much like the Fed’s September forecast.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39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1804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Shaded Bars are recessions.  2022Q1, -1.6; Q2, -0.6 at annual rates.</a:t>
            </a:r>
            <a:endParaRPr/>
          </a:p>
        </p:txBody>
      </p:sp>
      <p:sp>
        <p:nvSpPr>
          <p:cNvPr id="166" name="Google Shape;16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6016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Largely explained by baby boomer retirements and a little </a:t>
            </a:r>
            <a:r>
              <a:rPr lang="en-US"/>
              <a:t>excess retirements due to COVID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CBO Jan 2020 projections:  LF, 62.5, vs 62.6; Total employment; 154.8 million vs actual 155.6.  Civilian Labor Force;  160 vs 166.7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25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1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Fed policy rate 4.5 to 4.25.  Concerns with inflation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9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36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the end of 2021, lost almost 15%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39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mmigration/Images/IllegalShare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wresearch.org/fact-tank/2019/07/12/how-pew-research-center-counts-unauthorized-immigrants-in-u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Nh9F3BBwSs?feature=oembed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nfo@NEEDEc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Fall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North Florida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Fall,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20544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FA09-0AFB-7246-A344-469F30983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6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Population in 2017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46EA99-2103-7443-AE03-9982E2DB3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5186533" y="959614"/>
            <a:ext cx="5026439" cy="54400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929D4-5631-6047-A803-96F201AF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F8DFE-145A-D84A-890A-939E4FECD1C1}"/>
              </a:ext>
            </a:extLst>
          </p:cNvPr>
          <p:cNvSpPr txBox="1"/>
          <p:nvPr/>
        </p:nvSpPr>
        <p:spPr>
          <a:xfrm>
            <a:off x="3796747" y="6456851"/>
            <a:ext cx="7656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https://www.pewresearch.org/fact-tank/2019/07/12/how-pew-research-center-counts-unauthorized-immigrants-in-us/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F6D66-8E3F-C745-8E79-FC46D332BE9F}"/>
              </a:ext>
            </a:extLst>
          </p:cNvPr>
          <p:cNvSpPr txBox="1"/>
          <p:nvPr/>
        </p:nvSpPr>
        <p:spPr>
          <a:xfrm>
            <a:off x="552572" y="2897650"/>
            <a:ext cx="4633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Categories of the total number </a:t>
            </a:r>
          </a:p>
          <a:p>
            <a:r>
              <a:rPr lang="en-US" sz="2400" b="1" dirty="0"/>
              <a:t>of immigrants in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3124340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5B8E-6F6B-4165-8BB4-513A87798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Fed and Short-term Interest Rates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7E094-C1C7-4CBD-B112-65D273BD5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89B6E-4DED-4ABE-9DD8-E3F9BA133F15}"/>
              </a:ext>
            </a:extLst>
          </p:cNvPr>
          <p:cNvSpPr txBox="1"/>
          <p:nvPr/>
        </p:nvSpPr>
        <p:spPr>
          <a:xfrm>
            <a:off x="8847667" y="1761067"/>
            <a:ext cx="31682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Blue </a:t>
            </a:r>
            <a:r>
              <a:rPr lang="en-US" sz="2800" dirty="0"/>
              <a:t>is the fed funds rate.</a:t>
            </a:r>
          </a:p>
          <a:p>
            <a:r>
              <a:rPr lang="en-US" sz="2800" dirty="0">
                <a:solidFill>
                  <a:srgbClr val="C00000"/>
                </a:solidFill>
              </a:rPr>
              <a:t>Red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sz="2800" dirty="0"/>
              <a:t>s  the rate on 3 month Treasuries.</a:t>
            </a:r>
          </a:p>
          <a:p>
            <a:r>
              <a:rPr lang="en-US" sz="2800" dirty="0">
                <a:solidFill>
                  <a:schemeClr val="accent6"/>
                </a:solidFill>
              </a:rPr>
              <a:t>Green</a:t>
            </a:r>
            <a:r>
              <a:rPr lang="en-US" sz="2800" dirty="0"/>
              <a:t> is the prime bank lending rate</a:t>
            </a:r>
            <a:endParaRPr lang="en-US" sz="2800" dirty="0">
              <a:solidFill>
                <a:schemeClr val="accent6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4208F42-2CD8-D959-8B9B-0BF38E4B0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34491"/>
            <a:ext cx="7597140" cy="4217670"/>
          </a:xfrm>
        </p:spPr>
      </p:pic>
    </p:spTree>
    <p:extLst>
      <p:ext uri="{BB962C8B-B14F-4D97-AF65-F5344CB8AC3E}">
        <p14:creationId xmlns:p14="http://schemas.microsoft.com/office/powerpoint/2010/main" val="49678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 or raise your </a:t>
            </a:r>
            <a:r>
              <a:rPr lang="en-US" dirty="0" err="1"/>
              <a:t>digitalhand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  <a:p>
            <a:r>
              <a:rPr lang="en-US" dirty="0"/>
              <a:t>After talk, I hope there will be time for more extended questions.</a:t>
            </a:r>
          </a:p>
          <a:p>
            <a:r>
              <a:rPr lang="en-US" dirty="0"/>
              <a:t>Slides will be posted at https://needecon.org/delivered_presentations.php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9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Economy: Update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47649" y="3566728"/>
            <a:ext cx="9144000" cy="248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Geoffrey Woglom,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Professor of Economics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Amherst College, emeritus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October 24,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5CDB93-4391-C1B8-AD42-C473313F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6085" cy="193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2DAEF-4540-71B6-51EA-1585F24F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646" y="4309986"/>
            <a:ext cx="3746354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27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29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Out</a:t>
            </a:r>
            <a:r>
              <a:rPr lang="en-US">
                <a:solidFill>
                  <a:srgbClr val="1E4E79"/>
                </a:solidFill>
              </a:rPr>
              <a:t>line for the Talk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Summary of the state of the macroeconomy.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The Effect of M&amp;F policies.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What lies ahead for the economy.</a:t>
            </a:r>
          </a:p>
          <a:p>
            <a:pPr marL="514350" indent="-514350"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What will the Fed do at its next policy meeting 10/31-11/1</a:t>
            </a:r>
          </a:p>
          <a:p>
            <a:pPr marL="514350" indent="-514350">
              <a:buClr>
                <a:srgbClr val="0C4C88"/>
              </a:buClr>
              <a:buSzPts val="2800"/>
              <a:buFont typeface="Calibri"/>
              <a:buAutoNum type="arabicPeriod"/>
            </a:pPr>
            <a:endParaRPr lang="en-US" dirty="0"/>
          </a:p>
          <a:p>
            <a:pPr marL="0" indent="0">
              <a:buClr>
                <a:srgbClr val="0C4C88"/>
              </a:buClr>
              <a:buSzPts val="2800"/>
              <a:buNone/>
            </a:pPr>
            <a:r>
              <a:rPr lang="en-US" dirty="0"/>
              <a:t>Important things that will </a:t>
            </a:r>
            <a:r>
              <a:rPr lang="en-US" i="1" dirty="0"/>
              <a:t>NOT</a:t>
            </a:r>
            <a:r>
              <a:rPr lang="en-US" dirty="0"/>
              <a:t> be covered today</a:t>
            </a:r>
          </a:p>
          <a:p>
            <a:pPr marL="514350" indent="-514350">
              <a:buClr>
                <a:srgbClr val="0C4C88"/>
              </a:buClr>
              <a:buSzPts val="2800"/>
              <a:buFont typeface="+mj-lt"/>
              <a:buAutoNum type="arabicPeriod"/>
            </a:pPr>
            <a:r>
              <a:rPr lang="en-US" dirty="0"/>
              <a:t>Income inequality.</a:t>
            </a:r>
          </a:p>
          <a:p>
            <a:pPr marL="514350" indent="-514350">
              <a:buClr>
                <a:srgbClr val="0C4C88"/>
              </a:buClr>
              <a:buSzPts val="2800"/>
              <a:buFont typeface="+mj-lt"/>
              <a:buAutoNum type="arabicPeriod"/>
            </a:pPr>
            <a:r>
              <a:rPr lang="en-US" dirty="0"/>
              <a:t>Climate change.</a:t>
            </a:r>
          </a:p>
          <a:p>
            <a:pPr marL="514350" indent="-514350">
              <a:buClr>
                <a:srgbClr val="0C4C88"/>
              </a:buClr>
              <a:buSzPts val="2800"/>
              <a:buFont typeface="+mj-lt"/>
              <a:buAutoNum type="arabicPeriod"/>
            </a:pPr>
            <a:r>
              <a:rPr lang="en-US" dirty="0"/>
              <a:t>And many other important economic issues. Why NOT?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endParaRPr dirty="0"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C67AC-658C-4FC3-3118-64ED0E1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ss Domestic Product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C9CE153-EBA0-9D32-4089-8B4087876F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871122"/>
              </p:ext>
            </p:extLst>
          </p:nvPr>
        </p:nvGraphicFramePr>
        <p:xfrm>
          <a:off x="7208874" y="2432680"/>
          <a:ext cx="4144926" cy="33301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2463">
                  <a:extLst>
                    <a:ext uri="{9D8B030D-6E8A-4147-A177-3AD203B41FA5}">
                      <a16:colId xmlns:a16="http://schemas.microsoft.com/office/drawing/2014/main" val="310364770"/>
                    </a:ext>
                  </a:extLst>
                </a:gridCol>
                <a:gridCol w="2072463">
                  <a:extLst>
                    <a:ext uri="{9D8B030D-6E8A-4147-A177-3AD203B41FA5}">
                      <a16:colId xmlns:a16="http://schemas.microsoft.com/office/drawing/2014/main" val="3936927986"/>
                    </a:ext>
                  </a:extLst>
                </a:gridCol>
              </a:tblGrid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Consumption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68.1%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08589158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Investment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17.7%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424929756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Exports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10.9%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205205792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Imports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-13.9%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884701282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Government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17.3%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410686170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09779097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100.0%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50969351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0BD8E-AC36-5643-EBE1-28C938AF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26CC69B-95D3-5AA3-32B0-6C8D55F5A70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563023600"/>
              </p:ext>
            </p:extLst>
          </p:nvPr>
        </p:nvGraphicFramePr>
        <p:xfrm>
          <a:off x="747696" y="1491894"/>
          <a:ext cx="6546196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4567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ABD44-CC26-5F4A-F85C-63A38A8EB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Size of the World Economies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800C61-E75D-8ED0-1770-59957CDD6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7299" y="1211594"/>
            <a:ext cx="5637402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79197-A5C5-2DF4-ACCA-30039CED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0B921-B2F0-D9E4-3445-A9A96AC8C2D0}"/>
              </a:ext>
            </a:extLst>
          </p:cNvPr>
          <p:cNvSpPr txBox="1"/>
          <p:nvPr/>
        </p:nvSpPr>
        <p:spPr>
          <a:xfrm>
            <a:off x="3103445" y="6434241"/>
            <a:ext cx="891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https://www.visualcapitalist.com/visualizing-the-105-trillion-world-economy-in-one-chart/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31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753976" y="362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and ‘Potential’ during the Recovery</a:t>
            </a:r>
            <a:endParaRPr dirty="0"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8347336" y="6133488"/>
            <a:ext cx="38446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Fred, St Louis Fed</a:t>
            </a:r>
            <a:endParaRPr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6811A8C-3318-2319-BF3D-C26B1BF5C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764" y="1458588"/>
            <a:ext cx="10515600" cy="4518599"/>
          </a:xfrm>
        </p:spPr>
      </p:pic>
      <p:grpSp>
        <p:nvGrpSpPr>
          <p:cNvPr id="136" name="Google Shape;136;p21"/>
          <p:cNvGrpSpPr/>
          <p:nvPr/>
        </p:nvGrpSpPr>
        <p:grpSpPr>
          <a:xfrm>
            <a:off x="10269668" y="2474564"/>
            <a:ext cx="2021365" cy="1353235"/>
            <a:chOff x="10269668" y="2392471"/>
            <a:chExt cx="2021365" cy="1353235"/>
          </a:xfrm>
        </p:grpSpPr>
        <p:cxnSp>
          <p:nvCxnSpPr>
            <p:cNvPr id="138" name="Google Shape;138;p21"/>
            <p:cNvCxnSpPr/>
            <p:nvPr/>
          </p:nvCxnSpPr>
          <p:spPr>
            <a:xfrm>
              <a:off x="10644351" y="2392471"/>
              <a:ext cx="900878" cy="546594"/>
            </a:xfrm>
            <a:prstGeom prst="straightConnector1">
              <a:avLst/>
            </a:prstGeom>
            <a:noFill/>
            <a:ln w="34925" cap="flat" cmpd="sng">
              <a:solidFill>
                <a:schemeClr val="accent1"/>
              </a:solidFill>
              <a:prstDash val="solid"/>
              <a:miter lim="800000"/>
              <a:headEnd type="triangle" w="med" len="med"/>
              <a:tailEnd type="none" w="sm" len="sm"/>
            </a:ln>
          </p:spPr>
        </p:cxnSp>
        <p:sp>
          <p:nvSpPr>
            <p:cNvPr id="137" name="Google Shape;137;p21"/>
            <p:cNvSpPr txBox="1"/>
            <p:nvPr/>
          </p:nvSpPr>
          <p:spPr>
            <a:xfrm>
              <a:off x="10269668" y="2730043"/>
              <a:ext cx="202136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“output gap” is about $85b</a:t>
              </a:r>
              <a:endParaRPr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4AAF605-F3B3-ED8B-3A84-1F9E0882AC39}"/>
              </a:ext>
            </a:extLst>
          </p:cNvPr>
          <p:cNvSpPr txBox="1"/>
          <p:nvPr/>
        </p:nvSpPr>
        <p:spPr>
          <a:xfrm>
            <a:off x="3087494" y="3244334"/>
            <a:ext cx="6174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B16752-7562-978F-4EB0-3E4DFAA87875}"/>
              </a:ext>
            </a:extLst>
          </p:cNvPr>
          <p:cNvSpPr txBox="1"/>
          <p:nvPr/>
        </p:nvSpPr>
        <p:spPr>
          <a:xfrm>
            <a:off x="4071257" y="2474564"/>
            <a:ext cx="451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Grey bars are recessions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5C13-F1B9-1CAD-E367-320FCF56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is Near Record 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F9BCB-6CD5-3CC6-FFD8-28B6C96CE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445BA2-6DC3-8231-BAA6-A6A1EC022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7462"/>
            <a:ext cx="10515600" cy="4068146"/>
          </a:xfrm>
        </p:spPr>
      </p:pic>
    </p:spTree>
    <p:extLst>
      <p:ext uri="{BB962C8B-B14F-4D97-AF65-F5344CB8AC3E}">
        <p14:creationId xmlns:p14="http://schemas.microsoft.com/office/powerpoint/2010/main" val="133074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802104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/>
              <a:t>ere Have All the Workers Gone?</a:t>
            </a:r>
            <a:endParaRPr dirty="0"/>
          </a:p>
        </p:txBody>
      </p:sp>
      <p:sp>
        <p:nvSpPr>
          <p:cNvPr id="198" name="Google Shape;198;p29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55F30-BA99-D3FD-30BA-E0F898398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0607"/>
            <a:ext cx="12192000" cy="46145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9C67F8-D838-4A62-1586-A0347AC911F6}"/>
              </a:ext>
            </a:extLst>
          </p:cNvPr>
          <p:cNvCxnSpPr>
            <a:cxnSpLocks/>
          </p:cNvCxnSpPr>
          <p:nvPr/>
        </p:nvCxnSpPr>
        <p:spPr>
          <a:xfrm flipV="1">
            <a:off x="6371863" y="1794076"/>
            <a:ext cx="5584785" cy="1949779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C3E4-6D07-DE37-4A25-5E42FBD3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Great Resignation?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561E6-69FB-61F4-61C9-84D00689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4430678-D289-CEF6-EE31-612BF6D6D6A6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36914"/>
            <a:ext cx="10515600" cy="429768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D5DDD0-CA0B-7E54-B038-E9CF5CD8661E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36914"/>
            <a:ext cx="1051560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A21BF-5977-7414-CC52-F6472E07C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04" y="25947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in Florida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9CB39-1E6A-FE68-F1ED-EDE5E7C8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5878E4-CBC1-AFD6-3A07-72229F725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28801"/>
            <a:ext cx="10515600" cy="4259484"/>
          </a:xfrm>
        </p:spPr>
      </p:pic>
    </p:spTree>
    <p:extLst>
      <p:ext uri="{BB962C8B-B14F-4D97-AF65-F5344CB8AC3E}">
        <p14:creationId xmlns:p14="http://schemas.microsoft.com/office/powerpoint/2010/main" val="3952919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3B4C3-D6EB-A942-1582-F35495FD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</a:t>
            </a:r>
            <a:r>
              <a:rPr lang="en-US" dirty="0"/>
              <a:t>rall Good News on the Real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F28E7-2F1C-1249-5692-E26F5EE23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GDP is very close to its potential.</a:t>
            </a:r>
          </a:p>
          <a:p>
            <a:r>
              <a:rPr lang="en-US" dirty="0"/>
              <a:t>The labor market as measured by the unemployment rate is fully recovered.</a:t>
            </a:r>
          </a:p>
          <a:p>
            <a:r>
              <a:rPr lang="en-US" dirty="0"/>
              <a:t>There was no apparent Great Resignation</a:t>
            </a:r>
          </a:p>
          <a:p>
            <a:endParaRPr lang="en-US" dirty="0"/>
          </a:p>
          <a:p>
            <a:r>
              <a:rPr lang="en-US" dirty="0"/>
              <a:t>But there is also a </a:t>
            </a:r>
            <a:r>
              <a:rPr lang="en-US" i="1" dirty="0"/>
              <a:t>nominal </a:t>
            </a:r>
            <a:r>
              <a:rPr lang="en-US" dirty="0"/>
              <a:t>side: interest rates, asset prices, inflation and wages.</a:t>
            </a:r>
          </a:p>
          <a:p>
            <a:r>
              <a:rPr lang="en-US" dirty="0"/>
              <a:t>News isn’t so good!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FAB1F-45B3-1D27-F3E2-B2A5A2E1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48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02C0-8FBB-9802-1D05-3C5CE313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rest Rates: Era of Falling Rates Over?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5E0BC-69DB-F19A-E9BE-5DD45F271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C686F2E-AC41-E719-99FD-53DC5D08F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1104" y="1256211"/>
            <a:ext cx="10317279" cy="4846320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8907EE-73F7-EB4D-51A7-0CB8E29C760C}"/>
              </a:ext>
            </a:extLst>
          </p:cNvPr>
          <p:cNvCxnSpPr>
            <a:cxnSpLocks/>
          </p:cNvCxnSpPr>
          <p:nvPr/>
        </p:nvCxnSpPr>
        <p:spPr>
          <a:xfrm>
            <a:off x="1458686" y="3029857"/>
            <a:ext cx="7322457" cy="798286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83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C1E63-A53F-A5D2-FB9C-6B41FDEF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4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rtgage Rates are Having an Effect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9116D-4F45-A82F-4CD4-594D93F99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E7D6FB-C6EF-D6CA-3AE8-34063F98E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8800"/>
            <a:ext cx="10515600" cy="4133461"/>
          </a:xfrm>
        </p:spPr>
      </p:pic>
    </p:spTree>
    <p:extLst>
      <p:ext uri="{BB962C8B-B14F-4D97-AF65-F5344CB8AC3E}">
        <p14:creationId xmlns:p14="http://schemas.microsoft.com/office/powerpoint/2010/main" val="1523004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0C882-3471-06DA-3DB8-E949BEAE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6" y="-98581"/>
            <a:ext cx="9742714" cy="15681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Nat</a:t>
            </a:r>
            <a:r>
              <a:rPr lang="en-US" dirty="0"/>
              <a:t>ional Housing Market and Closer to 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06AC4-DDD6-C817-6BDB-386A9E21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083F5-C772-C36B-496C-E54873B89FC5}"/>
              </a:ext>
            </a:extLst>
          </p:cNvPr>
          <p:cNvSpPr txBox="1"/>
          <p:nvPr/>
        </p:nvSpPr>
        <p:spPr>
          <a:xfrm>
            <a:off x="7879380" y="6410685"/>
            <a:ext cx="413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https://www.zillow.com/research/data/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81B20BF-C153-C941-EA49-04594B0DEB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4385423"/>
              </p:ext>
            </p:extLst>
          </p:nvPr>
        </p:nvGraphicFramePr>
        <p:xfrm>
          <a:off x="838200" y="1147666"/>
          <a:ext cx="10515600" cy="5263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7066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1361C-07CD-D14E-053C-8DD7F1648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 Prices:  Greed Giving Way to Fear?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84DAC-44E6-C6A7-814B-87B6D7DED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17DBAF-846F-17F3-8132-B4DC1ED8E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007"/>
            <a:ext cx="10515600" cy="4384222"/>
          </a:xfrm>
        </p:spPr>
      </p:pic>
    </p:spTree>
    <p:extLst>
      <p:ext uri="{BB962C8B-B14F-4D97-AF65-F5344CB8AC3E}">
        <p14:creationId xmlns:p14="http://schemas.microsoft.com/office/powerpoint/2010/main" val="2704677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Infl</a:t>
            </a:r>
            <a:r>
              <a:rPr lang="en-US" dirty="0"/>
              <a:t>ation during the Recovery (CPI)</a:t>
            </a:r>
            <a:endParaRPr dirty="0"/>
          </a:p>
        </p:txBody>
      </p:sp>
      <p:sp>
        <p:nvSpPr>
          <p:cNvPr id="252" name="Google Shape;252;p36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9DBCF-68A6-A873-BD92-975C69ECF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12" y="1347664"/>
            <a:ext cx="11257807" cy="474437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FA18-9357-0477-EF8B-0E18E930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Measure (PCE)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16646-1D1B-1231-90AF-9C1E2DA8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B446A-76B6-7D6A-4A04-2BB53D0FA394}"/>
              </a:ext>
            </a:extLst>
          </p:cNvPr>
          <p:cNvSpPr txBox="1"/>
          <p:nvPr/>
        </p:nvSpPr>
        <p:spPr>
          <a:xfrm>
            <a:off x="7600220" y="4283651"/>
            <a:ext cx="290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Looks Promising?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CBC99E2-B972-4B18-EF89-0CEC8FC2F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35261"/>
            <a:ext cx="10515600" cy="459514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929EC9-C300-CB32-2B0C-C6D74E5425BD}"/>
              </a:ext>
            </a:extLst>
          </p:cNvPr>
          <p:cNvSpPr txBox="1"/>
          <p:nvPr/>
        </p:nvSpPr>
        <p:spPr>
          <a:xfrm>
            <a:off x="2473779" y="2343150"/>
            <a:ext cx="418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Fed Doesn’t React until 3/2022</a:t>
            </a:r>
          </a:p>
        </p:txBody>
      </p:sp>
    </p:spTree>
    <p:extLst>
      <p:ext uri="{BB962C8B-B14F-4D97-AF65-F5344CB8AC3E}">
        <p14:creationId xmlns:p14="http://schemas.microsoft.com/office/powerpoint/2010/main" val="25505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4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r>
              <a:rPr lang="en-US"/>
              <a:t>, Bernanke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53B5-1EF9-86FF-AAF5-0886F298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CPI</a:t>
            </a:r>
            <a:r>
              <a:rPr lang="en-US" dirty="0"/>
              <a:t> vs. PCE: 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D577C-6A6C-F9B1-4AE0-DFB13D42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0E71FE-DCB3-F206-58B3-783AC7A1D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26" y="1201026"/>
            <a:ext cx="7090058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CB1EF5-DF00-37B3-ADFD-342F1DDDA0AE}"/>
              </a:ext>
            </a:extLst>
          </p:cNvPr>
          <p:cNvSpPr txBox="1"/>
          <p:nvPr/>
        </p:nvSpPr>
        <p:spPr>
          <a:xfrm>
            <a:off x="5450764" y="6441462"/>
            <a:ext cx="6565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https://en.wikipedia.org/wiki/Personal_consumption_expenditures_price_index#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148E1-BE91-AD3C-F81D-0B26E02D57C7}"/>
              </a:ext>
            </a:extLst>
          </p:cNvPr>
          <p:cNvSpPr txBox="1"/>
          <p:nvPr/>
        </p:nvSpPr>
        <p:spPr>
          <a:xfrm>
            <a:off x="575805" y="1356364"/>
            <a:ext cx="35221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CPI tends to be higher (Aug):</a:t>
            </a:r>
          </a:p>
          <a:p>
            <a:r>
              <a:rPr lang="en-US" sz="3200" dirty="0"/>
              <a:t>CPI, 4.3%</a:t>
            </a:r>
          </a:p>
          <a:p>
            <a:r>
              <a:rPr lang="en-US" sz="3200" dirty="0"/>
              <a:t>PCE, 3.5%</a:t>
            </a:r>
          </a:p>
          <a:p>
            <a:endParaRPr lang="en-US" sz="3200" dirty="0"/>
          </a:p>
          <a:p>
            <a:r>
              <a:rPr lang="en-US" sz="3200" dirty="0"/>
              <a:t>Core CPI, 3.7%</a:t>
            </a:r>
          </a:p>
          <a:p>
            <a:r>
              <a:rPr lang="en-US" sz="3200" dirty="0"/>
              <a:t>Core PCE, 3.9%.</a:t>
            </a:r>
          </a:p>
          <a:p>
            <a:endParaRPr lang="en-US" sz="3200" dirty="0"/>
          </a:p>
          <a:p>
            <a:r>
              <a:rPr lang="en-US" sz="3200" dirty="0"/>
              <a:t>Typically more like 0.5 % pts.</a:t>
            </a:r>
          </a:p>
        </p:txBody>
      </p:sp>
    </p:spTree>
    <p:extLst>
      <p:ext uri="{BB962C8B-B14F-4D97-AF65-F5344CB8AC3E}">
        <p14:creationId xmlns:p14="http://schemas.microsoft.com/office/powerpoint/2010/main" val="60314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BEB0B-9EE4-653E-7C80-6F4A4952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asuring “Underlying” Inflation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9C605E-77AE-A3AF-AC85-974054442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6785" y="1766214"/>
            <a:ext cx="7529330" cy="40233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BFBA-D8F8-1B65-6FF4-FBD3B8B1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152D6-E7F3-22E5-6F2F-59D22B6DAE53}"/>
              </a:ext>
            </a:extLst>
          </p:cNvPr>
          <p:cNvSpPr txBox="1"/>
          <p:nvPr/>
        </p:nvSpPr>
        <p:spPr>
          <a:xfrm>
            <a:off x="261257" y="1480458"/>
            <a:ext cx="37737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Reasons for Measuring Recent Inflation:</a:t>
            </a:r>
          </a:p>
          <a:p>
            <a:pPr marL="514350" indent="-514350">
              <a:buAutoNum type="arabicPeriod"/>
            </a:pPr>
            <a:r>
              <a:rPr lang="en-US" sz="2800" dirty="0"/>
              <a:t>What has happened to the Cost of Living?</a:t>
            </a:r>
          </a:p>
          <a:p>
            <a:pPr marL="514350" indent="-514350">
              <a:buAutoNum type="arabicPeriod"/>
            </a:pPr>
            <a:r>
              <a:rPr lang="en-US" sz="2800" dirty="0"/>
              <a:t>What is likely to happen to inflation over the next 12-18 months?</a:t>
            </a:r>
          </a:p>
        </p:txBody>
      </p:sp>
    </p:spTree>
    <p:extLst>
      <p:ext uri="{BB962C8B-B14F-4D97-AF65-F5344CB8AC3E}">
        <p14:creationId xmlns:p14="http://schemas.microsoft.com/office/powerpoint/2010/main" val="32410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2679-8FB3-5B9D-8FD0-D3622A67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Ren</a:t>
            </a:r>
            <a:r>
              <a:rPr lang="en-US" dirty="0"/>
              <a:t>ts Paid versus Asking Rents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9BEF3-F03C-30BA-C293-324D3793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7918C9-27DA-F7AE-4F03-4CA36DECBF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409547"/>
              </p:ext>
            </p:extLst>
          </p:nvPr>
        </p:nvGraphicFramePr>
        <p:xfrm>
          <a:off x="838200" y="1116958"/>
          <a:ext cx="10515600" cy="5113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576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DD6D-C674-0C6A-FB3A-F20B28F84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ges Haven’t Kept Pace with Inflation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4A9D5-0DD4-8928-0B3C-792406E3D90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46514" y="1200708"/>
            <a:ext cx="8367042" cy="5212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E24EA6-4F99-E899-E6D9-F22A53C49F4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146514" y="1170465"/>
            <a:ext cx="8321040" cy="5212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021C9-7DEA-1D9E-B748-ACE0882A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B4B56AB-306C-02E3-E2ED-876A9681E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891568"/>
              </p:ext>
            </p:extLst>
          </p:nvPr>
        </p:nvGraphicFramePr>
        <p:xfrm>
          <a:off x="2323311" y="1277257"/>
          <a:ext cx="8321040" cy="521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5708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9661-8FC0-73A2-59EF-42215DCB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“Nominal” 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56137-66C9-7172-BDE2-4287108D4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Inflation:  There is a lot of work still to be done.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3287-04A6-1739-1128-F40D0C4C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736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E3AC-1EE9-B24C-02E1-FD448FE9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</a:t>
            </a:r>
            <a:r>
              <a:rPr lang="en-US" dirty="0"/>
              <a:t>icy  Effects: Fiscal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9226D-C74D-5FB9-9360-0FC3701AD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80" y="17351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2020-2021:  massive stimulus, $4.6t:  Cares Act, 3 rounds of stimulus checks, expanded unemployment benefits, Payroll Protection Loans.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7BBBD-CE45-7541-19D1-ECCA2939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5392B-DA3A-4613-BA66-819D85AB1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592" y="2738548"/>
            <a:ext cx="5838359" cy="3291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12F657-4469-BC1C-A632-980410772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828" y="2738548"/>
            <a:ext cx="4644581" cy="31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>
            <a:spLocks noGrp="1"/>
          </p:cNvSpPr>
          <p:nvPr>
            <p:ph type="title"/>
          </p:nvPr>
        </p:nvSpPr>
        <p:spPr>
          <a:xfrm>
            <a:off x="790072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Pol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icy Effects:  Monetary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0" name="Google Shape;290;p4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2C452F-8BF2-F06B-1543-5490876D6883}"/>
              </a:ext>
            </a:extLst>
          </p:cNvPr>
          <p:cNvSpPr txBox="1"/>
          <p:nvPr/>
        </p:nvSpPr>
        <p:spPr>
          <a:xfrm>
            <a:off x="525346" y="1132504"/>
            <a:ext cx="96155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2020-2/2022:  policy interest rate at zero, new round of quantitative easing.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3/2022-present:  most rapid increase in interest rates since Paul Volcker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7084FB-8416-4011-16B5-3638CCF0212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80911" y="2915763"/>
            <a:ext cx="6035040" cy="338328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6F040C-A52A-C035-D60B-874A08E23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46" y="2915763"/>
            <a:ext cx="5334037" cy="3308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1"/>
          <p:cNvSpPr txBox="1">
            <a:spLocks noGrp="1"/>
          </p:cNvSpPr>
          <p:nvPr>
            <p:ph type="title"/>
          </p:nvPr>
        </p:nvSpPr>
        <p:spPr>
          <a:xfrm>
            <a:off x="814136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/>
              <a:t>ere we Stand</a:t>
            </a:r>
            <a:endParaRPr dirty="0"/>
          </a:p>
        </p:txBody>
      </p:sp>
      <p:sp>
        <p:nvSpPr>
          <p:cNvPr id="378" name="Google Shape;378;p51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Char char="•"/>
            </a:pPr>
            <a:r>
              <a:rPr lang="en-US" dirty="0" err="1"/>
              <a:t>Bidenomics</a:t>
            </a:r>
            <a:r>
              <a:rPr lang="en-US" dirty="0"/>
              <a:t>?</a:t>
            </a:r>
          </a:p>
          <a:p>
            <a:pPr lvl="1">
              <a:spcBef>
                <a:spcPts val="0"/>
              </a:spcBef>
              <a:buClr>
                <a:srgbClr val="0C4C88"/>
              </a:buClr>
              <a:buSzPts val="2800"/>
              <a:buChar char="•"/>
            </a:pPr>
            <a:r>
              <a:rPr lang="en-US" dirty="0"/>
              <a:t>The ARP was probably too big, but helped many poor families, and the Fed was aware of the size of the stimulus.</a:t>
            </a:r>
          </a:p>
          <a:p>
            <a:pPr lvl="1">
              <a:spcBef>
                <a:spcPts val="0"/>
              </a:spcBef>
              <a:buClr>
                <a:srgbClr val="0C4C88"/>
              </a:buClr>
              <a:buSzPts val="2800"/>
              <a:buFont typeface="Calibri" panose="020F0502020204030204" pitchFamily="34" charset="0"/>
              <a:buChar char="•"/>
            </a:pPr>
            <a:r>
              <a:rPr lang="en-US" dirty="0"/>
              <a:t>Chips Act</a:t>
            </a:r>
          </a:p>
          <a:p>
            <a:pPr lvl="1">
              <a:spcBef>
                <a:spcPts val="0"/>
              </a:spcBef>
              <a:buClr>
                <a:srgbClr val="0C4C88"/>
              </a:buClr>
              <a:buSzPts val="2800"/>
              <a:buChar char="•"/>
            </a:pPr>
            <a:r>
              <a:rPr lang="en-US" dirty="0"/>
              <a:t>Inflation Reduction Act.</a:t>
            </a:r>
          </a:p>
          <a:p>
            <a:pPr marL="0" indent="0">
              <a:spcBef>
                <a:spcPts val="0"/>
              </a:spcBef>
              <a:buClr>
                <a:srgbClr val="0C4C88"/>
              </a:buClr>
              <a:buSzPts val="2800"/>
              <a:buNone/>
            </a:pPr>
            <a:r>
              <a:rPr lang="en-US" dirty="0"/>
              <a:t>More importantly, Presidents don’t have much effect on the economy in the short run.</a:t>
            </a:r>
          </a:p>
          <a:p>
            <a:pPr marL="0" indent="0">
              <a:spcBef>
                <a:spcPts val="0"/>
              </a:spcBef>
              <a:buClr>
                <a:srgbClr val="0C4C88"/>
              </a:buClr>
              <a:buSzPts val="2800"/>
              <a:buNone/>
            </a:pPr>
            <a:endParaRPr lang="en-US" dirty="0"/>
          </a:p>
          <a:p>
            <a:pPr>
              <a:spcBef>
                <a:spcPts val="0"/>
              </a:spcBef>
              <a:buClr>
                <a:srgbClr val="0C4C88"/>
              </a:buClr>
              <a:buSzPts val="2800"/>
            </a:pPr>
            <a:r>
              <a:rPr lang="en-US" dirty="0"/>
              <a:t>Monetary policy was too easy for too long, but since March of last year has been much more restrictive.</a:t>
            </a:r>
          </a:p>
          <a:p>
            <a:pPr>
              <a:spcBef>
                <a:spcPts val="0"/>
              </a:spcBef>
              <a:buClr>
                <a:srgbClr val="0C4C88"/>
              </a:buClr>
              <a:buSzPts val="2800"/>
            </a:pPr>
            <a:r>
              <a:rPr lang="en-US" dirty="0"/>
              <a:t>Yes, there were supply chain issues that temporarily raised inflation, but there was (is?) too much total spending.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r>
              <a:rPr lang="en-US" dirty="0"/>
              <a:t>So, where are we headed?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r>
              <a:rPr lang="en-US" dirty="0"/>
              <a:t>What will the Fed do?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endParaRPr dirty="0"/>
          </a:p>
        </p:txBody>
      </p:sp>
      <p:sp>
        <p:nvSpPr>
          <p:cNvPr id="379" name="Google Shape;379;p5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19A6-615B-1C16-9175-289C110F9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View in September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F4D1E-E799-D546-31F6-FCC51235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51E8FD-2A58-8052-7D75-0C9944CB6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9375" y="1241224"/>
            <a:ext cx="5438489" cy="466344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4BCAC-5D9A-23BE-3296-6CE9663217A9}"/>
              </a:ext>
            </a:extLst>
          </p:cNvPr>
          <p:cNvSpPr txBox="1"/>
          <p:nvPr/>
        </p:nvSpPr>
        <p:spPr>
          <a:xfrm>
            <a:off x="7559039" y="1600200"/>
            <a:ext cx="3528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Austin </a:t>
            </a:r>
            <a:r>
              <a:rPr lang="en-US" dirty="0" err="1"/>
              <a:t>Goolsbee</a:t>
            </a:r>
            <a:r>
              <a:rPr lang="en-US" dirty="0"/>
              <a:t>, President of the Chicago Fed.  The economy is on a “golden </a:t>
            </a:r>
            <a:r>
              <a:rPr lang="en-US" dirty="0" err="1"/>
              <a:t>path”and</a:t>
            </a:r>
            <a:r>
              <a:rPr lang="en-US" dirty="0"/>
              <a:t> will achieve the  “mother of all soft landings.”</a:t>
            </a:r>
          </a:p>
        </p:txBody>
      </p:sp>
    </p:spTree>
    <p:extLst>
      <p:ext uri="{BB962C8B-B14F-4D97-AF65-F5344CB8AC3E}">
        <p14:creationId xmlns:p14="http://schemas.microsoft.com/office/powerpoint/2010/main" val="15847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CC7C-6FF3-9DA3-8299-DD9D8391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re Bad News for Biden: Gas Prices!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ACED3-A3C0-BD8E-82CE-725EC447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56DF9-F59C-1E86-2413-62F8197F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89" y="1091683"/>
            <a:ext cx="12192000" cy="506652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13BE47-1294-9149-2180-874EA2B20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2487374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123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75346-F426-DCEF-AFE0-1DAD3B35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9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Players’ Views on the Risk of a Recession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D6AFA-EF14-C3C8-BD5A-C68B2473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08954-6A70-1909-F3D3-DB6E7ABB04DE}"/>
              </a:ext>
            </a:extLst>
          </p:cNvPr>
          <p:cNvSpPr txBox="1"/>
          <p:nvPr/>
        </p:nvSpPr>
        <p:spPr>
          <a:xfrm>
            <a:off x="3657403" y="6481241"/>
            <a:ext cx="4099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https://advisor.visualcapitalist.com/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727A4E6-10BA-2099-FC22-BEE2653A9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579" y="1811934"/>
            <a:ext cx="8958800" cy="3931920"/>
          </a:xfrm>
        </p:spPr>
      </p:pic>
    </p:spTree>
    <p:extLst>
      <p:ext uri="{BB962C8B-B14F-4D97-AF65-F5344CB8AC3E}">
        <p14:creationId xmlns:p14="http://schemas.microsoft.com/office/powerpoint/2010/main" val="2532238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>
                <a:solidFill>
                  <a:srgbClr val="1E4E79"/>
                </a:solidFill>
              </a:rPr>
              <a:t>at is a Recession?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Char char="•"/>
            </a:pPr>
            <a:r>
              <a:rPr lang="en-US" dirty="0"/>
              <a:t>Defined by the National Bureau of Economic Research (NBER)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</a:rPr>
              <a:t>“</a:t>
            </a: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The NBER's definition emphasizes that a recession involves a significant decline in economic activity that is spread across the economy and lasts more than a few months.”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Popular Rule of Thumb:  Two or more, consecutive quarters where Real GDP falls.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Recessions are caused by decreases in total spending.</a:t>
            </a:r>
            <a:endParaRPr dirty="0"/>
          </a:p>
        </p:txBody>
      </p:sp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4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Rea</a:t>
            </a:r>
            <a:r>
              <a:rPr lang="en-US">
                <a:solidFill>
                  <a:srgbClr val="1E4E79"/>
                </a:solidFill>
              </a:rPr>
              <a:t>l GDP Growth and Recessions</a:t>
            </a:r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pic>
        <p:nvPicPr>
          <p:cNvPr id="4" name="FRED Graph Chart" descr="FRED Graph">
            <a:extLst>
              <a:ext uri="{FF2B5EF4-FFF2-40B4-BE49-F238E27FC236}">
                <a16:creationId xmlns:a16="http://schemas.microsoft.com/office/drawing/2014/main" id="{05D2245F-1D1C-0D4A-2A23-2EDF0511D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3610" y="1570038"/>
            <a:ext cx="9796346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85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ECF3D-D379-4121-C086-EE4702128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netary Policy is Tough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2F25E-A064-72D6-F540-51D3FF9AD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6C777-95D2-EFAC-3A71-09105E4A5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pic>
        <p:nvPicPr>
          <p:cNvPr id="5" name="Online Media 4" title="Federal Reserve Chair And Elizabeth Warren Clash Over Unemployment Rates">
            <a:hlinkClick r:id="" action="ppaction://media"/>
            <a:extLst>
              <a:ext uri="{FF2B5EF4-FFF2-40B4-BE49-F238E27FC236}">
                <a16:creationId xmlns:a16="http://schemas.microsoft.com/office/drawing/2014/main" id="{C95426B7-B57B-C4DB-E80B-5026B63E66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29706" y="1325563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50217-E84D-654C-99D5-3597856D3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y are Both Right!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210FC-BC64-D4E6-B696-597BFC35A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Warren: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Powell: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“We are taking the only measures we have to bring inflation down….Will working people be better off if we just walk away from our job and inflation remains at 5 or </a:t>
            </a:r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6 percent?”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AF559-8A16-0B1C-27DB-13BAE474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7C1E028-769D-989B-F0BE-04229C8A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10" y="1511543"/>
            <a:ext cx="545550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5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55FD-FA3F-41DA-70EE-ADCA9B81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d, It Will Only Get Harder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49B13-7D1F-DBDA-50BD-379465489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Biden has tied his campaign to the performance of the economy, but it is the Fed that can affect the economy between now and 11/24</a:t>
            </a:r>
          </a:p>
          <a:p>
            <a:r>
              <a:rPr lang="en-US" dirty="0"/>
              <a:t>Known Unknowns</a:t>
            </a:r>
          </a:p>
          <a:p>
            <a:pPr lvl="1"/>
            <a:r>
              <a:rPr lang="en-US" dirty="0"/>
              <a:t>Congressional paralysis and possible government shutdown, 11/17.</a:t>
            </a:r>
          </a:p>
          <a:p>
            <a:pPr lvl="1"/>
            <a:r>
              <a:rPr lang="en-US" dirty="0"/>
              <a:t>Wars in Ukraine and Israel.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F935C-D7EF-CF42-5DC3-34F367DB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44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523B6-1413-5C64-3CCE-9CC44E9D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known Unknowns!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AFB57-EC77-9E62-B050-2A349D6DD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6C1C1-F0C2-AF58-EC8E-AF24DF95C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6C877-F9E0-F9B1-FA07-C3B24A343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31641"/>
            <a:ext cx="10983686" cy="49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18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EA22F-5DA3-AA0E-F4DC-60C2780E1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</a:t>
            </a:r>
            <a:r>
              <a:rPr lang="en-US" dirty="0"/>
              <a:t>y Tuned!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FE476-BD98-A752-7B3F-4EAF99C27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This month’s economic reports (8:30AM)</a:t>
            </a:r>
          </a:p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, Third Quarter GDP estimates.</a:t>
            </a:r>
          </a:p>
          <a:p>
            <a:r>
              <a:rPr lang="en-US" dirty="0"/>
              <a:t>27</a:t>
            </a:r>
            <a:r>
              <a:rPr lang="en-US" baseline="30000" dirty="0"/>
              <a:t>th</a:t>
            </a:r>
            <a:r>
              <a:rPr lang="en-US" dirty="0"/>
              <a:t>, PCE inflation. </a:t>
            </a:r>
          </a:p>
          <a:p>
            <a:r>
              <a:rPr lang="en-US" dirty="0"/>
              <a:t>31</a:t>
            </a:r>
            <a:r>
              <a:rPr lang="en-US" baseline="30000" dirty="0"/>
              <a:t>st</a:t>
            </a:r>
            <a:r>
              <a:rPr lang="en-US" dirty="0"/>
              <a:t>, Employment Cost Index</a:t>
            </a:r>
          </a:p>
          <a:p>
            <a:pPr marL="0" indent="0">
              <a:buNone/>
            </a:pPr>
            <a:r>
              <a:rPr lang="en-US" dirty="0"/>
              <a:t>Upcoming Monetary Policy Meetings:</a:t>
            </a:r>
          </a:p>
          <a:p>
            <a:r>
              <a:rPr lang="en-US" dirty="0"/>
              <a:t>10/31-11/01.</a:t>
            </a:r>
          </a:p>
          <a:p>
            <a:r>
              <a:rPr lang="en-US" dirty="0"/>
              <a:t>12/12-12/13</a:t>
            </a:r>
          </a:p>
          <a:p>
            <a:pPr marL="0" indent="0">
              <a:buNone/>
            </a:pPr>
            <a:r>
              <a:rPr lang="en-US" dirty="0"/>
              <a:t>Please Visit My Google Site:  </a:t>
            </a:r>
            <a:br>
              <a:rPr lang="en-US" dirty="0"/>
            </a:br>
            <a:r>
              <a:rPr lang="en-US" dirty="0"/>
              <a:t>https://sites.google.com/view/macro-current-issues/home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6A6E7-900A-745E-A4B3-58DCE331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9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D1F9-7BF0-AD4B-A069-2C298A432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de: Bicycle Supply Chain (Alan Deardorff)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EEF06-B51E-A347-BE47-E83AEC2E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FD983-DF47-2A49-82FA-0E5FFF9E2820}"/>
              </a:ext>
            </a:extLst>
          </p:cNvPr>
          <p:cNvSpPr txBox="1"/>
          <p:nvPr/>
        </p:nvSpPr>
        <p:spPr>
          <a:xfrm>
            <a:off x="8680525" y="6510508"/>
            <a:ext cx="30130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Source:  World Development Report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7258B-6534-C04C-9514-85EB5477E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25" y="921081"/>
            <a:ext cx="6298754" cy="54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122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82" y="-3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Let’</a:t>
            </a:r>
            <a:r>
              <a:rPr lang="en-US" sz="3800" dirty="0"/>
              <a:t>s Hear from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670559"/>
            <a:ext cx="11074608" cy="592479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en-US" sz="5100" dirty="0">
              <a:hlinkClick r:id="rId2"/>
            </a:endParaRPr>
          </a:p>
          <a:p>
            <a:pPr marL="0" indent="0" algn="ctr">
              <a:buNone/>
            </a:pPr>
            <a:r>
              <a:rPr lang="en-US" sz="6400" dirty="0"/>
              <a:t>Geoffrey Woglom grwoglom@amherst.edu</a:t>
            </a:r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Contact NEED: </a:t>
            </a:r>
            <a:r>
              <a:rPr lang="en-US" sz="7400" dirty="0" err="1"/>
              <a:t>I</a:t>
            </a:r>
            <a:r>
              <a:rPr lang="en-US" sz="7400" dirty="0" err="1">
                <a:hlinkClick r:id="rId3"/>
              </a:rPr>
              <a:t>nfo@NEEDEcon.org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Submit a testimonial:  </a:t>
            </a:r>
            <a:r>
              <a:rPr lang="en-US" sz="7400" dirty="0">
                <a:hlinkClick r:id="rId4"/>
              </a:rPr>
              <a:t>www.NEEDEcon.org/testimonials.php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Support NEED:  www.NEEDEcon.org/donate.php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98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1 (10/24):   Economic Update (Geoffrey Woglom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 (10/31): Trade and Globalization (Alan Deardorff U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(11/07): International Institutions (Alan Deardorff U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(11/14): Economic Inequality (Roger White Whittier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(11/21):  Economics of Immigration (Roger White Whittier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(12/05):  Monetary Policy (Geoffrey Woglom)</a:t>
            </a:r>
          </a:p>
          <a:p>
            <a:pPr lvl="1">
              <a:spcAft>
                <a:spcPts val="1000"/>
              </a:spcAft>
            </a:pPr>
            <a:endParaRPr lang="en-US" dirty="0"/>
          </a:p>
          <a:p>
            <a:pPr lvl="1"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896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D1F9-7BF0-AD4B-A069-2C298A432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de: Bicycle Supply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EEF06-B51E-A347-BE47-E83AEC2E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FD983-DF47-2A49-82FA-0E5FFF9E2820}"/>
              </a:ext>
            </a:extLst>
          </p:cNvPr>
          <p:cNvSpPr txBox="1"/>
          <p:nvPr/>
        </p:nvSpPr>
        <p:spPr>
          <a:xfrm>
            <a:off x="8680525" y="6510508"/>
            <a:ext cx="30130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Source:  World Development Report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7258B-6534-C04C-9514-85EB5477E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25" y="921081"/>
            <a:ext cx="6298754" cy="54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57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DB8A-2E79-4908-529F-15149A91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3" y="251336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</a:t>
            </a:r>
            <a:r>
              <a:rPr lang="en-US" dirty="0"/>
              <a:t>ernational Institutions:  Alan Deardorff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8B241-58A3-CACC-DEC1-9FF1E8B03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pic>
        <p:nvPicPr>
          <p:cNvPr id="1026" name="Picture 2" descr="IMF Delegation's September Visit to Turkey Sparks Controversy Amid Denials">
            <a:extLst>
              <a:ext uri="{FF2B5EF4-FFF2-40B4-BE49-F238E27FC236}">
                <a16:creationId xmlns:a16="http://schemas.microsoft.com/office/drawing/2014/main" id="{9317F135-2598-C3F3-F560-977897E77E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" y="1708934"/>
            <a:ext cx="6232966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Is the World Bank, and What Does It Do?">
            <a:extLst>
              <a:ext uri="{FF2B5EF4-FFF2-40B4-BE49-F238E27FC236}">
                <a16:creationId xmlns:a16="http://schemas.microsoft.com/office/drawing/2014/main" id="{3B62E8FB-33C2-4829-F83B-DD511453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61" y="1964362"/>
            <a:ext cx="59371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163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Chart, line chart&#10;&#10;Description automatically generated">
            <a:extLst>
              <a:ext uri="{FF2B5EF4-FFF2-40B4-BE49-F238E27FC236}">
                <a16:creationId xmlns:a16="http://schemas.microsoft.com/office/drawing/2014/main" id="{60AAD2E0-F2B3-B94D-A37B-FD662AAA6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37478" y="1260089"/>
            <a:ext cx="9940273" cy="49701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Inequality: Share of Top 10%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9368927" y="2690870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777489" y="3628042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>
            <a:cxnSpLocks/>
          </p:cNvCxnSpPr>
          <p:nvPr/>
        </p:nvCxnSpPr>
        <p:spPr>
          <a:xfrm>
            <a:off x="9979755" y="2272312"/>
            <a:ext cx="664596" cy="786625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9734575" y="3058937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3457487" y="1843487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4473566" y="3058937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4124011" y="1652596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328382591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15146</TotalTime>
  <Words>1770</Words>
  <Application>Microsoft Office PowerPoint</Application>
  <PresentationFormat>Widescreen</PresentationFormat>
  <Paragraphs>318</Paragraphs>
  <Slides>49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Arimo</vt:lpstr>
      <vt:lpstr>Calibri</vt:lpstr>
      <vt:lpstr>Courier New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Trade: Bicycle Supply Chain</vt:lpstr>
      <vt:lpstr>International Institutions:  Alan Deardorff </vt:lpstr>
      <vt:lpstr>Income Inequality: Share of Top 10%</vt:lpstr>
      <vt:lpstr> Immigrant Population in 2017</vt:lpstr>
      <vt:lpstr>The Fed and Short-term Interest Rates</vt:lpstr>
      <vt:lpstr>Submitting Questions</vt:lpstr>
      <vt:lpstr>PowerPoint Presentation</vt:lpstr>
      <vt:lpstr>Credits and Disclaimer</vt:lpstr>
      <vt:lpstr>Outline for the Talk</vt:lpstr>
      <vt:lpstr>Gross Domestic Product</vt:lpstr>
      <vt:lpstr>The Size of the World Economies</vt:lpstr>
      <vt:lpstr>GDP and ‘Potential’ during the Recovery</vt:lpstr>
      <vt:lpstr>Unemployment is Near Record Lows</vt:lpstr>
      <vt:lpstr>Where Have All the Workers Gone?</vt:lpstr>
      <vt:lpstr>The Great Resignation?</vt:lpstr>
      <vt:lpstr>Labor Market in Florida  </vt:lpstr>
      <vt:lpstr>Overall Good News on the Real Side</vt:lpstr>
      <vt:lpstr>Interest Rates: Era of Falling Rates Over?</vt:lpstr>
      <vt:lpstr>Mortgage Rates are Having an Effect</vt:lpstr>
      <vt:lpstr>National Housing Market and Closer to Home</vt:lpstr>
      <vt:lpstr>Stock Prices:  Greed Giving Way to Fear?</vt:lpstr>
      <vt:lpstr>Inflation during the Recovery (CPI)</vt:lpstr>
      <vt:lpstr>Fed’s Measure (PCE)</vt:lpstr>
      <vt:lpstr>CPI vs. PCE:  Differences</vt:lpstr>
      <vt:lpstr>Measuring “Underlying” Inflation</vt:lpstr>
      <vt:lpstr>Rents Paid versus Asking Rents</vt:lpstr>
      <vt:lpstr>Wages Haven’t Kept Pace with Inflation</vt:lpstr>
      <vt:lpstr>The “Nominal”  Side</vt:lpstr>
      <vt:lpstr>Policy  Effects: Fiscal</vt:lpstr>
      <vt:lpstr>Policy Effects:  Monetary</vt:lpstr>
      <vt:lpstr>Where we Stand</vt:lpstr>
      <vt:lpstr>Fed’s View in September</vt:lpstr>
      <vt:lpstr>More Bad News for Biden: Gas Prices!</vt:lpstr>
      <vt:lpstr>Key Players’ Views on the Risk of a Recession</vt:lpstr>
      <vt:lpstr>What is a Recession?</vt:lpstr>
      <vt:lpstr>Real GDP Growth and Recessions</vt:lpstr>
      <vt:lpstr>Monetary Policy is Tough</vt:lpstr>
      <vt:lpstr>They are Both Right!</vt:lpstr>
      <vt:lpstr>And, It Will Only Get Harder</vt:lpstr>
      <vt:lpstr>Unknown Unknowns!</vt:lpstr>
      <vt:lpstr>Stay Tuned!</vt:lpstr>
      <vt:lpstr>Trade: Bicycle Supply Chain (Alan Deardorff)</vt:lpstr>
      <vt:lpstr> Let’s Hear from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Geoffrey Woglom</cp:lastModifiedBy>
  <cp:revision>358</cp:revision>
  <cp:lastPrinted>2022-01-18T19:59:29Z</cp:lastPrinted>
  <dcterms:created xsi:type="dcterms:W3CDTF">2017-05-03T22:30:38Z</dcterms:created>
  <dcterms:modified xsi:type="dcterms:W3CDTF">2023-10-24T16:53:25Z</dcterms:modified>
</cp:coreProperties>
</file>