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5"/>
  </p:notesMasterIdLst>
  <p:sldIdLst>
    <p:sldId id="4418" r:id="rId2"/>
    <p:sldId id="328" r:id="rId3"/>
    <p:sldId id="3935" r:id="rId4"/>
    <p:sldId id="1029" r:id="rId5"/>
    <p:sldId id="4001" r:id="rId6"/>
    <p:sldId id="4419" r:id="rId7"/>
    <p:sldId id="1099" r:id="rId8"/>
    <p:sldId id="4099" r:id="rId9"/>
    <p:sldId id="4168" r:id="rId10"/>
    <p:sldId id="532" r:id="rId11"/>
    <p:sldId id="3974" r:id="rId12"/>
    <p:sldId id="4420" r:id="rId13"/>
    <p:sldId id="4421" r:id="rId14"/>
    <p:sldId id="4422" r:id="rId15"/>
    <p:sldId id="263" r:id="rId16"/>
    <p:sldId id="4417" r:id="rId17"/>
    <p:sldId id="264" r:id="rId18"/>
    <p:sldId id="4378" r:id="rId19"/>
    <p:sldId id="272" r:id="rId20"/>
    <p:sldId id="4380" r:id="rId21"/>
    <p:sldId id="4391" r:id="rId22"/>
    <p:sldId id="4403" r:id="rId23"/>
    <p:sldId id="4427" r:id="rId24"/>
    <p:sldId id="4404" r:id="rId25"/>
    <p:sldId id="4405" r:id="rId26"/>
    <p:sldId id="4406" r:id="rId27"/>
    <p:sldId id="4408" r:id="rId28"/>
    <p:sldId id="4423" r:id="rId29"/>
    <p:sldId id="4392" r:id="rId30"/>
    <p:sldId id="4393" r:id="rId31"/>
    <p:sldId id="283" r:id="rId32"/>
    <p:sldId id="294" r:id="rId33"/>
    <p:sldId id="4460" r:id="rId34"/>
    <p:sldId id="4454" r:id="rId35"/>
    <p:sldId id="4461" r:id="rId36"/>
    <p:sldId id="4462" r:id="rId37"/>
    <p:sldId id="4463" r:id="rId38"/>
    <p:sldId id="4464" r:id="rId39"/>
    <p:sldId id="4465" r:id="rId40"/>
    <p:sldId id="4466" r:id="rId41"/>
    <p:sldId id="4467" r:id="rId42"/>
    <p:sldId id="4468" r:id="rId43"/>
    <p:sldId id="41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BA5"/>
    <a:srgbClr val="A61A5D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3" autoAdjust="0"/>
    <p:restoredTop sz="83944"/>
  </p:normalViewPr>
  <p:slideViewPr>
    <p:cSldViewPr snapToGrid="0" snapToObjects="1">
      <p:cViewPr varScale="1">
        <p:scale>
          <a:sx n="102" d="100"/>
          <a:sy n="102" d="100"/>
        </p:scale>
        <p:origin x="23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2022Q4 GDP, $26.1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r>
                      <a:rPr lang="en-US" baseline="0"/>
                      <a:t>17,543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4,640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3,008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-3,855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4,568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US Single Family Home Value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'Metro_zhvi_uc_sfr_tier_0.33_0.6'!$BM$1:$JW$1</c:f>
              <c:numCache>
                <c:formatCode>m/d/yyyy</c:formatCode>
                <c:ptCount val="219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</c:numCache>
            </c:numRef>
          </c:cat>
          <c:val>
            <c:numRef>
              <c:f>'Metro_zhvi_uc_sfr_tier_0.33_0.6'!$BM$2:$JW$2</c:f>
              <c:numCache>
                <c:formatCode>General</c:formatCode>
                <c:ptCount val="219"/>
                <c:pt idx="0">
                  <c:v>184683</c:v>
                </c:pt>
                <c:pt idx="1">
                  <c:v>186158</c:v>
                </c:pt>
                <c:pt idx="2">
                  <c:v>187698</c:v>
                </c:pt>
                <c:pt idx="3">
                  <c:v>189291</c:v>
                </c:pt>
                <c:pt idx="4">
                  <c:v>191116</c:v>
                </c:pt>
                <c:pt idx="5">
                  <c:v>193020</c:v>
                </c:pt>
                <c:pt idx="6">
                  <c:v>195012</c:v>
                </c:pt>
                <c:pt idx="7">
                  <c:v>196978</c:v>
                </c:pt>
                <c:pt idx="8">
                  <c:v>198954</c:v>
                </c:pt>
                <c:pt idx="9">
                  <c:v>200860</c:v>
                </c:pt>
                <c:pt idx="10">
                  <c:v>202636</c:v>
                </c:pt>
                <c:pt idx="11">
                  <c:v>204234</c:v>
                </c:pt>
                <c:pt idx="12">
                  <c:v>205666</c:v>
                </c:pt>
                <c:pt idx="13">
                  <c:v>206874</c:v>
                </c:pt>
                <c:pt idx="14">
                  <c:v>208043</c:v>
                </c:pt>
                <c:pt idx="15">
                  <c:v>209262</c:v>
                </c:pt>
                <c:pt idx="16">
                  <c:v>210580</c:v>
                </c:pt>
                <c:pt idx="17">
                  <c:v>211840</c:v>
                </c:pt>
                <c:pt idx="18">
                  <c:v>212911</c:v>
                </c:pt>
                <c:pt idx="19">
                  <c:v>213710</c:v>
                </c:pt>
                <c:pt idx="20">
                  <c:v>214329</c:v>
                </c:pt>
                <c:pt idx="21">
                  <c:v>214693</c:v>
                </c:pt>
                <c:pt idx="22">
                  <c:v>214975</c:v>
                </c:pt>
                <c:pt idx="23">
                  <c:v>215085</c:v>
                </c:pt>
                <c:pt idx="24">
                  <c:v>215166</c:v>
                </c:pt>
                <c:pt idx="25">
                  <c:v>215184</c:v>
                </c:pt>
                <c:pt idx="26">
                  <c:v>215236</c:v>
                </c:pt>
                <c:pt idx="27">
                  <c:v>215283</c:v>
                </c:pt>
                <c:pt idx="28">
                  <c:v>215346</c:v>
                </c:pt>
                <c:pt idx="29">
                  <c:v>215244</c:v>
                </c:pt>
                <c:pt idx="30">
                  <c:v>214957</c:v>
                </c:pt>
                <c:pt idx="31">
                  <c:v>214414</c:v>
                </c:pt>
                <c:pt idx="32">
                  <c:v>213837</c:v>
                </c:pt>
                <c:pt idx="33">
                  <c:v>213121</c:v>
                </c:pt>
                <c:pt idx="34">
                  <c:v>212371</c:v>
                </c:pt>
                <c:pt idx="35">
                  <c:v>211416</c:v>
                </c:pt>
                <c:pt idx="36">
                  <c:v>210444</c:v>
                </c:pt>
                <c:pt idx="37">
                  <c:v>209271</c:v>
                </c:pt>
                <c:pt idx="38">
                  <c:v>208002</c:v>
                </c:pt>
                <c:pt idx="39">
                  <c:v>206579</c:v>
                </c:pt>
                <c:pt idx="40">
                  <c:v>205095</c:v>
                </c:pt>
                <c:pt idx="41">
                  <c:v>203589</c:v>
                </c:pt>
                <c:pt idx="42">
                  <c:v>201993</c:v>
                </c:pt>
                <c:pt idx="43">
                  <c:v>200270</c:v>
                </c:pt>
                <c:pt idx="44">
                  <c:v>198295</c:v>
                </c:pt>
                <c:pt idx="45">
                  <c:v>196368</c:v>
                </c:pt>
                <c:pt idx="46">
                  <c:v>194518</c:v>
                </c:pt>
                <c:pt idx="47">
                  <c:v>192689</c:v>
                </c:pt>
                <c:pt idx="48">
                  <c:v>190861</c:v>
                </c:pt>
                <c:pt idx="49">
                  <c:v>189071</c:v>
                </c:pt>
                <c:pt idx="50">
                  <c:v>187672</c:v>
                </c:pt>
                <c:pt idx="51">
                  <c:v>186362</c:v>
                </c:pt>
                <c:pt idx="52">
                  <c:v>185149</c:v>
                </c:pt>
                <c:pt idx="53">
                  <c:v>183894</c:v>
                </c:pt>
                <c:pt idx="54">
                  <c:v>182744</c:v>
                </c:pt>
                <c:pt idx="55">
                  <c:v>181716</c:v>
                </c:pt>
                <c:pt idx="56">
                  <c:v>180723</c:v>
                </c:pt>
                <c:pt idx="57">
                  <c:v>179804</c:v>
                </c:pt>
                <c:pt idx="58">
                  <c:v>179088</c:v>
                </c:pt>
                <c:pt idx="59">
                  <c:v>178766</c:v>
                </c:pt>
                <c:pt idx="60">
                  <c:v>178634</c:v>
                </c:pt>
                <c:pt idx="61">
                  <c:v>178570</c:v>
                </c:pt>
                <c:pt idx="62">
                  <c:v>178472</c:v>
                </c:pt>
                <c:pt idx="63">
                  <c:v>178497</c:v>
                </c:pt>
                <c:pt idx="64">
                  <c:v>178680</c:v>
                </c:pt>
                <c:pt idx="65">
                  <c:v>178775</c:v>
                </c:pt>
                <c:pt idx="66">
                  <c:v>178593</c:v>
                </c:pt>
                <c:pt idx="67">
                  <c:v>177911</c:v>
                </c:pt>
                <c:pt idx="68">
                  <c:v>176992</c:v>
                </c:pt>
                <c:pt idx="69">
                  <c:v>175895</c:v>
                </c:pt>
                <c:pt idx="70">
                  <c:v>174826</c:v>
                </c:pt>
                <c:pt idx="71">
                  <c:v>173730</c:v>
                </c:pt>
                <c:pt idx="72">
                  <c:v>172727</c:v>
                </c:pt>
                <c:pt idx="73">
                  <c:v>171778</c:v>
                </c:pt>
                <c:pt idx="74">
                  <c:v>170920</c:v>
                </c:pt>
                <c:pt idx="75">
                  <c:v>170115</c:v>
                </c:pt>
                <c:pt idx="76">
                  <c:v>169272</c:v>
                </c:pt>
                <c:pt idx="77">
                  <c:v>168409</c:v>
                </c:pt>
                <c:pt idx="78">
                  <c:v>167582</c:v>
                </c:pt>
                <c:pt idx="79">
                  <c:v>166938</c:v>
                </c:pt>
                <c:pt idx="80">
                  <c:v>166373</c:v>
                </c:pt>
                <c:pt idx="81">
                  <c:v>165882</c:v>
                </c:pt>
                <c:pt idx="82">
                  <c:v>165355</c:v>
                </c:pt>
                <c:pt idx="83">
                  <c:v>164912</c:v>
                </c:pt>
                <c:pt idx="84">
                  <c:v>164512</c:v>
                </c:pt>
                <c:pt idx="85">
                  <c:v>164286</c:v>
                </c:pt>
                <c:pt idx="86">
                  <c:v>164181</c:v>
                </c:pt>
                <c:pt idx="87">
                  <c:v>164353</c:v>
                </c:pt>
                <c:pt idx="88">
                  <c:v>164684</c:v>
                </c:pt>
                <c:pt idx="89">
                  <c:v>165168</c:v>
                </c:pt>
                <c:pt idx="90">
                  <c:v>165626</c:v>
                </c:pt>
                <c:pt idx="91">
                  <c:v>166092</c:v>
                </c:pt>
                <c:pt idx="92">
                  <c:v>166532</c:v>
                </c:pt>
                <c:pt idx="93">
                  <c:v>167014</c:v>
                </c:pt>
                <c:pt idx="94">
                  <c:v>167578</c:v>
                </c:pt>
                <c:pt idx="95">
                  <c:v>168269</c:v>
                </c:pt>
                <c:pt idx="96">
                  <c:v>169043</c:v>
                </c:pt>
                <c:pt idx="97">
                  <c:v>169984</c:v>
                </c:pt>
                <c:pt idx="98">
                  <c:v>171038</c:v>
                </c:pt>
                <c:pt idx="99">
                  <c:v>172249</c:v>
                </c:pt>
                <c:pt idx="100">
                  <c:v>173478</c:v>
                </c:pt>
                <c:pt idx="101">
                  <c:v>174787</c:v>
                </c:pt>
                <c:pt idx="102">
                  <c:v>176123</c:v>
                </c:pt>
                <c:pt idx="103">
                  <c:v>177459</c:v>
                </c:pt>
                <c:pt idx="104">
                  <c:v>178691</c:v>
                </c:pt>
                <c:pt idx="105">
                  <c:v>179861</c:v>
                </c:pt>
                <c:pt idx="106">
                  <c:v>180991</c:v>
                </c:pt>
                <c:pt idx="107">
                  <c:v>182044</c:v>
                </c:pt>
                <c:pt idx="108">
                  <c:v>183054</c:v>
                </c:pt>
                <c:pt idx="109">
                  <c:v>184050</c:v>
                </c:pt>
                <c:pt idx="110">
                  <c:v>185081</c:v>
                </c:pt>
                <c:pt idx="111">
                  <c:v>185938</c:v>
                </c:pt>
                <c:pt idx="112">
                  <c:v>186656</c:v>
                </c:pt>
                <c:pt idx="113">
                  <c:v>187313</c:v>
                </c:pt>
                <c:pt idx="114">
                  <c:v>187986</c:v>
                </c:pt>
                <c:pt idx="115">
                  <c:v>188571</c:v>
                </c:pt>
                <c:pt idx="116">
                  <c:v>188976</c:v>
                </c:pt>
                <c:pt idx="117">
                  <c:v>189351</c:v>
                </c:pt>
                <c:pt idx="118">
                  <c:v>189829</c:v>
                </c:pt>
                <c:pt idx="119">
                  <c:v>190467</c:v>
                </c:pt>
                <c:pt idx="120">
                  <c:v>191188</c:v>
                </c:pt>
                <c:pt idx="121">
                  <c:v>191912</c:v>
                </c:pt>
                <c:pt idx="122">
                  <c:v>192718</c:v>
                </c:pt>
                <c:pt idx="123">
                  <c:v>193614</c:v>
                </c:pt>
                <c:pt idx="124">
                  <c:v>194557</c:v>
                </c:pt>
                <c:pt idx="125">
                  <c:v>195493</c:v>
                </c:pt>
                <c:pt idx="126">
                  <c:v>196303</c:v>
                </c:pt>
                <c:pt idx="127">
                  <c:v>197011</c:v>
                </c:pt>
                <c:pt idx="128">
                  <c:v>197687</c:v>
                </c:pt>
                <c:pt idx="129">
                  <c:v>198406</c:v>
                </c:pt>
                <c:pt idx="130">
                  <c:v>199158</c:v>
                </c:pt>
                <c:pt idx="131">
                  <c:v>199884</c:v>
                </c:pt>
                <c:pt idx="132">
                  <c:v>200743</c:v>
                </c:pt>
                <c:pt idx="133">
                  <c:v>201696</c:v>
                </c:pt>
                <c:pt idx="134">
                  <c:v>202741</c:v>
                </c:pt>
                <c:pt idx="135">
                  <c:v>203663</c:v>
                </c:pt>
                <c:pt idx="136">
                  <c:v>204664</c:v>
                </c:pt>
                <c:pt idx="137">
                  <c:v>205636</c:v>
                </c:pt>
                <c:pt idx="138">
                  <c:v>206616</c:v>
                </c:pt>
                <c:pt idx="139">
                  <c:v>207496</c:v>
                </c:pt>
                <c:pt idx="140">
                  <c:v>208336</c:v>
                </c:pt>
                <c:pt idx="141">
                  <c:v>209215</c:v>
                </c:pt>
                <c:pt idx="142">
                  <c:v>210159</c:v>
                </c:pt>
                <c:pt idx="143">
                  <c:v>211221</c:v>
                </c:pt>
                <c:pt idx="144">
                  <c:v>212320</c:v>
                </c:pt>
                <c:pt idx="145">
                  <c:v>213422</c:v>
                </c:pt>
                <c:pt idx="146">
                  <c:v>214556</c:v>
                </c:pt>
                <c:pt idx="147">
                  <c:v>215728</c:v>
                </c:pt>
                <c:pt idx="148">
                  <c:v>216986</c:v>
                </c:pt>
                <c:pt idx="149">
                  <c:v>218183</c:v>
                </c:pt>
                <c:pt idx="150">
                  <c:v>219331</c:v>
                </c:pt>
                <c:pt idx="151">
                  <c:v>220329</c:v>
                </c:pt>
                <c:pt idx="152">
                  <c:v>221329</c:v>
                </c:pt>
                <c:pt idx="153">
                  <c:v>222422</c:v>
                </c:pt>
                <c:pt idx="154">
                  <c:v>223626</c:v>
                </c:pt>
                <c:pt idx="155">
                  <c:v>224894</c:v>
                </c:pt>
                <c:pt idx="156">
                  <c:v>226194</c:v>
                </c:pt>
                <c:pt idx="157">
                  <c:v>227489</c:v>
                </c:pt>
                <c:pt idx="158">
                  <c:v>228855</c:v>
                </c:pt>
                <c:pt idx="159">
                  <c:v>230182</c:v>
                </c:pt>
                <c:pt idx="160">
                  <c:v>231506</c:v>
                </c:pt>
                <c:pt idx="161">
                  <c:v>232733</c:v>
                </c:pt>
                <c:pt idx="162">
                  <c:v>233853</c:v>
                </c:pt>
                <c:pt idx="163">
                  <c:v>234891</c:v>
                </c:pt>
                <c:pt idx="164">
                  <c:v>235877</c:v>
                </c:pt>
                <c:pt idx="165">
                  <c:v>236863</c:v>
                </c:pt>
                <c:pt idx="166">
                  <c:v>237838</c:v>
                </c:pt>
                <c:pt idx="167">
                  <c:v>238820</c:v>
                </c:pt>
                <c:pt idx="168">
                  <c:v>239831</c:v>
                </c:pt>
                <c:pt idx="169">
                  <c:v>240879</c:v>
                </c:pt>
                <c:pt idx="170">
                  <c:v>241856</c:v>
                </c:pt>
                <c:pt idx="171">
                  <c:v>242693</c:v>
                </c:pt>
                <c:pt idx="172">
                  <c:v>243415</c:v>
                </c:pt>
                <c:pt idx="173">
                  <c:v>244086</c:v>
                </c:pt>
                <c:pt idx="174">
                  <c:v>244714</c:v>
                </c:pt>
                <c:pt idx="175">
                  <c:v>245291</c:v>
                </c:pt>
                <c:pt idx="176">
                  <c:v>245877</c:v>
                </c:pt>
                <c:pt idx="177">
                  <c:v>246539</c:v>
                </c:pt>
                <c:pt idx="178">
                  <c:v>247281</c:v>
                </c:pt>
                <c:pt idx="179">
                  <c:v>248034</c:v>
                </c:pt>
                <c:pt idx="180">
                  <c:v>248878</c:v>
                </c:pt>
                <c:pt idx="181">
                  <c:v>249875</c:v>
                </c:pt>
                <c:pt idx="182">
                  <c:v>251030</c:v>
                </c:pt>
                <c:pt idx="183">
                  <c:v>252328</c:v>
                </c:pt>
                <c:pt idx="184">
                  <c:v>253561</c:v>
                </c:pt>
                <c:pt idx="185">
                  <c:v>254438</c:v>
                </c:pt>
                <c:pt idx="186">
                  <c:v>255182</c:v>
                </c:pt>
                <c:pt idx="187">
                  <c:v>256329</c:v>
                </c:pt>
                <c:pt idx="188">
                  <c:v>258282</c:v>
                </c:pt>
                <c:pt idx="189">
                  <c:v>260833</c:v>
                </c:pt>
                <c:pt idx="190">
                  <c:v>263701</c:v>
                </c:pt>
                <c:pt idx="191">
                  <c:v>266796</c:v>
                </c:pt>
                <c:pt idx="192">
                  <c:v>269914</c:v>
                </c:pt>
                <c:pt idx="193">
                  <c:v>273249</c:v>
                </c:pt>
                <c:pt idx="194">
                  <c:v>276711</c:v>
                </c:pt>
                <c:pt idx="195">
                  <c:v>280478</c:v>
                </c:pt>
                <c:pt idx="196">
                  <c:v>284428</c:v>
                </c:pt>
                <c:pt idx="197">
                  <c:v>289215</c:v>
                </c:pt>
                <c:pt idx="198">
                  <c:v>294821</c:v>
                </c:pt>
                <c:pt idx="199">
                  <c:v>300790</c:v>
                </c:pt>
                <c:pt idx="200">
                  <c:v>306270</c:v>
                </c:pt>
                <c:pt idx="201">
                  <c:v>310967</c:v>
                </c:pt>
                <c:pt idx="202">
                  <c:v>315125</c:v>
                </c:pt>
                <c:pt idx="203">
                  <c:v>319058</c:v>
                </c:pt>
                <c:pt idx="204">
                  <c:v>323462</c:v>
                </c:pt>
                <c:pt idx="205">
                  <c:v>328221</c:v>
                </c:pt>
                <c:pt idx="206">
                  <c:v>333460</c:v>
                </c:pt>
                <c:pt idx="207">
                  <c:v>338699</c:v>
                </c:pt>
                <c:pt idx="208">
                  <c:v>344207</c:v>
                </c:pt>
                <c:pt idx="209">
                  <c:v>349181</c:v>
                </c:pt>
                <c:pt idx="210">
                  <c:v>353334</c:v>
                </c:pt>
                <c:pt idx="211">
                  <c:v>355716</c:v>
                </c:pt>
                <c:pt idx="212">
                  <c:v>356753</c:v>
                </c:pt>
                <c:pt idx="213">
                  <c:v>357101</c:v>
                </c:pt>
                <c:pt idx="214">
                  <c:v>357614</c:v>
                </c:pt>
                <c:pt idx="215">
                  <c:v>358103</c:v>
                </c:pt>
                <c:pt idx="216">
                  <c:v>357906</c:v>
                </c:pt>
                <c:pt idx="217">
                  <c:v>327494.64172361401</c:v>
                </c:pt>
                <c:pt idx="218">
                  <c:v>327390.07546178298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56-4C97-B335-506E5251F223}"/>
            </c:ext>
          </c:extLst>
        </c:ser>
        <c:ser>
          <c:idx val="1"/>
          <c:order val="1"/>
          <c:tx>
            <c:v>Boston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'Metro_zhvi_uc_sfr_tier_0.33_0.6'!$BM$1:$JW$1</c:f>
              <c:numCache>
                <c:formatCode>m/d/yyyy</c:formatCode>
                <c:ptCount val="219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</c:numCache>
            </c:numRef>
          </c:cat>
          <c:val>
            <c:numRef>
              <c:f>'Metro_zhvi_uc_sfr_tier_0.33_0.6'!$BM$13:$JW$13</c:f>
              <c:numCache>
                <c:formatCode>General</c:formatCode>
                <c:ptCount val="219"/>
                <c:pt idx="0">
                  <c:v>422126</c:v>
                </c:pt>
                <c:pt idx="1">
                  <c:v>424320</c:v>
                </c:pt>
                <c:pt idx="2">
                  <c:v>427478</c:v>
                </c:pt>
                <c:pt idx="3">
                  <c:v>430559</c:v>
                </c:pt>
                <c:pt idx="4">
                  <c:v>434112</c:v>
                </c:pt>
                <c:pt idx="5">
                  <c:v>436918</c:v>
                </c:pt>
                <c:pt idx="6">
                  <c:v>438211</c:v>
                </c:pt>
                <c:pt idx="7">
                  <c:v>438873</c:v>
                </c:pt>
                <c:pt idx="8">
                  <c:v>438581</c:v>
                </c:pt>
                <c:pt idx="9">
                  <c:v>439810</c:v>
                </c:pt>
                <c:pt idx="10">
                  <c:v>440677</c:v>
                </c:pt>
                <c:pt idx="11">
                  <c:v>441442</c:v>
                </c:pt>
                <c:pt idx="12">
                  <c:v>440914</c:v>
                </c:pt>
                <c:pt idx="13">
                  <c:v>440344</c:v>
                </c:pt>
                <c:pt idx="14">
                  <c:v>438887</c:v>
                </c:pt>
                <c:pt idx="15">
                  <c:v>437875</c:v>
                </c:pt>
                <c:pt idx="16">
                  <c:v>437106</c:v>
                </c:pt>
                <c:pt idx="17">
                  <c:v>436300</c:v>
                </c:pt>
                <c:pt idx="18">
                  <c:v>434982</c:v>
                </c:pt>
                <c:pt idx="19">
                  <c:v>431974</c:v>
                </c:pt>
                <c:pt idx="20">
                  <c:v>429328</c:v>
                </c:pt>
                <c:pt idx="21">
                  <c:v>425942</c:v>
                </c:pt>
                <c:pt idx="22">
                  <c:v>423052</c:v>
                </c:pt>
                <c:pt idx="23">
                  <c:v>419756</c:v>
                </c:pt>
                <c:pt idx="24">
                  <c:v>417474</c:v>
                </c:pt>
                <c:pt idx="25">
                  <c:v>416023</c:v>
                </c:pt>
                <c:pt idx="26">
                  <c:v>414990</c:v>
                </c:pt>
                <c:pt idx="27">
                  <c:v>414312</c:v>
                </c:pt>
                <c:pt idx="28">
                  <c:v>413329</c:v>
                </c:pt>
                <c:pt idx="29">
                  <c:v>412368</c:v>
                </c:pt>
                <c:pt idx="30">
                  <c:v>410926</c:v>
                </c:pt>
                <c:pt idx="31">
                  <c:v>409348</c:v>
                </c:pt>
                <c:pt idx="32">
                  <c:v>407860</c:v>
                </c:pt>
                <c:pt idx="33">
                  <c:v>406338</c:v>
                </c:pt>
                <c:pt idx="34">
                  <c:v>404403</c:v>
                </c:pt>
                <c:pt idx="35">
                  <c:v>402245</c:v>
                </c:pt>
                <c:pt idx="36">
                  <c:v>400145</c:v>
                </c:pt>
                <c:pt idx="37">
                  <c:v>398111</c:v>
                </c:pt>
                <c:pt idx="38">
                  <c:v>395726</c:v>
                </c:pt>
                <c:pt idx="39">
                  <c:v>393450</c:v>
                </c:pt>
                <c:pt idx="40">
                  <c:v>391309</c:v>
                </c:pt>
                <c:pt idx="41">
                  <c:v>389508</c:v>
                </c:pt>
                <c:pt idx="42">
                  <c:v>387642</c:v>
                </c:pt>
                <c:pt idx="43">
                  <c:v>385500</c:v>
                </c:pt>
                <c:pt idx="44">
                  <c:v>383217</c:v>
                </c:pt>
                <c:pt idx="45">
                  <c:v>380406</c:v>
                </c:pt>
                <c:pt idx="46">
                  <c:v>377118</c:v>
                </c:pt>
                <c:pt idx="47">
                  <c:v>374046</c:v>
                </c:pt>
                <c:pt idx="48">
                  <c:v>371254</c:v>
                </c:pt>
                <c:pt idx="49">
                  <c:v>369240</c:v>
                </c:pt>
                <c:pt idx="50">
                  <c:v>367230</c:v>
                </c:pt>
                <c:pt idx="51">
                  <c:v>364686</c:v>
                </c:pt>
                <c:pt idx="52">
                  <c:v>362777</c:v>
                </c:pt>
                <c:pt idx="53">
                  <c:v>361793</c:v>
                </c:pt>
                <c:pt idx="54">
                  <c:v>361911</c:v>
                </c:pt>
                <c:pt idx="55">
                  <c:v>361911</c:v>
                </c:pt>
                <c:pt idx="56">
                  <c:v>361574</c:v>
                </c:pt>
                <c:pt idx="57">
                  <c:v>361074</c:v>
                </c:pt>
                <c:pt idx="58">
                  <c:v>360681</c:v>
                </c:pt>
                <c:pt idx="59">
                  <c:v>360887</c:v>
                </c:pt>
                <c:pt idx="60">
                  <c:v>362192</c:v>
                </c:pt>
                <c:pt idx="61">
                  <c:v>363846</c:v>
                </c:pt>
                <c:pt idx="62">
                  <c:v>365612</c:v>
                </c:pt>
                <c:pt idx="63">
                  <c:v>366811</c:v>
                </c:pt>
                <c:pt idx="64">
                  <c:v>367996</c:v>
                </c:pt>
                <c:pt idx="65">
                  <c:v>368707</c:v>
                </c:pt>
                <c:pt idx="66">
                  <c:v>369107</c:v>
                </c:pt>
                <c:pt idx="67">
                  <c:v>368804</c:v>
                </c:pt>
                <c:pt idx="68">
                  <c:v>368210</c:v>
                </c:pt>
                <c:pt idx="69">
                  <c:v>366259</c:v>
                </c:pt>
                <c:pt idx="70">
                  <c:v>364419</c:v>
                </c:pt>
                <c:pt idx="71">
                  <c:v>362691</c:v>
                </c:pt>
                <c:pt idx="72">
                  <c:v>362366</c:v>
                </c:pt>
                <c:pt idx="73">
                  <c:v>361851</c:v>
                </c:pt>
                <c:pt idx="74">
                  <c:v>360565</c:v>
                </c:pt>
                <c:pt idx="75">
                  <c:v>358654</c:v>
                </c:pt>
                <c:pt idx="76">
                  <c:v>357455</c:v>
                </c:pt>
                <c:pt idx="77">
                  <c:v>356430</c:v>
                </c:pt>
                <c:pt idx="78">
                  <c:v>356214</c:v>
                </c:pt>
                <c:pt idx="79">
                  <c:v>355084</c:v>
                </c:pt>
                <c:pt idx="80">
                  <c:v>353955</c:v>
                </c:pt>
                <c:pt idx="81">
                  <c:v>352000</c:v>
                </c:pt>
                <c:pt idx="82">
                  <c:v>350099</c:v>
                </c:pt>
                <c:pt idx="83">
                  <c:v>348230</c:v>
                </c:pt>
                <c:pt idx="84">
                  <c:v>346962</c:v>
                </c:pt>
                <c:pt idx="85">
                  <c:v>345835</c:v>
                </c:pt>
                <c:pt idx="86">
                  <c:v>345483</c:v>
                </c:pt>
                <c:pt idx="87">
                  <c:v>345893</c:v>
                </c:pt>
                <c:pt idx="88">
                  <c:v>346886</c:v>
                </c:pt>
                <c:pt idx="89">
                  <c:v>348003</c:v>
                </c:pt>
                <c:pt idx="90">
                  <c:v>348608</c:v>
                </c:pt>
                <c:pt idx="91">
                  <c:v>349410</c:v>
                </c:pt>
                <c:pt idx="92">
                  <c:v>349915</c:v>
                </c:pt>
                <c:pt idx="93">
                  <c:v>350292</c:v>
                </c:pt>
                <c:pt idx="94">
                  <c:v>351334</c:v>
                </c:pt>
                <c:pt idx="95">
                  <c:v>353098</c:v>
                </c:pt>
                <c:pt idx="96">
                  <c:v>355537</c:v>
                </c:pt>
                <c:pt idx="97">
                  <c:v>356725</c:v>
                </c:pt>
                <c:pt idx="98">
                  <c:v>359287</c:v>
                </c:pt>
                <c:pt idx="99">
                  <c:v>362540</c:v>
                </c:pt>
                <c:pt idx="100">
                  <c:v>367128</c:v>
                </c:pt>
                <c:pt idx="101">
                  <c:v>370482</c:v>
                </c:pt>
                <c:pt idx="102">
                  <c:v>372686</c:v>
                </c:pt>
                <c:pt idx="103">
                  <c:v>374495</c:v>
                </c:pt>
                <c:pt idx="104">
                  <c:v>376601</c:v>
                </c:pt>
                <c:pt idx="105">
                  <c:v>379603</c:v>
                </c:pt>
                <c:pt idx="106">
                  <c:v>382398</c:v>
                </c:pt>
                <c:pt idx="107">
                  <c:v>384671</c:v>
                </c:pt>
                <c:pt idx="108">
                  <c:v>386397</c:v>
                </c:pt>
                <c:pt idx="109">
                  <c:v>388217</c:v>
                </c:pt>
                <c:pt idx="110">
                  <c:v>389512</c:v>
                </c:pt>
                <c:pt idx="111">
                  <c:v>391019</c:v>
                </c:pt>
                <c:pt idx="112">
                  <c:v>392875</c:v>
                </c:pt>
                <c:pt idx="113">
                  <c:v>394849</c:v>
                </c:pt>
                <c:pt idx="114">
                  <c:v>396471</c:v>
                </c:pt>
                <c:pt idx="115">
                  <c:v>397491</c:v>
                </c:pt>
                <c:pt idx="116">
                  <c:v>398097</c:v>
                </c:pt>
                <c:pt idx="117">
                  <c:v>398138</c:v>
                </c:pt>
                <c:pt idx="118">
                  <c:v>397703</c:v>
                </c:pt>
                <c:pt idx="119">
                  <c:v>397937</c:v>
                </c:pt>
                <c:pt idx="120">
                  <c:v>399528</c:v>
                </c:pt>
                <c:pt idx="121">
                  <c:v>402509</c:v>
                </c:pt>
                <c:pt idx="122">
                  <c:v>405630</c:v>
                </c:pt>
                <c:pt idx="123">
                  <c:v>407803</c:v>
                </c:pt>
                <c:pt idx="124">
                  <c:v>408346</c:v>
                </c:pt>
                <c:pt idx="125">
                  <c:v>409235</c:v>
                </c:pt>
                <c:pt idx="126">
                  <c:v>410211</c:v>
                </c:pt>
                <c:pt idx="127">
                  <c:v>412236</c:v>
                </c:pt>
                <c:pt idx="128">
                  <c:v>413673</c:v>
                </c:pt>
                <c:pt idx="129">
                  <c:v>415013</c:v>
                </c:pt>
                <c:pt idx="130">
                  <c:v>416630</c:v>
                </c:pt>
                <c:pt idx="131">
                  <c:v>418129</c:v>
                </c:pt>
                <c:pt idx="132">
                  <c:v>419120</c:v>
                </c:pt>
                <c:pt idx="133">
                  <c:v>420976</c:v>
                </c:pt>
                <c:pt idx="134">
                  <c:v>423057</c:v>
                </c:pt>
                <c:pt idx="135">
                  <c:v>425611</c:v>
                </c:pt>
                <c:pt idx="136">
                  <c:v>428200</c:v>
                </c:pt>
                <c:pt idx="137">
                  <c:v>431139</c:v>
                </c:pt>
                <c:pt idx="138">
                  <c:v>433550</c:v>
                </c:pt>
                <c:pt idx="139">
                  <c:v>434391</c:v>
                </c:pt>
                <c:pt idx="140">
                  <c:v>434735</c:v>
                </c:pt>
                <c:pt idx="141">
                  <c:v>436428</c:v>
                </c:pt>
                <c:pt idx="142">
                  <c:v>438092</c:v>
                </c:pt>
                <c:pt idx="143">
                  <c:v>440882</c:v>
                </c:pt>
                <c:pt idx="144">
                  <c:v>442714</c:v>
                </c:pt>
                <c:pt idx="145">
                  <c:v>444718</c:v>
                </c:pt>
                <c:pt idx="146">
                  <c:v>446083</c:v>
                </c:pt>
                <c:pt idx="147">
                  <c:v>448005</c:v>
                </c:pt>
                <c:pt idx="148">
                  <c:v>450592</c:v>
                </c:pt>
                <c:pt idx="149">
                  <c:v>453099</c:v>
                </c:pt>
                <c:pt idx="150">
                  <c:v>455758</c:v>
                </c:pt>
                <c:pt idx="151">
                  <c:v>458595</c:v>
                </c:pt>
                <c:pt idx="152">
                  <c:v>459960</c:v>
                </c:pt>
                <c:pt idx="153">
                  <c:v>461848</c:v>
                </c:pt>
                <c:pt idx="154">
                  <c:v>463389</c:v>
                </c:pt>
                <c:pt idx="155">
                  <c:v>466726</c:v>
                </c:pt>
                <c:pt idx="156">
                  <c:v>468995</c:v>
                </c:pt>
                <c:pt idx="157">
                  <c:v>471702</c:v>
                </c:pt>
                <c:pt idx="158">
                  <c:v>474250</c:v>
                </c:pt>
                <c:pt idx="159">
                  <c:v>477736</c:v>
                </c:pt>
                <c:pt idx="160">
                  <c:v>480405</c:v>
                </c:pt>
                <c:pt idx="161">
                  <c:v>482928</c:v>
                </c:pt>
                <c:pt idx="162">
                  <c:v>484896</c:v>
                </c:pt>
                <c:pt idx="163">
                  <c:v>486409</c:v>
                </c:pt>
                <c:pt idx="164">
                  <c:v>487704</c:v>
                </c:pt>
                <c:pt idx="165">
                  <c:v>488480</c:v>
                </c:pt>
                <c:pt idx="166">
                  <c:v>489922</c:v>
                </c:pt>
                <c:pt idx="167">
                  <c:v>490842</c:v>
                </c:pt>
                <c:pt idx="168">
                  <c:v>492187</c:v>
                </c:pt>
                <c:pt idx="169">
                  <c:v>493512</c:v>
                </c:pt>
                <c:pt idx="170">
                  <c:v>494529</c:v>
                </c:pt>
                <c:pt idx="171">
                  <c:v>494196</c:v>
                </c:pt>
                <c:pt idx="172">
                  <c:v>493284</c:v>
                </c:pt>
                <c:pt idx="173">
                  <c:v>492446</c:v>
                </c:pt>
                <c:pt idx="174">
                  <c:v>492735</c:v>
                </c:pt>
                <c:pt idx="175">
                  <c:v>492909</c:v>
                </c:pt>
                <c:pt idx="176">
                  <c:v>493808</c:v>
                </c:pt>
                <c:pt idx="177">
                  <c:v>495415</c:v>
                </c:pt>
                <c:pt idx="178">
                  <c:v>496982</c:v>
                </c:pt>
                <c:pt idx="179">
                  <c:v>498399</c:v>
                </c:pt>
                <c:pt idx="180">
                  <c:v>500053</c:v>
                </c:pt>
                <c:pt idx="181">
                  <c:v>502892</c:v>
                </c:pt>
                <c:pt idx="182">
                  <c:v>504982</c:v>
                </c:pt>
                <c:pt idx="183">
                  <c:v>507586</c:v>
                </c:pt>
                <c:pt idx="184">
                  <c:v>509021</c:v>
                </c:pt>
                <c:pt idx="185">
                  <c:v>510243</c:v>
                </c:pt>
                <c:pt idx="186">
                  <c:v>510176</c:v>
                </c:pt>
                <c:pt idx="187">
                  <c:v>512321</c:v>
                </c:pt>
                <c:pt idx="188">
                  <c:v>517839</c:v>
                </c:pt>
                <c:pt idx="189">
                  <c:v>524968</c:v>
                </c:pt>
                <c:pt idx="190">
                  <c:v>532887</c:v>
                </c:pt>
                <c:pt idx="191">
                  <c:v>540289</c:v>
                </c:pt>
                <c:pt idx="192">
                  <c:v>547911</c:v>
                </c:pt>
                <c:pt idx="193">
                  <c:v>554183</c:v>
                </c:pt>
                <c:pt idx="194">
                  <c:v>560987</c:v>
                </c:pt>
                <c:pt idx="195">
                  <c:v>566991</c:v>
                </c:pt>
                <c:pt idx="196">
                  <c:v>573814</c:v>
                </c:pt>
                <c:pt idx="197">
                  <c:v>581975</c:v>
                </c:pt>
                <c:pt idx="198">
                  <c:v>592855</c:v>
                </c:pt>
                <c:pt idx="199">
                  <c:v>603596</c:v>
                </c:pt>
                <c:pt idx="200">
                  <c:v>612214</c:v>
                </c:pt>
                <c:pt idx="201">
                  <c:v>617923</c:v>
                </c:pt>
                <c:pt idx="202">
                  <c:v>623141</c:v>
                </c:pt>
                <c:pt idx="203">
                  <c:v>627994</c:v>
                </c:pt>
                <c:pt idx="204">
                  <c:v>633045</c:v>
                </c:pt>
                <c:pt idx="205">
                  <c:v>638870</c:v>
                </c:pt>
                <c:pt idx="206">
                  <c:v>646561</c:v>
                </c:pt>
                <c:pt idx="207">
                  <c:v>655640</c:v>
                </c:pt>
                <c:pt idx="208">
                  <c:v>666078</c:v>
                </c:pt>
                <c:pt idx="209">
                  <c:v>674620</c:v>
                </c:pt>
                <c:pt idx="210">
                  <c:v>680652</c:v>
                </c:pt>
                <c:pt idx="211">
                  <c:v>681974</c:v>
                </c:pt>
                <c:pt idx="212">
                  <c:v>680571</c:v>
                </c:pt>
                <c:pt idx="213">
                  <c:v>678995</c:v>
                </c:pt>
                <c:pt idx="214">
                  <c:v>677565</c:v>
                </c:pt>
                <c:pt idx="215">
                  <c:v>676680</c:v>
                </c:pt>
                <c:pt idx="216">
                  <c:v>673962</c:v>
                </c:pt>
                <c:pt idx="217">
                  <c:v>637492.23792542098</c:v>
                </c:pt>
                <c:pt idx="218">
                  <c:v>636715.38012980996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56-4C97-B335-506E5251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897903"/>
        <c:axId val="773894991"/>
      </c:lineChart>
      <c:dateAx>
        <c:axId val="77389790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894991"/>
        <c:crosses val="autoZero"/>
        <c:auto val="1"/>
        <c:lblOffset val="100"/>
        <c:baseTimeUnit val="months"/>
      </c:dateAx>
      <c:valAx>
        <c:axId val="773894991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8979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Two Measures of 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Graph'!$A$46:$A$107</c:f>
              <c:numCache>
                <c:formatCode>[$-409]mmmm\-yy;@</c:formatCode>
                <c:ptCount val="6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</c:numCache>
            </c:numRef>
          </c:cat>
          <c:val>
            <c:numRef>
              <c:f>'FRED Graph'!$D$46:$D$107</c:f>
              <c:numCache>
                <c:formatCode>0.00%</c:formatCode>
                <c:ptCount val="62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5-417F-8097-FF42111A7EC8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Graph'!$A$46:$A$107</c:f>
              <c:numCache>
                <c:formatCode>[$-409]mmmm\-yy;@</c:formatCode>
                <c:ptCount val="6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</c:numCache>
            </c:numRef>
          </c:cat>
          <c:val>
            <c:numRef>
              <c:f>'FRED Graph'!$E$46:$E$107</c:f>
              <c:numCache>
                <c:formatCode>0.00%</c:formatCode>
                <c:ptCount val="62"/>
                <c:pt idx="0">
                  <c:v>3.8536959327362563E-2</c:v>
                </c:pt>
                <c:pt idx="1">
                  <c:v>3.7340098337376615E-2</c:v>
                </c:pt>
                <c:pt idx="2">
                  <c:v>3.6571560430701533E-2</c:v>
                </c:pt>
                <c:pt idx="3">
                  <c:v>3.5893211239732326E-2</c:v>
                </c:pt>
                <c:pt idx="4">
                  <c:v>3.5985879514818464E-2</c:v>
                </c:pt>
                <c:pt idx="5">
                  <c:v>3.6357783064107752E-2</c:v>
                </c:pt>
                <c:pt idx="6">
                  <c:v>3.6681810420529093E-2</c:v>
                </c:pt>
                <c:pt idx="7">
                  <c:v>3.8049807869640739E-2</c:v>
                </c:pt>
                <c:pt idx="8">
                  <c:v>3.8325657639272537E-2</c:v>
                </c:pt>
                <c:pt idx="9">
                  <c:v>3.912384009064751E-2</c:v>
                </c:pt>
                <c:pt idx="10">
                  <c:v>3.9814270826045828E-2</c:v>
                </c:pt>
                <c:pt idx="11">
                  <c:v>4.0492789845840926E-2</c:v>
                </c:pt>
                <c:pt idx="12">
                  <c:v>4.0272318912123017E-2</c:v>
                </c:pt>
                <c:pt idx="13">
                  <c:v>4.0031593470036597E-2</c:v>
                </c:pt>
                <c:pt idx="14">
                  <c:v>3.9799861245783497E-2</c:v>
                </c:pt>
                <c:pt idx="15">
                  <c:v>4.0136908818368289E-2</c:v>
                </c:pt>
                <c:pt idx="16">
                  <c:v>4.043700348493795E-2</c:v>
                </c:pt>
                <c:pt idx="17">
                  <c:v>4.0801031403964627E-2</c:v>
                </c:pt>
                <c:pt idx="18">
                  <c:v>4.0933853006063003E-2</c:v>
                </c:pt>
                <c:pt idx="19">
                  <c:v>4.0170906348860447E-2</c:v>
                </c:pt>
                <c:pt idx="20">
                  <c:v>3.9849960250835981E-2</c:v>
                </c:pt>
                <c:pt idx="21">
                  <c:v>3.9372720353649582E-2</c:v>
                </c:pt>
                <c:pt idx="22">
                  <c:v>3.8510885841311238E-2</c:v>
                </c:pt>
                <c:pt idx="23">
                  <c:v>3.8181863147258577E-2</c:v>
                </c:pt>
                <c:pt idx="24">
                  <c:v>3.8427778421929126E-2</c:v>
                </c:pt>
                <c:pt idx="25">
                  <c:v>3.9960456381521237E-2</c:v>
                </c:pt>
                <c:pt idx="26">
                  <c:v>3.9132094114742833E-2</c:v>
                </c:pt>
                <c:pt idx="27">
                  <c:v>3.149129861739941E-2</c:v>
                </c:pt>
                <c:pt idx="28">
                  <c:v>2.1265182240408631E-2</c:v>
                </c:pt>
                <c:pt idx="29">
                  <c:v>1.244512282671395E-2</c:v>
                </c:pt>
                <c:pt idx="30">
                  <c:v>1.0636744751993721E-2</c:v>
                </c:pt>
                <c:pt idx="31">
                  <c:v>9.5194554890156713E-3</c:v>
                </c:pt>
                <c:pt idx="32">
                  <c:v>8.4970618439099699E-3</c:v>
                </c:pt>
                <c:pt idx="33">
                  <c:v>7.423888668498968E-3</c:v>
                </c:pt>
                <c:pt idx="34">
                  <c:v>9.2758570113329331E-3</c:v>
                </c:pt>
                <c:pt idx="35">
                  <c:v>1.0713847027416401E-2</c:v>
                </c:pt>
                <c:pt idx="36">
                  <c:v>1.1866863101456904E-2</c:v>
                </c:pt>
                <c:pt idx="37">
                  <c:v>1.1468417325950497E-2</c:v>
                </c:pt>
                <c:pt idx="38">
                  <c:v>1.5915201131835532E-2</c:v>
                </c:pt>
                <c:pt idx="39">
                  <c:v>3.1064144383007974E-2</c:v>
                </c:pt>
                <c:pt idx="40">
                  <c:v>5.334428660232593E-2</c:v>
                </c:pt>
                <c:pt idx="41">
                  <c:v>7.727176271168501E-2</c:v>
                </c:pt>
                <c:pt idx="42">
                  <c:v>9.708941025793294E-2</c:v>
                </c:pt>
                <c:pt idx="43">
                  <c:v>0.11782199708208108</c:v>
                </c:pt>
                <c:pt idx="44">
                  <c:v>0.13689747767211413</c:v>
                </c:pt>
                <c:pt idx="45">
                  <c:v>0.15089493529730058</c:v>
                </c:pt>
                <c:pt idx="46">
                  <c:v>0.15815685596172813</c:v>
                </c:pt>
                <c:pt idx="47">
                  <c:v>0.16357753250161244</c:v>
                </c:pt>
                <c:pt idx="48">
                  <c:v>0.16506146237208741</c:v>
                </c:pt>
                <c:pt idx="49">
                  <c:v>0.16990012285492062</c:v>
                </c:pt>
                <c:pt idx="50">
                  <c:v>0.16866468506573695</c:v>
                </c:pt>
                <c:pt idx="51">
                  <c:v>0.16735789213209529</c:v>
                </c:pt>
                <c:pt idx="52">
                  <c:v>0.15953599702312649</c:v>
                </c:pt>
                <c:pt idx="53">
                  <c:v>0.15069258204949287</c:v>
                </c:pt>
                <c:pt idx="54">
                  <c:v>0.13815648788886725</c:v>
                </c:pt>
                <c:pt idx="55">
                  <c:v>0.12275410510803764</c:v>
                </c:pt>
                <c:pt idx="56">
                  <c:v>0.10795477220925642</c:v>
                </c:pt>
                <c:pt idx="57">
                  <c:v>9.5763286698392402E-2</c:v>
                </c:pt>
                <c:pt idx="58">
                  <c:v>8.4111247994574923E-2</c:v>
                </c:pt>
                <c:pt idx="59">
                  <c:v>7.4530014217565332E-2</c:v>
                </c:pt>
                <c:pt idx="60">
                  <c:v>6.897173086517383E-2</c:v>
                </c:pt>
                <c:pt idx="61">
                  <c:v>6.2650104523217287E-2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35-417F-8097-FF42111A7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Monthly Zillow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Graph'!$A$69:$A$107</c:f>
              <c:numCache>
                <c:formatCode>[$-409]mmmm\-yy;@</c:formatCode>
                <c:ptCount val="39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44957</c:v>
                </c:pt>
                <c:pt idx="38">
                  <c:v>44980</c:v>
                </c:pt>
              </c:numCache>
            </c:numRef>
          </c:cat>
          <c:val>
            <c:numRef>
              <c:f>'FRED Graph'!$F$69:$F$107</c:f>
              <c:numCache>
                <c:formatCode>0.00%</c:formatCode>
                <c:ptCount val="39"/>
                <c:pt idx="0">
                  <c:v>2.9103873600412777E-2</c:v>
                </c:pt>
                <c:pt idx="1">
                  <c:v>2.5553400380750491E-2</c:v>
                </c:pt>
                <c:pt idx="2">
                  <c:v>4.2853951212687535E-2</c:v>
                </c:pt>
                <c:pt idx="3">
                  <c:v>3.7125231872424003E-2</c:v>
                </c:pt>
                <c:pt idx="4">
                  <c:v>4.2991956767572947E-3</c:v>
                </c:pt>
                <c:pt idx="5">
                  <c:v>-3.0278204363809458E-3</c:v>
                </c:pt>
                <c:pt idx="6">
                  <c:v>2.6615835246975195E-2</c:v>
                </c:pt>
                <c:pt idx="7">
                  <c:v>1.2283997366191013E-2</c:v>
                </c:pt>
                <c:pt idx="8">
                  <c:v>2.603879936607556E-2</c:v>
                </c:pt>
                <c:pt idx="9">
                  <c:v>1.7839264190371296E-2</c:v>
                </c:pt>
                <c:pt idx="10">
                  <c:v>1.1595608867442042E-2</c:v>
                </c:pt>
                <c:pt idx="11">
                  <c:v>1.4815802052418281E-2</c:v>
                </c:pt>
                <c:pt idx="12">
                  <c:v>1.4203283764197439E-2</c:v>
                </c:pt>
                <c:pt idx="13">
                  <c:v>1.6785589111078858E-2</c:v>
                </c:pt>
                <c:pt idx="14">
                  <c:v>1.338925235589139E-2</c:v>
                </c:pt>
                <c:pt idx="15">
                  <c:v>1.9453538430325601E-2</c:v>
                </c:pt>
                <c:pt idx="16">
                  <c:v>3.3763701939316881E-2</c:v>
                </c:pt>
                <c:pt idx="17">
                  <c:v>4.599196999300359E-2</c:v>
                </c:pt>
                <c:pt idx="18">
                  <c:v>3.8667819213358934E-2</c:v>
                </c:pt>
                <c:pt idx="19">
                  <c:v>5.4998503595851789E-2</c:v>
                </c:pt>
                <c:pt idx="20">
                  <c:v>5.357801920557792E-2</c:v>
                </c:pt>
                <c:pt idx="21">
                  <c:v>2.2637898896578301E-2</c:v>
                </c:pt>
                <c:pt idx="22">
                  <c:v>5.1553399070563222E-2</c:v>
                </c:pt>
                <c:pt idx="23">
                  <c:v>5.7195687325536149E-2</c:v>
                </c:pt>
                <c:pt idx="24">
                  <c:v>5.8527553261720211E-2</c:v>
                </c:pt>
                <c:pt idx="25">
                  <c:v>5.3723531303409011E-2</c:v>
                </c:pt>
                <c:pt idx="26">
                  <c:v>3.5299140452556665E-2</c:v>
                </c:pt>
                <c:pt idx="27">
                  <c:v>6.9549387731821399E-2</c:v>
                </c:pt>
                <c:pt idx="28">
                  <c:v>6.1883669289114707E-2</c:v>
                </c:pt>
                <c:pt idx="29">
                  <c:v>6.1127511069319684E-2</c:v>
                </c:pt>
                <c:pt idx="30">
                  <c:v>7.7040596617098167E-2</c:v>
                </c:pt>
                <c:pt idx="31">
                  <c:v>7.1577847775591064E-2</c:v>
                </c:pt>
                <c:pt idx="32">
                  <c:v>7.0827345942767295E-2</c:v>
                </c:pt>
                <c:pt idx="33">
                  <c:v>8.3599279559164907E-2</c:v>
                </c:pt>
                <c:pt idx="34">
                  <c:v>9.3010504708286756E-2</c:v>
                </c:pt>
                <c:pt idx="35">
                  <c:v>9.0126372517978615E-2</c:v>
                </c:pt>
                <c:pt idx="36">
                  <c:v>7.9639215467442126E-2</c:v>
                </c:pt>
                <c:pt idx="37">
                  <c:v>9.8871816960550696E-2</c:v>
                </c:pt>
                <c:pt idx="38">
                  <c:v>9.2383414137797715E-2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7F-47AB-B667-5A29F9B8E0D5}"/>
            </c:ext>
          </c:extLst>
        </c:ser>
        <c:ser>
          <c:idx val="1"/>
          <c:order val="1"/>
          <c:tx>
            <c:v>Monthly CPI Shelter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Graph'!$A$69:$A$107</c:f>
              <c:numCache>
                <c:formatCode>[$-409]mmmm\-yy;@</c:formatCode>
                <c:ptCount val="39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44957</c:v>
                </c:pt>
                <c:pt idx="38">
                  <c:v>44980</c:v>
                </c:pt>
              </c:numCache>
            </c:numRef>
          </c:cat>
          <c:val>
            <c:numRef>
              <c:f>'FRED Graph'!$G$69:$G$107</c:f>
              <c:numCache>
                <c:formatCode>0.00%</c:formatCode>
                <c:ptCount val="39"/>
                <c:pt idx="0">
                  <c:v>-1.8769737701818001E-2</c:v>
                </c:pt>
                <c:pt idx="1">
                  <c:v>2.647302496431525E-3</c:v>
                </c:pt>
                <c:pt idx="2">
                  <c:v>2.612963151474923E-2</c:v>
                </c:pt>
                <c:pt idx="3">
                  <c:v>6.3037740733274061E-2</c:v>
                </c:pt>
                <c:pt idx="4">
                  <c:v>6.3458840378501691E-2</c:v>
                </c:pt>
                <c:pt idx="5">
                  <c:v>-6.2257361041584414E-3</c:v>
                </c:pt>
                <c:pt idx="6">
                  <c:v>-3.2069661894938761E-2</c:v>
                </c:pt>
                <c:pt idx="7">
                  <c:v>-2.3856582559767414E-2</c:v>
                </c:pt>
                <c:pt idx="8">
                  <c:v>3.9518979769838536E-2</c:v>
                </c:pt>
                <c:pt idx="9">
                  <c:v>1.9042687464044583E-2</c:v>
                </c:pt>
                <c:pt idx="10">
                  <c:v>-1.2180664594455548E-2</c:v>
                </c:pt>
                <c:pt idx="11">
                  <c:v>-2.5440371605283008E-2</c:v>
                </c:pt>
                <c:pt idx="12">
                  <c:v>3.0962571054196086E-3</c:v>
                </c:pt>
                <c:pt idx="13">
                  <c:v>1.9924825843117944E-2</c:v>
                </c:pt>
                <c:pt idx="14">
                  <c:v>4.026533263898413E-2</c:v>
                </c:pt>
                <c:pt idx="15">
                  <c:v>5.8025459569347015E-2</c:v>
                </c:pt>
                <c:pt idx="16">
                  <c:v>0.12093975122278233</c:v>
                </c:pt>
                <c:pt idx="17">
                  <c:v>0.18693367997221211</c:v>
                </c:pt>
                <c:pt idx="18">
                  <c:v>0.25100779938174034</c:v>
                </c:pt>
                <c:pt idx="19">
                  <c:v>0.27812349539139203</c:v>
                </c:pt>
                <c:pt idx="20">
                  <c:v>0.29369941985535508</c:v>
                </c:pt>
                <c:pt idx="21">
                  <c:v>0.27573338348783993</c:v>
                </c:pt>
                <c:pt idx="22">
                  <c:v>0.21021167573510136</c:v>
                </c:pt>
                <c:pt idx="23">
                  <c:v>0.12870624430085531</c:v>
                </c:pt>
                <c:pt idx="24">
                  <c:v>8.1740406559438483E-2</c:v>
                </c:pt>
                <c:pt idx="25">
                  <c:v>7.8706998656445482E-2</c:v>
                </c:pt>
                <c:pt idx="26">
                  <c:v>5.6297488666514406E-2</c:v>
                </c:pt>
                <c:pt idx="27">
                  <c:v>0.11197625446630122</c:v>
                </c:pt>
                <c:pt idx="28">
                  <c:v>0.10681714865959191</c:v>
                </c:pt>
                <c:pt idx="29">
                  <c:v>0.17110461132332655</c:v>
                </c:pt>
                <c:pt idx="30">
                  <c:v>0.15404450837388728</c:v>
                </c:pt>
                <c:pt idx="31">
                  <c:v>0.16593342454690085</c:v>
                </c:pt>
                <c:pt idx="32">
                  <c:v>0.13434552664618482</c:v>
                </c:pt>
                <c:pt idx="33">
                  <c:v>8.3308123063202233E-2</c:v>
                </c:pt>
                <c:pt idx="34">
                  <c:v>3.2071791295905872E-2</c:v>
                </c:pt>
                <c:pt idx="35">
                  <c:v>-1.1634714171533944E-2</c:v>
                </c:pt>
                <c:pt idx="36">
                  <c:v>-4.8501052730158478E-2</c:v>
                </c:pt>
                <c:pt idx="37">
                  <c:v>-3.0294402564522982E-2</c:v>
                </c:pt>
                <c:pt idx="38">
                  <c:v>-7.4365448218360886E-3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7F-47AB-B667-5A29F9B8E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524480"/>
        <c:axId val="231670176"/>
      </c:lineChart>
      <c:dateAx>
        <c:axId val="231524480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70176"/>
        <c:crosses val="autoZero"/>
        <c:auto val="1"/>
        <c:lblOffset val="100"/>
        <c:baseTimeUnit val="days"/>
      </c:dateAx>
      <c:valAx>
        <c:axId val="2316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5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The Anxious Index
One-Quarter-Ahead Probability of Decline in Real GDP
Quarterly, 1990:Q1 to 2023:Q2
</a:t>
            </a:r>
          </a:p>
        </c:rich>
      </c:tx>
      <c:layout>
        <c:manualLayout>
          <c:xMode val="edge"/>
          <c:yMode val="edge"/>
          <c:x val="0.20128912219305919"/>
          <c:y val="3.0469181548384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15093228502468E-2"/>
          <c:y val="0.23098186851370053"/>
          <c:w val="0.90455049944506105"/>
          <c:h val="0.5530179445350733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Data!$A$5:$A$220</c:f>
              <c:numCache>
                <c:formatCode>General</c:formatCode>
                <c:ptCount val="216"/>
                <c:pt idx="0">
                  <c:v>1968</c:v>
                </c:pt>
                <c:pt idx="1">
                  <c:v>1968</c:v>
                </c:pt>
                <c:pt idx="2">
                  <c:v>1968</c:v>
                </c:pt>
                <c:pt idx="3">
                  <c:v>1968</c:v>
                </c:pt>
                <c:pt idx="4">
                  <c:v>1969</c:v>
                </c:pt>
                <c:pt idx="5">
                  <c:v>1969</c:v>
                </c:pt>
                <c:pt idx="6">
                  <c:v>1969</c:v>
                </c:pt>
                <c:pt idx="7">
                  <c:v>1969</c:v>
                </c:pt>
                <c:pt idx="8">
                  <c:v>1970</c:v>
                </c:pt>
                <c:pt idx="9">
                  <c:v>1970</c:v>
                </c:pt>
                <c:pt idx="10">
                  <c:v>1970</c:v>
                </c:pt>
                <c:pt idx="11">
                  <c:v>1970</c:v>
                </c:pt>
                <c:pt idx="12">
                  <c:v>1971</c:v>
                </c:pt>
                <c:pt idx="13">
                  <c:v>1971</c:v>
                </c:pt>
                <c:pt idx="14">
                  <c:v>1971</c:v>
                </c:pt>
                <c:pt idx="15">
                  <c:v>1971</c:v>
                </c:pt>
                <c:pt idx="16">
                  <c:v>1972</c:v>
                </c:pt>
                <c:pt idx="17">
                  <c:v>1972</c:v>
                </c:pt>
                <c:pt idx="18">
                  <c:v>1972</c:v>
                </c:pt>
                <c:pt idx="19">
                  <c:v>1972</c:v>
                </c:pt>
                <c:pt idx="20">
                  <c:v>1973</c:v>
                </c:pt>
                <c:pt idx="21">
                  <c:v>1973</c:v>
                </c:pt>
                <c:pt idx="22">
                  <c:v>1973</c:v>
                </c:pt>
                <c:pt idx="23">
                  <c:v>1973</c:v>
                </c:pt>
                <c:pt idx="24">
                  <c:v>1974</c:v>
                </c:pt>
                <c:pt idx="25">
                  <c:v>1974</c:v>
                </c:pt>
                <c:pt idx="26">
                  <c:v>1974</c:v>
                </c:pt>
                <c:pt idx="27">
                  <c:v>1974</c:v>
                </c:pt>
                <c:pt idx="28">
                  <c:v>1975</c:v>
                </c:pt>
                <c:pt idx="29">
                  <c:v>1975</c:v>
                </c:pt>
                <c:pt idx="30">
                  <c:v>1975</c:v>
                </c:pt>
                <c:pt idx="31">
                  <c:v>1975</c:v>
                </c:pt>
                <c:pt idx="32">
                  <c:v>1976</c:v>
                </c:pt>
                <c:pt idx="33">
                  <c:v>1976</c:v>
                </c:pt>
                <c:pt idx="34">
                  <c:v>1976</c:v>
                </c:pt>
                <c:pt idx="35">
                  <c:v>1976</c:v>
                </c:pt>
                <c:pt idx="36">
                  <c:v>1977</c:v>
                </c:pt>
                <c:pt idx="37">
                  <c:v>1977</c:v>
                </c:pt>
                <c:pt idx="38">
                  <c:v>1977</c:v>
                </c:pt>
                <c:pt idx="39">
                  <c:v>1977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1979</c:v>
                </c:pt>
                <c:pt idx="45">
                  <c:v>1979</c:v>
                </c:pt>
                <c:pt idx="46">
                  <c:v>1979</c:v>
                </c:pt>
                <c:pt idx="47">
                  <c:v>1979</c:v>
                </c:pt>
                <c:pt idx="48">
                  <c:v>1980</c:v>
                </c:pt>
                <c:pt idx="49">
                  <c:v>1980</c:v>
                </c:pt>
                <c:pt idx="50">
                  <c:v>1980</c:v>
                </c:pt>
                <c:pt idx="51">
                  <c:v>1980</c:v>
                </c:pt>
                <c:pt idx="52">
                  <c:v>1981</c:v>
                </c:pt>
                <c:pt idx="53">
                  <c:v>1981</c:v>
                </c:pt>
                <c:pt idx="54">
                  <c:v>1981</c:v>
                </c:pt>
                <c:pt idx="55">
                  <c:v>1981</c:v>
                </c:pt>
                <c:pt idx="56">
                  <c:v>1982</c:v>
                </c:pt>
                <c:pt idx="57">
                  <c:v>1982</c:v>
                </c:pt>
                <c:pt idx="58">
                  <c:v>1982</c:v>
                </c:pt>
                <c:pt idx="59">
                  <c:v>1982</c:v>
                </c:pt>
                <c:pt idx="60">
                  <c:v>1983</c:v>
                </c:pt>
                <c:pt idx="61">
                  <c:v>1983</c:v>
                </c:pt>
                <c:pt idx="62">
                  <c:v>1983</c:v>
                </c:pt>
                <c:pt idx="63">
                  <c:v>1983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1987</c:v>
                </c:pt>
                <c:pt idx="77">
                  <c:v>1987</c:v>
                </c:pt>
                <c:pt idx="78">
                  <c:v>1987</c:v>
                </c:pt>
                <c:pt idx="79">
                  <c:v>1987</c:v>
                </c:pt>
                <c:pt idx="80">
                  <c:v>1988</c:v>
                </c:pt>
                <c:pt idx="81">
                  <c:v>1988</c:v>
                </c:pt>
                <c:pt idx="82">
                  <c:v>1988</c:v>
                </c:pt>
                <c:pt idx="83">
                  <c:v>1988</c:v>
                </c:pt>
                <c:pt idx="84">
                  <c:v>1989</c:v>
                </c:pt>
                <c:pt idx="85">
                  <c:v>1989</c:v>
                </c:pt>
                <c:pt idx="86">
                  <c:v>1989</c:v>
                </c:pt>
                <c:pt idx="87">
                  <c:v>1989</c:v>
                </c:pt>
                <c:pt idx="88">
                  <c:v>1990</c:v>
                </c:pt>
                <c:pt idx="89">
                  <c:v>1990</c:v>
                </c:pt>
                <c:pt idx="90">
                  <c:v>1990</c:v>
                </c:pt>
                <c:pt idx="91">
                  <c:v>1990</c:v>
                </c:pt>
                <c:pt idx="92">
                  <c:v>1991</c:v>
                </c:pt>
                <c:pt idx="93">
                  <c:v>1991</c:v>
                </c:pt>
                <c:pt idx="94">
                  <c:v>1991</c:v>
                </c:pt>
                <c:pt idx="95">
                  <c:v>1991</c:v>
                </c:pt>
                <c:pt idx="96">
                  <c:v>1992</c:v>
                </c:pt>
                <c:pt idx="97">
                  <c:v>1992</c:v>
                </c:pt>
                <c:pt idx="98">
                  <c:v>1992</c:v>
                </c:pt>
                <c:pt idx="99">
                  <c:v>1992</c:v>
                </c:pt>
                <c:pt idx="100">
                  <c:v>1993</c:v>
                </c:pt>
                <c:pt idx="101">
                  <c:v>1993</c:v>
                </c:pt>
                <c:pt idx="102">
                  <c:v>1993</c:v>
                </c:pt>
                <c:pt idx="103">
                  <c:v>1993</c:v>
                </c:pt>
                <c:pt idx="104">
                  <c:v>1994</c:v>
                </c:pt>
                <c:pt idx="105">
                  <c:v>1994</c:v>
                </c:pt>
                <c:pt idx="106">
                  <c:v>1994</c:v>
                </c:pt>
                <c:pt idx="107">
                  <c:v>1994</c:v>
                </c:pt>
                <c:pt idx="108">
                  <c:v>1995</c:v>
                </c:pt>
                <c:pt idx="109">
                  <c:v>1995</c:v>
                </c:pt>
                <c:pt idx="110">
                  <c:v>1995</c:v>
                </c:pt>
                <c:pt idx="111">
                  <c:v>1995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1996</c:v>
                </c:pt>
                <c:pt idx="116">
                  <c:v>1997</c:v>
                </c:pt>
                <c:pt idx="117">
                  <c:v>1997</c:v>
                </c:pt>
                <c:pt idx="118">
                  <c:v>1997</c:v>
                </c:pt>
                <c:pt idx="119">
                  <c:v>1997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1998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2003</c:v>
                </c:pt>
                <c:pt idx="141">
                  <c:v>2003</c:v>
                </c:pt>
                <c:pt idx="142">
                  <c:v>2003</c:v>
                </c:pt>
                <c:pt idx="143">
                  <c:v>2003</c:v>
                </c:pt>
                <c:pt idx="144">
                  <c:v>2004</c:v>
                </c:pt>
                <c:pt idx="145">
                  <c:v>2004</c:v>
                </c:pt>
                <c:pt idx="146">
                  <c:v>2004</c:v>
                </c:pt>
                <c:pt idx="147">
                  <c:v>2004</c:v>
                </c:pt>
                <c:pt idx="148">
                  <c:v>2005</c:v>
                </c:pt>
                <c:pt idx="149">
                  <c:v>2005</c:v>
                </c:pt>
                <c:pt idx="150">
                  <c:v>2005</c:v>
                </c:pt>
                <c:pt idx="151">
                  <c:v>2005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2009</c:v>
                </c:pt>
                <c:pt idx="165">
                  <c:v>2009</c:v>
                </c:pt>
                <c:pt idx="166">
                  <c:v>2009</c:v>
                </c:pt>
                <c:pt idx="167">
                  <c:v>2009</c:v>
                </c:pt>
                <c:pt idx="168">
                  <c:v>2010</c:v>
                </c:pt>
                <c:pt idx="169">
                  <c:v>2010</c:v>
                </c:pt>
                <c:pt idx="170">
                  <c:v>2010</c:v>
                </c:pt>
                <c:pt idx="171">
                  <c:v>2010</c:v>
                </c:pt>
                <c:pt idx="172">
                  <c:v>2011</c:v>
                </c:pt>
                <c:pt idx="173">
                  <c:v>2011</c:v>
                </c:pt>
                <c:pt idx="174">
                  <c:v>2011</c:v>
                </c:pt>
                <c:pt idx="175">
                  <c:v>2011</c:v>
                </c:pt>
                <c:pt idx="176">
                  <c:v>2012</c:v>
                </c:pt>
                <c:pt idx="177">
                  <c:v>2012</c:v>
                </c:pt>
                <c:pt idx="178">
                  <c:v>2012</c:v>
                </c:pt>
                <c:pt idx="179">
                  <c:v>2012</c:v>
                </c:pt>
                <c:pt idx="180">
                  <c:v>2013</c:v>
                </c:pt>
                <c:pt idx="181">
                  <c:v>2013</c:v>
                </c:pt>
                <c:pt idx="182">
                  <c:v>2013</c:v>
                </c:pt>
                <c:pt idx="183">
                  <c:v>2013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2017</c:v>
                </c:pt>
                <c:pt idx="197">
                  <c:v>2017</c:v>
                </c:pt>
                <c:pt idx="198">
                  <c:v>2017</c:v>
                </c:pt>
                <c:pt idx="199">
                  <c:v>2017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2019</c:v>
                </c:pt>
                <c:pt idx="205">
                  <c:v>2019</c:v>
                </c:pt>
                <c:pt idx="206">
                  <c:v>2019</c:v>
                </c:pt>
                <c:pt idx="207">
                  <c:v>2019</c:v>
                </c:pt>
                <c:pt idx="208">
                  <c:v>2020</c:v>
                </c:pt>
                <c:pt idx="209">
                  <c:v>2020</c:v>
                </c:pt>
                <c:pt idx="210" formatCode="##0">
                  <c:v>2020</c:v>
                </c:pt>
                <c:pt idx="211" formatCode="##0">
                  <c:v>2020</c:v>
                </c:pt>
                <c:pt idx="212" formatCode="0">
                  <c:v>2021</c:v>
                </c:pt>
                <c:pt idx="213" formatCode="0">
                  <c:v>2021</c:v>
                </c:pt>
                <c:pt idx="214" formatCode="0">
                  <c:v>2021</c:v>
                </c:pt>
                <c:pt idx="215" formatCode="0">
                  <c:v>2021</c:v>
                </c:pt>
              </c:numCache>
            </c:numRef>
          </c:cat>
          <c:val>
            <c:numRef>
              <c:f>Data!$D$93:$D$228</c:f>
              <c:numCache>
                <c:formatCode>General</c:formatCode>
                <c:ptCount val="136"/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44">
                  <c:v>99999</c:v>
                </c:pt>
                <c:pt idx="45">
                  <c:v>99999</c:v>
                </c:pt>
                <c:pt idx="46">
                  <c:v>99999</c:v>
                </c:pt>
                <c:pt idx="47">
                  <c:v>99999</c:v>
                </c:pt>
                <c:pt idx="71">
                  <c:v>99999</c:v>
                </c:pt>
                <c:pt idx="72">
                  <c:v>99999</c:v>
                </c:pt>
                <c:pt idx="73">
                  <c:v>99999</c:v>
                </c:pt>
                <c:pt idx="74">
                  <c:v>99999</c:v>
                </c:pt>
                <c:pt idx="75">
                  <c:v>99999</c:v>
                </c:pt>
                <c:pt idx="76">
                  <c:v>99999</c:v>
                </c:pt>
                <c:pt idx="77">
                  <c:v>99999</c:v>
                </c:pt>
                <c:pt idx="119">
                  <c:v>99999</c:v>
                </c:pt>
                <c:pt idx="120">
                  <c:v>99999</c:v>
                </c:pt>
                <c:pt idx="121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7974944"/>
        <c:axId val="1377975504"/>
      </c:barChar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Data!$A$93:$A$228</c:f>
              <c:numCache>
                <c:formatCode>General</c:formatCode>
                <c:ptCount val="13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1992</c:v>
                </c:pt>
                <c:pt idx="9">
                  <c:v>1992</c:v>
                </c:pt>
                <c:pt idx="10">
                  <c:v>1992</c:v>
                </c:pt>
                <c:pt idx="11">
                  <c:v>1992</c:v>
                </c:pt>
                <c:pt idx="12">
                  <c:v>1993</c:v>
                </c:pt>
                <c:pt idx="13">
                  <c:v>1993</c:v>
                </c:pt>
                <c:pt idx="14">
                  <c:v>1993</c:v>
                </c:pt>
                <c:pt idx="15">
                  <c:v>1993</c:v>
                </c:pt>
                <c:pt idx="16">
                  <c:v>1994</c:v>
                </c:pt>
                <c:pt idx="17">
                  <c:v>1994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2018</c:v>
                </c:pt>
                <c:pt idx="113">
                  <c:v>2018</c:v>
                </c:pt>
                <c:pt idx="114">
                  <c:v>2018</c:v>
                </c:pt>
                <c:pt idx="115">
                  <c:v>2018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 formatCode="##0">
                  <c:v>2020</c:v>
                </c:pt>
                <c:pt idx="123" formatCode="##0">
                  <c:v>2020</c:v>
                </c:pt>
                <c:pt idx="124" formatCode="0">
                  <c:v>2021</c:v>
                </c:pt>
                <c:pt idx="125" formatCode="0">
                  <c:v>2021</c:v>
                </c:pt>
                <c:pt idx="126" formatCode="0">
                  <c:v>2021</c:v>
                </c:pt>
                <c:pt idx="127" formatCode="0">
                  <c:v>2021</c:v>
                </c:pt>
                <c:pt idx="128" formatCode="0">
                  <c:v>2022</c:v>
                </c:pt>
                <c:pt idx="129" formatCode="0">
                  <c:v>2022</c:v>
                </c:pt>
                <c:pt idx="130" formatCode="0">
                  <c:v>2022</c:v>
                </c:pt>
                <c:pt idx="131" formatCode="0">
                  <c:v>2022</c:v>
                </c:pt>
                <c:pt idx="132" formatCode="0">
                  <c:v>2023</c:v>
                </c:pt>
                <c:pt idx="133" formatCode="0">
                  <c:v>2023</c:v>
                </c:pt>
                <c:pt idx="134" formatCode="0">
                  <c:v>2023</c:v>
                </c:pt>
                <c:pt idx="135" formatCode="0">
                  <c:v>2023</c:v>
                </c:pt>
              </c:numCache>
            </c:numRef>
          </c:cat>
          <c:val>
            <c:numRef>
              <c:f>Data!$C$93:$C$228</c:f>
              <c:numCache>
                <c:formatCode>0.00</c:formatCode>
                <c:ptCount val="136"/>
                <c:pt idx="0">
                  <c:v>30.53</c:v>
                </c:pt>
                <c:pt idx="1">
                  <c:v>22.5</c:v>
                </c:pt>
                <c:pt idx="2">
                  <c:v>17.86</c:v>
                </c:pt>
                <c:pt idx="3">
                  <c:v>41.54</c:v>
                </c:pt>
                <c:pt idx="4">
                  <c:v>70</c:v>
                </c:pt>
                <c:pt idx="5">
                  <c:v>60.59</c:v>
                </c:pt>
                <c:pt idx="6">
                  <c:v>31.25</c:v>
                </c:pt>
                <c:pt idx="7">
                  <c:v>20.36</c:v>
                </c:pt>
                <c:pt idx="8">
                  <c:v>26.86</c:v>
                </c:pt>
                <c:pt idx="9">
                  <c:v>25.13</c:v>
                </c:pt>
                <c:pt idx="10">
                  <c:v>11.56</c:v>
                </c:pt>
                <c:pt idx="11">
                  <c:v>16.88</c:v>
                </c:pt>
                <c:pt idx="12">
                  <c:v>11.73</c:v>
                </c:pt>
                <c:pt idx="13">
                  <c:v>6.15</c:v>
                </c:pt>
                <c:pt idx="14">
                  <c:v>7.82</c:v>
                </c:pt>
                <c:pt idx="15">
                  <c:v>9.82</c:v>
                </c:pt>
                <c:pt idx="16">
                  <c:v>7.61</c:v>
                </c:pt>
                <c:pt idx="17">
                  <c:v>4.04</c:v>
                </c:pt>
                <c:pt idx="18">
                  <c:v>6.48</c:v>
                </c:pt>
                <c:pt idx="19">
                  <c:v>8.25</c:v>
                </c:pt>
                <c:pt idx="20">
                  <c:v>8.48</c:v>
                </c:pt>
                <c:pt idx="21">
                  <c:v>7.06</c:v>
                </c:pt>
                <c:pt idx="22">
                  <c:v>12.82</c:v>
                </c:pt>
                <c:pt idx="23">
                  <c:v>12.17</c:v>
                </c:pt>
                <c:pt idx="24">
                  <c:v>12.68</c:v>
                </c:pt>
                <c:pt idx="25">
                  <c:v>19.03</c:v>
                </c:pt>
                <c:pt idx="26">
                  <c:v>9.8699999999999992</c:v>
                </c:pt>
                <c:pt idx="27">
                  <c:v>10.46</c:v>
                </c:pt>
                <c:pt idx="28">
                  <c:v>11.19</c:v>
                </c:pt>
                <c:pt idx="29">
                  <c:v>11.35</c:v>
                </c:pt>
                <c:pt idx="30">
                  <c:v>10.53</c:v>
                </c:pt>
                <c:pt idx="31">
                  <c:v>7.56</c:v>
                </c:pt>
                <c:pt idx="32">
                  <c:v>9.94</c:v>
                </c:pt>
                <c:pt idx="33">
                  <c:v>8.33</c:v>
                </c:pt>
                <c:pt idx="34">
                  <c:v>7.56</c:v>
                </c:pt>
                <c:pt idx="35">
                  <c:v>13.27</c:v>
                </c:pt>
                <c:pt idx="36">
                  <c:v>15.61</c:v>
                </c:pt>
                <c:pt idx="37">
                  <c:v>8.17</c:v>
                </c:pt>
                <c:pt idx="38">
                  <c:v>5.7</c:v>
                </c:pt>
                <c:pt idx="39">
                  <c:v>6.88</c:v>
                </c:pt>
                <c:pt idx="40">
                  <c:v>17.89</c:v>
                </c:pt>
                <c:pt idx="41">
                  <c:v>6.64</c:v>
                </c:pt>
                <c:pt idx="42">
                  <c:v>4.6500000000000004</c:v>
                </c:pt>
                <c:pt idx="43">
                  <c:v>6.53</c:v>
                </c:pt>
                <c:pt idx="44">
                  <c:v>10.91</c:v>
                </c:pt>
                <c:pt idx="45">
                  <c:v>31.65</c:v>
                </c:pt>
                <c:pt idx="46">
                  <c:v>28.82</c:v>
                </c:pt>
                <c:pt idx="47">
                  <c:v>26.03</c:v>
                </c:pt>
                <c:pt idx="48">
                  <c:v>48.8</c:v>
                </c:pt>
                <c:pt idx="49">
                  <c:v>29.45</c:v>
                </c:pt>
                <c:pt idx="50">
                  <c:v>14.38</c:v>
                </c:pt>
                <c:pt idx="51">
                  <c:v>18.61</c:v>
                </c:pt>
                <c:pt idx="52">
                  <c:v>24.14</c:v>
                </c:pt>
                <c:pt idx="53">
                  <c:v>21.4</c:v>
                </c:pt>
                <c:pt idx="54">
                  <c:v>14.1</c:v>
                </c:pt>
                <c:pt idx="55">
                  <c:v>6.88</c:v>
                </c:pt>
                <c:pt idx="56">
                  <c:v>6.35</c:v>
                </c:pt>
                <c:pt idx="57">
                  <c:v>4.68</c:v>
                </c:pt>
                <c:pt idx="58">
                  <c:v>4.34</c:v>
                </c:pt>
                <c:pt idx="59">
                  <c:v>6.39</c:v>
                </c:pt>
                <c:pt idx="60">
                  <c:v>9.61</c:v>
                </c:pt>
                <c:pt idx="61">
                  <c:v>8.06</c:v>
                </c:pt>
                <c:pt idx="62">
                  <c:v>6.77</c:v>
                </c:pt>
                <c:pt idx="63">
                  <c:v>5.41</c:v>
                </c:pt>
                <c:pt idx="64">
                  <c:v>7.57</c:v>
                </c:pt>
                <c:pt idx="65">
                  <c:v>6.99</c:v>
                </c:pt>
                <c:pt idx="66">
                  <c:v>6.96</c:v>
                </c:pt>
                <c:pt idx="67">
                  <c:v>9.66</c:v>
                </c:pt>
                <c:pt idx="68">
                  <c:v>14.98</c:v>
                </c:pt>
                <c:pt idx="69">
                  <c:v>13.14</c:v>
                </c:pt>
                <c:pt idx="70">
                  <c:v>14.000208333332921</c:v>
                </c:pt>
                <c:pt idx="71">
                  <c:v>16.954545454545453</c:v>
                </c:pt>
                <c:pt idx="72">
                  <c:v>22.511111111111113</c:v>
                </c:pt>
                <c:pt idx="73">
                  <c:v>42.911111111111111</c:v>
                </c:pt>
                <c:pt idx="74">
                  <c:v>28.666666666666668</c:v>
                </c:pt>
                <c:pt idx="75">
                  <c:v>46.56818181818182</c:v>
                </c:pt>
                <c:pt idx="76">
                  <c:v>74.775510204081627</c:v>
                </c:pt>
                <c:pt idx="77">
                  <c:v>73.975609756097555</c:v>
                </c:pt>
                <c:pt idx="78">
                  <c:v>46.468085106382979</c:v>
                </c:pt>
                <c:pt idx="79">
                  <c:v>23.727272727272727</c:v>
                </c:pt>
                <c:pt idx="80">
                  <c:v>15.875</c:v>
                </c:pt>
                <c:pt idx="81">
                  <c:v>11.615384615384615</c:v>
                </c:pt>
                <c:pt idx="82">
                  <c:v>9.8082051280981464</c:v>
                </c:pt>
                <c:pt idx="83">
                  <c:v>16.81419354821405</c:v>
                </c:pt>
                <c:pt idx="84">
                  <c:v>12.883809523213477</c:v>
                </c:pt>
                <c:pt idx="85">
                  <c:v>7.078999999910593</c:v>
                </c:pt>
                <c:pt idx="86">
                  <c:v>8.4741463410418216</c:v>
                </c:pt>
                <c:pt idx="87">
                  <c:v>20.92</c:v>
                </c:pt>
                <c:pt idx="88">
                  <c:v>16.572727272727274</c:v>
                </c:pt>
                <c:pt idx="89">
                  <c:v>13.41268292682927</c:v>
                </c:pt>
                <c:pt idx="90">
                  <c:v>12.158857142857142</c:v>
                </c:pt>
                <c:pt idx="91">
                  <c:v>16.986363636363635</c:v>
                </c:pt>
                <c:pt idx="92">
                  <c:v>23.036666666666669</c:v>
                </c:pt>
                <c:pt idx="93">
                  <c:v>17.994146341463413</c:v>
                </c:pt>
                <c:pt idx="94">
                  <c:v>14.319473684210527</c:v>
                </c:pt>
                <c:pt idx="95">
                  <c:v>11.206413342918918</c:v>
                </c:pt>
                <c:pt idx="96">
                  <c:v>11.116250000000001</c:v>
                </c:pt>
                <c:pt idx="97">
                  <c:v>9.2960975609756087</c:v>
                </c:pt>
                <c:pt idx="98">
                  <c:v>10.063865263611113</c:v>
                </c:pt>
                <c:pt idx="99">
                  <c:v>9.7415000000000003</c:v>
                </c:pt>
                <c:pt idx="100">
                  <c:v>10.322162162162163</c:v>
                </c:pt>
                <c:pt idx="101">
                  <c:v>9.3015000000000008</c:v>
                </c:pt>
                <c:pt idx="102">
                  <c:v>11.0274</c:v>
                </c:pt>
                <c:pt idx="103">
                  <c:v>10.037000000000001</c:v>
                </c:pt>
                <c:pt idx="104">
                  <c:v>13</c:v>
                </c:pt>
                <c:pt idx="105">
                  <c:v>14.6868</c:v>
                </c:pt>
                <c:pt idx="106">
                  <c:v>14.627599999999999</c:v>
                </c:pt>
                <c:pt idx="107">
                  <c:v>15.6424</c:v>
                </c:pt>
                <c:pt idx="108">
                  <c:v>13.9536</c:v>
                </c:pt>
                <c:pt idx="109">
                  <c:v>11.2057</c:v>
                </c:pt>
                <c:pt idx="110">
                  <c:v>10.920299999999999</c:v>
                </c:pt>
                <c:pt idx="111">
                  <c:v>10.46</c:v>
                </c:pt>
                <c:pt idx="112">
                  <c:v>10.443099999999999</c:v>
                </c:pt>
                <c:pt idx="113">
                  <c:v>9.0820000000000007</c:v>
                </c:pt>
                <c:pt idx="114">
                  <c:v>8.5913000000000004</c:v>
                </c:pt>
                <c:pt idx="115">
                  <c:v>10.531000000000001</c:v>
                </c:pt>
                <c:pt idx="116">
                  <c:v>10.603899999999999</c:v>
                </c:pt>
                <c:pt idx="117">
                  <c:v>11.2447</c:v>
                </c:pt>
                <c:pt idx="118">
                  <c:v>13.135199999999999</c:v>
                </c:pt>
                <c:pt idx="119" formatCode="#,##0.00">
                  <c:v>14.247999999999999</c:v>
                </c:pt>
                <c:pt idx="120" formatCode="#,##0.00">
                  <c:v>18.139399999999998</c:v>
                </c:pt>
                <c:pt idx="121" formatCode="#,##0.00">
                  <c:v>14.8786</c:v>
                </c:pt>
                <c:pt idx="122" formatCode="#,##0.00">
                  <c:v>43.7714</c:v>
                </c:pt>
                <c:pt idx="123" formatCode="#,##0.00">
                  <c:v>20.360700000000001</c:v>
                </c:pt>
                <c:pt idx="124" formatCode="#,##0.00">
                  <c:v>20.357099999999999</c:v>
                </c:pt>
                <c:pt idx="125">
                  <c:v>12.741899999999999</c:v>
                </c:pt>
                <c:pt idx="126" formatCode="#,##0.00">
                  <c:v>7.31</c:v>
                </c:pt>
                <c:pt idx="127" formatCode="#,##0.00">
                  <c:v>9.5</c:v>
                </c:pt>
                <c:pt idx="128" formatCode="#,##0.00">
                  <c:v>13.33</c:v>
                </c:pt>
                <c:pt idx="129">
                  <c:v>14.807399999999999</c:v>
                </c:pt>
                <c:pt idx="130">
                  <c:v>19.7423</c:v>
                </c:pt>
                <c:pt idx="131">
                  <c:v>36.024999999999999</c:v>
                </c:pt>
                <c:pt idx="132">
                  <c:v>47.173299999999998</c:v>
                </c:pt>
                <c:pt idx="133">
                  <c:v>42.410699999999999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974944"/>
        <c:axId val="1377975504"/>
      </c:lineChart>
      <c:catAx>
        <c:axId val="13779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Quarter for Decline</a:t>
                </a:r>
              </a:p>
            </c:rich>
          </c:tx>
          <c:layout>
            <c:manualLayout>
              <c:xMode val="edge"/>
              <c:yMode val="edge"/>
              <c:x val="0.38466235053951597"/>
              <c:y val="0.8644936784862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55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779755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Probability (percent)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290375203915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4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0.9281</cdr:y>
    </cdr:from>
    <cdr:to>
      <cdr:x>0.97556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5410200"/>
          <a:ext cx="78295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The shading shows the period beginning with each NBER peak and ending with the corresponding trough.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is about $27 trillion.  </a:t>
            </a:r>
            <a:r>
              <a:rPr lang="en-US" dirty="0" err="1"/>
              <a:t>GDPNOw</a:t>
            </a:r>
            <a:r>
              <a:rPr lang="en-US" dirty="0"/>
              <a:t> 3.9 1/5 Blue Chip 1.2</a:t>
            </a: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1ba7f9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c91ba7f9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big difference with GDP graph.  Total jobs have barely recovered, although 517 thousand jobs added in January</a:t>
            </a:r>
            <a:endParaRPr dirty="0"/>
          </a:p>
        </p:txBody>
      </p:sp>
      <p:sp>
        <p:nvSpPr>
          <p:cNvPr id="152" name="Google Shape;152;g1c91ba7f9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Big increase in February helps to explain rise in unemployment 419 increase 177 more employed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Massachusetts, Boston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0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by “raising” your digital hand or put them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2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13,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implications of recent bank failures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40785"/>
              </p:ext>
            </p:extLst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3747718"/>
              </p:ext>
            </p:extLst>
          </p:nvPr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95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F078C7C7-021B-239E-902B-27A16CDA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524" y="1570038"/>
            <a:ext cx="10095221" cy="4726434"/>
          </a:xfrm>
          <a:prstGeom prst="rect">
            <a:avLst/>
          </a:prstGeom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/>
              <a:t>l GDP and ‘Potential’ during the Recovery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$100b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Lab</a:t>
            </a:r>
            <a:r>
              <a:rPr lang="en-US" dirty="0"/>
              <a:t>or Market:  Fully Recovered?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6C5C8-896E-7D4A-7E6E-1ECCC509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0" y="1943976"/>
            <a:ext cx="5849419" cy="4160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459CD-E4EE-B838-7AA7-60F7F051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43976"/>
            <a:ext cx="6096001" cy="4160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98D3C-DE54-3B1C-9670-EF82521D5427}"/>
              </a:ext>
            </a:extLst>
          </p:cNvPr>
          <p:cNvSpPr txBox="1"/>
          <p:nvPr/>
        </p:nvSpPr>
        <p:spPr>
          <a:xfrm>
            <a:off x="2785241" y="2543503"/>
            <a:ext cx="191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Slight uptick in February to 3.6%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Have All the Workers Gone?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0F930-3C91-D865-883A-4D9FCFE5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4" y="1446174"/>
            <a:ext cx="10031579" cy="4663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/>
          <p:nvPr/>
        </p:nvCxnSpPr>
        <p:spPr>
          <a:xfrm flipV="1">
            <a:off x="5465379" y="1790372"/>
            <a:ext cx="5087007" cy="301285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Massachusetts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512A31-DD7A-4C80-8D1E-C1ADA2152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69748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Fly in the ointment:  labor force has lost over 1.5 million workers.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/>
              <a:t>erest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764149-CE0B-812E-B73F-DB368D78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790" y="1325563"/>
            <a:ext cx="9834881" cy="457200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69204" y="2558265"/>
            <a:ext cx="7885003" cy="141464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F691DD-675F-27F2-4B6C-2207CA3E6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8456"/>
              </p:ext>
            </p:extLst>
          </p:nvPr>
        </p:nvGraphicFramePr>
        <p:xfrm>
          <a:off x="451757" y="1309883"/>
          <a:ext cx="10515600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</p:spTree>
    <p:extLst>
      <p:ext uri="{BB962C8B-B14F-4D97-AF65-F5344CB8AC3E}">
        <p14:creationId xmlns:p14="http://schemas.microsoft.com/office/powerpoint/2010/main" val="278399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Fall in Prices is Having an Effect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B41BED-9A12-78B2-F54B-DC2664B05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233459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Rates and Recession?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E421F8-0D0A-8179-8730-4DE487BF3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986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2621433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6F776-FD17-A210-D426-18BA1DF8E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745E485-A304-363E-5D79-3DDD3450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151" y="1602581"/>
            <a:ext cx="9220200" cy="428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E650C-F3F2-9135-BBC3-1E2A91FD5E64}"/>
              </a:ext>
            </a:extLst>
          </p:cNvPr>
          <p:cNvSpPr txBox="1"/>
          <p:nvPr/>
        </p:nvSpPr>
        <p:spPr>
          <a:xfrm>
            <a:off x="8156028" y="3745706"/>
            <a:ext cx="17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News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8B67-6D2E-8DE5-3778-6EA8453B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nts Paid and Rents Asked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77E21-8E30-6DFE-B93B-90CC227B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24753"/>
              </p:ext>
            </p:extLst>
          </p:nvPr>
        </p:nvGraphicFramePr>
        <p:xfrm>
          <a:off x="838200" y="1325564"/>
          <a:ext cx="1051560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199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DD18-5B17-38E8-2079-8CC13587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D</a:t>
            </a:r>
            <a:r>
              <a:rPr lang="en-US" dirty="0"/>
              <a:t>ifferent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7AC9D-1EDF-8CD7-B288-C718D8E3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E383F0-E0BC-881C-357B-5B3EBFBD0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47672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952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C019-8FD0-F68E-2FDA-DF0CCE14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70037"/>
            <a:ext cx="8915400" cy="435133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AD6B44-A7BC-311A-2F39-AB43CA567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1570036"/>
            <a:ext cx="8915400" cy="4351337"/>
          </a:xfrm>
        </p:spPr>
      </p:pic>
    </p:spTree>
    <p:extLst>
      <p:ext uri="{BB962C8B-B14F-4D97-AF65-F5344CB8AC3E}">
        <p14:creationId xmlns:p14="http://schemas.microsoft.com/office/powerpoint/2010/main" val="34474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Fiscal:</a:t>
            </a:r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r>
              <a:rPr lang="en-US" dirty="0"/>
              <a:t>Monetary:</a:t>
            </a:r>
          </a:p>
          <a:p>
            <a:r>
              <a:rPr lang="en-US" dirty="0"/>
              <a:t>2020-2/2022:  policy interest rate at zero, new round of quantitative easing.</a:t>
            </a:r>
          </a:p>
          <a:p>
            <a:r>
              <a:rPr lang="en-US" dirty="0"/>
              <a:t>3/2022-present:  most rapid increase in interest rates since Paul Volcker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Acc</a:t>
            </a:r>
            <a:r>
              <a:rPr lang="en-US" dirty="0"/>
              <a:t>ommodative Monetary Policy until 3/2022</a:t>
            </a:r>
            <a:endParaRPr dirty="0"/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9363E-B245-3A24-3CB9-E9F956DB1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we Stand</a:t>
            </a: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What will the Fed do?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4D3F-0628-D324-20C2-5A0D206B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March 3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</a:t>
            </a:r>
            <a:r>
              <a:rPr lang="en-US" dirty="0"/>
              <a:t>owell Emphasized Rate Hikes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AB0-14E1-13ED-447C-5A1FEC5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282CF-7E32-6975-78C0-C78784A06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83906"/>
            <a:ext cx="5218476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4A98E-E175-B3E3-435E-724A5484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6" y="1383906"/>
            <a:ext cx="5466648" cy="4846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39218-2F01-D5F7-EBE9-695661B0CAB6}"/>
              </a:ext>
            </a:extLst>
          </p:cNvPr>
          <p:cNvSpPr txBox="1"/>
          <p:nvPr/>
        </p:nvSpPr>
        <p:spPr>
          <a:xfrm>
            <a:off x="7630886" y="1723123"/>
            <a:ext cx="21880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1BA5"/>
                </a:solidFill>
              </a:rPr>
              <a:t>Blue last week</a:t>
            </a:r>
          </a:p>
          <a:p>
            <a:r>
              <a:rPr lang="en-US" sz="1600" dirty="0">
                <a:solidFill>
                  <a:srgbClr val="A61A5D"/>
                </a:solidFill>
              </a:rPr>
              <a:t>Red two weeks ago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85A194-570A-A16C-0D97-8CF0C5FBF261}"/>
              </a:ext>
            </a:extLst>
          </p:cNvPr>
          <p:cNvCxnSpPr>
            <a:cxnSpLocks/>
          </p:cNvCxnSpPr>
          <p:nvPr/>
        </p:nvCxnSpPr>
        <p:spPr>
          <a:xfrm flipH="1">
            <a:off x="8258175" y="2307898"/>
            <a:ext cx="1700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409CAA-AA97-3ECD-8482-F8C6E4BAFB79}"/>
              </a:ext>
            </a:extLst>
          </p:cNvPr>
          <p:cNvSpPr txBox="1"/>
          <p:nvPr/>
        </p:nvSpPr>
        <p:spPr>
          <a:xfrm>
            <a:off x="10072688" y="1971675"/>
            <a:ext cx="16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Terminal rate</a:t>
            </a:r>
          </a:p>
        </p:txBody>
      </p:sp>
    </p:spTree>
    <p:extLst>
      <p:ext uri="{BB962C8B-B14F-4D97-AF65-F5344CB8AC3E}">
        <p14:creationId xmlns:p14="http://schemas.microsoft.com/office/powerpoint/2010/main" val="20797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FC44-C4DA-8A1D-2598-D381DF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ecasters Are in fact Seeing the “R”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F43A-342E-276A-F7E2-54A927C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17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4CAC-2CBC-1A72-5E81-D2017A3C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mething Happened Over the Weekend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FF60-83FD-B710-FC18-B7EC4480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8" y="1570038"/>
            <a:ext cx="731536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61D8-E942-7438-55A6-1E1F92F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95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capitalization.</a:t>
            </a:r>
          </a:p>
          <a:p>
            <a:r>
              <a:rPr lang="en-US" dirty="0"/>
              <a:t>Focused on loans to venture capital and managing the </a:t>
            </a:r>
            <a:r>
              <a:rPr lang="en-US" dirty="0" err="1"/>
              <a:t>desposit</a:t>
            </a:r>
            <a:r>
              <a:rPr lang="en-US" dirty="0"/>
              <a:t> accounts of startups.</a:t>
            </a:r>
          </a:p>
          <a:p>
            <a:r>
              <a:rPr lang="en-US" dirty="0"/>
              <a:t>Very rapid growth in deposits and assets between 2021 and 2022, which led to big investments in “safe” long 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EE3-CD2E-5F6E-76E0-8AE096AA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Valley’s Not So Wonderful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C5B3-16DA-CAC3-B848-D12B1F9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FC922-507F-BBF9-1991-AB8234C49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012156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1B31-3D4B-1FFE-7926-65BDD318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3" y="2282666"/>
            <a:ext cx="606552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Two other banks recently closed</a:t>
            </a:r>
          </a:p>
          <a:p>
            <a:pPr lvl="1"/>
            <a:r>
              <a:rPr lang="en-US" b="1" dirty="0"/>
              <a:t>Stock prices of a number of similar sized banks have plummeted.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6BFE-CB0D-F03B-C0B4-0A0079AC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y Tuned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3AB5-18B7-11C7-7169-EB6CE3FF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Tomorrow at 8:30, CPI Report which is expected to show not much progress on inflation.</a:t>
            </a:r>
          </a:p>
          <a:p>
            <a:r>
              <a:rPr lang="en-US" dirty="0"/>
              <a:t>Will the banking panic spread.</a:t>
            </a:r>
          </a:p>
          <a:p>
            <a:r>
              <a:rPr lang="en-US" dirty="0"/>
              <a:t>Next week we will take a closer look at how the Fed makes these difficult policy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6218A-3248-0AF5-DE5E-404C672C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</a:t>
            </a:r>
            <a:r>
              <a:rPr lang="en-US" dirty="0"/>
              <a:t>3/13</a:t>
            </a:r>
            <a:r>
              <a:rPr lang="en-US" b="1" dirty="0"/>
              <a:t>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/>
            <a:r>
              <a:rPr lang="en-US" dirty="0"/>
              <a:t>Week 2 (3/20): 	Monetary Economics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(3/27):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4 (4/3): 	Trade Deficits and Exchange Rates (Alan Deardorff)</a:t>
            </a:r>
          </a:p>
          <a:p>
            <a:pPr lvl="1"/>
            <a:r>
              <a:rPr lang="en-US" dirty="0"/>
              <a:t>Week 5 (4/10):	Healthcare Economics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6 (4/17):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3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C62BE5A1-5E67-7D68-6CEC-73C270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1067"/>
            <a:ext cx="73685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106692</TotalTime>
  <Words>1726</Words>
  <Application>Microsoft Macintosh PowerPoint</Application>
  <PresentationFormat>Widescreen</PresentationFormat>
  <Paragraphs>280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Monetary Policy</vt:lpstr>
      <vt:lpstr>Trade: Bicycle Supply Chain</vt:lpstr>
      <vt:lpstr>Trade Deficits and Exchange Rates</vt:lpstr>
      <vt:lpstr>International Comparison: Health Spending</vt:lpstr>
      <vt:lpstr>Climate Change Economics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Labor Market:  Fully Recovered?</vt:lpstr>
      <vt:lpstr>Where Have All the Workers Gone?</vt:lpstr>
      <vt:lpstr>Labor Market in Massachusetts  </vt:lpstr>
      <vt:lpstr>Overall Good News on the Real Side</vt:lpstr>
      <vt:lpstr>Interest Rates: Era of Falling Rates Over?</vt:lpstr>
      <vt:lpstr>National Housing Market and Closer to Home</vt:lpstr>
      <vt:lpstr>The Fall in Prices is Having an Effect</vt:lpstr>
      <vt:lpstr>Stock Prices:  Rates and Recession?</vt:lpstr>
      <vt:lpstr>Inflation during the Recovery</vt:lpstr>
      <vt:lpstr>Rents Paid and Rents Asked For</vt:lpstr>
      <vt:lpstr>A Different Look</vt:lpstr>
      <vt:lpstr>Wages Haven’t Kept Pace with Inflation</vt:lpstr>
      <vt:lpstr>Policy  Effects</vt:lpstr>
      <vt:lpstr>Accommodative Monetary Policy until 3/2022</vt:lpstr>
      <vt:lpstr>Where we Stand</vt:lpstr>
      <vt:lpstr>On March 3rd Powell Emphasized Rate Hikes</vt:lpstr>
      <vt:lpstr>Forecasters Are in fact Seeing the “R” Word</vt:lpstr>
      <vt:lpstr>Something Happened Over the Weekend</vt:lpstr>
      <vt:lpstr>Silicon Valley Bank</vt:lpstr>
      <vt:lpstr>Whoops!</vt:lpstr>
      <vt:lpstr>Silicon Valley’s Not So Wonderful Life</vt:lpstr>
      <vt:lpstr>FDIC Bank Closures, in General</vt:lpstr>
      <vt:lpstr>But, in This Case:</vt:lpstr>
      <vt:lpstr>Problems</vt:lpstr>
      <vt:lpstr>Stay Tuned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401</cp:revision>
  <cp:lastPrinted>2022-09-09T18:17:38Z</cp:lastPrinted>
  <dcterms:created xsi:type="dcterms:W3CDTF">2017-05-03T22:30:38Z</dcterms:created>
  <dcterms:modified xsi:type="dcterms:W3CDTF">2023-03-17T02:45:47Z</dcterms:modified>
</cp:coreProperties>
</file>