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1"/>
  </p:notesMasterIdLst>
  <p:sldIdLst>
    <p:sldId id="4306" r:id="rId2"/>
    <p:sldId id="4001" r:id="rId3"/>
    <p:sldId id="436" r:id="rId4"/>
    <p:sldId id="4182" r:id="rId5"/>
    <p:sldId id="4142" r:id="rId6"/>
    <p:sldId id="1091" r:id="rId7"/>
    <p:sldId id="3943" r:id="rId8"/>
    <p:sldId id="4349" r:id="rId9"/>
    <p:sldId id="1166" r:id="rId10"/>
    <p:sldId id="4348" r:id="rId11"/>
    <p:sldId id="3982" r:id="rId12"/>
    <p:sldId id="4358" r:id="rId13"/>
    <p:sldId id="4347" r:id="rId14"/>
    <p:sldId id="4218" r:id="rId15"/>
    <p:sldId id="317" r:id="rId16"/>
    <p:sldId id="3886" r:id="rId17"/>
    <p:sldId id="262" r:id="rId18"/>
    <p:sldId id="4217" r:id="rId19"/>
    <p:sldId id="340" r:id="rId20"/>
    <p:sldId id="4222" r:id="rId21"/>
    <p:sldId id="4147" r:id="rId22"/>
    <p:sldId id="354" r:id="rId23"/>
    <p:sldId id="4073" r:id="rId24"/>
    <p:sldId id="278" r:id="rId25"/>
    <p:sldId id="3855" r:id="rId26"/>
    <p:sldId id="4258" r:id="rId27"/>
    <p:sldId id="4316" r:id="rId28"/>
    <p:sldId id="4304" r:id="rId29"/>
    <p:sldId id="4357" r:id="rId30"/>
    <p:sldId id="4359" r:id="rId31"/>
    <p:sldId id="4223" r:id="rId32"/>
    <p:sldId id="4355" r:id="rId33"/>
    <p:sldId id="4344" r:id="rId34"/>
    <p:sldId id="4334" r:id="rId35"/>
    <p:sldId id="4336" r:id="rId36"/>
    <p:sldId id="4353" r:id="rId37"/>
    <p:sldId id="4337" r:id="rId38"/>
    <p:sldId id="4338" r:id="rId39"/>
    <p:sldId id="4063" r:id="rId40"/>
    <p:sldId id="360" r:id="rId41"/>
    <p:sldId id="4198" r:id="rId42"/>
    <p:sldId id="4225" r:id="rId43"/>
    <p:sldId id="4226" r:id="rId44"/>
    <p:sldId id="4062" r:id="rId45"/>
    <p:sldId id="4346" r:id="rId46"/>
    <p:sldId id="4012" r:id="rId47"/>
    <p:sldId id="4140" r:id="rId48"/>
    <p:sldId id="4362" r:id="rId49"/>
    <p:sldId id="4162" r:id="rId50"/>
    <p:sldId id="4190" r:id="rId51"/>
    <p:sldId id="4221" r:id="rId52"/>
    <p:sldId id="292" r:id="rId53"/>
    <p:sldId id="4216" r:id="rId54"/>
    <p:sldId id="293" r:id="rId55"/>
    <p:sldId id="290" r:id="rId56"/>
    <p:sldId id="4168" r:id="rId57"/>
    <p:sldId id="4102" r:id="rId58"/>
    <p:sldId id="1197" r:id="rId59"/>
    <p:sldId id="405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3" autoAdjust="0"/>
    <p:restoredTop sz="94789"/>
  </p:normalViewPr>
  <p:slideViewPr>
    <p:cSldViewPr snapToGrid="0" snapToObjects="1">
      <p:cViewPr varScale="1">
        <p:scale>
          <a:sx n="104" d="100"/>
          <a:sy n="104" d="100"/>
        </p:scale>
        <p:origin x="232" y="47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63519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170180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NEED/LocalGraphs/Counties/CT/Tolland/emp_shar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CorporateProfits/corporateprofits_recession.png"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Connecticut</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2020</a:t>
            </a:r>
          </a:p>
        </p:txBody>
      </p:sp>
      <p:pic>
        <p:nvPicPr>
          <p:cNvPr id="6" name="Content Placeholder 5">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rcRect/>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79210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1970604" cy="646331"/>
          </a:xfrm>
          <a:prstGeom prst="rect">
            <a:avLst/>
          </a:prstGeom>
          <a:noFill/>
        </p:spPr>
        <p:txBody>
          <a:bodyPr wrap="none" rtlCol="0">
            <a:spAutoFit/>
          </a:bodyPr>
          <a:lstStyle/>
          <a:p>
            <a:r>
              <a:rPr lang="en-US" dirty="0"/>
              <a:t>Manufacturing</a:t>
            </a:r>
          </a:p>
          <a:p>
            <a:r>
              <a:rPr lang="en-US" dirty="0"/>
              <a:t>GDP Share = 10.6%</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7.7%</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0" cy="45512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576D-1642-394B-8562-5124CE15A7BC}"/>
              </a:ext>
            </a:extLst>
          </p:cNvPr>
          <p:cNvSpPr>
            <a:spLocks noGrp="1"/>
          </p:cNvSpPr>
          <p:nvPr>
            <p:ph type="title"/>
          </p:nvPr>
        </p:nvSpPr>
        <p:spPr>
          <a:xfrm>
            <a:off x="854529" y="0"/>
            <a:ext cx="10515600" cy="1325563"/>
          </a:xfrm>
        </p:spPr>
        <p:txBody>
          <a:bodyPr/>
          <a:lstStyle/>
          <a:p>
            <a:r>
              <a:rPr lang="en-US" dirty="0">
                <a:solidFill>
                  <a:schemeClr val="bg1"/>
                </a:solidFill>
              </a:rPr>
              <a:t>Em</a:t>
            </a:r>
            <a:r>
              <a:rPr lang="en-US" dirty="0"/>
              <a:t>ployment in Tolland County</a:t>
            </a:r>
          </a:p>
        </p:txBody>
      </p:sp>
      <p:pic>
        <p:nvPicPr>
          <p:cNvPr id="6" name="Content Placeholder 5">
            <a:extLst>
              <a:ext uri="{FF2B5EF4-FFF2-40B4-BE49-F238E27FC236}">
                <a16:creationId xmlns:a16="http://schemas.microsoft.com/office/drawing/2014/main" id="{2C747B5E-A1F7-154E-B04A-11EC5CBCDE41}"/>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11F1469-2894-E140-9B86-AC4ADF93C6F1}"/>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D6D53132-7FE9-1147-8B0A-3B21EE77893A}"/>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105234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10302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16</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$0.4 Trillion below 2019 forecast.</a:t>
            </a:r>
          </a:p>
          <a:p>
            <a:pPr marL="342900" indent="-342900">
              <a:buFontTx/>
              <a:buChar char="-"/>
            </a:pPr>
            <a:r>
              <a:rPr lang="en-US" sz="2000" dirty="0">
                <a:solidFill>
                  <a:srgbClr val="7030A0"/>
                </a:solidFill>
              </a:rPr>
              <a:t>$0.8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housing/business/inventories</a:t>
            </a:r>
          </a:p>
          <a:p>
            <a:pPr lvl="2"/>
            <a:r>
              <a:rPr lang="en-US"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75073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59729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038086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8550829" y="1848254"/>
            <a:ext cx="2093522" cy="646331"/>
          </a:xfrm>
          <a:prstGeom prst="rect">
            <a:avLst/>
          </a:prstGeom>
          <a:noFill/>
        </p:spPr>
        <p:txBody>
          <a:bodyPr wrap="none" rtlCol="0">
            <a:spAutoFit/>
          </a:bodyPr>
          <a:lstStyle/>
          <a:p>
            <a:r>
              <a:rPr lang="en-US" dirty="0"/>
              <a:t>August: 	    315,000</a:t>
            </a:r>
          </a:p>
          <a:p>
            <a:r>
              <a:rPr lang="en-US" dirty="0"/>
              <a:t>September: 263,000</a:t>
            </a:r>
          </a:p>
        </p:txBody>
      </p:sp>
    </p:spTree>
    <p:extLst>
      <p:ext uri="{BB962C8B-B14F-4D97-AF65-F5344CB8AC3E}">
        <p14:creationId xmlns:p14="http://schemas.microsoft.com/office/powerpoint/2010/main" val="291695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0.5 Million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a:xfrm>
            <a:off x="780325" y="0"/>
            <a:ext cx="10515600" cy="1325563"/>
          </a:xfrm>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936174" y="0"/>
            <a:ext cx="10515600" cy="1325563"/>
          </a:xfrm>
        </p:spPr>
        <p:txBody>
          <a:bodyPr/>
          <a:lstStyle/>
          <a:p>
            <a:r>
              <a:rPr lang="en-US" dirty="0">
                <a:solidFill>
                  <a:schemeClr val="bg1"/>
                </a:solidFill>
              </a:rPr>
              <a:t>Ho</a:t>
            </a:r>
            <a:r>
              <a:rPr lang="en-US" dirty="0"/>
              <a:t>w Are Things Where You Are?</a:t>
            </a:r>
          </a:p>
        </p:txBody>
      </p:sp>
      <p:pic>
        <p:nvPicPr>
          <p:cNvPr id="7" name="Content Placeholder 6">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a:srcRect/>
          <a:stretch/>
        </p:blipFill>
        <p:spPr>
          <a:xfrm>
            <a:off x="257908" y="1456752"/>
            <a:ext cx="5761891" cy="4184231"/>
          </a:xfrm>
        </p:spPr>
      </p:pic>
      <p:pic>
        <p:nvPicPr>
          <p:cNvPr id="9" name="Content Placeholder 8">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3"/>
          <a:srcRect/>
          <a:stretch/>
        </p:blipFill>
        <p:spPr>
          <a:xfrm>
            <a:off x="6172200" y="1456752"/>
            <a:ext cx="5761891" cy="4184231"/>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94677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06378"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500"/>
              </a:spcAft>
            </a:pPr>
            <a:r>
              <a:rPr lang="en-US" dirty="0"/>
              <a:t>Contemporary Economic Policy</a:t>
            </a:r>
          </a:p>
          <a:p>
            <a:pPr lvl="1">
              <a:spcAft>
                <a:spcPts val="1500"/>
              </a:spcAft>
            </a:pPr>
            <a:r>
              <a:rPr lang="en-US" dirty="0"/>
              <a:t>Week 1 (10/3):	Economics of Immigration (Roger White, Whittier College)</a:t>
            </a:r>
          </a:p>
          <a:p>
            <a:pPr lvl="1">
              <a:spcAft>
                <a:spcPts val="1500"/>
              </a:spcAft>
            </a:pPr>
            <a:r>
              <a:rPr lang="en-US" b="1" dirty="0"/>
              <a:t>Week 2 (10/10): US Economic Update (Jon </a:t>
            </a:r>
            <a:r>
              <a:rPr lang="en-US" b="1" dirty="0" err="1"/>
              <a:t>Haveman</a:t>
            </a:r>
            <a:r>
              <a:rPr lang="en-US" b="1" dirty="0"/>
              <a:t>, NEED)</a:t>
            </a:r>
          </a:p>
          <a:p>
            <a:pPr lvl="1">
              <a:spcAft>
                <a:spcPts val="1500"/>
              </a:spcAft>
            </a:pPr>
            <a:r>
              <a:rPr lang="en-US" dirty="0"/>
              <a:t>Week 3 (10/17): Cryptocurrencies (</a:t>
            </a:r>
            <a:r>
              <a:rPr lang="en-US" dirty="0" err="1"/>
              <a:t>Geof</a:t>
            </a:r>
            <a:r>
              <a:rPr lang="en-US" dirty="0"/>
              <a:t> </a:t>
            </a:r>
            <a:r>
              <a:rPr lang="en-US" dirty="0" err="1"/>
              <a:t>Woglom</a:t>
            </a:r>
            <a:r>
              <a:rPr lang="en-US" dirty="0"/>
              <a:t>, Amherst College)</a:t>
            </a:r>
          </a:p>
          <a:p>
            <a:pPr lvl="1">
              <a:spcAft>
                <a:spcPts val="1500"/>
              </a:spcAft>
            </a:pPr>
            <a:r>
              <a:rPr lang="en-US" dirty="0"/>
              <a:t>Week 4 (10/14):	Trade and Globalization (</a:t>
            </a:r>
            <a:r>
              <a:rPr lang="en-US" dirty="0" err="1"/>
              <a:t>Avik</a:t>
            </a:r>
            <a:r>
              <a:rPr lang="en-US" dirty="0"/>
              <a:t> Chakrabarti, UW-Milwaukee)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20003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a:t>Inflation</a:t>
            </a:r>
            <a:endParaRPr lang="en-US" dirty="0"/>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627909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1243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162573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06261" y="32658"/>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58501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 A Closer Look</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8712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947001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104247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14.4%</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2.4%</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683D-0E7D-4F42-ABC8-0A5A3993D43C}"/>
              </a:ext>
            </a:extLst>
          </p:cNvPr>
          <p:cNvSpPr>
            <a:spLocks noGrp="1"/>
          </p:cNvSpPr>
          <p:nvPr>
            <p:ph type="title"/>
          </p:nvPr>
        </p:nvSpPr>
        <p:spPr>
          <a:xfrm>
            <a:off x="803475" y="0"/>
            <a:ext cx="10515600" cy="1325563"/>
          </a:xfrm>
        </p:spPr>
        <p:txBody>
          <a:bodyPr/>
          <a:lstStyle/>
          <a:p>
            <a:r>
              <a:rPr lang="en-US" dirty="0">
                <a:solidFill>
                  <a:schemeClr val="bg1"/>
                </a:solidFill>
              </a:rPr>
              <a:t>Cor</a:t>
            </a:r>
            <a:r>
              <a:rPr lang="en-US" dirty="0"/>
              <a:t>porations Have Pricing Power!</a:t>
            </a:r>
          </a:p>
        </p:txBody>
      </p:sp>
      <p:pic>
        <p:nvPicPr>
          <p:cNvPr id="6" name="Content Placeholder 5" descr="Chart, line chart&#10;&#10;Description automatically generated">
            <a:extLst>
              <a:ext uri="{FF2B5EF4-FFF2-40B4-BE49-F238E27FC236}">
                <a16:creationId xmlns:a16="http://schemas.microsoft.com/office/drawing/2014/main" id="{DF2A8DE8-1130-6E48-8290-5F01A818C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B19B57A6-A750-024E-8360-3BD512498194}"/>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7" name="TextBox 6">
            <a:extLst>
              <a:ext uri="{FF2B5EF4-FFF2-40B4-BE49-F238E27FC236}">
                <a16:creationId xmlns:a16="http://schemas.microsoft.com/office/drawing/2014/main" id="{3CE102AC-0519-DA40-BA52-BA53C23BDBAA}"/>
              </a:ext>
            </a:extLst>
          </p:cNvPr>
          <p:cNvSpPr txBox="1"/>
          <p:nvPr/>
        </p:nvSpPr>
        <p:spPr>
          <a:xfrm>
            <a:off x="5325979" y="1556084"/>
            <a:ext cx="2320059" cy="461665"/>
          </a:xfrm>
          <a:prstGeom prst="rect">
            <a:avLst/>
          </a:prstGeom>
          <a:solidFill>
            <a:schemeClr val="bg1"/>
          </a:solidFill>
        </p:spPr>
        <p:txBody>
          <a:bodyPr wrap="none" rtlCol="0">
            <a:spAutoFit/>
          </a:bodyPr>
          <a:lstStyle/>
          <a:p>
            <a:r>
              <a:rPr lang="en-US" sz="2400" dirty="0"/>
              <a:t>Corporate Profits</a:t>
            </a:r>
          </a:p>
        </p:txBody>
      </p:sp>
    </p:spTree>
    <p:extLst>
      <p:ext uri="{BB962C8B-B14F-4D97-AF65-F5344CB8AC3E}">
        <p14:creationId xmlns:p14="http://schemas.microsoft.com/office/powerpoint/2010/main" val="1997803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October 10,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50</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793540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rcRect/>
          <a:stretch/>
        </p:blipFill>
        <p:spPr>
          <a:xfrm>
            <a:off x="224155" y="1325563"/>
            <a:ext cx="11743689" cy="4496503"/>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
        <p:nvSpPr>
          <p:cNvPr id="6" name="TextBox 5">
            <a:extLst>
              <a:ext uri="{FF2B5EF4-FFF2-40B4-BE49-F238E27FC236}">
                <a16:creationId xmlns:a16="http://schemas.microsoft.com/office/drawing/2014/main" id="{DFE1543B-0065-D04A-AAD6-05A8ECB3A835}"/>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3579865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177696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821254" y="9400"/>
            <a:ext cx="10515600" cy="1325563"/>
          </a:xfrm>
        </p:spPr>
        <p:txBody>
          <a:bodyPr/>
          <a:lstStyle/>
          <a:p>
            <a:r>
              <a:rPr lang="en-US" dirty="0">
                <a:solidFill>
                  <a:schemeClr val="bg1"/>
                </a:solidFill>
              </a:rPr>
              <a:t>Cry</a:t>
            </a:r>
            <a:r>
              <a:rPr lang="en-US" dirty="0">
                <a:solidFill>
                  <a:schemeClr val="accent5">
                    <a:lumMod val="50000"/>
                  </a:schemeClr>
                </a:solidFill>
              </a:rPr>
              <a:t>ptocurrencies: Geoffrey </a:t>
            </a:r>
            <a:r>
              <a:rPr lang="en-US" dirty="0" err="1">
                <a:solidFill>
                  <a:schemeClr val="accent5">
                    <a:lumMod val="50000"/>
                  </a:schemeClr>
                </a:solidFill>
              </a:rPr>
              <a:t>Woglom</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On, 12/9, 1PM</a:t>
            </a:r>
            <a:br>
              <a:rPr lang="en-US" sz="2400" dirty="0"/>
            </a:br>
            <a:r>
              <a:rPr lang="en-US" sz="2400" dirty="0"/>
              <a:t>1 bitcoin = $48k</a:t>
            </a:r>
          </a:p>
        </p:txBody>
      </p:sp>
    </p:spTree>
    <p:extLst>
      <p:ext uri="{BB962C8B-B14F-4D97-AF65-F5344CB8AC3E}">
        <p14:creationId xmlns:p14="http://schemas.microsoft.com/office/powerpoint/2010/main" val="125097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58</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2653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Recession – The State of the US Economy</a:t>
            </a:r>
          </a:p>
          <a:p>
            <a:r>
              <a:rPr lang="en-US" dirty="0"/>
              <a:t>Global Comparisons</a:t>
            </a:r>
          </a:p>
          <a:p>
            <a:r>
              <a:rPr lang="en-US" dirty="0"/>
              <a:t>Inflation</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7</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1309429678"/>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333.2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164.7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152.7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$25.2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$64,953</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$32.36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6" name="TextBox 5">
            <a:extLst>
              <a:ext uri="{FF2B5EF4-FFF2-40B4-BE49-F238E27FC236}">
                <a16:creationId xmlns:a16="http://schemas.microsoft.com/office/drawing/2014/main" id="{3FC1F518-1D5D-EB4B-921B-42892DB98A70}"/>
              </a:ext>
            </a:extLst>
          </p:cNvPr>
          <p:cNvSpPr txBox="1"/>
          <p:nvPr/>
        </p:nvSpPr>
        <p:spPr>
          <a:xfrm>
            <a:off x="9417749" y="6441462"/>
            <a:ext cx="2102307" cy="307777"/>
          </a:xfrm>
          <a:prstGeom prst="rect">
            <a:avLst/>
          </a:prstGeom>
          <a:noFill/>
        </p:spPr>
        <p:txBody>
          <a:bodyPr wrap="none" rtlCol="0">
            <a:spAutoFit/>
          </a:bodyPr>
          <a:lstStyle/>
          <a:p>
            <a:r>
              <a:rPr lang="en-US" sz="1400" dirty="0"/>
              <a:t>Source: </a:t>
            </a:r>
            <a:r>
              <a:rPr lang="en-US" sz="1400" dirty="0" err="1"/>
              <a:t>fred.stlouisfed.org</a:t>
            </a:r>
            <a:endParaRPr lang="en-US" sz="1400" dirty="0"/>
          </a:p>
        </p:txBody>
      </p:sp>
    </p:spTree>
    <p:extLst>
      <p:ext uri="{BB962C8B-B14F-4D97-AF65-F5344CB8AC3E}">
        <p14:creationId xmlns:p14="http://schemas.microsoft.com/office/powerpoint/2010/main" val="328992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9" name="TextBox 8">
            <a:extLst>
              <a:ext uri="{FF2B5EF4-FFF2-40B4-BE49-F238E27FC236}">
                <a16:creationId xmlns:a16="http://schemas.microsoft.com/office/drawing/2014/main" id="{EE4BB2E5-5518-F949-B9FE-33D8AFCB324E}"/>
              </a:ext>
            </a:extLst>
          </p:cNvPr>
          <p:cNvSpPr txBox="1"/>
          <p:nvPr/>
        </p:nvSpPr>
        <p:spPr>
          <a:xfrm>
            <a:off x="1268544" y="1453274"/>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21.538 trillion</a:t>
            </a:r>
            <a:r>
              <a:rPr lang="en-US" sz="2800" b="1" dirty="0"/>
              <a:t> in 2019-Q4</a:t>
            </a:r>
          </a:p>
          <a:p>
            <a:pPr algn="ctr"/>
            <a:r>
              <a:rPr lang="en-US" sz="2800" b="1" dirty="0"/>
              <a:t>$</a:t>
            </a:r>
            <a:r>
              <a:rPr lang="en-US" sz="2800" b="1" u="sng" dirty="0"/>
              <a:t>19.637 trillion </a:t>
            </a:r>
            <a:r>
              <a:rPr lang="en-US" sz="2800" b="1" dirty="0"/>
              <a:t>in 2020-Q2</a:t>
            </a:r>
          </a:p>
          <a:p>
            <a:pPr algn="ctr"/>
            <a:r>
              <a:rPr lang="en-US" sz="2800" b="1" dirty="0"/>
              <a:t>$</a:t>
            </a:r>
            <a:r>
              <a:rPr lang="en-US" sz="2800" b="1" u="sng" dirty="0"/>
              <a:t>25.248 trillion </a:t>
            </a:r>
            <a:r>
              <a:rPr lang="en-US" sz="2800" b="1" dirty="0"/>
              <a:t>in 2022-Q2</a:t>
            </a:r>
          </a:p>
        </p:txBody>
      </p:sp>
      <p:grpSp>
        <p:nvGrpSpPr>
          <p:cNvPr id="3" name="Group 2">
            <a:extLst>
              <a:ext uri="{FF2B5EF4-FFF2-40B4-BE49-F238E27FC236}">
                <a16:creationId xmlns:a16="http://schemas.microsoft.com/office/drawing/2014/main" id="{F3095CCD-9AE3-C842-AC9B-A107E0CEF3AE}"/>
              </a:ext>
            </a:extLst>
          </p:cNvPr>
          <p:cNvGrpSpPr/>
          <p:nvPr/>
        </p:nvGrpSpPr>
        <p:grpSpPr>
          <a:xfrm>
            <a:off x="632490" y="907379"/>
            <a:ext cx="11091423" cy="5458015"/>
            <a:chOff x="632490" y="907379"/>
            <a:chExt cx="11091423" cy="5458015"/>
          </a:xfrm>
        </p:grpSpPr>
        <p:grpSp>
          <p:nvGrpSpPr>
            <p:cNvPr id="11" name="Group 10">
              <a:extLst>
                <a:ext uri="{FF2B5EF4-FFF2-40B4-BE49-F238E27FC236}">
                  <a16:creationId xmlns:a16="http://schemas.microsoft.com/office/drawing/2014/main" id="{125A3588-7189-5A44-87E1-48F71AEFE0CC}"/>
                </a:ext>
              </a:extLst>
            </p:cNvPr>
            <p:cNvGrpSpPr/>
            <p:nvPr/>
          </p:nvGrpSpPr>
          <p:grpSpPr>
            <a:xfrm>
              <a:off x="632490" y="907379"/>
              <a:ext cx="11091423" cy="5458015"/>
              <a:chOff x="632490" y="907379"/>
              <a:chExt cx="11091423" cy="5458015"/>
            </a:xfrm>
          </p:grpSpPr>
          <p:pic>
            <p:nvPicPr>
              <p:cNvPr id="6" name="Picture 5" descr="A picture containing device&#10;&#10;Description automatically generated">
                <a:extLst>
                  <a:ext uri="{FF2B5EF4-FFF2-40B4-BE49-F238E27FC236}">
                    <a16:creationId xmlns:a16="http://schemas.microsoft.com/office/drawing/2014/main" id="{2D5E5678-4AC1-334D-A543-C44C300484CB}"/>
                  </a:ext>
                </a:extLst>
              </p:cNvPr>
              <p:cNvPicPr>
                <a:picLocks noChangeAspect="1"/>
              </p:cNvPicPr>
              <p:nvPr/>
            </p:nvPicPr>
            <p:blipFill>
              <a:blip r:embed="rId3"/>
              <a:stretch>
                <a:fillRect/>
              </a:stretch>
            </p:blipFill>
            <p:spPr>
              <a:xfrm>
                <a:off x="5510410" y="907379"/>
                <a:ext cx="6213503"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490" y="4019732"/>
                <a:ext cx="5590761" cy="1714500"/>
              </a:xfrm>
              <a:prstGeom prst="rect">
                <a:avLst/>
              </a:prstGeom>
            </p:spPr>
          </p:pic>
        </p:grpSp>
        <p:sp>
          <p:nvSpPr>
            <p:cNvPr id="10" name="Rectangle 9">
              <a:extLst>
                <a:ext uri="{FF2B5EF4-FFF2-40B4-BE49-F238E27FC236}">
                  <a16:creationId xmlns:a16="http://schemas.microsoft.com/office/drawing/2014/main" id="{9332A59E-4EF4-4E40-B986-F3142AD56AC2}"/>
                </a:ext>
              </a:extLst>
            </p:cNvPr>
            <p:cNvSpPr/>
            <p:nvPr/>
          </p:nvSpPr>
          <p:spPr>
            <a:xfrm>
              <a:off x="8687708" y="2064125"/>
              <a:ext cx="1527571" cy="5647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3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17888</TotalTime>
  <Words>1917</Words>
  <Application>Microsoft Macintosh PowerPoint</Application>
  <PresentationFormat>Widescreen</PresentationFormat>
  <Paragraphs>353</Paragraphs>
  <Slides>59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Courier New</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Some Basic Statistics</vt:lpstr>
      <vt:lpstr>U.S. Economy in Global Perspective</vt:lpstr>
      <vt:lpstr> Composition of the U.S. Economy: 2020</vt:lpstr>
      <vt:lpstr> Composition of the U.S. Economy: Employment</vt:lpstr>
      <vt:lpstr>Employment in Tolland County</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How Are Things Where You Are?</vt:lpstr>
      <vt:lpstr>Inflation</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 A Closer Look</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Corporations Have Pricing Power!</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Cryptocurrencies: Geoffrey Woglom</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364</cp:revision>
  <cp:lastPrinted>2022-09-23T17:26:15Z</cp:lastPrinted>
  <dcterms:created xsi:type="dcterms:W3CDTF">2017-05-03T22:30:38Z</dcterms:created>
  <dcterms:modified xsi:type="dcterms:W3CDTF">2022-10-10T19:16:56Z</dcterms:modified>
</cp:coreProperties>
</file>