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1026" r:id="rId2"/>
    <p:sldId id="328" r:id="rId3"/>
    <p:sldId id="3935" r:id="rId4"/>
    <p:sldId id="1029" r:id="rId5"/>
    <p:sldId id="4001" r:id="rId6"/>
    <p:sldId id="4084" r:id="rId7"/>
    <p:sldId id="1099" r:id="rId8"/>
    <p:sldId id="532" r:id="rId9"/>
    <p:sldId id="4091" r:id="rId10"/>
    <p:sldId id="4168" r:id="rId11"/>
    <p:sldId id="4111" r:id="rId12"/>
    <p:sldId id="1027" r:id="rId13"/>
    <p:sldId id="1091" r:id="rId14"/>
    <p:sldId id="4429" r:id="rId15"/>
    <p:sldId id="4430" r:id="rId16"/>
    <p:sldId id="4487" r:id="rId17"/>
    <p:sldId id="4488" r:id="rId18"/>
    <p:sldId id="4491" r:id="rId19"/>
    <p:sldId id="4510" r:id="rId20"/>
    <p:sldId id="4492" r:id="rId21"/>
    <p:sldId id="4493" r:id="rId22"/>
    <p:sldId id="4494" r:id="rId23"/>
    <p:sldId id="4495" r:id="rId24"/>
    <p:sldId id="4496" r:id="rId25"/>
    <p:sldId id="4497" r:id="rId26"/>
    <p:sldId id="4498" r:id="rId27"/>
    <p:sldId id="4499" r:id="rId28"/>
    <p:sldId id="4500" r:id="rId29"/>
    <p:sldId id="4501" r:id="rId30"/>
    <p:sldId id="4503" r:id="rId31"/>
    <p:sldId id="4504" r:id="rId32"/>
    <p:sldId id="4511" r:id="rId33"/>
    <p:sldId id="4506" r:id="rId34"/>
    <p:sldId id="4507" r:id="rId35"/>
    <p:sldId id="4508" r:id="rId36"/>
    <p:sldId id="4454" r:id="rId37"/>
    <p:sldId id="267" r:id="rId38"/>
    <p:sldId id="268" r:id="rId39"/>
    <p:sldId id="4486" r:id="rId40"/>
    <p:sldId id="4461" r:id="rId41"/>
    <p:sldId id="4462" r:id="rId42"/>
    <p:sldId id="4463" r:id="rId43"/>
    <p:sldId id="4480" r:id="rId44"/>
    <p:sldId id="4481" r:id="rId45"/>
    <p:sldId id="4482" r:id="rId46"/>
    <p:sldId id="4483" r:id="rId47"/>
    <p:sldId id="4512" r:id="rId48"/>
    <p:sldId id="4530" r:id="rId49"/>
    <p:sldId id="4514" r:id="rId50"/>
    <p:sldId id="4100" r:id="rId51"/>
    <p:sldId id="405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2022Q4 GDP, $26.5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9444444444444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18.1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,</a:t>
                    </a:r>
                  </a:p>
                  <a:p>
                    <a:r>
                      <a:rPr lang="en-US" baseline="0" dirty="0"/>
                      <a:t>4.6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Tucson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'Metro_zhvi_uc_sfr_tier_0.33_0.6'!$BM$1:$JX$1</c:f>
              <c:numCache>
                <c:formatCode>m/d/yyyy</c:formatCode>
                <c:ptCount val="220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  <c:pt idx="219">
                  <c:v>45016</c:v>
                </c:pt>
              </c:numCache>
            </c:numRef>
          </c:cat>
          <c:val>
            <c:numRef>
              <c:f>'Metro_zhvi_uc_sfr_tier_0.33_0.6'!$BM$55:$JX$55</c:f>
              <c:numCache>
                <c:formatCode>General</c:formatCode>
                <c:ptCount val="220"/>
                <c:pt idx="0">
                  <c:v>174251.43542076999</c:v>
                </c:pt>
                <c:pt idx="1">
                  <c:v>176282.710231209</c:v>
                </c:pt>
                <c:pt idx="2">
                  <c:v>178713.78194794699</c:v>
                </c:pt>
                <c:pt idx="3">
                  <c:v>181784.80942940401</c:v>
                </c:pt>
                <c:pt idx="4">
                  <c:v>186259.74770864099</c:v>
                </c:pt>
                <c:pt idx="6">
                  <c:v>199051.206666946</c:v>
                </c:pt>
                <c:pt idx="7">
                  <c:v>206738.78307112001</c:v>
                </c:pt>
                <c:pt idx="8">
                  <c:v>213158.627035646</c:v>
                </c:pt>
                <c:pt idx="9">
                  <c:v>218789.82030955999</c:v>
                </c:pt>
                <c:pt idx="10">
                  <c:v>222962.16933279001</c:v>
                </c:pt>
                <c:pt idx="11">
                  <c:v>226402.73065173399</c:v>
                </c:pt>
                <c:pt idx="12">
                  <c:v>229078.56978389199</c:v>
                </c:pt>
                <c:pt idx="13">
                  <c:v>229590.26517741199</c:v>
                </c:pt>
                <c:pt idx="14">
                  <c:v>230857.02625857401</c:v>
                </c:pt>
                <c:pt idx="15">
                  <c:v>233461.51825959401</c:v>
                </c:pt>
                <c:pt idx="16">
                  <c:v>236528.60485648701</c:v>
                </c:pt>
                <c:pt idx="17">
                  <c:v>239177.784721373</c:v>
                </c:pt>
                <c:pt idx="18">
                  <c:v>240288.533720331</c:v>
                </c:pt>
                <c:pt idx="19">
                  <c:v>240983.507721239</c:v>
                </c:pt>
                <c:pt idx="20">
                  <c:v>241667.438773834</c:v>
                </c:pt>
                <c:pt idx="21">
                  <c:v>241662.31518137801</c:v>
                </c:pt>
                <c:pt idx="22">
                  <c:v>240699.17141010301</c:v>
                </c:pt>
                <c:pt idx="23">
                  <c:v>239793.85827888301</c:v>
                </c:pt>
                <c:pt idx="24">
                  <c:v>238687.811089725</c:v>
                </c:pt>
                <c:pt idx="25">
                  <c:v>238539.849335926</c:v>
                </c:pt>
                <c:pt idx="26">
                  <c:v>237740.48765101499</c:v>
                </c:pt>
                <c:pt idx="27">
                  <c:v>237749.573503797</c:v>
                </c:pt>
                <c:pt idx="28">
                  <c:v>238156.67952328801</c:v>
                </c:pt>
                <c:pt idx="29">
                  <c:v>238078.77069746499</c:v>
                </c:pt>
                <c:pt idx="30">
                  <c:v>237290.12020942799</c:v>
                </c:pt>
                <c:pt idx="31">
                  <c:v>236208.25069813599</c:v>
                </c:pt>
                <c:pt idx="32">
                  <c:v>235026.59712723299</c:v>
                </c:pt>
                <c:pt idx="33">
                  <c:v>232901.14585060399</c:v>
                </c:pt>
                <c:pt idx="34">
                  <c:v>230884.99727756201</c:v>
                </c:pt>
                <c:pt idx="35">
                  <c:v>228286.91198670599</c:v>
                </c:pt>
                <c:pt idx="36">
                  <c:v>226952.647498601</c:v>
                </c:pt>
                <c:pt idx="37">
                  <c:v>225397.04108448801</c:v>
                </c:pt>
                <c:pt idx="38">
                  <c:v>222753.44024875099</c:v>
                </c:pt>
                <c:pt idx="39">
                  <c:v>219115.75196357799</c:v>
                </c:pt>
                <c:pt idx="40">
                  <c:v>215249.35754758801</c:v>
                </c:pt>
                <c:pt idx="41">
                  <c:v>213078.057871161</c:v>
                </c:pt>
                <c:pt idx="42">
                  <c:v>210769.030576335</c:v>
                </c:pt>
                <c:pt idx="43">
                  <c:v>208414.596247365</c:v>
                </c:pt>
                <c:pt idx="44">
                  <c:v>205117.28135862501</c:v>
                </c:pt>
                <c:pt idx="45">
                  <c:v>202228.04314948499</c:v>
                </c:pt>
                <c:pt idx="46">
                  <c:v>199357.15034567</c:v>
                </c:pt>
                <c:pt idx="47">
                  <c:v>197101.09082519199</c:v>
                </c:pt>
                <c:pt idx="48">
                  <c:v>194740.34385589801</c:v>
                </c:pt>
                <c:pt idx="49">
                  <c:v>193051.10973665101</c:v>
                </c:pt>
                <c:pt idx="50">
                  <c:v>191817.08202023999</c:v>
                </c:pt>
                <c:pt idx="51">
                  <c:v>189987.147902545</c:v>
                </c:pt>
                <c:pt idx="52">
                  <c:v>187603.22422037099</c:v>
                </c:pt>
                <c:pt idx="53">
                  <c:v>184878.00458759401</c:v>
                </c:pt>
                <c:pt idx="54">
                  <c:v>182534.38932410799</c:v>
                </c:pt>
                <c:pt idx="55">
                  <c:v>180426.622068848</c:v>
                </c:pt>
                <c:pt idx="56">
                  <c:v>178471.757113653</c:v>
                </c:pt>
                <c:pt idx="57">
                  <c:v>176874.53973698299</c:v>
                </c:pt>
                <c:pt idx="58">
                  <c:v>175872.54864929101</c:v>
                </c:pt>
                <c:pt idx="59">
                  <c:v>175008.00597664501</c:v>
                </c:pt>
                <c:pt idx="60">
                  <c:v>174697.65305495699</c:v>
                </c:pt>
                <c:pt idx="61">
                  <c:v>173605.14062174299</c:v>
                </c:pt>
                <c:pt idx="62">
                  <c:v>172384.72874047101</c:v>
                </c:pt>
                <c:pt idx="63">
                  <c:v>171430.407803746</c:v>
                </c:pt>
                <c:pt idx="64">
                  <c:v>171274.21398496401</c:v>
                </c:pt>
                <c:pt idx="65">
                  <c:v>170849.62670383099</c:v>
                </c:pt>
                <c:pt idx="66">
                  <c:v>169700.893832036</c:v>
                </c:pt>
                <c:pt idx="67">
                  <c:v>167940.18585912001</c:v>
                </c:pt>
                <c:pt idx="68">
                  <c:v>166604.730321212</c:v>
                </c:pt>
                <c:pt idx="69">
                  <c:v>165206.98879098101</c:v>
                </c:pt>
                <c:pt idx="70">
                  <c:v>163334.79667654101</c:v>
                </c:pt>
                <c:pt idx="71">
                  <c:v>161135.88518047199</c:v>
                </c:pt>
                <c:pt idx="72">
                  <c:v>159416.54614937701</c:v>
                </c:pt>
                <c:pt idx="73">
                  <c:v>158770.67818654299</c:v>
                </c:pt>
                <c:pt idx="74">
                  <c:v>157552.07053954099</c:v>
                </c:pt>
                <c:pt idx="75">
                  <c:v>155716.43554637599</c:v>
                </c:pt>
                <c:pt idx="76">
                  <c:v>153068.50854279799</c:v>
                </c:pt>
                <c:pt idx="77">
                  <c:v>150710.905278113</c:v>
                </c:pt>
                <c:pt idx="78">
                  <c:v>148414.537803165</c:v>
                </c:pt>
                <c:pt idx="79">
                  <c:v>145939.78373081001</c:v>
                </c:pt>
                <c:pt idx="80">
                  <c:v>143840.97376270199</c:v>
                </c:pt>
                <c:pt idx="81">
                  <c:v>141931.27079649299</c:v>
                </c:pt>
                <c:pt idx="82">
                  <c:v>140627.24208553499</c:v>
                </c:pt>
                <c:pt idx="83">
                  <c:v>139583.95375247099</c:v>
                </c:pt>
                <c:pt idx="84">
                  <c:v>138669.32836509901</c:v>
                </c:pt>
                <c:pt idx="85">
                  <c:v>138208.62154209599</c:v>
                </c:pt>
                <c:pt idx="86">
                  <c:v>138557.10338427199</c:v>
                </c:pt>
                <c:pt idx="87">
                  <c:v>139925.375988321</c:v>
                </c:pt>
                <c:pt idx="88">
                  <c:v>141902.71816137899</c:v>
                </c:pt>
                <c:pt idx="89">
                  <c:v>143884.93652407199</c:v>
                </c:pt>
                <c:pt idx="90">
                  <c:v>145881.75165484499</c:v>
                </c:pt>
                <c:pt idx="91">
                  <c:v>147713.726520144</c:v>
                </c:pt>
                <c:pt idx="92">
                  <c:v>149421.10501887699</c:v>
                </c:pt>
                <c:pt idx="93">
                  <c:v>151228.15707814199</c:v>
                </c:pt>
                <c:pt idx="94">
                  <c:v>152757.86171864599</c:v>
                </c:pt>
                <c:pt idx="95">
                  <c:v>154208.31679450901</c:v>
                </c:pt>
                <c:pt idx="96">
                  <c:v>155340.89966321399</c:v>
                </c:pt>
                <c:pt idx="97">
                  <c:v>156262.23500365001</c:v>
                </c:pt>
                <c:pt idx="98">
                  <c:v>156965.14932993401</c:v>
                </c:pt>
                <c:pt idx="99">
                  <c:v>157671.77223221501</c:v>
                </c:pt>
                <c:pt idx="100">
                  <c:v>158781.07825890899</c:v>
                </c:pt>
                <c:pt idx="101">
                  <c:v>160253.02410327</c:v>
                </c:pt>
                <c:pt idx="102">
                  <c:v>162037.32681932201</c:v>
                </c:pt>
                <c:pt idx="103">
                  <c:v>163814.45526939799</c:v>
                </c:pt>
                <c:pt idx="104">
                  <c:v>165638.309118904</c:v>
                </c:pt>
                <c:pt idx="105">
                  <c:v>167194.95158813501</c:v>
                </c:pt>
                <c:pt idx="106">
                  <c:v>168535.957171277</c:v>
                </c:pt>
                <c:pt idx="107">
                  <c:v>169466.18520893299</c:v>
                </c:pt>
                <c:pt idx="108">
                  <c:v>170120.77565446799</c:v>
                </c:pt>
                <c:pt idx="109">
                  <c:v>170206.86532063299</c:v>
                </c:pt>
                <c:pt idx="110">
                  <c:v>170184.442924517</c:v>
                </c:pt>
                <c:pt idx="111">
                  <c:v>170206.92456638199</c:v>
                </c:pt>
                <c:pt idx="112">
                  <c:v>170859.12086798699</c:v>
                </c:pt>
                <c:pt idx="113">
                  <c:v>171849.94888418101</c:v>
                </c:pt>
                <c:pt idx="114">
                  <c:v>172687.433530829</c:v>
                </c:pt>
                <c:pt idx="115">
                  <c:v>173516.15511929299</c:v>
                </c:pt>
                <c:pt idx="116">
                  <c:v>174123.53015163101</c:v>
                </c:pt>
                <c:pt idx="117">
                  <c:v>174784.92627497701</c:v>
                </c:pt>
                <c:pt idx="118">
                  <c:v>175058.32609807601</c:v>
                </c:pt>
                <c:pt idx="119">
                  <c:v>175299.08684236099</c:v>
                </c:pt>
                <c:pt idx="120">
                  <c:v>175405.01944768199</c:v>
                </c:pt>
                <c:pt idx="121">
                  <c:v>175406.77546650599</c:v>
                </c:pt>
                <c:pt idx="122">
                  <c:v>175403.139463584</c:v>
                </c:pt>
                <c:pt idx="123">
                  <c:v>175580.528980039</c:v>
                </c:pt>
                <c:pt idx="124">
                  <c:v>176135.68137051599</c:v>
                </c:pt>
                <c:pt idx="125">
                  <c:v>176868.02127386499</c:v>
                </c:pt>
                <c:pt idx="126">
                  <c:v>177509.71331856199</c:v>
                </c:pt>
                <c:pt idx="127">
                  <c:v>178112.271769488</c:v>
                </c:pt>
                <c:pt idx="128">
                  <c:v>178677.22982440499</c:v>
                </c:pt>
                <c:pt idx="129">
                  <c:v>179483.58277842001</c:v>
                </c:pt>
                <c:pt idx="130">
                  <c:v>180189.26253719701</c:v>
                </c:pt>
                <c:pt idx="131">
                  <c:v>180988.598630717</c:v>
                </c:pt>
                <c:pt idx="132">
                  <c:v>181597.74045441201</c:v>
                </c:pt>
                <c:pt idx="133">
                  <c:v>182447.40150142499</c:v>
                </c:pt>
                <c:pt idx="134">
                  <c:v>183239.916507171</c:v>
                </c:pt>
                <c:pt idx="135">
                  <c:v>183899.52071048401</c:v>
                </c:pt>
                <c:pt idx="136">
                  <c:v>184336.51373353699</c:v>
                </c:pt>
                <c:pt idx="137">
                  <c:v>184566.41275191901</c:v>
                </c:pt>
                <c:pt idx="138">
                  <c:v>184837.77309439</c:v>
                </c:pt>
                <c:pt idx="139">
                  <c:v>185243.82559222201</c:v>
                </c:pt>
                <c:pt idx="140">
                  <c:v>185952.45187748899</c:v>
                </c:pt>
                <c:pt idx="141">
                  <c:v>187047.940249151</c:v>
                </c:pt>
                <c:pt idx="142">
                  <c:v>188196.865069822</c:v>
                </c:pt>
                <c:pt idx="143">
                  <c:v>189482.556129534</c:v>
                </c:pt>
                <c:pt idx="144">
                  <c:v>190688.19001954599</c:v>
                </c:pt>
                <c:pt idx="145">
                  <c:v>192770.05055087601</c:v>
                </c:pt>
                <c:pt idx="146">
                  <c:v>194862.45636143701</c:v>
                </c:pt>
                <c:pt idx="147">
                  <c:v>196424.32355732599</c:v>
                </c:pt>
                <c:pt idx="148">
                  <c:v>196765.90837414999</c:v>
                </c:pt>
                <c:pt idx="149">
                  <c:v>196460.68570433499</c:v>
                </c:pt>
                <c:pt idx="150">
                  <c:v>196543.60177247401</c:v>
                </c:pt>
                <c:pt idx="151">
                  <c:v>196763.16904085799</c:v>
                </c:pt>
                <c:pt idx="152">
                  <c:v>197307.40901512399</c:v>
                </c:pt>
                <c:pt idx="153">
                  <c:v>197908.43116313999</c:v>
                </c:pt>
                <c:pt idx="154">
                  <c:v>198606.56576485201</c:v>
                </c:pt>
                <c:pt idx="155">
                  <c:v>199419.924289079</c:v>
                </c:pt>
                <c:pt idx="156">
                  <c:v>200289.54528816801</c:v>
                </c:pt>
                <c:pt idx="157">
                  <c:v>201005.53269534599</c:v>
                </c:pt>
                <c:pt idx="158">
                  <c:v>201720.11442826799</c:v>
                </c:pt>
                <c:pt idx="159">
                  <c:v>202389.09202047499</c:v>
                </c:pt>
                <c:pt idx="160">
                  <c:v>203226.394517081</c:v>
                </c:pt>
                <c:pt idx="161">
                  <c:v>204217.42507527</c:v>
                </c:pt>
                <c:pt idx="162">
                  <c:v>205352.57349993699</c:v>
                </c:pt>
                <c:pt idx="163">
                  <c:v>206855.11580891299</c:v>
                </c:pt>
                <c:pt idx="164">
                  <c:v>208335.685346346</c:v>
                </c:pt>
                <c:pt idx="165">
                  <c:v>209873.62459899401</c:v>
                </c:pt>
                <c:pt idx="166">
                  <c:v>211233.10276086401</c:v>
                </c:pt>
                <c:pt idx="167">
                  <c:v>212500.83987951599</c:v>
                </c:pt>
                <c:pt idx="168">
                  <c:v>213530.78569557899</c:v>
                </c:pt>
                <c:pt idx="169">
                  <c:v>214342.718288395</c:v>
                </c:pt>
                <c:pt idx="170">
                  <c:v>215430.854127623</c:v>
                </c:pt>
                <c:pt idx="171">
                  <c:v>216673.587545321</c:v>
                </c:pt>
                <c:pt idx="172">
                  <c:v>217997.86009511599</c:v>
                </c:pt>
                <c:pt idx="173">
                  <c:v>219157.82638314599</c:v>
                </c:pt>
                <c:pt idx="174">
                  <c:v>220326.59700714101</c:v>
                </c:pt>
                <c:pt idx="175">
                  <c:v>221778.40700512499</c:v>
                </c:pt>
                <c:pt idx="176">
                  <c:v>223206.29189391001</c:v>
                </c:pt>
                <c:pt idx="177">
                  <c:v>224683.71977950301</c:v>
                </c:pt>
                <c:pt idx="178">
                  <c:v>226055.80902124901</c:v>
                </c:pt>
                <c:pt idx="179">
                  <c:v>227553.87617158901</c:v>
                </c:pt>
                <c:pt idx="180">
                  <c:v>229029.30981802501</c:v>
                </c:pt>
                <c:pt idx="181">
                  <c:v>230586.11410921099</c:v>
                </c:pt>
                <c:pt idx="182">
                  <c:v>231828.180108033</c:v>
                </c:pt>
                <c:pt idx="183">
                  <c:v>233100.12122452701</c:v>
                </c:pt>
                <c:pt idx="184">
                  <c:v>234210.22395214101</c:v>
                </c:pt>
                <c:pt idx="185">
                  <c:v>235234.35237010301</c:v>
                </c:pt>
                <c:pt idx="186">
                  <c:v>236203.473800156</c:v>
                </c:pt>
                <c:pt idx="187">
                  <c:v>237735.30010602501</c:v>
                </c:pt>
                <c:pt idx="188">
                  <c:v>240230.270282624</c:v>
                </c:pt>
                <c:pt idx="189">
                  <c:v>243794.918122862</c:v>
                </c:pt>
                <c:pt idx="190">
                  <c:v>247799.976635228</c:v>
                </c:pt>
                <c:pt idx="191">
                  <c:v>252366.998206855</c:v>
                </c:pt>
                <c:pt idx="192">
                  <c:v>256897.907445797</c:v>
                </c:pt>
                <c:pt idx="193">
                  <c:v>261255.60102222001</c:v>
                </c:pt>
                <c:pt idx="194">
                  <c:v>265137.44216989202</c:v>
                </c:pt>
                <c:pt idx="195">
                  <c:v>269285.48255270597</c:v>
                </c:pt>
                <c:pt idx="196">
                  <c:v>273976.60512363998</c:v>
                </c:pt>
                <c:pt idx="197">
                  <c:v>279522.17082401301</c:v>
                </c:pt>
                <c:pt idx="198">
                  <c:v>285516.319052601</c:v>
                </c:pt>
                <c:pt idx="199">
                  <c:v>291789.99823659199</c:v>
                </c:pt>
                <c:pt idx="200">
                  <c:v>297476.98569452303</c:v>
                </c:pt>
                <c:pt idx="201">
                  <c:v>302477.20284304</c:v>
                </c:pt>
                <c:pt idx="202">
                  <c:v>306745.33563839499</c:v>
                </c:pt>
                <c:pt idx="203">
                  <c:v>310746.61376876902</c:v>
                </c:pt>
                <c:pt idx="204">
                  <c:v>314322.56005697098</c:v>
                </c:pt>
                <c:pt idx="205">
                  <c:v>317659.72699786501</c:v>
                </c:pt>
                <c:pt idx="206">
                  <c:v>321538.33228088298</c:v>
                </c:pt>
                <c:pt idx="207">
                  <c:v>326369.79734808899</c:v>
                </c:pt>
                <c:pt idx="208">
                  <c:v>332170.83133128198</c:v>
                </c:pt>
                <c:pt idx="209">
                  <c:v>338190.93708897702</c:v>
                </c:pt>
                <c:pt idx="210">
                  <c:v>343964.82043046999</c:v>
                </c:pt>
                <c:pt idx="211">
                  <c:v>347905.33729757898</c:v>
                </c:pt>
                <c:pt idx="212">
                  <c:v>349081.68604539998</c:v>
                </c:pt>
                <c:pt idx="213">
                  <c:v>347694.51680380898</c:v>
                </c:pt>
                <c:pt idx="214">
                  <c:v>345838.69649638602</c:v>
                </c:pt>
                <c:pt idx="215">
                  <c:v>343881.62098675303</c:v>
                </c:pt>
                <c:pt idx="216">
                  <c:v>341752.85450120002</c:v>
                </c:pt>
                <c:pt idx="217">
                  <c:v>339630.42185677303</c:v>
                </c:pt>
                <c:pt idx="218">
                  <c:v>338695.69976373197</c:v>
                </c:pt>
                <c:pt idx="219">
                  <c:v>339091.61380264902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DF-47D6-9A07-70CB30B8B6CE}"/>
            </c:ext>
          </c:extLst>
        </c:ser>
        <c:ser>
          <c:idx val="1"/>
          <c:order val="1"/>
          <c:tx>
            <c:v>US Single Family Home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'Metro_zhvi_uc_sfr_tier_0.33_0.6'!$BM$1:$JX$1</c:f>
              <c:numCache>
                <c:formatCode>m/d/yyyy</c:formatCode>
                <c:ptCount val="220"/>
                <c:pt idx="0">
                  <c:v>38352</c:v>
                </c:pt>
                <c:pt idx="1">
                  <c:v>38383</c:v>
                </c:pt>
                <c:pt idx="2">
                  <c:v>38411</c:v>
                </c:pt>
                <c:pt idx="3">
                  <c:v>38442</c:v>
                </c:pt>
                <c:pt idx="4">
                  <c:v>38472</c:v>
                </c:pt>
                <c:pt idx="5">
                  <c:v>38503</c:v>
                </c:pt>
                <c:pt idx="6">
                  <c:v>38533</c:v>
                </c:pt>
                <c:pt idx="7">
                  <c:v>38564</c:v>
                </c:pt>
                <c:pt idx="8">
                  <c:v>38595</c:v>
                </c:pt>
                <c:pt idx="9">
                  <c:v>38625</c:v>
                </c:pt>
                <c:pt idx="10">
                  <c:v>38656</c:v>
                </c:pt>
                <c:pt idx="11">
                  <c:v>38686</c:v>
                </c:pt>
                <c:pt idx="12">
                  <c:v>38717</c:v>
                </c:pt>
                <c:pt idx="13">
                  <c:v>38748</c:v>
                </c:pt>
                <c:pt idx="14">
                  <c:v>38776</c:v>
                </c:pt>
                <c:pt idx="15">
                  <c:v>38807</c:v>
                </c:pt>
                <c:pt idx="16">
                  <c:v>38837</c:v>
                </c:pt>
                <c:pt idx="17">
                  <c:v>38868</c:v>
                </c:pt>
                <c:pt idx="18">
                  <c:v>38898</c:v>
                </c:pt>
                <c:pt idx="19">
                  <c:v>38929</c:v>
                </c:pt>
                <c:pt idx="20">
                  <c:v>38960</c:v>
                </c:pt>
                <c:pt idx="21">
                  <c:v>38990</c:v>
                </c:pt>
                <c:pt idx="22">
                  <c:v>39021</c:v>
                </c:pt>
                <c:pt idx="23">
                  <c:v>39051</c:v>
                </c:pt>
                <c:pt idx="24">
                  <c:v>39082</c:v>
                </c:pt>
                <c:pt idx="25">
                  <c:v>39113</c:v>
                </c:pt>
                <c:pt idx="26">
                  <c:v>39141</c:v>
                </c:pt>
                <c:pt idx="27">
                  <c:v>39172</c:v>
                </c:pt>
                <c:pt idx="28">
                  <c:v>39202</c:v>
                </c:pt>
                <c:pt idx="29">
                  <c:v>39233</c:v>
                </c:pt>
                <c:pt idx="30">
                  <c:v>39263</c:v>
                </c:pt>
                <c:pt idx="31">
                  <c:v>39294</c:v>
                </c:pt>
                <c:pt idx="32">
                  <c:v>39325</c:v>
                </c:pt>
                <c:pt idx="33">
                  <c:v>39355</c:v>
                </c:pt>
                <c:pt idx="34">
                  <c:v>39386</c:v>
                </c:pt>
                <c:pt idx="35">
                  <c:v>39416</c:v>
                </c:pt>
                <c:pt idx="36">
                  <c:v>39447</c:v>
                </c:pt>
                <c:pt idx="37">
                  <c:v>39478</c:v>
                </c:pt>
                <c:pt idx="38">
                  <c:v>39507</c:v>
                </c:pt>
                <c:pt idx="39">
                  <c:v>39538</c:v>
                </c:pt>
                <c:pt idx="40">
                  <c:v>39568</c:v>
                </c:pt>
                <c:pt idx="41">
                  <c:v>39599</c:v>
                </c:pt>
                <c:pt idx="42">
                  <c:v>39629</c:v>
                </c:pt>
                <c:pt idx="43">
                  <c:v>39660</c:v>
                </c:pt>
                <c:pt idx="44">
                  <c:v>39691</c:v>
                </c:pt>
                <c:pt idx="45">
                  <c:v>39721</c:v>
                </c:pt>
                <c:pt idx="46">
                  <c:v>39752</c:v>
                </c:pt>
                <c:pt idx="47">
                  <c:v>39782</c:v>
                </c:pt>
                <c:pt idx="48">
                  <c:v>39813</c:v>
                </c:pt>
                <c:pt idx="49">
                  <c:v>39844</c:v>
                </c:pt>
                <c:pt idx="50">
                  <c:v>39872</c:v>
                </c:pt>
                <c:pt idx="51">
                  <c:v>39903</c:v>
                </c:pt>
                <c:pt idx="52">
                  <c:v>39933</c:v>
                </c:pt>
                <c:pt idx="53">
                  <c:v>39964</c:v>
                </c:pt>
                <c:pt idx="54">
                  <c:v>39994</c:v>
                </c:pt>
                <c:pt idx="55">
                  <c:v>40025</c:v>
                </c:pt>
                <c:pt idx="56">
                  <c:v>40056</c:v>
                </c:pt>
                <c:pt idx="57">
                  <c:v>40086</c:v>
                </c:pt>
                <c:pt idx="58">
                  <c:v>40117</c:v>
                </c:pt>
                <c:pt idx="59">
                  <c:v>40147</c:v>
                </c:pt>
                <c:pt idx="60">
                  <c:v>40178</c:v>
                </c:pt>
                <c:pt idx="61">
                  <c:v>40209</c:v>
                </c:pt>
                <c:pt idx="62">
                  <c:v>40237</c:v>
                </c:pt>
                <c:pt idx="63">
                  <c:v>40268</c:v>
                </c:pt>
                <c:pt idx="64">
                  <c:v>40298</c:v>
                </c:pt>
                <c:pt idx="65">
                  <c:v>40329</c:v>
                </c:pt>
                <c:pt idx="66">
                  <c:v>40359</c:v>
                </c:pt>
                <c:pt idx="67">
                  <c:v>40390</c:v>
                </c:pt>
                <c:pt idx="68">
                  <c:v>40421</c:v>
                </c:pt>
                <c:pt idx="69">
                  <c:v>40451</c:v>
                </c:pt>
                <c:pt idx="70">
                  <c:v>40482</c:v>
                </c:pt>
                <c:pt idx="71">
                  <c:v>40512</c:v>
                </c:pt>
                <c:pt idx="72">
                  <c:v>40543</c:v>
                </c:pt>
                <c:pt idx="73">
                  <c:v>40574</c:v>
                </c:pt>
                <c:pt idx="74">
                  <c:v>40602</c:v>
                </c:pt>
                <c:pt idx="75">
                  <c:v>40633</c:v>
                </c:pt>
                <c:pt idx="76">
                  <c:v>40663</c:v>
                </c:pt>
                <c:pt idx="77">
                  <c:v>40694</c:v>
                </c:pt>
                <c:pt idx="78">
                  <c:v>40724</c:v>
                </c:pt>
                <c:pt idx="79">
                  <c:v>40755</c:v>
                </c:pt>
                <c:pt idx="80">
                  <c:v>40786</c:v>
                </c:pt>
                <c:pt idx="81">
                  <c:v>40816</c:v>
                </c:pt>
                <c:pt idx="82">
                  <c:v>40847</c:v>
                </c:pt>
                <c:pt idx="83">
                  <c:v>40877</c:v>
                </c:pt>
                <c:pt idx="84">
                  <c:v>40908</c:v>
                </c:pt>
                <c:pt idx="85">
                  <c:v>40939</c:v>
                </c:pt>
                <c:pt idx="86">
                  <c:v>40968</c:v>
                </c:pt>
                <c:pt idx="87">
                  <c:v>40999</c:v>
                </c:pt>
                <c:pt idx="88">
                  <c:v>41029</c:v>
                </c:pt>
                <c:pt idx="89">
                  <c:v>41060</c:v>
                </c:pt>
                <c:pt idx="90">
                  <c:v>41090</c:v>
                </c:pt>
                <c:pt idx="91">
                  <c:v>41121</c:v>
                </c:pt>
                <c:pt idx="92">
                  <c:v>41152</c:v>
                </c:pt>
                <c:pt idx="93">
                  <c:v>41182</c:v>
                </c:pt>
                <c:pt idx="94">
                  <c:v>41213</c:v>
                </c:pt>
                <c:pt idx="95">
                  <c:v>41243</c:v>
                </c:pt>
                <c:pt idx="96">
                  <c:v>41274</c:v>
                </c:pt>
                <c:pt idx="97">
                  <c:v>41305</c:v>
                </c:pt>
                <c:pt idx="98">
                  <c:v>41333</c:v>
                </c:pt>
                <c:pt idx="99">
                  <c:v>41364</c:v>
                </c:pt>
                <c:pt idx="100">
                  <c:v>41394</c:v>
                </c:pt>
                <c:pt idx="101">
                  <c:v>41425</c:v>
                </c:pt>
                <c:pt idx="102">
                  <c:v>41455</c:v>
                </c:pt>
                <c:pt idx="103">
                  <c:v>41486</c:v>
                </c:pt>
                <c:pt idx="104">
                  <c:v>41517</c:v>
                </c:pt>
                <c:pt idx="105">
                  <c:v>41547</c:v>
                </c:pt>
                <c:pt idx="106">
                  <c:v>41578</c:v>
                </c:pt>
                <c:pt idx="107">
                  <c:v>41608</c:v>
                </c:pt>
                <c:pt idx="108">
                  <c:v>41639</c:v>
                </c:pt>
                <c:pt idx="109">
                  <c:v>41670</c:v>
                </c:pt>
                <c:pt idx="110">
                  <c:v>41698</c:v>
                </c:pt>
                <c:pt idx="111">
                  <c:v>41729</c:v>
                </c:pt>
                <c:pt idx="112">
                  <c:v>41759</c:v>
                </c:pt>
                <c:pt idx="113">
                  <c:v>41790</c:v>
                </c:pt>
                <c:pt idx="114">
                  <c:v>41820</c:v>
                </c:pt>
                <c:pt idx="115">
                  <c:v>41851</c:v>
                </c:pt>
                <c:pt idx="116">
                  <c:v>41882</c:v>
                </c:pt>
                <c:pt idx="117">
                  <c:v>41912</c:v>
                </c:pt>
                <c:pt idx="118">
                  <c:v>41943</c:v>
                </c:pt>
                <c:pt idx="119">
                  <c:v>41973</c:v>
                </c:pt>
                <c:pt idx="120">
                  <c:v>42004</c:v>
                </c:pt>
                <c:pt idx="121">
                  <c:v>42035</c:v>
                </c:pt>
                <c:pt idx="122">
                  <c:v>42063</c:v>
                </c:pt>
                <c:pt idx="123">
                  <c:v>42094</c:v>
                </c:pt>
                <c:pt idx="124">
                  <c:v>42124</c:v>
                </c:pt>
                <c:pt idx="125">
                  <c:v>42155</c:v>
                </c:pt>
                <c:pt idx="126">
                  <c:v>42185</c:v>
                </c:pt>
                <c:pt idx="127">
                  <c:v>42216</c:v>
                </c:pt>
                <c:pt idx="128">
                  <c:v>42247</c:v>
                </c:pt>
                <c:pt idx="129">
                  <c:v>42277</c:v>
                </c:pt>
                <c:pt idx="130">
                  <c:v>42308</c:v>
                </c:pt>
                <c:pt idx="131">
                  <c:v>42338</c:v>
                </c:pt>
                <c:pt idx="132">
                  <c:v>42369</c:v>
                </c:pt>
                <c:pt idx="133">
                  <c:v>42400</c:v>
                </c:pt>
                <c:pt idx="134">
                  <c:v>42429</c:v>
                </c:pt>
                <c:pt idx="135">
                  <c:v>42460</c:v>
                </c:pt>
                <c:pt idx="136">
                  <c:v>42490</c:v>
                </c:pt>
                <c:pt idx="137">
                  <c:v>42521</c:v>
                </c:pt>
                <c:pt idx="138">
                  <c:v>42551</c:v>
                </c:pt>
                <c:pt idx="139">
                  <c:v>42582</c:v>
                </c:pt>
                <c:pt idx="140">
                  <c:v>42613</c:v>
                </c:pt>
                <c:pt idx="141">
                  <c:v>42643</c:v>
                </c:pt>
                <c:pt idx="142">
                  <c:v>42674</c:v>
                </c:pt>
                <c:pt idx="143">
                  <c:v>42704</c:v>
                </c:pt>
                <c:pt idx="144">
                  <c:v>42735</c:v>
                </c:pt>
                <c:pt idx="145">
                  <c:v>42766</c:v>
                </c:pt>
                <c:pt idx="146">
                  <c:v>42794</c:v>
                </c:pt>
                <c:pt idx="147">
                  <c:v>42825</c:v>
                </c:pt>
                <c:pt idx="148">
                  <c:v>42855</c:v>
                </c:pt>
                <c:pt idx="149">
                  <c:v>42886</c:v>
                </c:pt>
                <c:pt idx="150">
                  <c:v>42916</c:v>
                </c:pt>
                <c:pt idx="151">
                  <c:v>42947</c:v>
                </c:pt>
                <c:pt idx="152">
                  <c:v>42978</c:v>
                </c:pt>
                <c:pt idx="153">
                  <c:v>43008</c:v>
                </c:pt>
                <c:pt idx="154">
                  <c:v>43039</c:v>
                </c:pt>
                <c:pt idx="155">
                  <c:v>43069</c:v>
                </c:pt>
                <c:pt idx="156">
                  <c:v>43100</c:v>
                </c:pt>
                <c:pt idx="157">
                  <c:v>43131</c:v>
                </c:pt>
                <c:pt idx="158">
                  <c:v>43159</c:v>
                </c:pt>
                <c:pt idx="159">
                  <c:v>43190</c:v>
                </c:pt>
                <c:pt idx="160">
                  <c:v>43220</c:v>
                </c:pt>
                <c:pt idx="161">
                  <c:v>43251</c:v>
                </c:pt>
                <c:pt idx="162">
                  <c:v>43281</c:v>
                </c:pt>
                <c:pt idx="163">
                  <c:v>43312</c:v>
                </c:pt>
                <c:pt idx="164">
                  <c:v>43343</c:v>
                </c:pt>
                <c:pt idx="165">
                  <c:v>43373</c:v>
                </c:pt>
                <c:pt idx="166">
                  <c:v>43404</c:v>
                </c:pt>
                <c:pt idx="167">
                  <c:v>43434</c:v>
                </c:pt>
                <c:pt idx="168">
                  <c:v>43465</c:v>
                </c:pt>
                <c:pt idx="169">
                  <c:v>43496</c:v>
                </c:pt>
                <c:pt idx="170">
                  <c:v>43524</c:v>
                </c:pt>
                <c:pt idx="171">
                  <c:v>43555</c:v>
                </c:pt>
                <c:pt idx="172">
                  <c:v>43585</c:v>
                </c:pt>
                <c:pt idx="173">
                  <c:v>43616</c:v>
                </c:pt>
                <c:pt idx="174">
                  <c:v>43646</c:v>
                </c:pt>
                <c:pt idx="175">
                  <c:v>43677</c:v>
                </c:pt>
                <c:pt idx="176">
                  <c:v>43708</c:v>
                </c:pt>
                <c:pt idx="177">
                  <c:v>43738</c:v>
                </c:pt>
                <c:pt idx="178">
                  <c:v>43769</c:v>
                </c:pt>
                <c:pt idx="179">
                  <c:v>43799</c:v>
                </c:pt>
                <c:pt idx="180">
                  <c:v>43830</c:v>
                </c:pt>
                <c:pt idx="181">
                  <c:v>43861</c:v>
                </c:pt>
                <c:pt idx="182">
                  <c:v>43890</c:v>
                </c:pt>
                <c:pt idx="183">
                  <c:v>43921</c:v>
                </c:pt>
                <c:pt idx="184">
                  <c:v>43951</c:v>
                </c:pt>
                <c:pt idx="185">
                  <c:v>43982</c:v>
                </c:pt>
                <c:pt idx="186">
                  <c:v>44012</c:v>
                </c:pt>
                <c:pt idx="187">
                  <c:v>44043</c:v>
                </c:pt>
                <c:pt idx="188">
                  <c:v>44074</c:v>
                </c:pt>
                <c:pt idx="189">
                  <c:v>44104</c:v>
                </c:pt>
                <c:pt idx="190">
                  <c:v>44135</c:v>
                </c:pt>
                <c:pt idx="191">
                  <c:v>44165</c:v>
                </c:pt>
                <c:pt idx="192">
                  <c:v>44196</c:v>
                </c:pt>
                <c:pt idx="193">
                  <c:v>44227</c:v>
                </c:pt>
                <c:pt idx="194">
                  <c:v>44255</c:v>
                </c:pt>
                <c:pt idx="195">
                  <c:v>44286</c:v>
                </c:pt>
                <c:pt idx="196">
                  <c:v>44316</c:v>
                </c:pt>
                <c:pt idx="197">
                  <c:v>44347</c:v>
                </c:pt>
                <c:pt idx="198">
                  <c:v>44377</c:v>
                </c:pt>
                <c:pt idx="199">
                  <c:v>44408</c:v>
                </c:pt>
                <c:pt idx="200">
                  <c:v>44439</c:v>
                </c:pt>
                <c:pt idx="201">
                  <c:v>44469</c:v>
                </c:pt>
                <c:pt idx="202">
                  <c:v>44500</c:v>
                </c:pt>
                <c:pt idx="203">
                  <c:v>44530</c:v>
                </c:pt>
                <c:pt idx="204">
                  <c:v>44561</c:v>
                </c:pt>
                <c:pt idx="205">
                  <c:v>44592</c:v>
                </c:pt>
                <c:pt idx="206">
                  <c:v>44620</c:v>
                </c:pt>
                <c:pt idx="207">
                  <c:v>44651</c:v>
                </c:pt>
                <c:pt idx="208">
                  <c:v>44681</c:v>
                </c:pt>
                <c:pt idx="209">
                  <c:v>44712</c:v>
                </c:pt>
                <c:pt idx="210">
                  <c:v>44742</c:v>
                </c:pt>
                <c:pt idx="211">
                  <c:v>44773</c:v>
                </c:pt>
                <c:pt idx="212">
                  <c:v>44804</c:v>
                </c:pt>
                <c:pt idx="213">
                  <c:v>44834</c:v>
                </c:pt>
                <c:pt idx="214">
                  <c:v>44865</c:v>
                </c:pt>
                <c:pt idx="215">
                  <c:v>44895</c:v>
                </c:pt>
                <c:pt idx="216">
                  <c:v>44926</c:v>
                </c:pt>
                <c:pt idx="217">
                  <c:v>44957</c:v>
                </c:pt>
                <c:pt idx="218">
                  <c:v>44985</c:v>
                </c:pt>
                <c:pt idx="219">
                  <c:v>45016</c:v>
                </c:pt>
              </c:numCache>
            </c:numRef>
          </c:cat>
          <c:val>
            <c:numRef>
              <c:f>'Metro_zhvi_uc_sfr_tier_0.33_0.6'!$BM$2:$JX$2</c:f>
              <c:numCache>
                <c:formatCode>General</c:formatCode>
                <c:ptCount val="220"/>
                <c:pt idx="0">
                  <c:v>163485.15396553901</c:v>
                </c:pt>
                <c:pt idx="1">
                  <c:v>164799.85004700799</c:v>
                </c:pt>
                <c:pt idx="2">
                  <c:v>166135.754093745</c:v>
                </c:pt>
                <c:pt idx="3">
                  <c:v>167508.38652384601</c:v>
                </c:pt>
                <c:pt idx="4">
                  <c:v>169050.85656933201</c:v>
                </c:pt>
                <c:pt idx="5">
                  <c:v>170688.479766751</c:v>
                </c:pt>
                <c:pt idx="6">
                  <c:v>172408.38023840199</c:v>
                </c:pt>
                <c:pt idx="7">
                  <c:v>174139.919894911</c:v>
                </c:pt>
                <c:pt idx="8">
                  <c:v>175891.226315846</c:v>
                </c:pt>
                <c:pt idx="9">
                  <c:v>177612.594115143</c:v>
                </c:pt>
                <c:pt idx="10">
                  <c:v>179245.26227956999</c:v>
                </c:pt>
                <c:pt idx="11">
                  <c:v>180741.97065423799</c:v>
                </c:pt>
                <c:pt idx="12">
                  <c:v>182096.81968548501</c:v>
                </c:pt>
                <c:pt idx="13">
                  <c:v>183256.29735054899</c:v>
                </c:pt>
                <c:pt idx="14">
                  <c:v>184334.73104859001</c:v>
                </c:pt>
                <c:pt idx="15">
                  <c:v>185419.72127786401</c:v>
                </c:pt>
                <c:pt idx="16">
                  <c:v>186582.720142217</c:v>
                </c:pt>
                <c:pt idx="17">
                  <c:v>187731.739315596</c:v>
                </c:pt>
                <c:pt idx="18">
                  <c:v>188751.683852827</c:v>
                </c:pt>
                <c:pt idx="19">
                  <c:v>189562.95889486201</c:v>
                </c:pt>
                <c:pt idx="20">
                  <c:v>190199.94526079</c:v>
                </c:pt>
                <c:pt idx="21">
                  <c:v>190632.94531625099</c:v>
                </c:pt>
                <c:pt idx="22">
                  <c:v>190955.25702207099</c:v>
                </c:pt>
                <c:pt idx="23">
                  <c:v>191138.88391331499</c:v>
                </c:pt>
                <c:pt idx="24">
                  <c:v>191263.878090857</c:v>
                </c:pt>
                <c:pt idx="25">
                  <c:v>191330.26955909099</c:v>
                </c:pt>
                <c:pt idx="26">
                  <c:v>191397.93625572999</c:v>
                </c:pt>
                <c:pt idx="27">
                  <c:v>191458.63470446499</c:v>
                </c:pt>
                <c:pt idx="28">
                  <c:v>191524.840931404</c:v>
                </c:pt>
                <c:pt idx="29">
                  <c:v>191487.794453665</c:v>
                </c:pt>
                <c:pt idx="30">
                  <c:v>191297.39642698201</c:v>
                </c:pt>
                <c:pt idx="31">
                  <c:v>190901.238569054</c:v>
                </c:pt>
                <c:pt idx="32">
                  <c:v>190424.05341434601</c:v>
                </c:pt>
                <c:pt idx="33">
                  <c:v>189844.880250738</c:v>
                </c:pt>
                <c:pt idx="34">
                  <c:v>189217.48574017701</c:v>
                </c:pt>
                <c:pt idx="35">
                  <c:v>188455.64853667299</c:v>
                </c:pt>
                <c:pt idx="36">
                  <c:v>187644.82584787201</c:v>
                </c:pt>
                <c:pt idx="37">
                  <c:v>186706.00754095599</c:v>
                </c:pt>
                <c:pt idx="38">
                  <c:v>185670.714645787</c:v>
                </c:pt>
                <c:pt idx="39">
                  <c:v>184504.56950248699</c:v>
                </c:pt>
                <c:pt idx="40">
                  <c:v>183245.91660396301</c:v>
                </c:pt>
                <c:pt idx="41">
                  <c:v>181930.325157983</c:v>
                </c:pt>
                <c:pt idx="42">
                  <c:v>180539.562521265</c:v>
                </c:pt>
                <c:pt idx="43">
                  <c:v>179050.81761687499</c:v>
                </c:pt>
                <c:pt idx="44">
                  <c:v>177391.33657772699</c:v>
                </c:pt>
                <c:pt idx="45">
                  <c:v>175709.96218013301</c:v>
                </c:pt>
                <c:pt idx="46">
                  <c:v>174069.52038862399</c:v>
                </c:pt>
                <c:pt idx="47">
                  <c:v>172461.014920285</c:v>
                </c:pt>
                <c:pt idx="48">
                  <c:v>170864.01314509101</c:v>
                </c:pt>
                <c:pt idx="49">
                  <c:v>169301.64133614901</c:v>
                </c:pt>
                <c:pt idx="50">
                  <c:v>167969.90375853301</c:v>
                </c:pt>
                <c:pt idx="51">
                  <c:v>166750.48864962001</c:v>
                </c:pt>
                <c:pt idx="52">
                  <c:v>165604.07885522599</c:v>
                </c:pt>
                <c:pt idx="53">
                  <c:v>164444.603456888</c:v>
                </c:pt>
                <c:pt idx="54">
                  <c:v>163351.81631838999</c:v>
                </c:pt>
                <c:pt idx="55">
                  <c:v>162364.396753693</c:v>
                </c:pt>
                <c:pt idx="56">
                  <c:v>161452.31146381801</c:v>
                </c:pt>
                <c:pt idx="57">
                  <c:v>160614.16169272701</c:v>
                </c:pt>
                <c:pt idx="58">
                  <c:v>159927.86548784099</c:v>
                </c:pt>
                <c:pt idx="59">
                  <c:v>159543.894906106</c:v>
                </c:pt>
                <c:pt idx="60">
                  <c:v>159374.58703016501</c:v>
                </c:pt>
                <c:pt idx="61">
                  <c:v>159323.99440928799</c:v>
                </c:pt>
                <c:pt idx="62">
                  <c:v>159268.208668059</c:v>
                </c:pt>
                <c:pt idx="63">
                  <c:v>159278.42771333299</c:v>
                </c:pt>
                <c:pt idx="64">
                  <c:v>159388.37041625299</c:v>
                </c:pt>
                <c:pt idx="65">
                  <c:v>159464.00325777201</c:v>
                </c:pt>
                <c:pt idx="66">
                  <c:v>159358.24118727699</c:v>
                </c:pt>
                <c:pt idx="67">
                  <c:v>158891.565768014</c:v>
                </c:pt>
                <c:pt idx="68">
                  <c:v>158186.09882878899</c:v>
                </c:pt>
                <c:pt idx="69">
                  <c:v>157300.83817491899</c:v>
                </c:pt>
                <c:pt idx="70">
                  <c:v>156381.94043947701</c:v>
                </c:pt>
                <c:pt idx="71">
                  <c:v>155445.94763270699</c:v>
                </c:pt>
                <c:pt idx="72">
                  <c:v>154568.68050379699</c:v>
                </c:pt>
                <c:pt idx="73">
                  <c:v>153753.79500901001</c:v>
                </c:pt>
                <c:pt idx="74">
                  <c:v>152995.18590444399</c:v>
                </c:pt>
                <c:pt idx="75">
                  <c:v>152276.34282818201</c:v>
                </c:pt>
                <c:pt idx="76">
                  <c:v>151525.219788452</c:v>
                </c:pt>
                <c:pt idx="77">
                  <c:v>150742.46762529001</c:v>
                </c:pt>
                <c:pt idx="78">
                  <c:v>149975.20387624</c:v>
                </c:pt>
                <c:pt idx="79">
                  <c:v>149334.750115156</c:v>
                </c:pt>
                <c:pt idx="80">
                  <c:v>148798.54488195499</c:v>
                </c:pt>
                <c:pt idx="81">
                  <c:v>148342.21743861999</c:v>
                </c:pt>
                <c:pt idx="82">
                  <c:v>147888.373483181</c:v>
                </c:pt>
                <c:pt idx="83">
                  <c:v>147497.189372872</c:v>
                </c:pt>
                <c:pt idx="84">
                  <c:v>147155.875018372</c:v>
                </c:pt>
                <c:pt idx="85">
                  <c:v>146948.15598461</c:v>
                </c:pt>
                <c:pt idx="86">
                  <c:v>146941.46654540399</c:v>
                </c:pt>
                <c:pt idx="87">
                  <c:v>147164.945094291</c:v>
                </c:pt>
                <c:pt idx="88">
                  <c:v>147544.091070858</c:v>
                </c:pt>
                <c:pt idx="89">
                  <c:v>148001.83642707</c:v>
                </c:pt>
                <c:pt idx="90">
                  <c:v>148534.86302532299</c:v>
                </c:pt>
                <c:pt idx="91">
                  <c:v>149107.08109651701</c:v>
                </c:pt>
                <c:pt idx="92">
                  <c:v>149600.079673498</c:v>
                </c:pt>
                <c:pt idx="93">
                  <c:v>150153.11346088001</c:v>
                </c:pt>
                <c:pt idx="94">
                  <c:v>150749.80913303199</c:v>
                </c:pt>
                <c:pt idx="95">
                  <c:v>151462.125275734</c:v>
                </c:pt>
                <c:pt idx="96">
                  <c:v>152217.217014211</c:v>
                </c:pt>
                <c:pt idx="97">
                  <c:v>153048.42290360099</c:v>
                </c:pt>
                <c:pt idx="98">
                  <c:v>153918.822245449</c:v>
                </c:pt>
                <c:pt idx="99">
                  <c:v>154802.53868077</c:v>
                </c:pt>
                <c:pt idx="100">
                  <c:v>155781.64790944901</c:v>
                </c:pt>
                <c:pt idx="101">
                  <c:v>156936.64928165299</c:v>
                </c:pt>
                <c:pt idx="102">
                  <c:v>158232.044338596</c:v>
                </c:pt>
                <c:pt idx="103">
                  <c:v>159412.08401055299</c:v>
                </c:pt>
                <c:pt idx="104">
                  <c:v>160571.36573004699</c:v>
                </c:pt>
                <c:pt idx="105">
                  <c:v>161624.42608352</c:v>
                </c:pt>
                <c:pt idx="106">
                  <c:v>162804.28249449399</c:v>
                </c:pt>
                <c:pt idx="107">
                  <c:v>163783.12680378501</c:v>
                </c:pt>
                <c:pt idx="108">
                  <c:v>164692.17050995</c:v>
                </c:pt>
                <c:pt idx="109">
                  <c:v>165503.33939805999</c:v>
                </c:pt>
                <c:pt idx="110">
                  <c:v>166362.738296614</c:v>
                </c:pt>
                <c:pt idx="111">
                  <c:v>167242.772850821</c:v>
                </c:pt>
                <c:pt idx="112">
                  <c:v>168105.37417129599</c:v>
                </c:pt>
                <c:pt idx="113">
                  <c:v>169079.75577426699</c:v>
                </c:pt>
                <c:pt idx="114">
                  <c:v>169937.53946203401</c:v>
                </c:pt>
                <c:pt idx="115">
                  <c:v>170775.78846819801</c:v>
                </c:pt>
                <c:pt idx="116">
                  <c:v>171423.53401318099</c:v>
                </c:pt>
                <c:pt idx="117">
                  <c:v>172036.657169485</c:v>
                </c:pt>
                <c:pt idx="118">
                  <c:v>172469.500669047</c:v>
                </c:pt>
                <c:pt idx="119">
                  <c:v>173028.06582877401</c:v>
                </c:pt>
                <c:pt idx="120">
                  <c:v>173704.73556039299</c:v>
                </c:pt>
                <c:pt idx="121">
                  <c:v>174525.78247658699</c:v>
                </c:pt>
                <c:pt idx="122">
                  <c:v>175352.773175407</c:v>
                </c:pt>
                <c:pt idx="123">
                  <c:v>176188.22262356701</c:v>
                </c:pt>
                <c:pt idx="124">
                  <c:v>177099.94334804401</c:v>
                </c:pt>
                <c:pt idx="125">
                  <c:v>178096.18500431199</c:v>
                </c:pt>
                <c:pt idx="126">
                  <c:v>179065.53138826101</c:v>
                </c:pt>
                <c:pt idx="127">
                  <c:v>180061.104279544</c:v>
                </c:pt>
                <c:pt idx="128">
                  <c:v>181105.111426093</c:v>
                </c:pt>
                <c:pt idx="129">
                  <c:v>182266.603941879</c:v>
                </c:pt>
                <c:pt idx="130">
                  <c:v>183491.840218028</c:v>
                </c:pt>
                <c:pt idx="131">
                  <c:v>184602.574439599</c:v>
                </c:pt>
                <c:pt idx="132">
                  <c:v>185699.08146621901</c:v>
                </c:pt>
                <c:pt idx="133">
                  <c:v>186873.72218041299</c:v>
                </c:pt>
                <c:pt idx="134">
                  <c:v>188038.35043695499</c:v>
                </c:pt>
                <c:pt idx="135">
                  <c:v>188912.55721086799</c:v>
                </c:pt>
                <c:pt idx="136">
                  <c:v>189699.86475616001</c:v>
                </c:pt>
                <c:pt idx="137">
                  <c:v>190495.59579229201</c:v>
                </c:pt>
                <c:pt idx="138">
                  <c:v>191440.83733175599</c:v>
                </c:pt>
                <c:pt idx="139">
                  <c:v>192186.873203836</c:v>
                </c:pt>
                <c:pt idx="140">
                  <c:v>192895.02243474501</c:v>
                </c:pt>
                <c:pt idx="141">
                  <c:v>193667.82621418699</c:v>
                </c:pt>
                <c:pt idx="142">
                  <c:v>194599.94044084</c:v>
                </c:pt>
                <c:pt idx="143">
                  <c:v>195616.79830537</c:v>
                </c:pt>
                <c:pt idx="144">
                  <c:v>196698.45506195401</c:v>
                </c:pt>
                <c:pt idx="145">
                  <c:v>197796.25890180201</c:v>
                </c:pt>
                <c:pt idx="146">
                  <c:v>198947.48267061301</c:v>
                </c:pt>
                <c:pt idx="147">
                  <c:v>200133.143206423</c:v>
                </c:pt>
                <c:pt idx="148">
                  <c:v>201425.70312118501</c:v>
                </c:pt>
                <c:pt idx="149">
                  <c:v>202589.171059744</c:v>
                </c:pt>
                <c:pt idx="150">
                  <c:v>203678.20190662399</c:v>
                </c:pt>
                <c:pt idx="151">
                  <c:v>204602.47277575199</c:v>
                </c:pt>
                <c:pt idx="152">
                  <c:v>205538.035374459</c:v>
                </c:pt>
                <c:pt idx="153">
                  <c:v>206519.89738296601</c:v>
                </c:pt>
                <c:pt idx="154">
                  <c:v>207629.34544861599</c:v>
                </c:pt>
                <c:pt idx="155">
                  <c:v>208816.59049334799</c:v>
                </c:pt>
                <c:pt idx="156">
                  <c:v>210039.652475037</c:v>
                </c:pt>
                <c:pt idx="157">
                  <c:v>211258.48155376801</c:v>
                </c:pt>
                <c:pt idx="158">
                  <c:v>212446.76235317701</c:v>
                </c:pt>
                <c:pt idx="159">
                  <c:v>213823.656494016</c:v>
                </c:pt>
                <c:pt idx="160">
                  <c:v>215081.66429844801</c:v>
                </c:pt>
                <c:pt idx="161">
                  <c:v>216319.61364590601</c:v>
                </c:pt>
                <c:pt idx="162">
                  <c:v>217258.46503938999</c:v>
                </c:pt>
                <c:pt idx="163">
                  <c:v>218420.22510174499</c:v>
                </c:pt>
                <c:pt idx="164">
                  <c:v>219532.50907768699</c:v>
                </c:pt>
                <c:pt idx="165">
                  <c:v>220641.54686836101</c:v>
                </c:pt>
                <c:pt idx="166">
                  <c:v>221421.23169109799</c:v>
                </c:pt>
                <c:pt idx="167">
                  <c:v>222202.87608875101</c:v>
                </c:pt>
                <c:pt idx="168">
                  <c:v>223038.15158804599</c:v>
                </c:pt>
                <c:pt idx="169">
                  <c:v>224047.798872104</c:v>
                </c:pt>
                <c:pt idx="170">
                  <c:v>225212.94557700999</c:v>
                </c:pt>
                <c:pt idx="171">
                  <c:v>226443.36654928501</c:v>
                </c:pt>
                <c:pt idx="172">
                  <c:v>227547.25504201601</c:v>
                </c:pt>
                <c:pt idx="173">
                  <c:v>228391.52515754401</c:v>
                </c:pt>
                <c:pt idx="174">
                  <c:v>229155.48981315599</c:v>
                </c:pt>
                <c:pt idx="175">
                  <c:v>229873.498932277</c:v>
                </c:pt>
                <c:pt idx="176">
                  <c:v>230660.363345672</c:v>
                </c:pt>
                <c:pt idx="177">
                  <c:v>231357.14059766001</c:v>
                </c:pt>
                <c:pt idx="178">
                  <c:v>232284.862776086</c:v>
                </c:pt>
                <c:pt idx="179">
                  <c:v>233506.55539942099</c:v>
                </c:pt>
                <c:pt idx="180">
                  <c:v>234919.55547945399</c:v>
                </c:pt>
                <c:pt idx="181">
                  <c:v>236441.448362828</c:v>
                </c:pt>
                <c:pt idx="182">
                  <c:v>237954.40162324099</c:v>
                </c:pt>
                <c:pt idx="183">
                  <c:v>239553.88111860299</c:v>
                </c:pt>
                <c:pt idx="184">
                  <c:v>240954.269363367</c:v>
                </c:pt>
                <c:pt idx="185">
                  <c:v>241785.69584758999</c:v>
                </c:pt>
                <c:pt idx="186">
                  <c:v>242314.35608985901</c:v>
                </c:pt>
                <c:pt idx="187">
                  <c:v>243137.29494051301</c:v>
                </c:pt>
                <c:pt idx="188">
                  <c:v>244891.79087334001</c:v>
                </c:pt>
                <c:pt idx="189">
                  <c:v>247784.69826917001</c:v>
                </c:pt>
                <c:pt idx="190">
                  <c:v>251263.86149096899</c:v>
                </c:pt>
                <c:pt idx="191">
                  <c:v>255177.236435767</c:v>
                </c:pt>
                <c:pt idx="192">
                  <c:v>258984.52248521801</c:v>
                </c:pt>
                <c:pt idx="193">
                  <c:v>262694.17736125703</c:v>
                </c:pt>
                <c:pt idx="194">
                  <c:v>266500.14079850202</c:v>
                </c:pt>
                <c:pt idx="195">
                  <c:v>270447.43612597801</c:v>
                </c:pt>
                <c:pt idx="196">
                  <c:v>274713.653146639</c:v>
                </c:pt>
                <c:pt idx="197">
                  <c:v>279397.71391725901</c:v>
                </c:pt>
                <c:pt idx="198">
                  <c:v>284422.91215226002</c:v>
                </c:pt>
                <c:pt idx="199">
                  <c:v>288908.54840274301</c:v>
                </c:pt>
                <c:pt idx="200">
                  <c:v>292074.00112346199</c:v>
                </c:pt>
                <c:pt idx="201">
                  <c:v>293979.72362899501</c:v>
                </c:pt>
                <c:pt idx="202">
                  <c:v>295839.85446203902</c:v>
                </c:pt>
                <c:pt idx="203">
                  <c:v>298405.48702451098</c:v>
                </c:pt>
                <c:pt idx="204">
                  <c:v>301600.96454305801</c:v>
                </c:pt>
                <c:pt idx="205">
                  <c:v>306165.37538392702</c:v>
                </c:pt>
                <c:pt idx="206">
                  <c:v>311700.07532051997</c:v>
                </c:pt>
                <c:pt idx="207">
                  <c:v>318215.86379844899</c:v>
                </c:pt>
                <c:pt idx="208">
                  <c:v>324619.82922111399</c:v>
                </c:pt>
                <c:pt idx="209">
                  <c:v>330281.171883562</c:v>
                </c:pt>
                <c:pt idx="210">
                  <c:v>334975.30988620198</c:v>
                </c:pt>
                <c:pt idx="211">
                  <c:v>337463.15606935899</c:v>
                </c:pt>
                <c:pt idx="212">
                  <c:v>337922.81965223001</c:v>
                </c:pt>
                <c:pt idx="213">
                  <c:v>336778.74307652999</c:v>
                </c:pt>
                <c:pt idx="214">
                  <c:v>335672.89499885699</c:v>
                </c:pt>
                <c:pt idx="215">
                  <c:v>334746.02219176898</c:v>
                </c:pt>
                <c:pt idx="216">
                  <c:v>333613.00773785397</c:v>
                </c:pt>
                <c:pt idx="217">
                  <c:v>332892.36250383098</c:v>
                </c:pt>
                <c:pt idx="218">
                  <c:v>332786.07279553002</c:v>
                </c:pt>
                <c:pt idx="219">
                  <c:v>333909.95458869799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DF-47D6-9A07-70CB30B8B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779167"/>
        <c:axId val="1671780127"/>
      </c:lineChart>
      <c:dateAx>
        <c:axId val="16717791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80127"/>
        <c:crosses val="autoZero"/>
        <c:auto val="1"/>
        <c:lblOffset val="100"/>
        <c:baseTimeUnit val="months"/>
      </c:dateAx>
      <c:valAx>
        <c:axId val="1671780127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7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272899311499105"/>
          <c:y val="2.5352732365777245E-2"/>
          <c:w val="0.38405892198257824"/>
          <c:h val="4.278303530896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Graph'!$A$46:$A$109</c:f>
              <c:numCache>
                <c:formatCode>[$-409]mmmm\-yy;@</c:formatCode>
                <c:ptCount val="6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</c:numCache>
            </c:numRef>
          </c:cat>
          <c:val>
            <c:numRef>
              <c:f>'FRED Graph'!$D$46:$D$109</c:f>
              <c:numCache>
                <c:formatCode>0.00%</c:formatCode>
                <c:ptCount val="64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  <c:pt idx="61">
                  <c:v>8.1155764323822766E-2</c:v>
                </c:pt>
                <c:pt idx="62">
                  <c:v>8.1751824817518193E-2</c:v>
                </c:pt>
                <c:pt idx="63">
                  <c:v>8.0958177350084037E-2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23-4467-B78B-56B1B338639E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Graph'!$A$46:$A$109</c:f>
              <c:numCache>
                <c:formatCode>[$-409]mmmm\-yy;@</c:formatCode>
                <c:ptCount val="6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</c:numCache>
            </c:numRef>
          </c:cat>
          <c:val>
            <c:numRef>
              <c:f>'FRED Graph'!$E$46:$E$109</c:f>
              <c:numCache>
                <c:formatCode>0.00%</c:formatCode>
                <c:ptCount val="64"/>
                <c:pt idx="0">
                  <c:v>3.8670501726326689E-2</c:v>
                </c:pt>
                <c:pt idx="1">
                  <c:v>3.7422993447188801E-2</c:v>
                </c:pt>
                <c:pt idx="2">
                  <c:v>3.6703950988264955E-2</c:v>
                </c:pt>
                <c:pt idx="3">
                  <c:v>3.6037673179173169E-2</c:v>
                </c:pt>
                <c:pt idx="4">
                  <c:v>3.621682692941941E-2</c:v>
                </c:pt>
                <c:pt idx="5">
                  <c:v>3.655958497434697E-2</c:v>
                </c:pt>
                <c:pt idx="6">
                  <c:v>3.6855477808146464E-2</c:v>
                </c:pt>
                <c:pt idx="7">
                  <c:v>3.8220215493944831E-2</c:v>
                </c:pt>
                <c:pt idx="8">
                  <c:v>3.846611188125304E-2</c:v>
                </c:pt>
                <c:pt idx="9">
                  <c:v>3.9275885360990248E-2</c:v>
                </c:pt>
                <c:pt idx="10">
                  <c:v>3.99174437668528E-2</c:v>
                </c:pt>
                <c:pt idx="11">
                  <c:v>4.0635164553775249E-2</c:v>
                </c:pt>
                <c:pt idx="12">
                  <c:v>4.0370731396036197E-2</c:v>
                </c:pt>
                <c:pt idx="13">
                  <c:v>4.0198665036920378E-2</c:v>
                </c:pt>
                <c:pt idx="14">
                  <c:v>3.9937589174471766E-2</c:v>
                </c:pt>
                <c:pt idx="15">
                  <c:v>4.0327035955428858E-2</c:v>
                </c:pt>
                <c:pt idx="16">
                  <c:v>4.0578749124626112E-2</c:v>
                </c:pt>
                <c:pt idx="17">
                  <c:v>4.0993340678328938E-2</c:v>
                </c:pt>
                <c:pt idx="18">
                  <c:v>4.1132710655302107E-2</c:v>
                </c:pt>
                <c:pt idx="19">
                  <c:v>4.0364641874888418E-2</c:v>
                </c:pt>
                <c:pt idx="20">
                  <c:v>4.0018316573249724E-2</c:v>
                </c:pt>
                <c:pt idx="21">
                  <c:v>3.9491978518152226E-2</c:v>
                </c:pt>
                <c:pt idx="22">
                  <c:v>3.8627431677696888E-2</c:v>
                </c:pt>
                <c:pt idx="23">
                  <c:v>3.8298858883486497E-2</c:v>
                </c:pt>
                <c:pt idx="24">
                  <c:v>3.8584522337824945E-2</c:v>
                </c:pt>
                <c:pt idx="25">
                  <c:v>4.0102363797419383E-2</c:v>
                </c:pt>
                <c:pt idx="26">
                  <c:v>3.9269645908902806E-2</c:v>
                </c:pt>
                <c:pt idx="27">
                  <c:v>3.1597900036788751E-2</c:v>
                </c:pt>
                <c:pt idx="28">
                  <c:v>2.1444015744606748E-2</c:v>
                </c:pt>
                <c:pt idx="29">
                  <c:v>1.265770148100942E-2</c:v>
                </c:pt>
                <c:pt idx="30">
                  <c:v>1.0956470553331599E-2</c:v>
                </c:pt>
                <c:pt idx="31">
                  <c:v>9.8598023102929311E-3</c:v>
                </c:pt>
                <c:pt idx="32">
                  <c:v>8.8592142911834149E-3</c:v>
                </c:pt>
                <c:pt idx="33">
                  <c:v>7.776753298766037E-3</c:v>
                </c:pt>
                <c:pt idx="34">
                  <c:v>9.6014061538989282E-3</c:v>
                </c:pt>
                <c:pt idx="35">
                  <c:v>1.0956528717328329E-2</c:v>
                </c:pt>
                <c:pt idx="36">
                  <c:v>1.2167460743029324E-2</c:v>
                </c:pt>
                <c:pt idx="37">
                  <c:v>1.1834612089973051E-2</c:v>
                </c:pt>
                <c:pt idx="38">
                  <c:v>1.6373127471258186E-2</c:v>
                </c:pt>
                <c:pt idx="39">
                  <c:v>3.1451093113044948E-2</c:v>
                </c:pt>
                <c:pt idx="40">
                  <c:v>5.3663857598021725E-2</c:v>
                </c:pt>
                <c:pt idx="41">
                  <c:v>7.7501562160095405E-2</c:v>
                </c:pt>
                <c:pt idx="42">
                  <c:v>9.7252026906035072E-2</c:v>
                </c:pt>
                <c:pt idx="43">
                  <c:v>0.11794167975262515</c:v>
                </c:pt>
                <c:pt idx="44">
                  <c:v>0.13705284565573872</c:v>
                </c:pt>
                <c:pt idx="45">
                  <c:v>0.15102660529768297</c:v>
                </c:pt>
                <c:pt idx="46">
                  <c:v>0.15821650998942927</c:v>
                </c:pt>
                <c:pt idx="47">
                  <c:v>0.16348890109888425</c:v>
                </c:pt>
                <c:pt idx="48">
                  <c:v>0.16500327637030421</c:v>
                </c:pt>
                <c:pt idx="49">
                  <c:v>0.16929866179166808</c:v>
                </c:pt>
                <c:pt idx="50">
                  <c:v>0.16755023198681229</c:v>
                </c:pt>
                <c:pt idx="51">
                  <c:v>0.17158626056322723</c:v>
                </c:pt>
                <c:pt idx="52">
                  <c:v>0.16338842051841707</c:v>
                </c:pt>
                <c:pt idx="53">
                  <c:v>0.15491944104863942</c:v>
                </c:pt>
                <c:pt idx="54">
                  <c:v>0.14306009973574008</c:v>
                </c:pt>
                <c:pt idx="55">
                  <c:v>0.12857196713915409</c:v>
                </c:pt>
                <c:pt idx="56">
                  <c:v>0.11389783986129731</c:v>
                </c:pt>
                <c:pt idx="57">
                  <c:v>0.10169617075831394</c:v>
                </c:pt>
                <c:pt idx="58">
                  <c:v>9.0061918758150394E-2</c:v>
                </c:pt>
                <c:pt idx="59">
                  <c:v>8.0617757526667555E-2</c:v>
                </c:pt>
                <c:pt idx="60">
                  <c:v>7.4978238287299215E-2</c:v>
                </c:pt>
                <c:pt idx="61">
                  <c:v>6.9089638516756535E-2</c:v>
                </c:pt>
                <c:pt idx="62">
                  <c:v>6.5259933737202402E-2</c:v>
                </c:pt>
                <c:pt idx="63">
                  <c:v>5.2627264184778033E-2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23-4467-B78B-56B1B3386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The Anxious Index
One-Quarter-Ahead Probability of Decline in Real GDP
Quarterly, 1990:Q1 to 2023:Q2
</a:t>
            </a:r>
          </a:p>
        </c:rich>
      </c:tx>
      <c:layout>
        <c:manualLayout>
          <c:xMode val="edge"/>
          <c:yMode val="edge"/>
          <c:x val="0.20128912219305919"/>
          <c:y val="3.0469181548384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15093228502468E-2"/>
          <c:y val="0.23098186851370053"/>
          <c:w val="0.90455049944506105"/>
          <c:h val="0.55301794453507336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Data!$A$5:$A$220</c:f>
              <c:numCache>
                <c:formatCode>General</c:formatCode>
                <c:ptCount val="216"/>
                <c:pt idx="0">
                  <c:v>1968</c:v>
                </c:pt>
                <c:pt idx="1">
                  <c:v>1968</c:v>
                </c:pt>
                <c:pt idx="2">
                  <c:v>1968</c:v>
                </c:pt>
                <c:pt idx="3">
                  <c:v>1968</c:v>
                </c:pt>
                <c:pt idx="4">
                  <c:v>1969</c:v>
                </c:pt>
                <c:pt idx="5">
                  <c:v>1969</c:v>
                </c:pt>
                <c:pt idx="6">
                  <c:v>1969</c:v>
                </c:pt>
                <c:pt idx="7">
                  <c:v>1969</c:v>
                </c:pt>
                <c:pt idx="8">
                  <c:v>1970</c:v>
                </c:pt>
                <c:pt idx="9">
                  <c:v>1970</c:v>
                </c:pt>
                <c:pt idx="10">
                  <c:v>1970</c:v>
                </c:pt>
                <c:pt idx="11">
                  <c:v>1970</c:v>
                </c:pt>
                <c:pt idx="12">
                  <c:v>1971</c:v>
                </c:pt>
                <c:pt idx="13">
                  <c:v>1971</c:v>
                </c:pt>
                <c:pt idx="14">
                  <c:v>1971</c:v>
                </c:pt>
                <c:pt idx="15">
                  <c:v>1971</c:v>
                </c:pt>
                <c:pt idx="16">
                  <c:v>1972</c:v>
                </c:pt>
                <c:pt idx="17">
                  <c:v>1972</c:v>
                </c:pt>
                <c:pt idx="18">
                  <c:v>1972</c:v>
                </c:pt>
                <c:pt idx="19">
                  <c:v>1972</c:v>
                </c:pt>
                <c:pt idx="20">
                  <c:v>1973</c:v>
                </c:pt>
                <c:pt idx="21">
                  <c:v>1973</c:v>
                </c:pt>
                <c:pt idx="22">
                  <c:v>1973</c:v>
                </c:pt>
                <c:pt idx="23">
                  <c:v>1973</c:v>
                </c:pt>
                <c:pt idx="24">
                  <c:v>1974</c:v>
                </c:pt>
                <c:pt idx="25">
                  <c:v>1974</c:v>
                </c:pt>
                <c:pt idx="26">
                  <c:v>1974</c:v>
                </c:pt>
                <c:pt idx="27">
                  <c:v>1974</c:v>
                </c:pt>
                <c:pt idx="28">
                  <c:v>1975</c:v>
                </c:pt>
                <c:pt idx="29">
                  <c:v>1975</c:v>
                </c:pt>
                <c:pt idx="30">
                  <c:v>1975</c:v>
                </c:pt>
                <c:pt idx="31">
                  <c:v>1975</c:v>
                </c:pt>
                <c:pt idx="32">
                  <c:v>1976</c:v>
                </c:pt>
                <c:pt idx="33">
                  <c:v>1976</c:v>
                </c:pt>
                <c:pt idx="34">
                  <c:v>1976</c:v>
                </c:pt>
                <c:pt idx="35">
                  <c:v>1976</c:v>
                </c:pt>
                <c:pt idx="36">
                  <c:v>1977</c:v>
                </c:pt>
                <c:pt idx="37">
                  <c:v>1977</c:v>
                </c:pt>
                <c:pt idx="38">
                  <c:v>1977</c:v>
                </c:pt>
                <c:pt idx="39">
                  <c:v>1977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1979</c:v>
                </c:pt>
                <c:pt idx="45">
                  <c:v>1979</c:v>
                </c:pt>
                <c:pt idx="46">
                  <c:v>1979</c:v>
                </c:pt>
                <c:pt idx="47">
                  <c:v>1979</c:v>
                </c:pt>
                <c:pt idx="48">
                  <c:v>1980</c:v>
                </c:pt>
                <c:pt idx="49">
                  <c:v>1980</c:v>
                </c:pt>
                <c:pt idx="50">
                  <c:v>1980</c:v>
                </c:pt>
                <c:pt idx="51">
                  <c:v>1980</c:v>
                </c:pt>
                <c:pt idx="52">
                  <c:v>1981</c:v>
                </c:pt>
                <c:pt idx="53">
                  <c:v>1981</c:v>
                </c:pt>
                <c:pt idx="54">
                  <c:v>1981</c:v>
                </c:pt>
                <c:pt idx="55">
                  <c:v>1981</c:v>
                </c:pt>
                <c:pt idx="56">
                  <c:v>1982</c:v>
                </c:pt>
                <c:pt idx="57">
                  <c:v>1982</c:v>
                </c:pt>
                <c:pt idx="58">
                  <c:v>1982</c:v>
                </c:pt>
                <c:pt idx="59">
                  <c:v>1982</c:v>
                </c:pt>
                <c:pt idx="60">
                  <c:v>1983</c:v>
                </c:pt>
                <c:pt idx="61">
                  <c:v>1983</c:v>
                </c:pt>
                <c:pt idx="62">
                  <c:v>1983</c:v>
                </c:pt>
                <c:pt idx="63">
                  <c:v>1983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1987</c:v>
                </c:pt>
                <c:pt idx="77">
                  <c:v>1987</c:v>
                </c:pt>
                <c:pt idx="78">
                  <c:v>1987</c:v>
                </c:pt>
                <c:pt idx="79">
                  <c:v>1987</c:v>
                </c:pt>
                <c:pt idx="80">
                  <c:v>1988</c:v>
                </c:pt>
                <c:pt idx="81">
                  <c:v>1988</c:v>
                </c:pt>
                <c:pt idx="82">
                  <c:v>1988</c:v>
                </c:pt>
                <c:pt idx="83">
                  <c:v>1988</c:v>
                </c:pt>
                <c:pt idx="84">
                  <c:v>1989</c:v>
                </c:pt>
                <c:pt idx="85">
                  <c:v>1989</c:v>
                </c:pt>
                <c:pt idx="86">
                  <c:v>1989</c:v>
                </c:pt>
                <c:pt idx="87">
                  <c:v>1989</c:v>
                </c:pt>
                <c:pt idx="88">
                  <c:v>1990</c:v>
                </c:pt>
                <c:pt idx="89">
                  <c:v>1990</c:v>
                </c:pt>
                <c:pt idx="90">
                  <c:v>1990</c:v>
                </c:pt>
                <c:pt idx="91">
                  <c:v>1990</c:v>
                </c:pt>
                <c:pt idx="92">
                  <c:v>1991</c:v>
                </c:pt>
                <c:pt idx="93">
                  <c:v>1991</c:v>
                </c:pt>
                <c:pt idx="94">
                  <c:v>1991</c:v>
                </c:pt>
                <c:pt idx="95">
                  <c:v>1991</c:v>
                </c:pt>
                <c:pt idx="96">
                  <c:v>1992</c:v>
                </c:pt>
                <c:pt idx="97">
                  <c:v>1992</c:v>
                </c:pt>
                <c:pt idx="98">
                  <c:v>1992</c:v>
                </c:pt>
                <c:pt idx="99">
                  <c:v>1992</c:v>
                </c:pt>
                <c:pt idx="100">
                  <c:v>1993</c:v>
                </c:pt>
                <c:pt idx="101">
                  <c:v>1993</c:v>
                </c:pt>
                <c:pt idx="102">
                  <c:v>1993</c:v>
                </c:pt>
                <c:pt idx="103">
                  <c:v>1993</c:v>
                </c:pt>
                <c:pt idx="104">
                  <c:v>1994</c:v>
                </c:pt>
                <c:pt idx="105">
                  <c:v>1994</c:v>
                </c:pt>
                <c:pt idx="106">
                  <c:v>1994</c:v>
                </c:pt>
                <c:pt idx="107">
                  <c:v>1994</c:v>
                </c:pt>
                <c:pt idx="108">
                  <c:v>1995</c:v>
                </c:pt>
                <c:pt idx="109">
                  <c:v>1995</c:v>
                </c:pt>
                <c:pt idx="110">
                  <c:v>1995</c:v>
                </c:pt>
                <c:pt idx="111">
                  <c:v>1995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1996</c:v>
                </c:pt>
                <c:pt idx="116">
                  <c:v>1997</c:v>
                </c:pt>
                <c:pt idx="117">
                  <c:v>1997</c:v>
                </c:pt>
                <c:pt idx="118">
                  <c:v>1997</c:v>
                </c:pt>
                <c:pt idx="119">
                  <c:v>1997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1998</c:v>
                </c:pt>
                <c:pt idx="124">
                  <c:v>1999</c:v>
                </c:pt>
                <c:pt idx="125">
                  <c:v>1999</c:v>
                </c:pt>
                <c:pt idx="126">
                  <c:v>1999</c:v>
                </c:pt>
                <c:pt idx="127">
                  <c:v>1999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2002</c:v>
                </c:pt>
                <c:pt idx="137">
                  <c:v>2002</c:v>
                </c:pt>
                <c:pt idx="138">
                  <c:v>2002</c:v>
                </c:pt>
                <c:pt idx="139">
                  <c:v>2002</c:v>
                </c:pt>
                <c:pt idx="140">
                  <c:v>2003</c:v>
                </c:pt>
                <c:pt idx="141">
                  <c:v>2003</c:v>
                </c:pt>
                <c:pt idx="142">
                  <c:v>2003</c:v>
                </c:pt>
                <c:pt idx="143">
                  <c:v>2003</c:v>
                </c:pt>
                <c:pt idx="144">
                  <c:v>2004</c:v>
                </c:pt>
                <c:pt idx="145">
                  <c:v>2004</c:v>
                </c:pt>
                <c:pt idx="146">
                  <c:v>2004</c:v>
                </c:pt>
                <c:pt idx="147">
                  <c:v>2004</c:v>
                </c:pt>
                <c:pt idx="148">
                  <c:v>2005</c:v>
                </c:pt>
                <c:pt idx="149">
                  <c:v>2005</c:v>
                </c:pt>
                <c:pt idx="150">
                  <c:v>2005</c:v>
                </c:pt>
                <c:pt idx="151">
                  <c:v>2005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2007</c:v>
                </c:pt>
                <c:pt idx="157">
                  <c:v>2007</c:v>
                </c:pt>
                <c:pt idx="158">
                  <c:v>2007</c:v>
                </c:pt>
                <c:pt idx="159">
                  <c:v>2007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2009</c:v>
                </c:pt>
                <c:pt idx="165">
                  <c:v>2009</c:v>
                </c:pt>
                <c:pt idx="166">
                  <c:v>2009</c:v>
                </c:pt>
                <c:pt idx="167">
                  <c:v>2009</c:v>
                </c:pt>
                <c:pt idx="168">
                  <c:v>2010</c:v>
                </c:pt>
                <c:pt idx="169">
                  <c:v>2010</c:v>
                </c:pt>
                <c:pt idx="170">
                  <c:v>2010</c:v>
                </c:pt>
                <c:pt idx="171">
                  <c:v>2010</c:v>
                </c:pt>
                <c:pt idx="172">
                  <c:v>2011</c:v>
                </c:pt>
                <c:pt idx="173">
                  <c:v>2011</c:v>
                </c:pt>
                <c:pt idx="174">
                  <c:v>2011</c:v>
                </c:pt>
                <c:pt idx="175">
                  <c:v>2011</c:v>
                </c:pt>
                <c:pt idx="176">
                  <c:v>2012</c:v>
                </c:pt>
                <c:pt idx="177">
                  <c:v>2012</c:v>
                </c:pt>
                <c:pt idx="178">
                  <c:v>2012</c:v>
                </c:pt>
                <c:pt idx="179">
                  <c:v>2012</c:v>
                </c:pt>
                <c:pt idx="180">
                  <c:v>2013</c:v>
                </c:pt>
                <c:pt idx="181">
                  <c:v>2013</c:v>
                </c:pt>
                <c:pt idx="182">
                  <c:v>2013</c:v>
                </c:pt>
                <c:pt idx="183">
                  <c:v>2013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2017</c:v>
                </c:pt>
                <c:pt idx="197">
                  <c:v>2017</c:v>
                </c:pt>
                <c:pt idx="198">
                  <c:v>2017</c:v>
                </c:pt>
                <c:pt idx="199">
                  <c:v>2017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2019</c:v>
                </c:pt>
                <c:pt idx="205">
                  <c:v>2019</c:v>
                </c:pt>
                <c:pt idx="206">
                  <c:v>2019</c:v>
                </c:pt>
                <c:pt idx="207">
                  <c:v>2019</c:v>
                </c:pt>
                <c:pt idx="208">
                  <c:v>2020</c:v>
                </c:pt>
                <c:pt idx="209">
                  <c:v>2020</c:v>
                </c:pt>
                <c:pt idx="210" formatCode="##0">
                  <c:v>2020</c:v>
                </c:pt>
                <c:pt idx="211" formatCode="##0">
                  <c:v>2020</c:v>
                </c:pt>
                <c:pt idx="212" formatCode="0">
                  <c:v>2021</c:v>
                </c:pt>
                <c:pt idx="213" formatCode="0">
                  <c:v>2021</c:v>
                </c:pt>
                <c:pt idx="214" formatCode="0">
                  <c:v>2021</c:v>
                </c:pt>
                <c:pt idx="215" formatCode="0">
                  <c:v>2021</c:v>
                </c:pt>
              </c:numCache>
            </c:numRef>
          </c:cat>
          <c:val>
            <c:numRef>
              <c:f>Data!$D$93:$D$228</c:f>
              <c:numCache>
                <c:formatCode>General</c:formatCode>
                <c:ptCount val="136"/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44">
                  <c:v>99999</c:v>
                </c:pt>
                <c:pt idx="45">
                  <c:v>99999</c:v>
                </c:pt>
                <c:pt idx="46">
                  <c:v>99999</c:v>
                </c:pt>
                <c:pt idx="47">
                  <c:v>99999</c:v>
                </c:pt>
                <c:pt idx="71">
                  <c:v>99999</c:v>
                </c:pt>
                <c:pt idx="72">
                  <c:v>99999</c:v>
                </c:pt>
                <c:pt idx="73">
                  <c:v>99999</c:v>
                </c:pt>
                <c:pt idx="74">
                  <c:v>99999</c:v>
                </c:pt>
                <c:pt idx="75">
                  <c:v>99999</c:v>
                </c:pt>
                <c:pt idx="76">
                  <c:v>99999</c:v>
                </c:pt>
                <c:pt idx="77">
                  <c:v>99999</c:v>
                </c:pt>
                <c:pt idx="119">
                  <c:v>99999</c:v>
                </c:pt>
                <c:pt idx="120">
                  <c:v>99999</c:v>
                </c:pt>
                <c:pt idx="121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77974944"/>
        <c:axId val="1377975504"/>
      </c:barChar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Data!$A$93:$A$228</c:f>
              <c:numCache>
                <c:formatCode>General</c:formatCode>
                <c:ptCount val="13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1991</c:v>
                </c:pt>
                <c:pt idx="5">
                  <c:v>1991</c:v>
                </c:pt>
                <c:pt idx="6">
                  <c:v>1991</c:v>
                </c:pt>
                <c:pt idx="7">
                  <c:v>1991</c:v>
                </c:pt>
                <c:pt idx="8">
                  <c:v>1992</c:v>
                </c:pt>
                <c:pt idx="9">
                  <c:v>1992</c:v>
                </c:pt>
                <c:pt idx="10">
                  <c:v>1992</c:v>
                </c:pt>
                <c:pt idx="11">
                  <c:v>1992</c:v>
                </c:pt>
                <c:pt idx="12">
                  <c:v>1993</c:v>
                </c:pt>
                <c:pt idx="13">
                  <c:v>1993</c:v>
                </c:pt>
                <c:pt idx="14">
                  <c:v>1993</c:v>
                </c:pt>
                <c:pt idx="15">
                  <c:v>1993</c:v>
                </c:pt>
                <c:pt idx="16">
                  <c:v>1994</c:v>
                </c:pt>
                <c:pt idx="17">
                  <c:v>1994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1995</c:v>
                </c:pt>
                <c:pt idx="23">
                  <c:v>1995</c:v>
                </c:pt>
                <c:pt idx="24">
                  <c:v>1996</c:v>
                </c:pt>
                <c:pt idx="25">
                  <c:v>1996</c:v>
                </c:pt>
                <c:pt idx="26">
                  <c:v>1996</c:v>
                </c:pt>
                <c:pt idx="27">
                  <c:v>1996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1998</c:v>
                </c:pt>
                <c:pt idx="33">
                  <c:v>1998</c:v>
                </c:pt>
                <c:pt idx="34">
                  <c:v>1998</c:v>
                </c:pt>
                <c:pt idx="35">
                  <c:v>1998</c:v>
                </c:pt>
                <c:pt idx="36">
                  <c:v>1999</c:v>
                </c:pt>
                <c:pt idx="37">
                  <c:v>1999</c:v>
                </c:pt>
                <c:pt idx="38">
                  <c:v>1999</c:v>
                </c:pt>
                <c:pt idx="39">
                  <c:v>1999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2001</c:v>
                </c:pt>
                <c:pt idx="45">
                  <c:v>2001</c:v>
                </c:pt>
                <c:pt idx="46">
                  <c:v>2001</c:v>
                </c:pt>
                <c:pt idx="47">
                  <c:v>2001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2003</c:v>
                </c:pt>
                <c:pt idx="53">
                  <c:v>2003</c:v>
                </c:pt>
                <c:pt idx="54">
                  <c:v>2003</c:v>
                </c:pt>
                <c:pt idx="55">
                  <c:v>2003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2009</c:v>
                </c:pt>
                <c:pt idx="77">
                  <c:v>2009</c:v>
                </c:pt>
                <c:pt idx="78">
                  <c:v>2009</c:v>
                </c:pt>
                <c:pt idx="79">
                  <c:v>2009</c:v>
                </c:pt>
                <c:pt idx="80">
                  <c:v>2010</c:v>
                </c:pt>
                <c:pt idx="81">
                  <c:v>2010</c:v>
                </c:pt>
                <c:pt idx="82">
                  <c:v>2010</c:v>
                </c:pt>
                <c:pt idx="83">
                  <c:v>2010</c:v>
                </c:pt>
                <c:pt idx="84">
                  <c:v>2011</c:v>
                </c:pt>
                <c:pt idx="85">
                  <c:v>2011</c:v>
                </c:pt>
                <c:pt idx="86">
                  <c:v>2011</c:v>
                </c:pt>
                <c:pt idx="87">
                  <c:v>2011</c:v>
                </c:pt>
                <c:pt idx="88">
                  <c:v>2012</c:v>
                </c:pt>
                <c:pt idx="89">
                  <c:v>2012</c:v>
                </c:pt>
                <c:pt idx="90">
                  <c:v>2012</c:v>
                </c:pt>
                <c:pt idx="91">
                  <c:v>2012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2014</c:v>
                </c:pt>
                <c:pt idx="97">
                  <c:v>2014</c:v>
                </c:pt>
                <c:pt idx="98">
                  <c:v>2014</c:v>
                </c:pt>
                <c:pt idx="99">
                  <c:v>2014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2016</c:v>
                </c:pt>
                <c:pt idx="105">
                  <c:v>2016</c:v>
                </c:pt>
                <c:pt idx="106">
                  <c:v>2016</c:v>
                </c:pt>
                <c:pt idx="107">
                  <c:v>2016</c:v>
                </c:pt>
                <c:pt idx="108">
                  <c:v>2017</c:v>
                </c:pt>
                <c:pt idx="109">
                  <c:v>2017</c:v>
                </c:pt>
                <c:pt idx="110">
                  <c:v>2017</c:v>
                </c:pt>
                <c:pt idx="111">
                  <c:v>2017</c:v>
                </c:pt>
                <c:pt idx="112">
                  <c:v>2018</c:v>
                </c:pt>
                <c:pt idx="113">
                  <c:v>2018</c:v>
                </c:pt>
                <c:pt idx="114">
                  <c:v>2018</c:v>
                </c:pt>
                <c:pt idx="115">
                  <c:v>2018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 formatCode="##0">
                  <c:v>2020</c:v>
                </c:pt>
                <c:pt idx="123" formatCode="##0">
                  <c:v>2020</c:v>
                </c:pt>
                <c:pt idx="124" formatCode="0">
                  <c:v>2021</c:v>
                </c:pt>
                <c:pt idx="125" formatCode="0">
                  <c:v>2021</c:v>
                </c:pt>
                <c:pt idx="126" formatCode="0">
                  <c:v>2021</c:v>
                </c:pt>
                <c:pt idx="127" formatCode="0">
                  <c:v>2021</c:v>
                </c:pt>
                <c:pt idx="128" formatCode="0">
                  <c:v>2022</c:v>
                </c:pt>
                <c:pt idx="129" formatCode="0">
                  <c:v>2022</c:v>
                </c:pt>
                <c:pt idx="130" formatCode="0">
                  <c:v>2022</c:v>
                </c:pt>
                <c:pt idx="131" formatCode="0">
                  <c:v>2022</c:v>
                </c:pt>
                <c:pt idx="132" formatCode="0">
                  <c:v>2023</c:v>
                </c:pt>
                <c:pt idx="133" formatCode="0">
                  <c:v>2023</c:v>
                </c:pt>
                <c:pt idx="134" formatCode="0">
                  <c:v>2023</c:v>
                </c:pt>
                <c:pt idx="135" formatCode="0">
                  <c:v>2023</c:v>
                </c:pt>
              </c:numCache>
            </c:numRef>
          </c:cat>
          <c:val>
            <c:numRef>
              <c:f>Data!$C$93:$C$228</c:f>
              <c:numCache>
                <c:formatCode>0.00</c:formatCode>
                <c:ptCount val="136"/>
                <c:pt idx="0">
                  <c:v>30.53</c:v>
                </c:pt>
                <c:pt idx="1">
                  <c:v>22.5</c:v>
                </c:pt>
                <c:pt idx="2">
                  <c:v>17.86</c:v>
                </c:pt>
                <c:pt idx="3">
                  <c:v>41.54</c:v>
                </c:pt>
                <c:pt idx="4">
                  <c:v>70</c:v>
                </c:pt>
                <c:pt idx="5">
                  <c:v>60.59</c:v>
                </c:pt>
                <c:pt idx="6">
                  <c:v>31.25</c:v>
                </c:pt>
                <c:pt idx="7">
                  <c:v>20.36</c:v>
                </c:pt>
                <c:pt idx="8">
                  <c:v>26.86</c:v>
                </c:pt>
                <c:pt idx="9">
                  <c:v>25.13</c:v>
                </c:pt>
                <c:pt idx="10">
                  <c:v>11.56</c:v>
                </c:pt>
                <c:pt idx="11">
                  <c:v>16.88</c:v>
                </c:pt>
                <c:pt idx="12">
                  <c:v>11.73</c:v>
                </c:pt>
                <c:pt idx="13">
                  <c:v>6.15</c:v>
                </c:pt>
                <c:pt idx="14">
                  <c:v>7.82</c:v>
                </c:pt>
                <c:pt idx="15">
                  <c:v>9.82</c:v>
                </c:pt>
                <c:pt idx="16">
                  <c:v>7.61</c:v>
                </c:pt>
                <c:pt idx="17">
                  <c:v>4.04</c:v>
                </c:pt>
                <c:pt idx="18">
                  <c:v>6.48</c:v>
                </c:pt>
                <c:pt idx="19">
                  <c:v>8.25</c:v>
                </c:pt>
                <c:pt idx="20">
                  <c:v>8.48</c:v>
                </c:pt>
                <c:pt idx="21">
                  <c:v>7.06</c:v>
                </c:pt>
                <c:pt idx="22">
                  <c:v>12.82</c:v>
                </c:pt>
                <c:pt idx="23">
                  <c:v>12.17</c:v>
                </c:pt>
                <c:pt idx="24">
                  <c:v>12.68</c:v>
                </c:pt>
                <c:pt idx="25">
                  <c:v>19.03</c:v>
                </c:pt>
                <c:pt idx="26">
                  <c:v>9.8699999999999992</c:v>
                </c:pt>
                <c:pt idx="27">
                  <c:v>10.46</c:v>
                </c:pt>
                <c:pt idx="28">
                  <c:v>11.19</c:v>
                </c:pt>
                <c:pt idx="29">
                  <c:v>11.35</c:v>
                </c:pt>
                <c:pt idx="30">
                  <c:v>10.53</c:v>
                </c:pt>
                <c:pt idx="31">
                  <c:v>7.56</c:v>
                </c:pt>
                <c:pt idx="32">
                  <c:v>9.94</c:v>
                </c:pt>
                <c:pt idx="33">
                  <c:v>8.33</c:v>
                </c:pt>
                <c:pt idx="34">
                  <c:v>7.56</c:v>
                </c:pt>
                <c:pt idx="35">
                  <c:v>13.27</c:v>
                </c:pt>
                <c:pt idx="36">
                  <c:v>15.61</c:v>
                </c:pt>
                <c:pt idx="37">
                  <c:v>8.17</c:v>
                </c:pt>
                <c:pt idx="38">
                  <c:v>5.7</c:v>
                </c:pt>
                <c:pt idx="39">
                  <c:v>6.88</c:v>
                </c:pt>
                <c:pt idx="40">
                  <c:v>17.89</c:v>
                </c:pt>
                <c:pt idx="41">
                  <c:v>6.64</c:v>
                </c:pt>
                <c:pt idx="42">
                  <c:v>4.6500000000000004</c:v>
                </c:pt>
                <c:pt idx="43">
                  <c:v>6.53</c:v>
                </c:pt>
                <c:pt idx="44">
                  <c:v>10.91</c:v>
                </c:pt>
                <c:pt idx="45">
                  <c:v>31.65</c:v>
                </c:pt>
                <c:pt idx="46">
                  <c:v>28.82</c:v>
                </c:pt>
                <c:pt idx="47">
                  <c:v>26.03</c:v>
                </c:pt>
                <c:pt idx="48">
                  <c:v>48.8</c:v>
                </c:pt>
                <c:pt idx="49">
                  <c:v>29.45</c:v>
                </c:pt>
                <c:pt idx="50">
                  <c:v>14.38</c:v>
                </c:pt>
                <c:pt idx="51">
                  <c:v>18.61</c:v>
                </c:pt>
                <c:pt idx="52">
                  <c:v>24.14</c:v>
                </c:pt>
                <c:pt idx="53">
                  <c:v>21.4</c:v>
                </c:pt>
                <c:pt idx="54">
                  <c:v>14.1</c:v>
                </c:pt>
                <c:pt idx="55">
                  <c:v>6.88</c:v>
                </c:pt>
                <c:pt idx="56">
                  <c:v>6.35</c:v>
                </c:pt>
                <c:pt idx="57">
                  <c:v>4.68</c:v>
                </c:pt>
                <c:pt idx="58">
                  <c:v>4.34</c:v>
                </c:pt>
                <c:pt idx="59">
                  <c:v>6.39</c:v>
                </c:pt>
                <c:pt idx="60">
                  <c:v>9.61</c:v>
                </c:pt>
                <c:pt idx="61">
                  <c:v>8.06</c:v>
                </c:pt>
                <c:pt idx="62">
                  <c:v>6.77</c:v>
                </c:pt>
                <c:pt idx="63">
                  <c:v>5.41</c:v>
                </c:pt>
                <c:pt idx="64">
                  <c:v>7.57</c:v>
                </c:pt>
                <c:pt idx="65">
                  <c:v>6.99</c:v>
                </c:pt>
                <c:pt idx="66">
                  <c:v>6.96</c:v>
                </c:pt>
                <c:pt idx="67">
                  <c:v>9.66</c:v>
                </c:pt>
                <c:pt idx="68">
                  <c:v>14.98</c:v>
                </c:pt>
                <c:pt idx="69">
                  <c:v>13.14</c:v>
                </c:pt>
                <c:pt idx="70">
                  <c:v>14.000208333332921</c:v>
                </c:pt>
                <c:pt idx="71">
                  <c:v>16.954545454545453</c:v>
                </c:pt>
                <c:pt idx="72">
                  <c:v>22.511111111111113</c:v>
                </c:pt>
                <c:pt idx="73">
                  <c:v>42.911111111111111</c:v>
                </c:pt>
                <c:pt idx="74">
                  <c:v>28.666666666666668</c:v>
                </c:pt>
                <c:pt idx="75">
                  <c:v>46.56818181818182</c:v>
                </c:pt>
                <c:pt idx="76">
                  <c:v>74.775510204081627</c:v>
                </c:pt>
                <c:pt idx="77">
                  <c:v>73.975609756097555</c:v>
                </c:pt>
                <c:pt idx="78">
                  <c:v>46.468085106382979</c:v>
                </c:pt>
                <c:pt idx="79">
                  <c:v>23.727272727272727</c:v>
                </c:pt>
                <c:pt idx="80">
                  <c:v>15.875</c:v>
                </c:pt>
                <c:pt idx="81">
                  <c:v>11.615384615384615</c:v>
                </c:pt>
                <c:pt idx="82">
                  <c:v>9.8082051280981464</c:v>
                </c:pt>
                <c:pt idx="83">
                  <c:v>16.81419354821405</c:v>
                </c:pt>
                <c:pt idx="84">
                  <c:v>12.883809523213477</c:v>
                </c:pt>
                <c:pt idx="85">
                  <c:v>7.078999999910593</c:v>
                </c:pt>
                <c:pt idx="86">
                  <c:v>8.4741463410418216</c:v>
                </c:pt>
                <c:pt idx="87">
                  <c:v>20.92</c:v>
                </c:pt>
                <c:pt idx="88">
                  <c:v>16.572727272727274</c:v>
                </c:pt>
                <c:pt idx="89">
                  <c:v>13.41268292682927</c:v>
                </c:pt>
                <c:pt idx="90">
                  <c:v>12.158857142857142</c:v>
                </c:pt>
                <c:pt idx="91">
                  <c:v>16.986363636363635</c:v>
                </c:pt>
                <c:pt idx="92">
                  <c:v>23.036666666666669</c:v>
                </c:pt>
                <c:pt idx="93">
                  <c:v>17.994146341463413</c:v>
                </c:pt>
                <c:pt idx="94">
                  <c:v>14.319473684210527</c:v>
                </c:pt>
                <c:pt idx="95">
                  <c:v>11.206413342918918</c:v>
                </c:pt>
                <c:pt idx="96">
                  <c:v>11.116250000000001</c:v>
                </c:pt>
                <c:pt idx="97">
                  <c:v>9.2960975609756087</c:v>
                </c:pt>
                <c:pt idx="98">
                  <c:v>10.063865263611113</c:v>
                </c:pt>
                <c:pt idx="99">
                  <c:v>9.7415000000000003</c:v>
                </c:pt>
                <c:pt idx="100">
                  <c:v>10.322162162162163</c:v>
                </c:pt>
                <c:pt idx="101">
                  <c:v>9.3015000000000008</c:v>
                </c:pt>
                <c:pt idx="102">
                  <c:v>11.0274</c:v>
                </c:pt>
                <c:pt idx="103">
                  <c:v>10.037000000000001</c:v>
                </c:pt>
                <c:pt idx="104">
                  <c:v>13</c:v>
                </c:pt>
                <c:pt idx="105">
                  <c:v>14.6868</c:v>
                </c:pt>
                <c:pt idx="106">
                  <c:v>14.627599999999999</c:v>
                </c:pt>
                <c:pt idx="107">
                  <c:v>15.6424</c:v>
                </c:pt>
                <c:pt idx="108">
                  <c:v>13.9536</c:v>
                </c:pt>
                <c:pt idx="109">
                  <c:v>11.2057</c:v>
                </c:pt>
                <c:pt idx="110">
                  <c:v>10.920299999999999</c:v>
                </c:pt>
                <c:pt idx="111">
                  <c:v>10.46</c:v>
                </c:pt>
                <c:pt idx="112">
                  <c:v>10.443099999999999</c:v>
                </c:pt>
                <c:pt idx="113">
                  <c:v>9.0820000000000007</c:v>
                </c:pt>
                <c:pt idx="114">
                  <c:v>8.5913000000000004</c:v>
                </c:pt>
                <c:pt idx="115">
                  <c:v>10.531000000000001</c:v>
                </c:pt>
                <c:pt idx="116">
                  <c:v>10.603899999999999</c:v>
                </c:pt>
                <c:pt idx="117">
                  <c:v>11.2447</c:v>
                </c:pt>
                <c:pt idx="118">
                  <c:v>13.135199999999999</c:v>
                </c:pt>
                <c:pt idx="119" formatCode="#,##0.00">
                  <c:v>14.247999999999999</c:v>
                </c:pt>
                <c:pt idx="120" formatCode="#,##0.00">
                  <c:v>18.139399999999998</c:v>
                </c:pt>
                <c:pt idx="121" formatCode="#,##0.00">
                  <c:v>14.8786</c:v>
                </c:pt>
                <c:pt idx="122" formatCode="#,##0.00">
                  <c:v>43.7714</c:v>
                </c:pt>
                <c:pt idx="123" formatCode="#,##0.00">
                  <c:v>20.360700000000001</c:v>
                </c:pt>
                <c:pt idx="124" formatCode="#,##0.00">
                  <c:v>20.357099999999999</c:v>
                </c:pt>
                <c:pt idx="125">
                  <c:v>12.741899999999999</c:v>
                </c:pt>
                <c:pt idx="126" formatCode="#,##0.00">
                  <c:v>7.31</c:v>
                </c:pt>
                <c:pt idx="127" formatCode="#,##0.00">
                  <c:v>9.5</c:v>
                </c:pt>
                <c:pt idx="128" formatCode="#,##0.00">
                  <c:v>13.33</c:v>
                </c:pt>
                <c:pt idx="129">
                  <c:v>14.807399999999999</c:v>
                </c:pt>
                <c:pt idx="130">
                  <c:v>19.7423</c:v>
                </c:pt>
                <c:pt idx="131">
                  <c:v>36.024999999999999</c:v>
                </c:pt>
                <c:pt idx="132">
                  <c:v>47.173299999999998</c:v>
                </c:pt>
                <c:pt idx="133">
                  <c:v>42.410699999999999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8-43E1-B850-CEBA28FAB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974944"/>
        <c:axId val="1377975504"/>
      </c:lineChart>
      <c:catAx>
        <c:axId val="137797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Quarter for Decline</a:t>
                </a:r>
              </a:p>
            </c:rich>
          </c:tx>
          <c:layout>
            <c:manualLayout>
              <c:xMode val="edge"/>
              <c:yMode val="edge"/>
              <c:x val="0.38466235053951597"/>
              <c:y val="0.8644936784862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55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3779755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Probability (percent)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2903752039151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97494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0.9281</cdr:y>
    </cdr:from>
    <cdr:to>
      <cdr:x>0.97556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5410200"/>
          <a:ext cx="78295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The shading shows the period beginning with each NBER peak and ending with the corresponding trough.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CBO Jan 2020 projections:  LF, 62.5, vs 62.6; Total employment; 154.8 million vs actual 155.6.  Civilian Labor Force;  160 vs 166.7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bitcoi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Ik4FIshp0?feature=oembed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Nh9F3BBwSs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Arizona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839483" y="284124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9BCCDF-9C07-3340-810B-10BF24A95A9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5147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May 16,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implications of recent bank failures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26D76-C087-45FA-C21E-3D85EC03D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1569966"/>
            <a:ext cx="10515600" cy="447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Rea</a:t>
            </a:r>
            <a:r>
              <a:rPr lang="en-US" dirty="0"/>
              <a:t>l GDP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$250b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16AC0-984A-7AEA-6A5B-4A867202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9" y="1475346"/>
            <a:ext cx="10297343" cy="47548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363586" y="1594884"/>
            <a:ext cx="4465674" cy="212651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C3E4-6D07-DE37-4A25-5E42FBD3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Resignation?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561E6-69FB-61F4-61C9-84D00689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42B8AC-7038-E416-921A-7F69F8B7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4157" y="1263295"/>
            <a:ext cx="10118034" cy="50292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8BD980-CA04-BC02-7801-F37A894E523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08" y="1294429"/>
            <a:ext cx="101498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Arizona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CC33DF-C710-3888-2302-1E7E2FAB0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263" y="1342386"/>
            <a:ext cx="9733281" cy="4572000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C801FF-C7B0-EF61-5819-6314ED7DA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379" y="1387882"/>
            <a:ext cx="9927947" cy="466344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69204" y="2558265"/>
            <a:ext cx="7885003" cy="141464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EA45FCE-4F6B-A1CF-5C3A-E618C64180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39688"/>
          <a:ext cx="10515600" cy="500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Fall in House Prices is Having an Effect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EF2947-333B-866A-587D-15F0328E4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7414"/>
            <a:ext cx="10515600" cy="435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about Rates and Recession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FC3B08-62E3-4CD6-BA28-613F3930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2026" y="1566786"/>
            <a:ext cx="9927947" cy="4663440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4AFBC-84D6-2D7E-78EB-D25AAEBA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325563"/>
            <a:ext cx="11350487" cy="47174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C10C69-0A4B-3F8C-FF98-2B6BEBCF5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9965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7600220" y="4283651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E71FE-DCB3-F206-58B3-783AC7A1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26" y="1201026"/>
            <a:ext cx="709005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https://en.wikipedia.org/wiki/Personal_consumption_expenditures_price_index#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616316" y="1453468"/>
            <a:ext cx="3522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to be higher (Mar):</a:t>
            </a:r>
          </a:p>
          <a:p>
            <a:r>
              <a:rPr lang="en-US" sz="3200" dirty="0"/>
              <a:t>CPI, 4.9%</a:t>
            </a:r>
          </a:p>
          <a:p>
            <a:r>
              <a:rPr lang="en-US" sz="3200" dirty="0"/>
              <a:t>Core CPI, 5.6%</a:t>
            </a:r>
          </a:p>
          <a:p>
            <a:r>
              <a:rPr lang="en-US" sz="3200" dirty="0"/>
              <a:t>PCE, 4.2%</a:t>
            </a:r>
          </a:p>
          <a:p>
            <a:r>
              <a:rPr lang="en-US" sz="3200" dirty="0"/>
              <a:t>Core PCE, 4.6%.</a:t>
            </a:r>
          </a:p>
          <a:p>
            <a:endParaRPr lang="en-US" sz="3200" dirty="0"/>
          </a:p>
          <a:p>
            <a:r>
              <a:rPr lang="en-US" sz="3200" dirty="0"/>
              <a:t>Typically more like 0.5 % pts.</a:t>
            </a:r>
          </a:p>
        </p:txBody>
      </p:sp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32249"/>
          <a:ext cx="10515600" cy="479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41B4E3-3C45-AA1A-5EA0-C50FAB71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30" y="1200781"/>
            <a:ext cx="8685714" cy="4881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8EB8E4-89C1-17C8-B461-2F2262512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19" y="1200781"/>
            <a:ext cx="8726225" cy="4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Inflation:  There is a lot of work still to be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80" y="1735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710DA-2898-C5BE-0DFE-E23A1B169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4" y="2490561"/>
            <a:ext cx="5372100" cy="366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92" y="2738548"/>
            <a:ext cx="583835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C260B-78CA-BFED-1B83-ED1DEB816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98" y="2458067"/>
            <a:ext cx="8370619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1413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we Stand</a:t>
            </a:r>
            <a:endParaRPr dirty="0"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What will the Fed do?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9FE-C8F6-697C-E0DA-E7A3C38D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</a:t>
            </a:r>
            <a:r>
              <a:rPr lang="en-US" dirty="0"/>
              <a:t>est Numbers on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3134-465C-642E-85DB-FC9B3885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AF999C-4619-BA65-7589-2A333FEF9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555"/>
            <a:ext cx="10515600" cy="3996589"/>
          </a:xfrm>
        </p:spPr>
      </p:pic>
    </p:spTree>
    <p:extLst>
      <p:ext uri="{BB962C8B-B14F-4D97-AF65-F5344CB8AC3E}">
        <p14:creationId xmlns:p14="http://schemas.microsoft.com/office/powerpoint/2010/main" val="2430565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FC44-C4DA-8A1D-2598-D381DF49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ecasters Are in fact Seeing the “R”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F43A-342E-276A-F7E2-54A927C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17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>
                <a:solidFill>
                  <a:srgbClr val="1E4E79"/>
                </a:solidFill>
              </a:rPr>
              <a:t>l GDP Growth and Recessions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4D3F-0628-D324-20C2-5A0D206B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March 7th P</a:t>
            </a:r>
            <a:r>
              <a:rPr lang="en-US" dirty="0"/>
              <a:t>owell Emphasized Rate Hikes?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AB0-14E1-13ED-447C-5A1FEC51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2282CF-7E32-6975-78C0-C78784A06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74" y="1325563"/>
            <a:ext cx="896679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39218-2F01-D5F7-EBE9-695661B0CAB6}"/>
              </a:ext>
            </a:extLst>
          </p:cNvPr>
          <p:cNvSpPr txBox="1"/>
          <p:nvPr/>
        </p:nvSpPr>
        <p:spPr>
          <a:xfrm>
            <a:off x="3946076" y="1571565"/>
            <a:ext cx="40708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61A5D"/>
                </a:solidFill>
              </a:rPr>
              <a:t>Red Pre March 7;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Post March 7</a:t>
            </a:r>
            <a:endParaRPr lang="en-US" sz="2000" dirty="0">
              <a:solidFill>
                <a:srgbClr val="A61A5D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85A194-570A-A16C-0D97-8CF0C5FBF261}"/>
              </a:ext>
            </a:extLst>
          </p:cNvPr>
          <p:cNvCxnSpPr>
            <a:cxnSpLocks/>
          </p:cNvCxnSpPr>
          <p:nvPr/>
        </p:nvCxnSpPr>
        <p:spPr>
          <a:xfrm flipH="1">
            <a:off x="4968371" y="2297898"/>
            <a:ext cx="2743200" cy="0"/>
          </a:xfrm>
          <a:prstGeom prst="straightConnector1">
            <a:avLst/>
          </a:prstGeom>
          <a:ln w="25400">
            <a:solidFill>
              <a:srgbClr val="92D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409CAA-AA97-3ECD-8482-F8C6E4BAFB79}"/>
              </a:ext>
            </a:extLst>
          </p:cNvPr>
          <p:cNvSpPr txBox="1"/>
          <p:nvPr/>
        </p:nvSpPr>
        <p:spPr>
          <a:xfrm>
            <a:off x="7648465" y="2030018"/>
            <a:ext cx="19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Terminal rate</a:t>
            </a:r>
          </a:p>
        </p:txBody>
      </p:sp>
    </p:spTree>
    <p:extLst>
      <p:ext uri="{BB962C8B-B14F-4D97-AF65-F5344CB8AC3E}">
        <p14:creationId xmlns:p14="http://schemas.microsoft.com/office/powerpoint/2010/main" val="10958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4CAC-2CBC-1A72-5E81-D2017A3C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mething Happened the Next Weekend!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FF60-83FD-B710-FC18-B7EC44802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8" y="1570038"/>
            <a:ext cx="7315363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561D8-E942-7438-55A6-1E1F92F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95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</a:t>
            </a:r>
            <a:r>
              <a:rPr lang="en-US" dirty="0" err="1"/>
              <a:t>desposit</a:t>
            </a:r>
            <a:r>
              <a:rPr lang="en-US" dirty="0"/>
              <a:t> accounts of startups.</a:t>
            </a:r>
          </a:p>
          <a:p>
            <a:r>
              <a:rPr lang="en-US" dirty="0"/>
              <a:t>Very rapid growth in deposits and assets between 2021 and 2022, which led to big investments in “safe” long 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EE3-CD2E-5F6E-76E0-8AE096AA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Valley’s Not So Wonderful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C5B3-16DA-CAC3-B848-D12B1F9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5FC922-507F-BBF9-1991-AB8234C49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012156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61B31-3D4B-1FFE-7926-65BDD318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23" y="2282666"/>
            <a:ext cx="6065528" cy="3108960"/>
          </a:xfrm>
          <a:prstGeom prst="rect">
            <a:avLst/>
          </a:prstGeom>
        </p:spPr>
      </p:pic>
      <p:pic>
        <p:nvPicPr>
          <p:cNvPr id="3" name="Online Media 2" title="The Bank Run scene - It's a Wonderful Life">
            <a:hlinkClick r:id="" action="ppaction://media"/>
            <a:extLst>
              <a:ext uri="{FF2B5EF4-FFF2-40B4-BE49-F238E27FC236}">
                <a16:creationId xmlns:a16="http://schemas.microsoft.com/office/drawing/2014/main" id="{981125B0-EBF5-4D5F-CCBA-5D32997E9C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8640" y="1188720"/>
            <a:ext cx="1000735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banks’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Two other banks recently closed</a:t>
            </a:r>
          </a:p>
          <a:p>
            <a:pPr lvl="1"/>
            <a:r>
              <a:rPr lang="en-US" b="1" dirty="0"/>
              <a:t>Stock prices of a number of similar sized banks have plummeted.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4393-3BD7-E0E6-F303-76C9F792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other Shoe Drops?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190EA5-F1BF-51B8-A7E7-4BEBC6B3C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02" y="1383906"/>
            <a:ext cx="8514080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20D5-CC50-4052-15C0-47E6504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B10BB-FCBD-EDAF-8BC7-317E9CD40939}"/>
              </a:ext>
            </a:extLst>
          </p:cNvPr>
          <p:cNvSpPr txBox="1"/>
          <p:nvPr/>
        </p:nvSpPr>
        <p:spPr>
          <a:xfrm>
            <a:off x="3684182" y="5919237"/>
            <a:ext cx="591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Page of the </a:t>
            </a:r>
            <a:r>
              <a:rPr lang="en-US" i="1" dirty="0"/>
              <a:t>NYTimes, </a:t>
            </a:r>
            <a:r>
              <a:rPr lang="en-US" dirty="0"/>
              <a:t>May 1,2023</a:t>
            </a:r>
          </a:p>
        </p:txBody>
      </p:sp>
    </p:spTree>
    <p:extLst>
      <p:ext uri="{BB962C8B-B14F-4D97-AF65-F5344CB8AC3E}">
        <p14:creationId xmlns:p14="http://schemas.microsoft.com/office/powerpoint/2010/main" val="104883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B6D3-5BC5-9446-E72D-C253B906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d, Then There is the Debt Ceiling Fiasco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15DA-ABDB-B62B-2B54-31AE1BBA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356" y="1602225"/>
            <a:ext cx="4891268" cy="4351338"/>
          </a:xfrm>
        </p:spPr>
        <p:txBody>
          <a:bodyPr/>
          <a:lstStyle/>
          <a:p>
            <a:r>
              <a:rPr lang="en-US" dirty="0"/>
              <a:t>Biden Can: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Declare Debt Ceiling unconstitutional due to 14</a:t>
            </a:r>
            <a:r>
              <a:rPr lang="en-US" baseline="30000" dirty="0"/>
              <a:t>th</a:t>
            </a:r>
            <a:r>
              <a:rPr lang="en-US" dirty="0"/>
              <a:t> amendment.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the Treasury to Mint a $5 trillion coin.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Direct the Treasury to replace existing bonds with very high coupon payments, so that they sell for more than their face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4358C-C47E-A37B-C770-A55C19D1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C78A6-AD02-30FA-80C0-59D81F76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4" y="2253894"/>
            <a:ext cx="713232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CF3D-D379-4121-C086-EE470212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Week:  Why is Sen Warren so Angry?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F25E-A064-72D6-F540-51D3FF9AD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6C777-95D2-EFAC-3A71-09105E4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Online Media 4" title="Federal Reserve Chair And Elizabeth Warren Clash Over Unemployment Rates">
            <a:hlinkClick r:id="" action="ppaction://media"/>
            <a:extLst>
              <a:ext uri="{FF2B5EF4-FFF2-40B4-BE49-F238E27FC236}">
                <a16:creationId xmlns:a16="http://schemas.microsoft.com/office/drawing/2014/main" id="{C95426B7-B57B-C4DB-E80B-5026B63E6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9706" y="1325563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www.NEEDEcon.org/testimonials.php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</a:t>
            </a:r>
            <a:r>
              <a:rPr lang="en-US" sz="7400" err="1"/>
              <a:t>.</a:t>
            </a:r>
            <a:r>
              <a:rPr lang="en-US" sz="7400"/>
              <a:t>NEEDEcon</a:t>
            </a:r>
            <a:r>
              <a:rPr lang="en-US" sz="7400" dirty="0" err="1"/>
              <a:t>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(5/16): 	US Economy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(5/23): 	Monetary Policy (Geoffrey </a:t>
            </a:r>
            <a:r>
              <a:rPr lang="en-US" b="1" dirty="0" err="1"/>
              <a:t>Woglom</a:t>
            </a:r>
            <a:r>
              <a:rPr lang="en-US" b="1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(5/30): 	Health 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(6/6): 	Trade and Globalization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(6/13):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(6/20):	Cryptocurrencies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C62BE5A1-5E67-7D68-6CEC-73C270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1067"/>
            <a:ext cx="73685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79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13332</TotalTime>
  <Words>1980</Words>
  <Application>Microsoft Macintosh PowerPoint</Application>
  <PresentationFormat>Widescreen</PresentationFormat>
  <Paragraphs>318</Paragraphs>
  <Slides>51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Arimo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The Fed and Short-term Interest Rates</vt:lpstr>
      <vt:lpstr>International Comparison: Health Spending</vt:lpstr>
      <vt:lpstr>Trade: Bicycle Supply Chain</vt:lpstr>
      <vt:lpstr>Trade Deficits and Exchange Rates</vt:lpstr>
      <vt:lpstr>Bitcoins: What   Is   All the Excitement About?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Where Have All the Workers Gone?</vt:lpstr>
      <vt:lpstr>The Great Resignation?</vt:lpstr>
      <vt:lpstr>Labor Market in Arizona  </vt:lpstr>
      <vt:lpstr>Overall Good News on the Real Side</vt:lpstr>
      <vt:lpstr>Interest Rates: Era of Falling Rates Over?</vt:lpstr>
      <vt:lpstr>National Housing Market and Closer to Home</vt:lpstr>
      <vt:lpstr>The Fall in House Prices is Having an Effect</vt:lpstr>
      <vt:lpstr>Stock Prices:  Fear about Rates and Recession</vt:lpstr>
      <vt:lpstr>Inflation during the Recovery (CPI)</vt:lpstr>
      <vt:lpstr>Fed’s Measure (PCE)</vt:lpstr>
      <vt:lpstr>CPI vs. PCE:  Differences</vt:lpstr>
      <vt:lpstr>Rents Paid versus Asking Rents</vt:lpstr>
      <vt:lpstr>Wages Haven’t Kept Pace with Inflation</vt:lpstr>
      <vt:lpstr>The “Nominal”  Side</vt:lpstr>
      <vt:lpstr>Policy  Effects: Fiscal</vt:lpstr>
      <vt:lpstr>Policy Effects:  Monetary</vt:lpstr>
      <vt:lpstr>Where we Stand</vt:lpstr>
      <vt:lpstr>Latest Numbers on Consumption</vt:lpstr>
      <vt:lpstr>Forecasters Are in fact Seeing the “R” Word</vt:lpstr>
      <vt:lpstr>What is a Recession?</vt:lpstr>
      <vt:lpstr>Real GDP Growth and Recessions</vt:lpstr>
      <vt:lpstr>On March 7th Powell Emphasized Rate Hikes?</vt:lpstr>
      <vt:lpstr>Something Happened the Next Weekend!</vt:lpstr>
      <vt:lpstr>Silicon Valley Bank</vt:lpstr>
      <vt:lpstr>Whoops!</vt:lpstr>
      <vt:lpstr>Silicon Valley’s Not So Wonderful Life</vt:lpstr>
      <vt:lpstr>FDIC Bank Closures, in General</vt:lpstr>
      <vt:lpstr>But, in This Case:</vt:lpstr>
      <vt:lpstr>Problems with the Bailout</vt:lpstr>
      <vt:lpstr>Another Shoe Drops?</vt:lpstr>
      <vt:lpstr>And, Then There is the Debt Ceiling Fiasco</vt:lpstr>
      <vt:lpstr>Next Week:  Why is Sen Warren so Angry?</vt:lpstr>
      <vt:lpstr> Let’s Hear from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289</cp:revision>
  <cp:lastPrinted>2022-01-18T19:59:29Z</cp:lastPrinted>
  <dcterms:created xsi:type="dcterms:W3CDTF">2017-05-03T22:30:38Z</dcterms:created>
  <dcterms:modified xsi:type="dcterms:W3CDTF">2023-05-17T18:43:34Z</dcterms:modified>
</cp:coreProperties>
</file>