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8"/>
  </p:notesMasterIdLst>
  <p:sldIdLst>
    <p:sldId id="4306" r:id="rId2"/>
    <p:sldId id="328" r:id="rId3"/>
    <p:sldId id="3935" r:id="rId4"/>
    <p:sldId id="1029" r:id="rId5"/>
    <p:sldId id="4001" r:id="rId6"/>
    <p:sldId id="4311" r:id="rId7"/>
    <p:sldId id="3974" r:id="rId8"/>
    <p:sldId id="1078" r:id="rId9"/>
    <p:sldId id="1204" r:id="rId10"/>
    <p:sldId id="4142" r:id="rId11"/>
    <p:sldId id="1091" r:id="rId12"/>
    <p:sldId id="3943" r:id="rId13"/>
    <p:sldId id="4349" r:id="rId14"/>
    <p:sldId id="1166" r:id="rId15"/>
    <p:sldId id="4348" r:id="rId16"/>
    <p:sldId id="3982" r:id="rId17"/>
    <p:sldId id="4347" r:id="rId18"/>
    <p:sldId id="4218" r:id="rId19"/>
    <p:sldId id="317" r:id="rId20"/>
    <p:sldId id="3886" r:id="rId21"/>
    <p:sldId id="262" r:id="rId22"/>
    <p:sldId id="4217" r:id="rId23"/>
    <p:sldId id="340" r:id="rId24"/>
    <p:sldId id="4222" r:id="rId25"/>
    <p:sldId id="4147" r:id="rId26"/>
    <p:sldId id="354" r:id="rId27"/>
    <p:sldId id="4073" r:id="rId28"/>
    <p:sldId id="278" r:id="rId29"/>
    <p:sldId id="3855" r:id="rId30"/>
    <p:sldId id="4258" r:id="rId31"/>
    <p:sldId id="4316" r:id="rId32"/>
    <p:sldId id="4304" r:id="rId33"/>
    <p:sldId id="4223" r:id="rId34"/>
    <p:sldId id="4355" r:id="rId35"/>
    <p:sldId id="4344" r:id="rId36"/>
    <p:sldId id="4334" r:id="rId37"/>
    <p:sldId id="4336" r:id="rId38"/>
    <p:sldId id="4353" r:id="rId39"/>
    <p:sldId id="4337" r:id="rId40"/>
    <p:sldId id="4338" r:id="rId41"/>
    <p:sldId id="4063" r:id="rId42"/>
    <p:sldId id="360" r:id="rId43"/>
    <p:sldId id="4198" r:id="rId44"/>
    <p:sldId id="4225" r:id="rId45"/>
    <p:sldId id="4226" r:id="rId46"/>
    <p:sldId id="4062" r:id="rId47"/>
    <p:sldId id="4346" r:id="rId48"/>
    <p:sldId id="4012" r:id="rId49"/>
    <p:sldId id="4140" r:id="rId50"/>
    <p:sldId id="4227" r:id="rId51"/>
    <p:sldId id="4162" r:id="rId52"/>
    <p:sldId id="4190" r:id="rId53"/>
    <p:sldId id="4221" r:id="rId54"/>
    <p:sldId id="292" r:id="rId55"/>
    <p:sldId id="4216" r:id="rId56"/>
    <p:sldId id="293" r:id="rId57"/>
    <p:sldId id="290" r:id="rId58"/>
    <p:sldId id="4168" r:id="rId59"/>
    <p:sldId id="4339" r:id="rId60"/>
    <p:sldId id="4340" r:id="rId61"/>
    <p:sldId id="4341" r:id="rId62"/>
    <p:sldId id="4342" r:id="rId63"/>
    <p:sldId id="4343" r:id="rId64"/>
    <p:sldId id="4354" r:id="rId65"/>
    <p:sldId id="1197" r:id="rId66"/>
    <p:sldId id="405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855"/>
  </p:normalViewPr>
  <p:slideViewPr>
    <p:cSldViewPr snapToGrid="0" snapToObjects="1">
      <p:cViewPr varScale="1">
        <p:scale>
          <a:sx n="64" d="100"/>
          <a:sy n="64" d="100"/>
        </p:scale>
        <p:origin x="192" y="149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63519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tiff"/><Relationship Id="rId7" Type="http://schemas.openxmlformats.org/officeDocument/2006/relationships/image" Target="../media/image12.jpg"/><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tiff"/><Relationship Id="rId11" Type="http://schemas.openxmlformats.org/officeDocument/2006/relationships/image" Target="../media/image16.jpg"/><Relationship Id="rId5" Type="http://schemas.openxmlformats.org/officeDocument/2006/relationships/image" Target="../media/image10.tiff"/><Relationship Id="rId10" Type="http://schemas.openxmlformats.org/officeDocument/2006/relationships/image" Target="../media/image15.jpg"/><Relationship Id="rId4" Type="http://schemas.openxmlformats.org/officeDocument/2006/relationships/image" Target="../media/image9.tiff"/><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California, Santa Cruz</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10</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October 3,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Recession – The State of the US Economy</a:t>
            </a:r>
          </a:p>
          <a:p>
            <a:r>
              <a:rPr lang="en-US" dirty="0"/>
              <a:t>Global Comparisons</a:t>
            </a:r>
          </a:p>
          <a:p>
            <a:r>
              <a:rPr lang="en-US" dirty="0"/>
              <a:t>Inflation</a:t>
            </a:r>
          </a:p>
          <a:p>
            <a:r>
              <a:rPr lang="en-US" dirty="0"/>
              <a:t>On the policy response:</a:t>
            </a:r>
          </a:p>
          <a:p>
            <a:pPr lvl="1"/>
            <a:r>
              <a:rPr lang="en-US" dirty="0"/>
              <a:t>To the pandemic</a:t>
            </a:r>
          </a:p>
          <a:p>
            <a:pPr lvl="1"/>
            <a:r>
              <a:rPr lang="en-US" dirty="0"/>
              <a:t>To inflation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3750876931"/>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333.1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164.7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152.7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$24.9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$64,908</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$32.36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28992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9" name="TextBox 8">
            <a:extLst>
              <a:ext uri="{FF2B5EF4-FFF2-40B4-BE49-F238E27FC236}">
                <a16:creationId xmlns:a16="http://schemas.microsoft.com/office/drawing/2014/main" id="{EE4BB2E5-5518-F949-B9FE-33D8AFCB324E}"/>
              </a:ext>
            </a:extLst>
          </p:cNvPr>
          <p:cNvSpPr txBox="1"/>
          <p:nvPr/>
        </p:nvSpPr>
        <p:spPr>
          <a:xfrm>
            <a:off x="1268544" y="1453274"/>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21.747 trillion</a:t>
            </a:r>
            <a:r>
              <a:rPr lang="en-US" sz="2800" b="1" dirty="0"/>
              <a:t> in 2019-Q4</a:t>
            </a:r>
          </a:p>
          <a:p>
            <a:pPr algn="ctr"/>
            <a:r>
              <a:rPr lang="en-US" sz="2800" b="1" dirty="0"/>
              <a:t>$</a:t>
            </a:r>
            <a:r>
              <a:rPr lang="en-US" sz="2800" b="1" u="sng" dirty="0"/>
              <a:t>19.487 trillion </a:t>
            </a:r>
            <a:r>
              <a:rPr lang="en-US" sz="2800" b="1" dirty="0"/>
              <a:t>in 2020-Q2</a:t>
            </a:r>
          </a:p>
          <a:p>
            <a:pPr algn="ctr"/>
            <a:r>
              <a:rPr lang="en-US" sz="2800" b="1" dirty="0"/>
              <a:t>$</a:t>
            </a:r>
            <a:r>
              <a:rPr lang="en-US" sz="2800" b="1" u="sng" dirty="0"/>
              <a:t>24.852 trillion </a:t>
            </a:r>
            <a:r>
              <a:rPr lang="en-US" sz="2800" b="1" dirty="0"/>
              <a:t>in 2022-Q2</a:t>
            </a:r>
          </a:p>
        </p:txBody>
      </p:sp>
      <p:grpSp>
        <p:nvGrpSpPr>
          <p:cNvPr id="3" name="Group 2">
            <a:extLst>
              <a:ext uri="{FF2B5EF4-FFF2-40B4-BE49-F238E27FC236}">
                <a16:creationId xmlns:a16="http://schemas.microsoft.com/office/drawing/2014/main" id="{F3095CCD-9AE3-C842-AC9B-A107E0CEF3AE}"/>
              </a:ext>
            </a:extLst>
          </p:cNvPr>
          <p:cNvGrpSpPr/>
          <p:nvPr/>
        </p:nvGrpSpPr>
        <p:grpSpPr>
          <a:xfrm>
            <a:off x="632490" y="907379"/>
            <a:ext cx="11091423" cy="5458015"/>
            <a:chOff x="632490" y="907379"/>
            <a:chExt cx="11091423" cy="5458015"/>
          </a:xfrm>
        </p:grpSpPr>
        <p:grpSp>
          <p:nvGrpSpPr>
            <p:cNvPr id="11" name="Group 10">
              <a:extLst>
                <a:ext uri="{FF2B5EF4-FFF2-40B4-BE49-F238E27FC236}">
                  <a16:creationId xmlns:a16="http://schemas.microsoft.com/office/drawing/2014/main" id="{125A3588-7189-5A44-87E1-48F71AEFE0CC}"/>
                </a:ext>
              </a:extLst>
            </p:cNvPr>
            <p:cNvGrpSpPr/>
            <p:nvPr/>
          </p:nvGrpSpPr>
          <p:grpSpPr>
            <a:xfrm>
              <a:off x="632490" y="907379"/>
              <a:ext cx="11091423" cy="5458015"/>
              <a:chOff x="632490" y="907379"/>
              <a:chExt cx="11091423" cy="5458015"/>
            </a:xfrm>
          </p:grpSpPr>
          <p:pic>
            <p:nvPicPr>
              <p:cNvPr id="6" name="Picture 5" descr="A picture containing device&#10;&#10;Description automatically generated">
                <a:extLst>
                  <a:ext uri="{FF2B5EF4-FFF2-40B4-BE49-F238E27FC236}">
                    <a16:creationId xmlns:a16="http://schemas.microsoft.com/office/drawing/2014/main" id="{2D5E5678-4AC1-334D-A543-C44C300484CB}"/>
                  </a:ext>
                </a:extLst>
              </p:cNvPr>
              <p:cNvPicPr>
                <a:picLocks noChangeAspect="1"/>
              </p:cNvPicPr>
              <p:nvPr/>
            </p:nvPicPr>
            <p:blipFill>
              <a:blip r:embed="rId3"/>
              <a:stretch>
                <a:fillRect/>
              </a:stretch>
            </p:blipFill>
            <p:spPr>
              <a:xfrm>
                <a:off x="5510410" y="907379"/>
                <a:ext cx="6213503"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490" y="4019732"/>
                <a:ext cx="5590761" cy="1714500"/>
              </a:xfrm>
              <a:prstGeom prst="rect">
                <a:avLst/>
              </a:prstGeom>
            </p:spPr>
          </p:pic>
        </p:grpSp>
        <p:sp>
          <p:nvSpPr>
            <p:cNvPr id="10" name="Rectangle 9">
              <a:extLst>
                <a:ext uri="{FF2B5EF4-FFF2-40B4-BE49-F238E27FC236}">
                  <a16:creationId xmlns:a16="http://schemas.microsoft.com/office/drawing/2014/main" id="{9332A59E-4EF4-4E40-B986-F3142AD56AC2}"/>
                </a:ext>
              </a:extLst>
            </p:cNvPr>
            <p:cNvSpPr/>
            <p:nvPr/>
          </p:nvSpPr>
          <p:spPr>
            <a:xfrm>
              <a:off x="8687708" y="2064125"/>
              <a:ext cx="1527571" cy="5647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3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2020</a:t>
            </a:r>
          </a:p>
        </p:txBody>
      </p:sp>
      <p:pic>
        <p:nvPicPr>
          <p:cNvPr id="6" name="Content Placeholder 5" descr="A screenshot of a cell phone&#10;&#10;Description automatically generated">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79210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2023503" cy="646331"/>
          </a:xfrm>
          <a:prstGeom prst="rect">
            <a:avLst/>
          </a:prstGeom>
          <a:noFill/>
        </p:spPr>
        <p:txBody>
          <a:bodyPr wrap="none" rtlCol="0">
            <a:spAutoFit/>
          </a:bodyPr>
          <a:lstStyle/>
          <a:p>
            <a:r>
              <a:rPr lang="en-US" dirty="0"/>
              <a:t>Manufacturing</a:t>
            </a:r>
          </a:p>
          <a:p>
            <a:r>
              <a:rPr lang="en-US" dirty="0"/>
              <a:t>GDP Share = 10.9%</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7.4%</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0" cy="45512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10302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20</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75073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9729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03808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1243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162573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22590" y="0"/>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758501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87123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104247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869787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52</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2793540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Tree>
    <p:extLst>
      <p:ext uri="{BB962C8B-B14F-4D97-AF65-F5344CB8AC3E}">
        <p14:creationId xmlns:p14="http://schemas.microsoft.com/office/powerpoint/2010/main" val="3579865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4177696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E0A4-B92B-A54A-BA62-CE1EA466A7B7}"/>
              </a:ext>
            </a:extLst>
          </p:cNvPr>
          <p:cNvSpPr>
            <a:spLocks noGrp="1"/>
          </p:cNvSpPr>
          <p:nvPr>
            <p:ph type="title"/>
          </p:nvPr>
        </p:nvSpPr>
        <p:spPr/>
        <p:txBody>
          <a:bodyPr/>
          <a:lstStyle/>
          <a:p>
            <a:r>
              <a:rPr lang="en-US" dirty="0"/>
              <a:t>The Role of Policy</a:t>
            </a:r>
          </a:p>
        </p:txBody>
      </p:sp>
      <p:sp>
        <p:nvSpPr>
          <p:cNvPr id="3" name="Text Placeholder 2">
            <a:extLst>
              <a:ext uri="{FF2B5EF4-FFF2-40B4-BE49-F238E27FC236}">
                <a16:creationId xmlns:a16="http://schemas.microsoft.com/office/drawing/2014/main" id="{6B01C7D9-D8D7-4F41-8AC0-B3A119DA3CBF}"/>
              </a:ext>
            </a:extLst>
          </p:cNvPr>
          <p:cNvSpPr>
            <a:spLocks noGrp="1"/>
          </p:cNvSpPr>
          <p:nvPr>
            <p:ph type="body" idx="1"/>
          </p:nvPr>
        </p:nvSpPr>
        <p:spPr/>
        <p:txBody>
          <a:bodyPr/>
          <a:lstStyle/>
          <a:p>
            <a:pPr marL="342900" indent="-342900">
              <a:buFontTx/>
              <a:buChar char="-"/>
            </a:pPr>
            <a:r>
              <a:rPr lang="en-US" dirty="0"/>
              <a:t>Did it get us into this mess?</a:t>
            </a:r>
          </a:p>
          <a:p>
            <a:pPr marL="342900" indent="-342900">
              <a:buFontTx/>
              <a:buChar char="-"/>
            </a:pPr>
            <a:r>
              <a:rPr lang="en-US" dirty="0"/>
              <a:t>Can it get us out?</a:t>
            </a:r>
          </a:p>
        </p:txBody>
      </p:sp>
      <p:sp>
        <p:nvSpPr>
          <p:cNvPr id="4" name="Slide Number Placeholder 3">
            <a:extLst>
              <a:ext uri="{FF2B5EF4-FFF2-40B4-BE49-F238E27FC236}">
                <a16:creationId xmlns:a16="http://schemas.microsoft.com/office/drawing/2014/main" id="{BAD4448C-BA89-9647-9BC6-24AF0F8CB567}"/>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53805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b="1" dirty="0"/>
              <a:t>Week 1 (10/3): 	Economic Update (Jon </a:t>
            </a:r>
            <a:r>
              <a:rPr lang="en-US" b="1" dirty="0" err="1"/>
              <a:t>Haveman</a:t>
            </a:r>
            <a:r>
              <a:rPr lang="en-US" b="1" dirty="0"/>
              <a:t>, NEED)</a:t>
            </a:r>
          </a:p>
          <a:p>
            <a:pPr lvl="1">
              <a:spcAft>
                <a:spcPts val="1000"/>
              </a:spcAft>
            </a:pPr>
            <a:r>
              <a:rPr lang="en-US" dirty="0"/>
              <a:t>Week 2 (10/10):	Climate Change Economics (Trevor O’Grady)</a:t>
            </a:r>
          </a:p>
          <a:p>
            <a:pPr lvl="1">
              <a:spcAft>
                <a:spcPts val="1000"/>
              </a:spcAft>
            </a:pPr>
            <a:r>
              <a:rPr lang="en-US" dirty="0"/>
              <a:t>Week 3 (10/17):	Economics of Immigration (Roger White, Whittier College)</a:t>
            </a:r>
          </a:p>
          <a:p>
            <a:pPr lvl="1">
              <a:spcAft>
                <a:spcPts val="1000"/>
              </a:spcAft>
            </a:pPr>
            <a:r>
              <a:rPr lang="en-US" dirty="0"/>
              <a:t>Week 4 (10/24):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26121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B3FD-7285-4E41-8107-000F16C872D4}"/>
              </a:ext>
            </a:extLst>
          </p:cNvPr>
          <p:cNvSpPr>
            <a:spLocks noGrp="1"/>
          </p:cNvSpPr>
          <p:nvPr>
            <p:ph type="title"/>
          </p:nvPr>
        </p:nvSpPr>
        <p:spPr>
          <a:xfrm>
            <a:off x="736599" y="0"/>
            <a:ext cx="10515600" cy="1325563"/>
          </a:xfrm>
        </p:spPr>
        <p:txBody>
          <a:bodyPr/>
          <a:lstStyle/>
          <a:p>
            <a:r>
              <a:rPr lang="en-US" dirty="0">
                <a:solidFill>
                  <a:schemeClr val="bg1"/>
                </a:solidFill>
              </a:rPr>
              <a:t>Poli</a:t>
            </a:r>
            <a:r>
              <a:rPr lang="en-US" dirty="0"/>
              <a:t>cy-Induced Inflation/Downturn?</a:t>
            </a:r>
          </a:p>
        </p:txBody>
      </p:sp>
      <p:sp>
        <p:nvSpPr>
          <p:cNvPr id="3" name="Content Placeholder 2">
            <a:extLst>
              <a:ext uri="{FF2B5EF4-FFF2-40B4-BE49-F238E27FC236}">
                <a16:creationId xmlns:a16="http://schemas.microsoft.com/office/drawing/2014/main" id="{A042F810-0E98-CF45-982E-4A4CA18C285A}"/>
              </a:ext>
            </a:extLst>
          </p:cNvPr>
          <p:cNvSpPr>
            <a:spLocks noGrp="1"/>
          </p:cNvSpPr>
          <p:nvPr>
            <p:ph idx="1"/>
          </p:nvPr>
        </p:nvSpPr>
        <p:spPr>
          <a:xfrm>
            <a:off x="736599" y="1164329"/>
            <a:ext cx="10515600" cy="4694603"/>
          </a:xfrm>
        </p:spPr>
        <p:txBody>
          <a:bodyPr>
            <a:normAutofit lnSpcReduction="10000"/>
          </a:bodyPr>
          <a:lstStyle/>
          <a:p>
            <a:r>
              <a:rPr lang="en-US" dirty="0"/>
              <a:t>The big questions is: What is responsible for the cycles related to the pandemic?</a:t>
            </a:r>
          </a:p>
          <a:p>
            <a:pPr lvl="1"/>
            <a:r>
              <a:rPr lang="en-US" b="1" dirty="0"/>
              <a:t>Policies</a:t>
            </a:r>
          </a:p>
          <a:p>
            <a:pPr lvl="2"/>
            <a:r>
              <a:rPr lang="en-US" dirty="0"/>
              <a:t>The United States spent $5 trillion in pandemic related programs.</a:t>
            </a:r>
          </a:p>
          <a:p>
            <a:pPr lvl="3"/>
            <a:r>
              <a:rPr lang="en-US" dirty="0"/>
              <a:t>There remains $2 trillion in excess savings.</a:t>
            </a:r>
          </a:p>
          <a:p>
            <a:pPr lvl="2"/>
            <a:r>
              <a:rPr lang="en-US" dirty="0"/>
              <a:t>What role did local shutdowns play?</a:t>
            </a:r>
          </a:p>
          <a:p>
            <a:pPr lvl="2"/>
            <a:r>
              <a:rPr lang="en-US" dirty="0"/>
              <a:t>What role did the nature of business support play?</a:t>
            </a:r>
          </a:p>
          <a:p>
            <a:pPr lvl="3"/>
            <a:r>
              <a:rPr lang="en-US" dirty="0"/>
              <a:t>In particular, the lack of support for small businesses.</a:t>
            </a:r>
          </a:p>
          <a:p>
            <a:pPr lvl="1"/>
            <a:r>
              <a:rPr lang="en-US" b="1" dirty="0"/>
              <a:t>Natural fear and self preservation?</a:t>
            </a:r>
          </a:p>
          <a:p>
            <a:pPr lvl="2"/>
            <a:r>
              <a:rPr lang="en-US" dirty="0"/>
              <a:t>More goods and less services.</a:t>
            </a:r>
          </a:p>
          <a:p>
            <a:pPr lvl="2"/>
            <a:r>
              <a:rPr lang="en-US" dirty="0"/>
              <a:t>Leaving the labor force.</a:t>
            </a:r>
          </a:p>
          <a:p>
            <a:pPr lvl="2"/>
            <a:r>
              <a:rPr lang="en-US" dirty="0"/>
              <a:t>Bouncing back too aggressively and optimistically (inventories)?</a:t>
            </a:r>
          </a:p>
          <a:p>
            <a:pPr lvl="1"/>
            <a:r>
              <a:rPr lang="en-US" b="1" dirty="0"/>
              <a:t>Natural struggles of an economy to respond to changes?</a:t>
            </a:r>
          </a:p>
        </p:txBody>
      </p:sp>
      <p:sp>
        <p:nvSpPr>
          <p:cNvPr id="4" name="Slide Number Placeholder 3">
            <a:extLst>
              <a:ext uri="{FF2B5EF4-FFF2-40B4-BE49-F238E27FC236}">
                <a16:creationId xmlns:a16="http://schemas.microsoft.com/office/drawing/2014/main" id="{8D32AA7D-1DBD-E443-88F9-DE72731524CC}"/>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3012811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EAAA-99F6-F747-A961-E57196B72CE4}"/>
              </a:ext>
            </a:extLst>
          </p:cNvPr>
          <p:cNvSpPr>
            <a:spLocks noGrp="1"/>
          </p:cNvSpPr>
          <p:nvPr>
            <p:ph type="title"/>
          </p:nvPr>
        </p:nvSpPr>
        <p:spPr>
          <a:xfrm>
            <a:off x="768324" y="33867"/>
            <a:ext cx="10515600" cy="1325563"/>
          </a:xfrm>
        </p:spPr>
        <p:txBody>
          <a:bodyPr/>
          <a:lstStyle/>
          <a:p>
            <a:r>
              <a:rPr lang="en-US" dirty="0">
                <a:solidFill>
                  <a:schemeClr val="bg1"/>
                </a:solidFill>
              </a:rPr>
              <a:t>Did</a:t>
            </a:r>
            <a:r>
              <a:rPr lang="en-US" dirty="0"/>
              <a:t> Politicians Get Us Into This Mess?</a:t>
            </a:r>
          </a:p>
        </p:txBody>
      </p:sp>
      <p:sp>
        <p:nvSpPr>
          <p:cNvPr id="3" name="Content Placeholder 2">
            <a:extLst>
              <a:ext uri="{FF2B5EF4-FFF2-40B4-BE49-F238E27FC236}">
                <a16:creationId xmlns:a16="http://schemas.microsoft.com/office/drawing/2014/main" id="{7A761D84-F8E1-9144-B533-49FA1D834A75}"/>
              </a:ext>
            </a:extLst>
          </p:cNvPr>
          <p:cNvSpPr>
            <a:spLocks noGrp="1"/>
          </p:cNvSpPr>
          <p:nvPr>
            <p:ph idx="1"/>
          </p:nvPr>
        </p:nvSpPr>
        <p:spPr/>
        <p:txBody>
          <a:bodyPr/>
          <a:lstStyle/>
          <a:p>
            <a:r>
              <a:rPr lang="en-US" dirty="0"/>
              <a:t>Clear that policy played a significant role.</a:t>
            </a:r>
          </a:p>
          <a:p>
            <a:pPr lvl="1"/>
            <a:r>
              <a:rPr lang="en-US" dirty="0"/>
              <a:t>Too much untargeted spending.</a:t>
            </a:r>
          </a:p>
          <a:p>
            <a:r>
              <a:rPr lang="en-US" dirty="0"/>
              <a:t>How should we think about that?</a:t>
            </a:r>
          </a:p>
          <a:p>
            <a:pPr lvl="1"/>
            <a:r>
              <a:rPr lang="en-US" dirty="0"/>
              <a:t>Washington sausage making comes with tradeoffs:</a:t>
            </a:r>
          </a:p>
          <a:p>
            <a:pPr lvl="2"/>
            <a:r>
              <a:rPr lang="en-US" dirty="0"/>
              <a:t>Quality comes from moving slowly, but perhaps misses the window of opportunity.</a:t>
            </a:r>
          </a:p>
          <a:p>
            <a:pPr lvl="2"/>
            <a:r>
              <a:rPr lang="en-US" dirty="0"/>
              <a:t>Haste makes waste. Pandemic spending has clearly not been as thoughtful as it might have been.</a:t>
            </a:r>
          </a:p>
          <a:p>
            <a:r>
              <a:rPr lang="en-US" dirty="0"/>
              <a:t>But there is lots of blame to throw around.</a:t>
            </a:r>
          </a:p>
          <a:p>
            <a:pPr lvl="1"/>
            <a:r>
              <a:rPr lang="en-US" dirty="0"/>
              <a:t>Economies just don’t respond very well to significant shocks.</a:t>
            </a:r>
          </a:p>
        </p:txBody>
      </p:sp>
      <p:sp>
        <p:nvSpPr>
          <p:cNvPr id="4" name="Slide Number Placeholder 3">
            <a:extLst>
              <a:ext uri="{FF2B5EF4-FFF2-40B4-BE49-F238E27FC236}">
                <a16:creationId xmlns:a16="http://schemas.microsoft.com/office/drawing/2014/main" id="{767E3557-DECD-0A4E-BE70-D9917F782858}"/>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922809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42A9-210B-5F46-A444-808D32067767}"/>
              </a:ext>
            </a:extLst>
          </p:cNvPr>
          <p:cNvSpPr>
            <a:spLocks noGrp="1"/>
          </p:cNvSpPr>
          <p:nvPr>
            <p:ph type="title"/>
          </p:nvPr>
        </p:nvSpPr>
        <p:spPr>
          <a:xfrm>
            <a:off x="747888" y="0"/>
            <a:ext cx="10515600" cy="1325563"/>
          </a:xfrm>
        </p:spPr>
        <p:txBody>
          <a:bodyPr/>
          <a:lstStyle/>
          <a:p>
            <a:r>
              <a:rPr lang="en-US" dirty="0">
                <a:solidFill>
                  <a:schemeClr val="bg1"/>
                </a:solidFill>
              </a:rPr>
              <a:t>Can</a:t>
            </a:r>
            <a:r>
              <a:rPr lang="en-US" dirty="0"/>
              <a:t> Politicians/Policymakers Get Us Out?</a:t>
            </a:r>
          </a:p>
        </p:txBody>
      </p:sp>
      <p:sp>
        <p:nvSpPr>
          <p:cNvPr id="3" name="Content Placeholder 2">
            <a:extLst>
              <a:ext uri="{FF2B5EF4-FFF2-40B4-BE49-F238E27FC236}">
                <a16:creationId xmlns:a16="http://schemas.microsoft.com/office/drawing/2014/main" id="{0997C2DD-A0B6-1145-8037-DC8D1B560E82}"/>
              </a:ext>
            </a:extLst>
          </p:cNvPr>
          <p:cNvSpPr>
            <a:spLocks noGrp="1"/>
          </p:cNvSpPr>
          <p:nvPr>
            <p:ph idx="1"/>
          </p:nvPr>
        </p:nvSpPr>
        <p:spPr/>
        <p:txBody>
          <a:bodyPr/>
          <a:lstStyle/>
          <a:p>
            <a:r>
              <a:rPr lang="en-US" dirty="0"/>
              <a:t>Well, no.</a:t>
            </a:r>
          </a:p>
          <a:p>
            <a:endParaRPr lang="en-US" dirty="0"/>
          </a:p>
          <a:p>
            <a:r>
              <a:rPr lang="en-US" dirty="0"/>
              <a:t>President Biden: Really has very little control over aggregate demand or prices.</a:t>
            </a:r>
          </a:p>
          <a:p>
            <a:pPr lvl="1"/>
            <a:r>
              <a:rPr lang="en-US" dirty="0"/>
              <a:t>Could put price controls in place. But nobody wants that.</a:t>
            </a:r>
          </a:p>
          <a:p>
            <a:r>
              <a:rPr lang="en-US" dirty="0"/>
              <a:t>Congress: similarly hamstrung.</a:t>
            </a:r>
          </a:p>
          <a:p>
            <a:r>
              <a:rPr lang="en-US" dirty="0"/>
              <a:t>Federal Reserve: Acting aggressively, which seems to be paying off.</a:t>
            </a:r>
          </a:p>
        </p:txBody>
      </p:sp>
      <p:sp>
        <p:nvSpPr>
          <p:cNvPr id="4" name="Slide Number Placeholder 3">
            <a:extLst>
              <a:ext uri="{FF2B5EF4-FFF2-40B4-BE49-F238E27FC236}">
                <a16:creationId xmlns:a16="http://schemas.microsoft.com/office/drawing/2014/main" id="{56016CFD-F751-8F45-852E-19B55F3E76E2}"/>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848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3809-20B1-574D-88B6-6809A555D5F2}"/>
              </a:ext>
            </a:extLst>
          </p:cNvPr>
          <p:cNvSpPr>
            <a:spLocks noGrp="1"/>
          </p:cNvSpPr>
          <p:nvPr>
            <p:ph type="title"/>
          </p:nvPr>
        </p:nvSpPr>
        <p:spPr>
          <a:xfrm>
            <a:off x="804333" y="0"/>
            <a:ext cx="10515600" cy="1325563"/>
          </a:xfrm>
        </p:spPr>
        <p:txBody>
          <a:bodyPr/>
          <a:lstStyle/>
          <a:p>
            <a:r>
              <a:rPr lang="en-US" dirty="0">
                <a:solidFill>
                  <a:schemeClr val="bg1"/>
                </a:solidFill>
              </a:rPr>
              <a:t>Bot</a:t>
            </a:r>
            <a:r>
              <a:rPr lang="en-US" dirty="0"/>
              <a:t>tom Line:</a:t>
            </a:r>
          </a:p>
        </p:txBody>
      </p:sp>
      <p:sp>
        <p:nvSpPr>
          <p:cNvPr id="3" name="Content Placeholder 2">
            <a:extLst>
              <a:ext uri="{FF2B5EF4-FFF2-40B4-BE49-F238E27FC236}">
                <a16:creationId xmlns:a16="http://schemas.microsoft.com/office/drawing/2014/main" id="{75F0ECF5-E9CC-B843-A926-54D2E7CB7417}"/>
              </a:ext>
            </a:extLst>
          </p:cNvPr>
          <p:cNvSpPr>
            <a:spLocks noGrp="1"/>
          </p:cNvSpPr>
          <p:nvPr>
            <p:ph idx="1"/>
          </p:nvPr>
        </p:nvSpPr>
        <p:spPr/>
        <p:txBody>
          <a:bodyPr>
            <a:normAutofit lnSpcReduction="10000"/>
          </a:bodyPr>
          <a:lstStyle/>
          <a:p>
            <a:r>
              <a:rPr lang="en-US" dirty="0"/>
              <a:t>Politicians did what they felt was necessary.</a:t>
            </a:r>
          </a:p>
          <a:p>
            <a:pPr lvl="1"/>
            <a:r>
              <a:rPr lang="en-US" dirty="0"/>
              <a:t>They also did the best they could.</a:t>
            </a:r>
          </a:p>
          <a:p>
            <a:pPr>
              <a:spcAft>
                <a:spcPts val="1000"/>
              </a:spcAft>
            </a:pPr>
            <a:r>
              <a:rPr lang="en-US" dirty="0"/>
              <a:t>The pandemic threw spanners in the works that neither politicians nor economists had/have the answers to</a:t>
            </a:r>
          </a:p>
          <a:p>
            <a:r>
              <a:rPr lang="en-US" dirty="0"/>
              <a:t>Blaming anybody for actions or inactions, for economic woes (inflation) is not reasonable.</a:t>
            </a:r>
          </a:p>
          <a:p>
            <a:pPr lvl="1"/>
            <a:r>
              <a:rPr lang="en-US" dirty="0"/>
              <a:t>Though a case could be made that the Fed should have acted sooner.</a:t>
            </a:r>
          </a:p>
          <a:p>
            <a:pPr lvl="2"/>
            <a:r>
              <a:rPr lang="en-US" dirty="0"/>
              <a:t>But we don’t really know if that would have made a difference.</a:t>
            </a:r>
          </a:p>
          <a:p>
            <a:r>
              <a:rPr lang="en-US" dirty="0"/>
              <a:t>Really left with the Fed doing the best that it can…and being patient.</a:t>
            </a:r>
          </a:p>
        </p:txBody>
      </p:sp>
      <p:sp>
        <p:nvSpPr>
          <p:cNvPr id="4" name="Slide Number Placeholder 3">
            <a:extLst>
              <a:ext uri="{FF2B5EF4-FFF2-40B4-BE49-F238E27FC236}">
                <a16:creationId xmlns:a16="http://schemas.microsoft.com/office/drawing/2014/main" id="{28E35382-C996-E148-A9CC-0CEA0E9A3BB7}"/>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037586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 </a:t>
            </a:r>
            <a:r>
              <a:rPr lang="en-US"/>
              <a:t>Trevor O’Grady</a:t>
            </a:r>
            <a:endParaRPr lang="en-US" dirty="0"/>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066627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65</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12653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17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26679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5687065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17566</TotalTime>
  <Words>2388</Words>
  <Application>Microsoft Macintosh PowerPoint</Application>
  <PresentationFormat>Widescreen</PresentationFormat>
  <Paragraphs>412</Paragraphs>
  <Slides>66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Climate Change Economics</vt:lpstr>
      <vt:lpstr> Immigrant Population in 2017</vt:lpstr>
      <vt:lpstr>Autonomous Vehicles</vt:lpstr>
      <vt:lpstr>PowerPoint Presentation</vt:lpstr>
      <vt:lpstr>Credits and Disclaimer</vt:lpstr>
      <vt:lpstr>Outline</vt:lpstr>
      <vt:lpstr>Some Basic Statistics</vt:lpstr>
      <vt:lpstr>U.S. Economy in Global Perspective</vt:lpstr>
      <vt:lpstr> Composition of the U.S. Economy: 2020</vt:lpstr>
      <vt:lpstr> Composition of the U.S. Economy: Employment</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Fed’s Preferred Measure of Inflation</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The Role of Policy</vt:lpstr>
      <vt:lpstr>Policy-Induced Inflation/Downturn?</vt:lpstr>
      <vt:lpstr>Did Politicians Get Us Into This Mess?</vt:lpstr>
      <vt:lpstr>Can Politicians/Policymakers Get Us Out?</vt:lpstr>
      <vt:lpstr>Bottom Line:</vt:lpstr>
      <vt:lpstr>Climate Change Economics: Trevor O’Grady</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346</cp:revision>
  <cp:lastPrinted>2022-09-23T17:26:15Z</cp:lastPrinted>
  <dcterms:created xsi:type="dcterms:W3CDTF">2017-05-03T22:30:38Z</dcterms:created>
  <dcterms:modified xsi:type="dcterms:W3CDTF">2022-10-03T18:36:38Z</dcterms:modified>
</cp:coreProperties>
</file>