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95"/>
  </p:notesMasterIdLst>
  <p:sldIdLst>
    <p:sldId id="4074" r:id="rId2"/>
    <p:sldId id="328" r:id="rId3"/>
    <p:sldId id="3935" r:id="rId4"/>
    <p:sldId id="1029" r:id="rId5"/>
    <p:sldId id="4001" r:id="rId6"/>
    <p:sldId id="1091" r:id="rId7"/>
    <p:sldId id="3943" r:id="rId8"/>
    <p:sldId id="3997" r:id="rId9"/>
    <p:sldId id="3998" r:id="rId10"/>
    <p:sldId id="4075" r:id="rId11"/>
    <p:sldId id="1198" r:id="rId12"/>
    <p:sldId id="4054" r:id="rId13"/>
    <p:sldId id="3981" r:id="rId14"/>
    <p:sldId id="4002" r:id="rId15"/>
    <p:sldId id="1166" r:id="rId16"/>
    <p:sldId id="3982" r:id="rId17"/>
    <p:sldId id="4071" r:id="rId18"/>
    <p:sldId id="3946" r:id="rId19"/>
    <p:sldId id="3947" r:id="rId20"/>
    <p:sldId id="4035" r:id="rId21"/>
    <p:sldId id="3948" r:id="rId22"/>
    <p:sldId id="4076" r:id="rId23"/>
    <p:sldId id="4077" r:id="rId24"/>
    <p:sldId id="3968" r:id="rId25"/>
    <p:sldId id="3886" r:id="rId26"/>
    <p:sldId id="317" r:id="rId27"/>
    <p:sldId id="3949" r:id="rId28"/>
    <p:sldId id="354" r:id="rId29"/>
    <p:sldId id="4073" r:id="rId30"/>
    <p:sldId id="1248" r:id="rId31"/>
    <p:sldId id="278" r:id="rId32"/>
    <p:sldId id="3986" r:id="rId33"/>
    <p:sldId id="372" r:id="rId34"/>
    <p:sldId id="3924" r:id="rId35"/>
    <p:sldId id="1076" r:id="rId36"/>
    <p:sldId id="3950" r:id="rId37"/>
    <p:sldId id="3988" r:id="rId38"/>
    <p:sldId id="3951" r:id="rId39"/>
    <p:sldId id="3987" r:id="rId40"/>
    <p:sldId id="3952" r:id="rId41"/>
    <p:sldId id="1761" r:id="rId42"/>
    <p:sldId id="479" r:id="rId43"/>
    <p:sldId id="4055" r:id="rId44"/>
    <p:sldId id="3825" r:id="rId45"/>
    <p:sldId id="3870" r:id="rId46"/>
    <p:sldId id="3871" r:id="rId47"/>
    <p:sldId id="3975" r:id="rId48"/>
    <p:sldId id="3878" r:id="rId49"/>
    <p:sldId id="4056" r:id="rId50"/>
    <p:sldId id="338" r:id="rId51"/>
    <p:sldId id="292" r:id="rId52"/>
    <p:sldId id="4057" r:id="rId53"/>
    <p:sldId id="293" r:id="rId54"/>
    <p:sldId id="3910" r:id="rId55"/>
    <p:sldId id="3965" r:id="rId56"/>
    <p:sldId id="3855" r:id="rId57"/>
    <p:sldId id="3917" r:id="rId58"/>
    <p:sldId id="1694" r:id="rId59"/>
    <p:sldId id="3979" r:id="rId60"/>
    <p:sldId id="3898" r:id="rId61"/>
    <p:sldId id="4063" r:id="rId62"/>
    <p:sldId id="360" r:id="rId63"/>
    <p:sldId id="4038" r:id="rId64"/>
    <p:sldId id="4004" r:id="rId65"/>
    <p:sldId id="4007" r:id="rId66"/>
    <p:sldId id="4005" r:id="rId67"/>
    <p:sldId id="4062" r:id="rId68"/>
    <p:sldId id="3985" r:id="rId69"/>
    <p:sldId id="4060" r:id="rId70"/>
    <p:sldId id="4061" r:id="rId71"/>
    <p:sldId id="4012" r:id="rId72"/>
    <p:sldId id="4058" r:id="rId73"/>
    <p:sldId id="3900" r:id="rId74"/>
    <p:sldId id="4069" r:id="rId75"/>
    <p:sldId id="4065" r:id="rId76"/>
    <p:sldId id="4024" r:id="rId77"/>
    <p:sldId id="4022" r:id="rId78"/>
    <p:sldId id="4026" r:id="rId79"/>
    <p:sldId id="4066" r:id="rId80"/>
    <p:sldId id="4036" r:id="rId81"/>
    <p:sldId id="3915" r:id="rId82"/>
    <p:sldId id="3994" r:id="rId83"/>
    <p:sldId id="3993" r:id="rId84"/>
    <p:sldId id="3847" r:id="rId85"/>
    <p:sldId id="4027" r:id="rId86"/>
    <p:sldId id="271" r:id="rId87"/>
    <p:sldId id="4042" r:id="rId88"/>
    <p:sldId id="4020" r:id="rId89"/>
    <p:sldId id="3995" r:id="rId90"/>
    <p:sldId id="3964" r:id="rId91"/>
    <p:sldId id="4067" r:id="rId92"/>
    <p:sldId id="1197" r:id="rId93"/>
    <p:sldId id="4053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 autoAdjust="0"/>
    <p:restoredTop sz="94767"/>
  </p:normalViewPr>
  <p:slideViewPr>
    <p:cSldViewPr snapToGrid="0" snapToObjects="1">
      <p:cViewPr varScale="1">
        <p:scale>
          <a:sx n="81" d="100"/>
          <a:sy n="81" d="100"/>
        </p:scale>
        <p:origin x="192" y="9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 of Personal </a:t>
            </a:r>
            <a:r>
              <a:rPr lang="en-US" sz="2400" baseline="0"/>
              <a:t>Income</a:t>
            </a:r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Before Tax Income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JunData!$K$4:$K$21</c:f>
              <c:numCache>
                <c:formatCode>0.0</c:formatCode>
                <c:ptCount val="18"/>
                <c:pt idx="0">
                  <c:v>17140.000000000004</c:v>
                </c:pt>
                <c:pt idx="1">
                  <c:v>17286.600000000002</c:v>
                </c:pt>
                <c:pt idx="2">
                  <c:v>16820.599999999999</c:v>
                </c:pt>
                <c:pt idx="3">
                  <c:v>15792.800000000001</c:v>
                </c:pt>
                <c:pt idx="4">
                  <c:v>16114.8</c:v>
                </c:pt>
                <c:pt idx="5">
                  <c:v>16454.400000000001</c:v>
                </c:pt>
                <c:pt idx="6">
                  <c:v>16658.5</c:v>
                </c:pt>
                <c:pt idx="7">
                  <c:v>16878.2</c:v>
                </c:pt>
                <c:pt idx="8">
                  <c:v>17063.399999999998</c:v>
                </c:pt>
                <c:pt idx="9">
                  <c:v>17306.2</c:v>
                </c:pt>
                <c:pt idx="10">
                  <c:v>17280.199999999997</c:v>
                </c:pt>
                <c:pt idx="11">
                  <c:v>17355.3</c:v>
                </c:pt>
                <c:pt idx="12">
                  <c:v>17327.400000000001</c:v>
                </c:pt>
                <c:pt idx="13">
                  <c:v>17361.199999999997</c:v>
                </c:pt>
                <c:pt idx="14">
                  <c:v>17567.300000000003</c:v>
                </c:pt>
                <c:pt idx="15">
                  <c:v>17691.100000000002</c:v>
                </c:pt>
                <c:pt idx="16">
                  <c:v>17794.5</c:v>
                </c:pt>
                <c:pt idx="17">
                  <c:v>17913.7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914-AEA4-8C2EDA08B9E0}"/>
            </c:ext>
          </c:extLst>
        </c:ser>
        <c:ser>
          <c:idx val="0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JunData!$L$4:$L$21</c:f>
              <c:numCache>
                <c:formatCode>0.0</c:formatCode>
                <c:ptCount val="18"/>
                <c:pt idx="0">
                  <c:v>16622.600000000002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17476.799999999996</c:v>
                </c:pt>
                <c:pt idx="9">
                  <c:v>17398.900000000001</c:v>
                </c:pt>
                <c:pt idx="10">
                  <c:v>17175.599999999995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21802.300000000003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914-AEA4-8C2EDA08B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Spending and Saving</a:t>
            </a:r>
            <a:endParaRPr lang="en-US" sz="2400" baseline="0"/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Outlays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JunData!$M$4:$M$21</c:f>
              <c:numCache>
                <c:formatCode>0.0</c:formatCode>
                <c:ptCount val="18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15630</c:v>
                </c:pt>
                <c:pt idx="16">
                  <c:v>15616.2</c:v>
                </c:pt>
                <c:pt idx="17">
                  <c:v>15771.6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9-492A-A1FF-90E7FAFA1F9F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JunData!$E$4:$E$21</c:f>
              <c:numCache>
                <c:formatCode>0.0</c:formatCode>
                <c:ptCount val="18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9-492A-A1FF-90E7FAF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insights/worlds-top-economies/#countries-by-gd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https://www.investopedia.com/insights/worlds-top-economies/#countries-by-gdp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0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</a:t>
            </a:r>
            <a:r>
              <a:rPr lang="en-US" baseline="0" dirty="0"/>
              <a:t> FOMC waited for labor market conditions to improve before raising the fed funds rate in late 2015.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FOMC currently working to normalize monetary policy by raising interest rates and reducing assets on its balance sheet</a:t>
            </a:r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r>
              <a:rPr lang="en-US" baseline="0" dirty="0" err="1"/>
              <a:t>FedFunds_recent.png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3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9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8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0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6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Unemployment rises during recessions and falls during economic expansions.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peaked at the end of the 2009 recession.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The Fed worked to reduce the effects of the recession. Near the end of 2008, the FOMC reduced the federal funds rate to nearly zero and worked to reduce longer-term interest rates via large-scale asset purchase programs (late 2008 – 10/2014).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is currently below the natural rate of unemployment. This is traditionally accompanied by economic growth and rising price levels. It’s also a major reason for FOMC’s decision to increase the federal funds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c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gdp_shar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emp_share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emp_shar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gdp_chg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_hardesthit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onsumerspendca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emp_detai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Annual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recent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Employment/UNRATE_alone_history.png" TargetMode="External"/><Relationship Id="rId5" Type="http://schemas.openxmlformats.org/officeDocument/2006/relationships/image" Target="../media/image29.png"/><Relationship Id="rId4" Type="http://schemas.openxmlformats.org/officeDocument/2006/relationships/image" Target="file:////Volumes/Promise%20Pegasus/FileShare/Presentations/Base_New/Charts/0.USGraphs/Employment/UNRATE_alone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RATE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.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emp_gender_pandemic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Counts_Pandemic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SF.png" TargetMode="Externa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recent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Assets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treas.png" TargetMode="External"/><Relationship Id="rId5" Type="http://schemas.openxmlformats.org/officeDocument/2006/relationships/image" Target="../media/image46.png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lowwage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6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6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Rent.png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72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Zhvi_AllHomes.png" TargetMode="External"/><Relationship Id="rId4" Type="http://schemas.openxmlformats.org/officeDocument/2006/relationships/image" Target="../media/image7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8ED3EA-CC6E-9543-9408-BE4CE8747682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OLLI, San Francisco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 12,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78187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42123" y="1472436"/>
            <a:ext cx="12107754" cy="3955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2F0-10CE-0D45-9F2F-6D1D4B6D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F0FA-26F9-A941-BDBE-90716A9A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natural disaster – with important twists:</a:t>
            </a:r>
          </a:p>
          <a:p>
            <a:pPr lvl="1"/>
            <a:r>
              <a:rPr lang="en-US" dirty="0"/>
              <a:t>Global</a:t>
            </a:r>
          </a:p>
          <a:p>
            <a:pPr lvl="1"/>
            <a:r>
              <a:rPr lang="en-US" dirty="0"/>
              <a:t>Duration is unpredictable</a:t>
            </a:r>
          </a:p>
          <a:p>
            <a:pPr lvl="1"/>
            <a:r>
              <a:rPr lang="en-US" dirty="0"/>
              <a:t>Economic toll is enormous and potentially durable</a:t>
            </a:r>
          </a:p>
          <a:p>
            <a:r>
              <a:rPr lang="en-US" dirty="0"/>
              <a:t>A health crisis that spilled over onto the economy.</a:t>
            </a:r>
          </a:p>
          <a:p>
            <a:pPr lvl="1"/>
            <a:r>
              <a:rPr lang="en-US" dirty="0"/>
              <a:t>A perfect storm of economic difficulty</a:t>
            </a:r>
          </a:p>
          <a:p>
            <a:pPr lvl="2"/>
            <a:r>
              <a:rPr lang="en-US" dirty="0"/>
              <a:t>Supply side</a:t>
            </a:r>
          </a:p>
          <a:p>
            <a:pPr lvl="2"/>
            <a:r>
              <a:rPr lang="en-US" dirty="0"/>
              <a:t>Demand side</a:t>
            </a:r>
          </a:p>
          <a:p>
            <a:pPr lvl="2"/>
            <a:r>
              <a:rPr lang="en-US" dirty="0"/>
              <a:t>Financial</a:t>
            </a:r>
          </a:p>
          <a:p>
            <a:pPr lvl="1"/>
            <a:r>
              <a:rPr lang="en-US" dirty="0"/>
              <a:t>Without a culprit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04248-948D-A64F-9BD8-99661272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A9A-3C36-4643-A6DF-0C6CABDC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Basic Statistics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F32882-32CA-7F48-B318-EB2AC5416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17651"/>
              </p:ext>
            </p:extLst>
          </p:nvPr>
        </p:nvGraphicFramePr>
        <p:xfrm>
          <a:off x="2638267" y="1673441"/>
          <a:ext cx="7839858" cy="420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331.1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160.9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144.9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922582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$22.1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$30.33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0105-51EA-004E-ACC2-10F4529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3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306-E787-8C4F-BBB6-C58FB563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</a:t>
            </a:r>
            <a:r>
              <a:rPr lang="en-US" dirty="0"/>
              <a:t> Economy in Global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DC48F-C405-BA42-B876-B4DBBD17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BB2E5-5518-F949-B9FE-33D8AFCB324E}"/>
              </a:ext>
            </a:extLst>
          </p:cNvPr>
          <p:cNvSpPr txBox="1"/>
          <p:nvPr/>
        </p:nvSpPr>
        <p:spPr>
          <a:xfrm>
            <a:off x="1345488" y="1453274"/>
            <a:ext cx="4164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U.S. Real GDP: 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19.202 trillion</a:t>
            </a:r>
            <a:r>
              <a:rPr lang="en-US" sz="2800" b="1" dirty="0"/>
              <a:t> in 2019-Q4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17.258 trillion </a:t>
            </a:r>
            <a:r>
              <a:rPr lang="en-US" sz="2800" b="1" dirty="0"/>
              <a:t>in 2020-Q2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19.479 trillion </a:t>
            </a:r>
            <a:r>
              <a:rPr lang="en-US" sz="2800" b="1" dirty="0"/>
              <a:t>in 2021-Q3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95CCD-9AE3-C842-AC9B-A107E0CEF3AE}"/>
              </a:ext>
            </a:extLst>
          </p:cNvPr>
          <p:cNvGrpSpPr/>
          <p:nvPr/>
        </p:nvGrpSpPr>
        <p:grpSpPr>
          <a:xfrm>
            <a:off x="632490" y="907379"/>
            <a:ext cx="11091423" cy="5458015"/>
            <a:chOff x="632490" y="907379"/>
            <a:chExt cx="11091423" cy="54580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5A3588-7189-5A44-87E1-48F71AEFE0CC}"/>
                </a:ext>
              </a:extLst>
            </p:cNvPr>
            <p:cNvGrpSpPr/>
            <p:nvPr/>
          </p:nvGrpSpPr>
          <p:grpSpPr>
            <a:xfrm>
              <a:off x="632490" y="907379"/>
              <a:ext cx="11091423" cy="5458015"/>
              <a:chOff x="632490" y="907379"/>
              <a:chExt cx="11091423" cy="5458015"/>
            </a:xfrm>
          </p:grpSpPr>
          <p:pic>
            <p:nvPicPr>
              <p:cNvPr id="6" name="Picture 5" descr="A picture containing device&#10;&#10;Description automatically generated">
                <a:extLst>
                  <a:ext uri="{FF2B5EF4-FFF2-40B4-BE49-F238E27FC236}">
                    <a16:creationId xmlns:a16="http://schemas.microsoft.com/office/drawing/2014/main" id="{2D5E5678-4AC1-334D-A543-C44C30048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0410" y="907379"/>
                <a:ext cx="6213503" cy="5458015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1D47F4E6-D576-014D-8D3D-AB355C455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490" y="4019732"/>
                <a:ext cx="5590761" cy="171450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2A59E-4EF4-4E40-B986-F3142AD56AC2}"/>
                </a:ext>
              </a:extLst>
            </p:cNvPr>
            <p:cNvSpPr/>
            <p:nvPr/>
          </p:nvSpPr>
          <p:spPr>
            <a:xfrm>
              <a:off x="8687708" y="2064125"/>
              <a:ext cx="1527571" cy="564773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3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741-D15D-9A4A-BF56-9B002E85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of the U.S. Economy: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48E4B5-17A0-3346-9AE1-8493D9AAF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82" y="1325563"/>
            <a:ext cx="9720036" cy="48600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374-7042-A740-9080-038689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6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42E5-E5BB-A24C-B4F4-1AC66AE8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Co</a:t>
            </a:r>
            <a:r>
              <a:rPr lang="en-US" sz="3800" dirty="0"/>
              <a:t>mposition of the U.S. Economy: Employment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F79A9-D87F-554E-AAF6-51DE59A4E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64" y="1342480"/>
            <a:ext cx="9720072" cy="48600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4A2E-C7AE-3C45-BBA5-54FB9247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B8D33-371A-6D44-A892-CA1C7CE43137}"/>
              </a:ext>
            </a:extLst>
          </p:cNvPr>
          <p:cNvSpPr txBox="1"/>
          <p:nvPr/>
        </p:nvSpPr>
        <p:spPr>
          <a:xfrm>
            <a:off x="2193367" y="2016497"/>
            <a:ext cx="202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Manufacturing</a:t>
            </a:r>
          </a:p>
          <a:p>
            <a:r>
              <a:rPr lang="en-US" dirty="0"/>
              <a:t>GDP Share = 10.9%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CA95A-4835-5946-8CBF-6063282B9EB8}"/>
              </a:ext>
            </a:extLst>
          </p:cNvPr>
          <p:cNvSpPr txBox="1"/>
          <p:nvPr/>
        </p:nvSpPr>
        <p:spPr>
          <a:xfrm>
            <a:off x="7257738" y="2016497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GDP Share = 7.4%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0A952-DB98-514F-9A89-DDE8D236A6D6}"/>
              </a:ext>
            </a:extLst>
          </p:cNvPr>
          <p:cNvCxnSpPr>
            <a:cxnSpLocks/>
          </p:cNvCxnSpPr>
          <p:nvPr/>
        </p:nvCxnSpPr>
        <p:spPr>
          <a:xfrm>
            <a:off x="2578308" y="2662828"/>
            <a:ext cx="0" cy="455126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1853A1-9522-9B43-AB68-BC0CEEF63C3B}"/>
              </a:ext>
            </a:extLst>
          </p:cNvPr>
          <p:cNvCxnSpPr>
            <a:cxnSpLocks/>
          </p:cNvCxnSpPr>
          <p:nvPr/>
        </p:nvCxnSpPr>
        <p:spPr>
          <a:xfrm>
            <a:off x="8994098" y="2385829"/>
            <a:ext cx="792089" cy="276999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SF</a:t>
            </a:r>
            <a:r>
              <a:rPr lang="en-US" dirty="0"/>
              <a:t> County: Tech and Finance Intensive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37FA2-7916-DB4B-9DFF-0D41D13E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DC81E-9D76-4740-AC6F-80A135F643B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7435" y="1141660"/>
            <a:ext cx="10177130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17428" y="932693"/>
            <a:ext cx="9551314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771490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7842450" y="1404516"/>
            <a:ext cx="9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But</a:t>
            </a:r>
            <a:r>
              <a:rPr lang="en-US"/>
              <a:t> Not All Industries Were Equally Harmed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37FA2-7916-DB4B-9DFF-0D41D13E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588AC9-1C31-314E-ACB9-E2C1B118DC2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7435" y="1141661"/>
            <a:ext cx="10177130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2043" y="1078524"/>
            <a:ext cx="8120753" cy="5063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49021" y="102347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5B50-7D5C-DC46-8B81-588B7C92128A}"/>
              </a:ext>
            </a:extLst>
          </p:cNvPr>
          <p:cNvSpPr txBox="1"/>
          <p:nvPr/>
        </p:nvSpPr>
        <p:spPr>
          <a:xfrm>
            <a:off x="9408160" y="3931920"/>
            <a:ext cx="14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+0.2%</a:t>
            </a:r>
          </a:p>
          <a:p>
            <a:r>
              <a:rPr lang="en-US" sz="1600" dirty="0">
                <a:solidFill>
                  <a:srgbClr val="C00000"/>
                </a:solidFill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935941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7609" y="1144394"/>
            <a:ext cx="10292621" cy="48139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550821" y="105738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5B50-7D5C-DC46-8B81-588B7C92128A}"/>
              </a:ext>
            </a:extLst>
          </p:cNvPr>
          <p:cNvSpPr txBox="1"/>
          <p:nvPr/>
        </p:nvSpPr>
        <p:spPr>
          <a:xfrm>
            <a:off x="9408160" y="3931920"/>
            <a:ext cx="14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+0.2%</a:t>
            </a:r>
          </a:p>
          <a:p>
            <a:r>
              <a:rPr lang="en-US" sz="1600" dirty="0">
                <a:solidFill>
                  <a:srgbClr val="C00000"/>
                </a:solidFill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19615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SF</a:t>
            </a:r>
            <a:r>
              <a:rPr lang="en-US" dirty="0"/>
              <a:t> County Emp Growth: Tech and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37FA2-7916-DB4B-9DFF-0D41D13E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DC81E-9D76-4740-AC6F-80A135F643B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7435" y="1141660"/>
            <a:ext cx="10177130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9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spending matter?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46807-EF1E-D741-8C1B-E5A2E0A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769180" y="1151814"/>
            <a:ext cx="8653639" cy="50784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91D55-E3CF-3B40-A207-0ABD8E1171FD}"/>
              </a:ext>
            </a:extLst>
          </p:cNvPr>
          <p:cNvSpPr txBox="1"/>
          <p:nvPr/>
        </p:nvSpPr>
        <p:spPr>
          <a:xfrm>
            <a:off x="8519179" y="3187669"/>
            <a:ext cx="1510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Spending:</a:t>
            </a:r>
          </a:p>
          <a:p>
            <a:r>
              <a:rPr lang="en-US" dirty="0"/>
              <a:t>Goods	20%</a:t>
            </a:r>
          </a:p>
          <a:p>
            <a:r>
              <a:rPr lang="en-US" dirty="0"/>
              <a:t>Services	44%</a:t>
            </a:r>
          </a:p>
          <a:p>
            <a:endParaRPr lang="en-US" b="1" i="1" dirty="0"/>
          </a:p>
          <a:p>
            <a:r>
              <a:rPr lang="en-US" b="1" i="1" dirty="0"/>
              <a:t>Total	64%</a:t>
            </a:r>
          </a:p>
        </p:txBody>
      </p:sp>
    </p:spTree>
    <p:extLst>
      <p:ext uri="{BB962C8B-B14F-4D97-AF65-F5344CB8AC3E}">
        <p14:creationId xmlns:p14="http://schemas.microsoft.com/office/powerpoint/2010/main" val="2422725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DF7C6-6914-C547-A60C-5DEFECC56BA3}"/>
              </a:ext>
            </a:extLst>
          </p:cNvPr>
          <p:cNvSpPr txBox="1"/>
          <p:nvPr/>
        </p:nvSpPr>
        <p:spPr>
          <a:xfrm>
            <a:off x="8973880" y="2695628"/>
            <a:ext cx="1121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Q3 - Flat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33920-98FF-4544-90EE-BFA67948551A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9272753" y="2175360"/>
            <a:ext cx="261890" cy="52026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676320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sumption: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1808743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/>
          <p:nvPr/>
        </p:nvCxnSpPr>
        <p:spPr>
          <a:xfrm flipV="1">
            <a:off x="5181606" y="2806263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 rot="20893644">
            <a:off x="5739609" y="274743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rot="21014961">
            <a:off x="8325897" y="2627735"/>
            <a:ext cx="1633122" cy="71200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848225">
            <a:off x="9001365" y="2731344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10141361" y="3268811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10151043" y="3028637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</p:spTree>
    <p:extLst>
      <p:ext uri="{BB962C8B-B14F-4D97-AF65-F5344CB8AC3E}">
        <p14:creationId xmlns:p14="http://schemas.microsoft.com/office/powerpoint/2010/main" val="38836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BE61-852E-F446-B70C-4436202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An</a:t>
            </a:r>
            <a:r>
              <a:rPr lang="en-US" dirty="0"/>
              <a:t>nual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992F-2CAB-AC43-AC7C-83BDB3D0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9BE08B0-53A0-E24F-B0B9-B249540BB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36501" y="996557"/>
            <a:ext cx="10467338" cy="5233669"/>
          </a:xfrm>
        </p:spPr>
      </p:pic>
    </p:spTree>
    <p:extLst>
      <p:ext uri="{BB962C8B-B14F-4D97-AF65-F5344CB8AC3E}">
        <p14:creationId xmlns:p14="http://schemas.microsoft.com/office/powerpoint/2010/main" val="392753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3.5 Million below February, 2020.</a:t>
            </a:r>
          </a:p>
          <a:p>
            <a:r>
              <a:rPr lang="en-US" sz="2100" dirty="0"/>
              <a:t>8.4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75603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18F172F-7F50-1143-A50D-EC059928A0C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59577" y="1180212"/>
            <a:ext cx="10100028" cy="5050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E153E-F27E-7645-A3CA-6E58A034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ED0A-4441-C64E-9BD5-14896B5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46755-3939-424E-88F9-0143556621B0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45986" y="1180212"/>
            <a:ext cx="10100028" cy="50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F1E92F-F2A0-D04B-8433-930513B06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30783" y="1323339"/>
            <a:ext cx="9700886" cy="4850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-2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duced Spending: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DE209EB-EE5C-4EEE-B92B-CD7428D072C7}"/>
              </a:ext>
            </a:extLst>
          </p:cNvPr>
          <p:cNvSpPr/>
          <p:nvPr/>
        </p:nvSpPr>
        <p:spPr>
          <a:xfrm>
            <a:off x="7292670" y="1872229"/>
            <a:ext cx="1491686" cy="1055181"/>
          </a:xfrm>
          <a:prstGeom prst="borderCallout1">
            <a:avLst>
              <a:gd name="adj1" fmla="val 31417"/>
              <a:gd name="adj2" fmla="val 112008"/>
              <a:gd name="adj3" fmla="val -2156"/>
              <a:gd name="adj4" fmla="val 150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Peak: 22.9%</a:t>
            </a:r>
            <a:br>
              <a:rPr lang="en-US" dirty="0"/>
            </a:br>
            <a:r>
              <a:rPr lang="en-US" dirty="0"/>
              <a:t>(April, 2019)</a:t>
            </a:r>
          </a:p>
        </p:txBody>
      </p:sp>
    </p:spTree>
    <p:extLst>
      <p:ext uri="{BB962C8B-B14F-4D97-AF65-F5344CB8AC3E}">
        <p14:creationId xmlns:p14="http://schemas.microsoft.com/office/powerpoint/2010/main" val="3128430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7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72A38-20C0-8B4D-8160-716E79C26F14}"/>
              </a:ext>
            </a:extLst>
          </p:cNvPr>
          <p:cNvSpPr txBox="1"/>
          <p:nvPr/>
        </p:nvSpPr>
        <p:spPr>
          <a:xfrm>
            <a:off x="6897756" y="3935896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term implications for women?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FBB4F-2D06-6041-B644-BBFE5474DDD2}"/>
              </a:ext>
            </a:extLst>
          </p:cNvPr>
          <p:cNvSpPr txBox="1"/>
          <p:nvPr/>
        </p:nvSpPr>
        <p:spPr>
          <a:xfrm>
            <a:off x="10130117" y="2017266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09533-8C18-C846-941A-A8F02B59C359}"/>
              </a:ext>
            </a:extLst>
          </p:cNvPr>
          <p:cNvSpPr txBox="1"/>
          <p:nvPr/>
        </p:nvSpPr>
        <p:spPr>
          <a:xfrm>
            <a:off x="10100011" y="173992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3344626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8A14-8449-B742-901E-8BB97CA1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Women More Than 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370B-5E09-204C-8D2E-98141D13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Women are disproportionately represented in low-wage and face-to-face jobs.</a:t>
            </a:r>
          </a:p>
          <a:p>
            <a:pPr>
              <a:spcAft>
                <a:spcPts val="1000"/>
              </a:spcAft>
            </a:pPr>
            <a:r>
              <a:rPr lang="en-US" dirty="0"/>
              <a:t>Our childcare and school systems don’t meet the needs of working mothers.</a:t>
            </a:r>
          </a:p>
          <a:p>
            <a:pPr>
              <a:spcAft>
                <a:spcPts val="1000"/>
              </a:spcAft>
            </a:pPr>
            <a:r>
              <a:rPr lang="en-US" dirty="0"/>
              <a:t>COVID-19 has upended the labor market, with disastrous consequences for working women and their families.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Many women continued working in high risk jobs.</a:t>
            </a:r>
          </a:p>
          <a:p>
            <a:pPr>
              <a:spcAft>
                <a:spcPts val="1000"/>
              </a:spcAft>
            </a:pPr>
            <a:r>
              <a:rPr lang="en-US" dirty="0"/>
              <a:t>The difference in impact is waning.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8E29B-FCEC-EA40-BE47-B8521C2C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0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ecting Black Workers More than White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C0C79-BD23-B549-BE84-D6E6A78FF63C}"/>
              </a:ext>
            </a:extLst>
          </p:cNvPr>
          <p:cNvSpPr txBox="1"/>
          <p:nvPr/>
        </p:nvSpPr>
        <p:spPr>
          <a:xfrm>
            <a:off x="10229770" y="298827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EDFF8-B899-AF42-BD2A-12483B541C5A}"/>
              </a:ext>
            </a:extLst>
          </p:cNvPr>
          <p:cNvSpPr txBox="1"/>
          <p:nvPr/>
        </p:nvSpPr>
        <p:spPr>
          <a:xfrm>
            <a:off x="10229770" y="2470391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898378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C1D290-C4C7-2E48-84EC-26FF2FDC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34" y="1324665"/>
            <a:ext cx="5934076" cy="4315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A4B8FB-7A52-564A-ACDA-15B14F5B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9" y="1325563"/>
            <a:ext cx="5931606" cy="431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Maine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6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48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Government policy</a:t>
            </a:r>
          </a:p>
          <a:p>
            <a:r>
              <a:rPr lang="en-US" dirty="0"/>
              <a:t>Debt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Great resignation</a:t>
            </a:r>
          </a:p>
          <a:p>
            <a:r>
              <a:rPr lang="en-US" dirty="0"/>
              <a:t>Structural changes</a:t>
            </a:r>
          </a:p>
          <a:p>
            <a:r>
              <a:rPr lang="en-US" dirty="0"/>
              <a:t>Housing markets</a:t>
            </a:r>
          </a:p>
          <a:p>
            <a:r>
              <a:rPr lang="en-US" dirty="0"/>
              <a:t>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two packages: $2.8 Trillion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7FD-B714-4A32-9992-9F16F13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17" y="2451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overy Due to Immense Fiscal Stimulus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Control of COVID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4050-3342-4023-92B5-0DAB8FD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45024-F153-46EE-B303-72CE317AA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454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8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EF9-90D4-4426-B6F8-D1A7CC38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mulus allowed Spending to Recover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91A1-A0EE-46BB-855F-3E23FB2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/>
          </p:cNvGraphicFramePr>
          <p:nvPr/>
        </p:nvGraphicFramePr>
        <p:xfrm>
          <a:off x="1233053" y="1637052"/>
          <a:ext cx="9644743" cy="45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570C4-C4CF-4940-8538-6EDD22EAFF0B}"/>
              </a:ext>
            </a:extLst>
          </p:cNvPr>
          <p:cNvSpPr txBox="1"/>
          <p:nvPr/>
        </p:nvSpPr>
        <p:spPr>
          <a:xfrm>
            <a:off x="5714548" y="46152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Abnormally high Saving is over $2trillion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EFB49-C5F5-4174-8001-DAA3FBA18D09}"/>
              </a:ext>
            </a:extLst>
          </p:cNvPr>
          <p:cNvSpPr txBox="1"/>
          <p:nvPr/>
        </p:nvSpPr>
        <p:spPr>
          <a:xfrm>
            <a:off x="2446591" y="2675176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Note that Saving also went way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F4C2-CB40-4775-A4A4-03F7E47BC19A}"/>
              </a:ext>
            </a:extLst>
          </p:cNvPr>
          <p:cNvGrpSpPr/>
          <p:nvPr/>
        </p:nvGrpSpPr>
        <p:grpSpPr>
          <a:xfrm>
            <a:off x="3550376" y="3505783"/>
            <a:ext cx="2137409" cy="1590675"/>
            <a:chOff x="3381375" y="3429000"/>
            <a:chExt cx="2137409" cy="15906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2B787-5A04-4BFD-84D1-03FEF058418D}"/>
                </a:ext>
              </a:extLst>
            </p:cNvPr>
            <p:cNvCxnSpPr/>
            <p:nvPr/>
          </p:nvCxnSpPr>
          <p:spPr>
            <a:xfrm flipV="1">
              <a:off x="3381375" y="3429000"/>
              <a:ext cx="0" cy="15906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305F-6244-470C-92B0-B2CA2FA20821}"/>
                </a:ext>
              </a:extLst>
            </p:cNvPr>
            <p:cNvSpPr txBox="1"/>
            <p:nvPr/>
          </p:nvSpPr>
          <p:spPr>
            <a:xfrm>
              <a:off x="3381375" y="3875208"/>
              <a:ext cx="2137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3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6099" y="1936471"/>
            <a:ext cx="5781732" cy="33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94942" y="1869686"/>
            <a:ext cx="5920188" cy="347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6529698" y="1401011"/>
            <a:ext cx="34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San Francisco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3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3DF-7FD6-0546-BA5F-E699348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Policy: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E164-282E-6949-B019-8F6AB355E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goal is to keep interest rates low, to facilitate continued borrowing.</a:t>
            </a:r>
          </a:p>
          <a:p>
            <a:pPr lvl="1"/>
            <a:r>
              <a:rPr lang="en-US" dirty="0"/>
              <a:t>Federal Funds Rate – rate at which banks lend to each other, usually overnight.</a:t>
            </a:r>
          </a:p>
          <a:p>
            <a:pPr lvl="1"/>
            <a:r>
              <a:rPr lang="en-US" dirty="0"/>
              <a:t>Purchases of U.S. Treasury securities – keep money flowing to the government at low rates of interest.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A2C85-9749-104A-A400-9C61D26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8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Last 5 Years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90190-B6C7-BF4C-917A-9A49694C4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389572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97351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9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Reserve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39200" y="1073426"/>
            <a:ext cx="10313600" cy="515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1D658-E8DA-3D44-B9C5-B9E19754C068}"/>
              </a:ext>
            </a:extLst>
          </p:cNvPr>
          <p:cNvSpPr txBox="1"/>
          <p:nvPr/>
        </p:nvSpPr>
        <p:spPr>
          <a:xfrm>
            <a:off x="10644351" y="14113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3CC72-F871-0740-95C5-B9AE9DAD33B6}"/>
              </a:ext>
            </a:extLst>
          </p:cNvPr>
          <p:cNvSpPr txBox="1"/>
          <p:nvPr/>
        </p:nvSpPr>
        <p:spPr>
          <a:xfrm>
            <a:off x="9633873" y="3467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2F7F2-FFA1-654D-971B-EE423A4F5027}"/>
              </a:ext>
            </a:extLst>
          </p:cNvPr>
          <p:cNvSpPr txBox="1"/>
          <p:nvPr/>
        </p:nvSpPr>
        <p:spPr>
          <a:xfrm>
            <a:off x="4548351" y="44544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078C6-F3A4-3D4E-953F-3876F7BE2DD5}"/>
              </a:ext>
            </a:extLst>
          </p:cNvPr>
          <p:cNvSpPr txBox="1"/>
          <p:nvPr/>
        </p:nvSpPr>
        <p:spPr>
          <a:xfrm>
            <a:off x="4385538" y="1712343"/>
            <a:ext cx="45886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Largely Treasury Securities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E281F-5545-CF4D-A821-0E00C2F437CE}"/>
              </a:ext>
            </a:extLst>
          </p:cNvPr>
          <p:cNvSpPr txBox="1"/>
          <p:nvPr/>
        </p:nvSpPr>
        <p:spPr>
          <a:xfrm>
            <a:off x="4238368" y="3218794"/>
            <a:ext cx="1553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3E04D-6DD5-CF44-B9B9-AE8BF77F5365}"/>
              </a:ext>
            </a:extLst>
          </p:cNvPr>
          <p:cNvSpPr txBox="1"/>
          <p:nvPr/>
        </p:nvSpPr>
        <p:spPr>
          <a:xfrm>
            <a:off x="8974230" y="2561115"/>
            <a:ext cx="110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675455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 – Low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6BA9ABC-EAC4-B04A-873A-87B600515E7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208-60F1-469C-A300-0E7F69D0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“</a:t>
            </a:r>
            <a:r>
              <a:rPr lang="en-US" dirty="0"/>
              <a:t>K-shaped”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8EEB-24DE-45BC-9662-5A6ACC6B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756842"/>
            <a:ext cx="10677939" cy="365594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Executive Summary</a:t>
            </a:r>
          </a:p>
          <a:p>
            <a:r>
              <a:rPr lang="en-US" b="0" dirty="0"/>
              <a:t>Those with financial wealth/residential real estate have seen its value grow in excess of inflation.</a:t>
            </a:r>
          </a:p>
          <a:p>
            <a:r>
              <a:rPr lang="en-US" b="0" dirty="0"/>
              <a:t>High income earners (&gt;60k/</a:t>
            </a:r>
            <a:r>
              <a:rPr lang="en-US" b="0" dirty="0" err="1"/>
              <a:t>yr</a:t>
            </a:r>
            <a:r>
              <a:rPr lang="en-US" b="0" dirty="0"/>
              <a:t>) have largely kept their jobs; </a:t>
            </a:r>
          </a:p>
          <a:p>
            <a:pPr lvl="1"/>
            <a:r>
              <a:rPr lang="en-US" b="0" dirty="0"/>
              <a:t>middle and low income earners have depressed employment rates</a:t>
            </a:r>
          </a:p>
          <a:p>
            <a:r>
              <a:rPr lang="en-US" b="0" dirty="0"/>
              <a:t>Women are disproportionately exiting labor force.</a:t>
            </a:r>
          </a:p>
          <a:p>
            <a:r>
              <a:rPr lang="en-US" b="0" dirty="0"/>
              <a:t>Food insecurity has been very high.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ECB3-D69C-46BC-BA3A-376FD27A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2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00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018334" y="1016999"/>
            <a:ext cx="8155542" cy="521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8855277" y="92410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4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17" y="136525"/>
            <a:ext cx="3605572" cy="16766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Lo</a:t>
            </a:r>
            <a:r>
              <a:rPr lang="en-US" dirty="0"/>
              <a:t>w Income Troubles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57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4359369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24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57B-F50E-BB4B-911C-53C2C92D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onavirus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8232-A58D-E046-ADF5-9EFC15E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141880-DA95-3340-81C1-AC6AA344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15" y="1602225"/>
            <a:ext cx="6054969" cy="4351338"/>
          </a:xfrm>
        </p:spPr>
        <p:txBody>
          <a:bodyPr/>
          <a:lstStyle/>
          <a:p>
            <a:r>
              <a:rPr lang="en-US" dirty="0"/>
              <a:t>Resources to weather the storm.</a:t>
            </a:r>
          </a:p>
          <a:p>
            <a:r>
              <a:rPr lang="en-US" dirty="0"/>
              <a:t>Racial inequities.</a:t>
            </a:r>
          </a:p>
          <a:p>
            <a:r>
              <a:rPr lang="en-US" dirty="0"/>
              <a:t>Educational inequities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Low wage jobs are at risk.</a:t>
            </a:r>
          </a:p>
        </p:txBody>
      </p:sp>
    </p:spTree>
    <p:extLst>
      <p:ext uri="{BB962C8B-B14F-4D97-AF65-F5344CB8AC3E}">
        <p14:creationId xmlns:p14="http://schemas.microsoft.com/office/powerpoint/2010/main" val="27130044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07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45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1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8CB-97A3-534A-A040-9C0BE037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Historical Perspective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5714BEC-6276-B44C-875A-76795BB8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758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4C20-4968-F842-A254-F50F29B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48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562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9110064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20208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Government policy</a:t>
            </a:r>
          </a:p>
          <a:p>
            <a:pPr lvl="1"/>
            <a:r>
              <a:rPr lang="en-US" dirty="0"/>
              <a:t>Debt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  <a:p>
            <a:pPr lvl="1"/>
            <a:r>
              <a:rPr lang="en-US" dirty="0"/>
              <a:t>Housing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5145474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91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335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07E9-9A25-0148-AC73-E3B6175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8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</a:t>
            </a:r>
            <a:r>
              <a:rPr lang="en-US"/>
              <a:t>: Critical </a:t>
            </a:r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5084-21D5-9B4F-80A7-5ADEBE20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Inequities</a:t>
            </a:r>
          </a:p>
          <a:p>
            <a:pPr lvl="1"/>
            <a:r>
              <a:rPr lang="en-US" dirty="0"/>
              <a:t>Price changes vary wildly across goods.</a:t>
            </a:r>
          </a:p>
          <a:p>
            <a:pPr lvl="1"/>
            <a:r>
              <a:rPr lang="en-US" dirty="0"/>
              <a:t>How inflation hits you depends on what you buy and your level of income.</a:t>
            </a:r>
          </a:p>
          <a:p>
            <a:pPr lvl="2"/>
            <a:r>
              <a:rPr lang="en-US" dirty="0"/>
              <a:t>Some evidence that lower income individuals face higher inflation.</a:t>
            </a:r>
          </a:p>
          <a:p>
            <a:pPr lvl="1"/>
            <a:endParaRPr lang="en-US" dirty="0"/>
          </a:p>
          <a:p>
            <a:r>
              <a:rPr lang="en-US" dirty="0"/>
              <a:t>Online inflation is much lower than the CPI</a:t>
            </a:r>
          </a:p>
          <a:p>
            <a:pPr lvl="1"/>
            <a:r>
              <a:rPr lang="en-US" dirty="0"/>
              <a:t>Estimates suggest about 2% lower.</a:t>
            </a:r>
          </a:p>
          <a:p>
            <a:pPr lvl="1"/>
            <a:endParaRPr lang="en-US" dirty="0"/>
          </a:p>
          <a:p>
            <a:r>
              <a:rPr lang="en-US" dirty="0"/>
              <a:t>Both have implications for the policy response.</a:t>
            </a:r>
          </a:p>
          <a:p>
            <a:pPr lvl="1"/>
            <a:r>
              <a:rPr lang="en-US" dirty="0"/>
              <a:t>Safety net? Antitrust action?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A9028-CD39-9B45-8BE2-BA751D1F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258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62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16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1175545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116105" y="1886660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1205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Telecommuting?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765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786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3CF5-2F16-5A4D-AA9F-347C80B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idential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C721-FD1E-2E4D-9EC2-01E7360C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Rental markets</a:t>
            </a:r>
          </a:p>
          <a:p>
            <a:pPr lvl="1"/>
            <a:r>
              <a:rPr lang="en-US" dirty="0"/>
              <a:t>Eviction moratoria are over.</a:t>
            </a:r>
          </a:p>
          <a:p>
            <a:pPr lvl="1"/>
            <a:r>
              <a:rPr lang="en-US" dirty="0"/>
              <a:t>Not enough in the American Rescue Plan.</a:t>
            </a:r>
          </a:p>
          <a:p>
            <a:pPr lvl="1"/>
            <a:r>
              <a:rPr lang="en-US" dirty="0"/>
              <a:t>Reports of rents rising significantly.</a:t>
            </a:r>
          </a:p>
          <a:p>
            <a:r>
              <a:rPr lang="en-US" dirty="0"/>
              <a:t>Owned homes</a:t>
            </a:r>
          </a:p>
          <a:p>
            <a:pPr lvl="1"/>
            <a:r>
              <a:rPr lang="en-US" dirty="0"/>
              <a:t>Depends on location. </a:t>
            </a:r>
          </a:p>
          <a:p>
            <a:pPr lvl="2"/>
            <a:r>
              <a:rPr lang="en-US" dirty="0"/>
              <a:t>San Francisco – recovering.</a:t>
            </a:r>
          </a:p>
          <a:p>
            <a:pPr lvl="2"/>
            <a:r>
              <a:rPr lang="en-US" dirty="0"/>
              <a:t>Maine – continued strength.</a:t>
            </a:r>
          </a:p>
          <a:p>
            <a:pPr lvl="1"/>
            <a:r>
              <a:rPr lang="en-US" dirty="0"/>
              <a:t>Size matters: large homes are selling particularly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3F26-5504-4C48-AD12-0722AA32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537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Cost of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38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42525378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399064" y="852866"/>
            <a:ext cx="7393870" cy="5377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32E78-116A-B846-8E76-CA2760F1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065" y="852867"/>
            <a:ext cx="7393870" cy="53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62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A0CAD-2E49-7747-973E-CFECA1687A77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47026" y="1325563"/>
            <a:ext cx="5934944" cy="43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895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8.4 million jobs relative to forecast.  (3.5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5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92222" y="1112517"/>
            <a:ext cx="9340153" cy="51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17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have expanded 5% percent in 2021,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GDP recovered significantly.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643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no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141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10255</TotalTime>
  <Words>2918</Words>
  <Application>Microsoft Macintosh PowerPoint</Application>
  <PresentationFormat>Widescreen</PresentationFormat>
  <Paragraphs>548</Paragraphs>
  <Slides>93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8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State of the Pandemic</vt:lpstr>
      <vt:lpstr>Making Real Progress…Until Omicron</vt:lpstr>
      <vt:lpstr>California Cases Were Falling Nicely</vt:lpstr>
      <vt:lpstr>What is this?</vt:lpstr>
      <vt:lpstr>The U.S. Economy</vt:lpstr>
      <vt:lpstr>Some Basic Statistics</vt:lpstr>
      <vt:lpstr>U.S. Economy in Global Perspective</vt:lpstr>
      <vt:lpstr> Composition of the U.S. Economy: GDP</vt:lpstr>
      <vt:lpstr> Composition of the U.S. Economy: Employment</vt:lpstr>
      <vt:lpstr>SF County: Tech and Finance Intensive</vt:lpstr>
      <vt:lpstr>Evidence of Impact</vt:lpstr>
      <vt:lpstr>Spending Patterns Since First US Case</vt:lpstr>
      <vt:lpstr>But Not All Industries Were Equally Harmed</vt:lpstr>
      <vt:lpstr>Spending Patterns – Hardest Hit Sectors</vt:lpstr>
      <vt:lpstr>Spending Patterns – Hardest Hit Sectors</vt:lpstr>
      <vt:lpstr>SF County Emp Growth: Tech and Health</vt:lpstr>
      <vt:lpstr>Why does spending matter? </vt:lpstr>
      <vt:lpstr>GDP Trajectory: Pandemic Plunge!</vt:lpstr>
      <vt:lpstr>GDP: Quarterly Growth</vt:lpstr>
      <vt:lpstr>Consumption: Quarterly Growth</vt:lpstr>
      <vt:lpstr>Monthly Changes in Nonfarm Employment</vt:lpstr>
      <vt:lpstr>Monthly Changes in Nonfarm Employment</vt:lpstr>
      <vt:lpstr> Annual Changes in Nonfarm Employment</vt:lpstr>
      <vt:lpstr>Employment Gap</vt:lpstr>
      <vt:lpstr>Employment Gap</vt:lpstr>
      <vt:lpstr>Unemployment Rate</vt:lpstr>
      <vt:lpstr>Reduced Spending: Unemployment</vt:lpstr>
      <vt:lpstr>Trends in Labor Force Participation</vt:lpstr>
      <vt:lpstr>Labor Force is Shrinking – Drives Down UR</vt:lpstr>
      <vt:lpstr> Affected Women More Than Men?</vt:lpstr>
      <vt:lpstr> Affected Women More Than Men</vt:lpstr>
      <vt:lpstr>Why Women More Than Men?</vt:lpstr>
      <vt:lpstr>Affecting Black Workers More than White</vt:lpstr>
      <vt:lpstr>Employment in Maine</vt:lpstr>
      <vt:lpstr>DJIA and S&amp;P 500 </vt:lpstr>
      <vt:lpstr>Hot Topics</vt:lpstr>
      <vt:lpstr>What Have Been Policy Effects?</vt:lpstr>
      <vt:lpstr>Recovery Due to Immense Fiscal Stimulus and Control of COVID</vt:lpstr>
      <vt:lpstr>Stimulus allowed Spending to Recover</vt:lpstr>
      <vt:lpstr>A Hard-Hit Sector:  Small Business</vt:lpstr>
      <vt:lpstr>Small Businesses: They Didn’t Get Enough PPP</vt:lpstr>
      <vt:lpstr>Monetary Policy: Federal Reserve</vt:lpstr>
      <vt:lpstr>Federal Funds Rate – Last 5 Years </vt:lpstr>
      <vt:lpstr>Federal Funds Rate</vt:lpstr>
      <vt:lpstr>Federal Reserve Assets</vt:lpstr>
      <vt:lpstr>Treasuries – Low Interest Rates</vt:lpstr>
      <vt:lpstr>A “K-shaped” recovery?</vt:lpstr>
      <vt:lpstr>Recovery/Recession for Whom?</vt:lpstr>
      <vt:lpstr>Low Wage Employment is Lagging</vt:lpstr>
      <vt:lpstr> Low Income Troubles</vt:lpstr>
      <vt:lpstr>Coronavirus and Inequality</vt:lpstr>
      <vt:lpstr>A Problem Exacerbated….Not Created</vt:lpstr>
      <vt:lpstr>Current Deficits in Perspective:</vt:lpstr>
      <vt:lpstr>Inflation</vt:lpstr>
      <vt:lpstr>Inflation – Climbing! Should we worry?</vt:lpstr>
      <vt:lpstr>Inflation in Historical Perspective</vt:lpstr>
      <vt:lpstr>What Index to Follow: CPI or PCE?</vt:lpstr>
      <vt:lpstr>Inflation – The Fed’s Metric! Should we worry?</vt:lpstr>
      <vt:lpstr>Inflation – PCE and Fed Suggest: I don’t know.</vt:lpstr>
      <vt:lpstr>PowerPoint Presentation</vt:lpstr>
      <vt:lpstr>We’re Buying Mostly … Stuff</vt:lpstr>
      <vt:lpstr>Supply Chains Are at the Core</vt:lpstr>
      <vt:lpstr>What Are Supply Chains?</vt:lpstr>
      <vt:lpstr>Inflation: Concentrated</vt:lpstr>
      <vt:lpstr>Corporate Profits…Adding to Inflation?</vt:lpstr>
      <vt:lpstr>Puzzle:  Is Inflation Permanently Higher?</vt:lpstr>
      <vt:lpstr>Inflation: Critical Issues</vt:lpstr>
      <vt:lpstr>The Great Resignation</vt:lpstr>
      <vt:lpstr>Quits Are High! The Great Resignation</vt:lpstr>
      <vt:lpstr>Quits – Rising, but More in Some Industries</vt:lpstr>
      <vt:lpstr>This is Happening Despite Rising Wages</vt:lpstr>
      <vt:lpstr>Inflation Adjusted Wages Are Falling</vt:lpstr>
      <vt:lpstr>Declining Resources May Change Things</vt:lpstr>
      <vt:lpstr>Structural Changes?</vt:lpstr>
      <vt:lpstr>Why so Excited About Telecommuting?</vt:lpstr>
      <vt:lpstr>Telecommuting – Will it Stick?</vt:lpstr>
      <vt:lpstr>Residential Real Estate</vt:lpstr>
      <vt:lpstr>Inflation – Cost of Rent</vt:lpstr>
      <vt:lpstr> Home Prices and Housing Starts</vt:lpstr>
      <vt:lpstr>Real Estate Prices</vt:lpstr>
      <vt:lpstr>RE Experiences Differ!</vt:lpstr>
      <vt:lpstr>Primary Topics Covered</vt:lpstr>
      <vt:lpstr>Conclusion</vt:lpstr>
      <vt:lpstr>Best Measures of Progress</vt:lpstr>
      <vt:lpstr> Thank you!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226</cp:revision>
  <cp:lastPrinted>2022-01-04T21:19:21Z</cp:lastPrinted>
  <dcterms:created xsi:type="dcterms:W3CDTF">2017-05-03T22:30:38Z</dcterms:created>
  <dcterms:modified xsi:type="dcterms:W3CDTF">2022-01-12T17:44:30Z</dcterms:modified>
</cp:coreProperties>
</file>