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2"/>
  </p:notesMasterIdLst>
  <p:sldIdLst>
    <p:sldId id="1026" r:id="rId2"/>
    <p:sldId id="328" r:id="rId3"/>
    <p:sldId id="3935" r:id="rId4"/>
    <p:sldId id="1029" r:id="rId5"/>
    <p:sldId id="4001" r:id="rId6"/>
    <p:sldId id="436" r:id="rId7"/>
    <p:sldId id="3974" r:id="rId8"/>
    <p:sldId id="532" r:id="rId9"/>
    <p:sldId id="1078" r:id="rId10"/>
    <p:sldId id="1093" r:id="rId11"/>
    <p:sldId id="1073" r:id="rId12"/>
    <p:sldId id="3970" r:id="rId13"/>
    <p:sldId id="1091" r:id="rId14"/>
    <p:sldId id="3943" r:id="rId15"/>
    <p:sldId id="3997" r:id="rId16"/>
    <p:sldId id="3998" r:id="rId17"/>
    <p:sldId id="3999" r:id="rId18"/>
    <p:sldId id="1198" r:id="rId19"/>
    <p:sldId id="4054" r:id="rId20"/>
    <p:sldId id="3981" r:id="rId21"/>
    <p:sldId id="4002" r:id="rId22"/>
    <p:sldId id="1166" r:id="rId23"/>
    <p:sldId id="3982" r:id="rId24"/>
    <p:sldId id="3946" r:id="rId25"/>
    <p:sldId id="3947" r:id="rId26"/>
    <p:sldId id="4035" r:id="rId27"/>
    <p:sldId id="3948" r:id="rId28"/>
    <p:sldId id="3966" r:id="rId29"/>
    <p:sldId id="3968" r:id="rId30"/>
    <p:sldId id="3886" r:id="rId31"/>
    <p:sldId id="317" r:id="rId32"/>
    <p:sldId id="3949" r:id="rId33"/>
    <p:sldId id="354" r:id="rId34"/>
    <p:sldId id="3939" r:id="rId35"/>
    <p:sldId id="1248" r:id="rId36"/>
    <p:sldId id="278" r:id="rId37"/>
    <p:sldId id="3986" r:id="rId38"/>
    <p:sldId id="372" r:id="rId39"/>
    <p:sldId id="3924" r:id="rId40"/>
    <p:sldId id="1076" r:id="rId41"/>
    <p:sldId id="3950" r:id="rId42"/>
    <p:sldId id="3988" r:id="rId43"/>
    <p:sldId id="3951" r:id="rId44"/>
    <p:sldId id="3987" r:id="rId45"/>
    <p:sldId id="3952" r:id="rId46"/>
    <p:sldId id="1761" r:id="rId47"/>
    <p:sldId id="1763" r:id="rId48"/>
    <p:sldId id="479" r:id="rId49"/>
    <p:sldId id="4055" r:id="rId50"/>
    <p:sldId id="3825" r:id="rId51"/>
    <p:sldId id="3870" r:id="rId52"/>
    <p:sldId id="3871" r:id="rId53"/>
    <p:sldId id="3975" r:id="rId54"/>
    <p:sldId id="3878" r:id="rId55"/>
    <p:sldId id="4056" r:id="rId56"/>
    <p:sldId id="338" r:id="rId57"/>
    <p:sldId id="292" r:id="rId58"/>
    <p:sldId id="4057" r:id="rId59"/>
    <p:sldId id="293" r:id="rId60"/>
    <p:sldId id="3910" r:id="rId61"/>
    <p:sldId id="3965" r:id="rId62"/>
    <p:sldId id="3855" r:id="rId63"/>
    <p:sldId id="3917" r:id="rId64"/>
    <p:sldId id="1694" r:id="rId65"/>
    <p:sldId id="3979" r:id="rId66"/>
    <p:sldId id="3898" r:id="rId67"/>
    <p:sldId id="4063" r:id="rId68"/>
    <p:sldId id="360" r:id="rId69"/>
    <p:sldId id="4038" r:id="rId70"/>
    <p:sldId id="4004" r:id="rId71"/>
    <p:sldId id="4007" r:id="rId72"/>
    <p:sldId id="4005" r:id="rId73"/>
    <p:sldId id="4062" r:id="rId74"/>
    <p:sldId id="3985" r:id="rId75"/>
    <p:sldId id="4060" r:id="rId76"/>
    <p:sldId id="4061" r:id="rId77"/>
    <p:sldId id="4012" r:id="rId78"/>
    <p:sldId id="4058" r:id="rId79"/>
    <p:sldId id="3900" r:id="rId80"/>
    <p:sldId id="4069" r:id="rId81"/>
    <p:sldId id="4065" r:id="rId82"/>
    <p:sldId id="4024" r:id="rId83"/>
    <p:sldId id="4022" r:id="rId84"/>
    <p:sldId id="4026" r:id="rId85"/>
    <p:sldId id="4066" r:id="rId86"/>
    <p:sldId id="4036" r:id="rId87"/>
    <p:sldId id="3915" r:id="rId88"/>
    <p:sldId id="3994" r:id="rId89"/>
    <p:sldId id="3993" r:id="rId90"/>
    <p:sldId id="3847" r:id="rId91"/>
    <p:sldId id="4027" r:id="rId92"/>
    <p:sldId id="271" r:id="rId93"/>
    <p:sldId id="4042" r:id="rId94"/>
    <p:sldId id="4020" r:id="rId95"/>
    <p:sldId id="3995" r:id="rId96"/>
    <p:sldId id="3964" r:id="rId97"/>
    <p:sldId id="4067" r:id="rId98"/>
    <p:sldId id="4068" r:id="rId99"/>
    <p:sldId id="1197" r:id="rId100"/>
    <p:sldId id="4053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68" autoAdjust="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83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Sources of Personal </a:t>
            </a:r>
            <a:r>
              <a:rPr lang="en-US" sz="2400" baseline="0"/>
              <a:t>Income</a:t>
            </a:r>
          </a:p>
          <a:p>
            <a:pPr>
              <a:defRPr/>
            </a:pPr>
            <a:r>
              <a:rPr lang="en-US" sz="1800" baseline="0"/>
              <a:t>(Billions of $s at Annual Rates, BEA)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Before Tax Income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JunData!$K$4:$K$21</c:f>
              <c:numCache>
                <c:formatCode>0.0</c:formatCode>
                <c:ptCount val="18"/>
                <c:pt idx="0">
                  <c:v>17140.000000000004</c:v>
                </c:pt>
                <c:pt idx="1">
                  <c:v>17286.600000000002</c:v>
                </c:pt>
                <c:pt idx="2">
                  <c:v>16820.599999999999</c:v>
                </c:pt>
                <c:pt idx="3">
                  <c:v>15792.800000000001</c:v>
                </c:pt>
                <c:pt idx="4">
                  <c:v>16114.8</c:v>
                </c:pt>
                <c:pt idx="5">
                  <c:v>16454.400000000001</c:v>
                </c:pt>
                <c:pt idx="6">
                  <c:v>16658.5</c:v>
                </c:pt>
                <c:pt idx="7">
                  <c:v>16878.2</c:v>
                </c:pt>
                <c:pt idx="8">
                  <c:v>17063.399999999998</c:v>
                </c:pt>
                <c:pt idx="9">
                  <c:v>17306.2</c:v>
                </c:pt>
                <c:pt idx="10">
                  <c:v>17280.199999999997</c:v>
                </c:pt>
                <c:pt idx="11">
                  <c:v>17355.3</c:v>
                </c:pt>
                <c:pt idx="12">
                  <c:v>17327.400000000001</c:v>
                </c:pt>
                <c:pt idx="13">
                  <c:v>17361.199999999997</c:v>
                </c:pt>
                <c:pt idx="14">
                  <c:v>17567.300000000003</c:v>
                </c:pt>
                <c:pt idx="15">
                  <c:v>17691.100000000002</c:v>
                </c:pt>
                <c:pt idx="16">
                  <c:v>17794.5</c:v>
                </c:pt>
                <c:pt idx="17">
                  <c:v>17913.7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33-4914-AEA4-8C2EDA08B9E0}"/>
            </c:ext>
          </c:extLst>
        </c:ser>
        <c:ser>
          <c:idx val="0"/>
          <c:order val="1"/>
          <c:tx>
            <c:v>After Tax Income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JunData!$L$4:$L$21</c:f>
              <c:numCache>
                <c:formatCode>0.0</c:formatCode>
                <c:ptCount val="18"/>
                <c:pt idx="0">
                  <c:v>16622.600000000002</c:v>
                </c:pt>
                <c:pt idx="1">
                  <c:v>16734.8</c:v>
                </c:pt>
                <c:pt idx="2">
                  <c:v>16444.3</c:v>
                </c:pt>
                <c:pt idx="3">
                  <c:v>18919.400000000001</c:v>
                </c:pt>
                <c:pt idx="4">
                  <c:v>18024</c:v>
                </c:pt>
                <c:pt idx="5">
                  <c:v>17805.599999999999</c:v>
                </c:pt>
                <c:pt idx="6">
                  <c:v>17960.599999999999</c:v>
                </c:pt>
                <c:pt idx="7">
                  <c:v>17349.599999999999</c:v>
                </c:pt>
                <c:pt idx="8">
                  <c:v>17476.799999999996</c:v>
                </c:pt>
                <c:pt idx="9">
                  <c:v>17398.900000000001</c:v>
                </c:pt>
                <c:pt idx="10">
                  <c:v>17175.599999999995</c:v>
                </c:pt>
                <c:pt idx="11">
                  <c:v>17272.2</c:v>
                </c:pt>
                <c:pt idx="12">
                  <c:v>19203.099999999999</c:v>
                </c:pt>
                <c:pt idx="13">
                  <c:v>17640.400000000001</c:v>
                </c:pt>
                <c:pt idx="14">
                  <c:v>21802.300000000003</c:v>
                </c:pt>
                <c:pt idx="15">
                  <c:v>18460</c:v>
                </c:pt>
                <c:pt idx="16">
                  <c:v>17958</c:v>
                </c:pt>
                <c:pt idx="17">
                  <c:v>17955.400000000001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33-4914-AEA4-8C2EDA08B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6280288"/>
        <c:axId val="656281600"/>
      </c:lineChart>
      <c:dateAx>
        <c:axId val="65628028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1600"/>
        <c:crosses val="autoZero"/>
        <c:auto val="1"/>
        <c:lblOffset val="100"/>
        <c:baseTimeUnit val="months"/>
      </c:dateAx>
      <c:valAx>
        <c:axId val="656281600"/>
        <c:scaling>
          <c:orientation val="minMax"/>
          <c:max val="23000"/>
          <c:min val="1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Spending and Saving</a:t>
            </a:r>
            <a:endParaRPr lang="en-US" sz="2400" baseline="0"/>
          </a:p>
          <a:p>
            <a:pPr>
              <a:defRPr/>
            </a:pPr>
            <a:r>
              <a:rPr lang="en-US" sz="1800" baseline="0"/>
              <a:t>(Billions of $s at Annual Rates, BEA)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Personal Outlays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JunData!$M$4:$M$21</c:f>
              <c:numCache>
                <c:formatCode>0.0</c:formatCode>
                <c:ptCount val="18"/>
                <c:pt idx="0">
                  <c:v>14769.9</c:v>
                </c:pt>
                <c:pt idx="1">
                  <c:v>14785.1</c:v>
                </c:pt>
                <c:pt idx="2">
                  <c:v>13762.2</c:v>
                </c:pt>
                <c:pt idx="3">
                  <c:v>12021.8</c:v>
                </c:pt>
                <c:pt idx="4">
                  <c:v>13058.1</c:v>
                </c:pt>
                <c:pt idx="5">
                  <c:v>13889.3</c:v>
                </c:pt>
                <c:pt idx="6">
                  <c:v>14129.2</c:v>
                </c:pt>
                <c:pt idx="7">
                  <c:v>14270.5</c:v>
                </c:pt>
                <c:pt idx="8">
                  <c:v>14481.7</c:v>
                </c:pt>
                <c:pt idx="9">
                  <c:v>14546</c:v>
                </c:pt>
                <c:pt idx="10">
                  <c:v>14467.3</c:v>
                </c:pt>
                <c:pt idx="11">
                  <c:v>14389.5</c:v>
                </c:pt>
                <c:pt idx="12">
                  <c:v>14857.9</c:v>
                </c:pt>
                <c:pt idx="13">
                  <c:v>14699.6</c:v>
                </c:pt>
                <c:pt idx="14">
                  <c:v>15458.9</c:v>
                </c:pt>
                <c:pt idx="15">
                  <c:v>15630</c:v>
                </c:pt>
                <c:pt idx="16">
                  <c:v>15616.2</c:v>
                </c:pt>
                <c:pt idx="17">
                  <c:v>15771.6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C9-492A-A1FF-90E7FAFA1F9F}"/>
            </c:ext>
          </c:extLst>
        </c:ser>
        <c:ser>
          <c:idx val="2"/>
          <c:order val="1"/>
          <c:tx>
            <c:v>After Tax Income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JunData!$E$4:$E$21</c:f>
              <c:numCache>
                <c:formatCode>0.0</c:formatCode>
                <c:ptCount val="18"/>
                <c:pt idx="0">
                  <c:v>16622.599999999999</c:v>
                </c:pt>
                <c:pt idx="1">
                  <c:v>16734.8</c:v>
                </c:pt>
                <c:pt idx="2">
                  <c:v>16444.3</c:v>
                </c:pt>
                <c:pt idx="3">
                  <c:v>18919.400000000001</c:v>
                </c:pt>
                <c:pt idx="4">
                  <c:v>18024</c:v>
                </c:pt>
                <c:pt idx="5">
                  <c:v>17805.599999999999</c:v>
                </c:pt>
                <c:pt idx="6">
                  <c:v>17960.599999999999</c:v>
                </c:pt>
                <c:pt idx="7">
                  <c:v>17349.599999999999</c:v>
                </c:pt>
                <c:pt idx="8">
                  <c:v>17476.8</c:v>
                </c:pt>
                <c:pt idx="9">
                  <c:v>17398.900000000001</c:v>
                </c:pt>
                <c:pt idx="10">
                  <c:v>17175.599999999999</c:v>
                </c:pt>
                <c:pt idx="11">
                  <c:v>17272.2</c:v>
                </c:pt>
                <c:pt idx="12">
                  <c:v>19203.099999999999</c:v>
                </c:pt>
                <c:pt idx="13">
                  <c:v>17640.400000000001</c:v>
                </c:pt>
                <c:pt idx="14">
                  <c:v>21802.3</c:v>
                </c:pt>
                <c:pt idx="15">
                  <c:v>18460</c:v>
                </c:pt>
                <c:pt idx="16">
                  <c:v>17958</c:v>
                </c:pt>
                <c:pt idx="17">
                  <c:v>17955.400000000001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C9-492A-A1FF-90E7FAFA1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6280288"/>
        <c:axId val="656281600"/>
      </c:lineChart>
      <c:dateAx>
        <c:axId val="65628028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1600"/>
        <c:crosses val="autoZero"/>
        <c:auto val="1"/>
        <c:lblOffset val="100"/>
        <c:baseTimeUnit val="months"/>
      </c:dateAx>
      <c:valAx>
        <c:axId val="656281600"/>
        <c:scaling>
          <c:orientation val="minMax"/>
          <c:max val="23000"/>
          <c:min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gradFill>
        <a:gsLst>
          <a:gs pos="0">
            <a:schemeClr val="accent1">
              <a:lumMod val="5000"/>
              <a:lumOff val="95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wealthfund.org/publications/issue-briefs/2015/oct/us-health-care-global-perspectiv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xenehp.com/international-healthcare-systems-us-versus-world/" TargetMode="External"/><Relationship Id="rId4" Type="http://schemas.openxmlformats.org/officeDocument/2006/relationships/hyperlink" Target="https://www.healthsystemtracker.org/chart-collection/quality-u-s-healthcare-system-compare-countries/#item-overall-age-specific-potential-years-of-life-lost-per-100000-population-1990-2017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insights/worlds-top-economies/#countries-by-gdp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good resources:</a:t>
            </a:r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r>
              <a:rPr lang="en-US" dirty="0">
                <a:hlinkClick r:id="" action="ppaction://noaction"/>
              </a:rPr>
              <a:t>https://www.commonwealthfund.org/publications/issue-briefs/2020/jan/us-health-care-global-perspective-2019</a:t>
            </a:r>
            <a:endParaRPr lang="en-US" dirty="0"/>
          </a:p>
          <a:p>
            <a:endParaRPr lang="en-US" dirty="0"/>
          </a:p>
          <a:p>
            <a:r>
              <a:rPr lang="en-US" dirty="0"/>
              <a:t>A bit older report: </a:t>
            </a:r>
            <a:r>
              <a:rPr lang="en-US" dirty="0">
                <a:hlinkClick r:id="rId3"/>
              </a:rPr>
              <a:t>https://www.commonwealthfund.org/publications/issue-briefs/2015/oct/us-health-care-global-perspective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https://www.healthsystemtracker.org/chart-collection/quality-u-s-healthcare-system-compare-countries/#item-overall-age-specific-potential-years-of-life-lost-per-100000-population-1990-2017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5"/>
              </a:rPr>
              <a:t>https://axenehp.com/international-healthcare-systems-us-versus-world/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85BC4-8EB5-4604-8AA6-8BB49D60C87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008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34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/>
              <a:t>Unemployment rises during recessions and falls during economic expansions.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peaked at the end of the 2009 recession.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The Fed worked to reduce the effects of the recession. Near the end of 2008, the FOMC reduced the federal funds rate to nearly zero and worked to reduce longer-term interest rates via large-scale asset purchase programs (late 2008 – 10/2014).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is currently below the natural rate of unemployment. This is traditionally accompanied by economic growth and rising price levels. It’s also a major reason for FOMC’s decision to increase the federal funds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11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CLF16OV.png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95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</a:t>
            </a:r>
            <a:r>
              <a:rPr lang="en-US" baseline="0" dirty="0"/>
              <a:t> FOMC waited for labor market conditions to improve before raising the fed funds rate in late 2015.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FOMC currently working to normalize monetary policy by raising interest rates and reducing assets on its balance sheet</a:t>
            </a:r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r>
              <a:rPr lang="en-US" baseline="0" dirty="0" err="1"/>
              <a:t>FedFunds_recent.png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4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63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43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58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30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39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39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B50EA-82BB-4B19-8920-6A5DA3B540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07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72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85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03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https://www.investopedia.com/insights/worlds-top-economies/#countries-by-gdp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60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Components</a:t>
            </a:r>
            <a:r>
              <a:rPr lang="en-US" baseline="0" dirty="0"/>
              <a:t> sum to GDP</a:t>
            </a:r>
          </a:p>
          <a:p>
            <a:pPr marL="228600" indent="-228600">
              <a:buAutoNum type="arabicParenBoth"/>
            </a:pPr>
            <a:r>
              <a:rPr lang="en-US" dirty="0"/>
              <a:t>Average</a:t>
            </a:r>
            <a:r>
              <a:rPr lang="en-US" baseline="0" dirty="0"/>
              <a:t> % of GDP for each component from 1960-Present: C = 64%, I=15%, G=24%, NX = 2% (X = 7%, M=9%)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Net Exports as a % of GDP has increased over the sample period, but it’s contribution to GDP is relatively small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8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73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67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15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43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3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LocalGraphs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file:////Users/Jon/NEED%20Dropbox/Presentations/SafetyNet/Graphs/case_expend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casesnew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gdp_shares.p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emp_shares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CA/Santa_Clara/gdp_chg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_hardesthit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_hardesthitCA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DP/gdp_panValues.p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/gdp_pot_grow.pn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_Contributions/contrib_Consumption.pn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.pn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_recent.pn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PAYEMS_Annual.p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pandemic.pn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recent.pn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UNRATE_alone_history.png" TargetMode="External"/><Relationship Id="rId5" Type="http://schemas.openxmlformats.org/officeDocument/2006/relationships/image" Target="../media/image32.png"/><Relationship Id="rId4" Type="http://schemas.openxmlformats.org/officeDocument/2006/relationships/image" Target="file:////Volumes/Promise%20Pegasus/FileShare/Presentations/Base_New/Charts/0.USGraphs/Employment/UNRATE_alone.pn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RATE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CLF16OV.pn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CLF16OV_gap.p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emp_gender_pandemic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lfpr_Counts_Pandemic.pn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States/CA/laus_emp.pn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NEED/LocalGraphs/States/CA/laus_lf.png" TargetMode="Externa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CA/Santa_Clara/laus_emp.p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NEED/LocalGraphs/Counties/CA/Santa_Clara/laus_lf.png" TargetMode="Externa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CV_DJSP.png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smallbizopen.p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Coronavirus/Images/smallbizSF.png" TargetMode="External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haveman/NEED%20Dropbox/Presentations/Coronavirus/Images/smallbiz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_recent.png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.pn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Assets.png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treas.png" TargetMode="External"/><Relationship Id="rId5" Type="http://schemas.openxmlformats.org/officeDocument/2006/relationships/image" Target="../media/image51.png"/><Relationship Id="rId4" Type="http://schemas.openxmlformats.org/officeDocument/2006/relationships/image" Target="file:////Volumes/Promise%20Pegasus/FileShare/Presentations/Base_New/Charts/0.USGraphs/Monetary/treas_recent.pn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lowwage.png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cpi_veryrecent.png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_veryrecent.png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LFE_PostpandemicFC.png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buildingcosts.png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Inflation/usedcars.png" TargetMode="External"/><Relationship Id="rId4" Type="http://schemas.openxmlformats.org/officeDocument/2006/relationships/image" Target="../media/image6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CorporateProfits/corporateprofits_recession.png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.pn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_High.png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Employment/JOLTS/jolts_QUITS_Low.png" TargetMode="External"/><Relationship Id="rId4" Type="http://schemas.openxmlformats.org/officeDocument/2006/relationships/image" Target="../media/image6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wagecomp_leisure_nocpi.png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wagecomp_leisure.png" TargetMode="External"/><Relationship Id="rId4" Type="http://schemas.openxmlformats.org/officeDocument/2006/relationships/image" Target="../media/image7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ProdnWages_recessionChange.png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ProdnWages_recessionChange_recent.png" TargetMode="External"/><Relationship Id="rId4" Type="http://schemas.openxmlformats.org/officeDocument/2006/relationships/image" Target="../media/image7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checking.png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mmigration/Images/IllegalShare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wresearch.org/fact-tank/2019/07/12/how-pew-research-center-counts-unauthorized-immigrants-in-us/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cpi_PostpandemicRent.png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Housing/homepricesReal_recession.png" TargetMode="External"/><Relationship Id="rId5" Type="http://schemas.openxmlformats.org/officeDocument/2006/relationships/image" Target="../media/image77.png"/><Relationship Id="rId4" Type="http://schemas.openxmlformats.org/officeDocument/2006/relationships/image" Target="file:////Volumes/Promise%20Pegasus/FileShare/Presentations/Base_New/Charts/0.USGraphs/Housing/housing.png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CA/San_Francisco/Zhvi_AllHomes.png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NEED/LocalGraphs/Counties/CA/Santa_Clara/Zhvi_AllHomes.png" TargetMode="External"/><Relationship Id="rId4" Type="http://schemas.openxmlformats.org/officeDocument/2006/relationships/image" Target="../media/image8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Winter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Santa Clara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January 5,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1684961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A1F45-83B3-4EFF-B979-EF1363E16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76" y="262649"/>
            <a:ext cx="10515600" cy="77206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Cur</a:t>
            </a:r>
            <a:r>
              <a:rPr lang="en-US" sz="3600" dirty="0"/>
              <a:t>rent State of Infrastructure in the 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1B18B-A85E-41B5-AC96-166A67730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884296-3B19-4374-83BC-2703D5A77CC3}"/>
              </a:ext>
            </a:extLst>
          </p:cNvPr>
          <p:cNvSpPr txBox="1"/>
          <p:nvPr/>
        </p:nvSpPr>
        <p:spPr>
          <a:xfrm>
            <a:off x="7867650" y="6386577"/>
            <a:ext cx="3486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https://www.infrastructurereportcard.org/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4213E-D308-D44C-852D-9B89C2D8B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42" y="961117"/>
            <a:ext cx="9516454" cy="526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853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0583-B943-B44B-8490-B6803B3B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hlinkClick r:id="rId2"/>
              </a:rPr>
              <a:t>www.NEEDelegation.org/LocalGraphs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2BF2-AD29-174E-8A41-AD8AEFCC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every state and county in the United States.</a:t>
            </a:r>
          </a:p>
          <a:p>
            <a:r>
              <a:rPr lang="en-US" dirty="0"/>
              <a:t>Detailed graphs on employment, housing, moves, and other statistics.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EAAA-E031-8B48-B3E4-329ACA54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7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C5D85-F306-48B5-AB03-F53F39488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U.S</a:t>
            </a:r>
            <a:r>
              <a:rPr lang="en-US" dirty="0"/>
              <a:t>. Safety Net Programs, Federal Expenditures </a:t>
            </a:r>
            <a:br>
              <a:rPr lang="en-US" dirty="0"/>
            </a:br>
            <a:r>
              <a:rPr lang="en-US" dirty="0"/>
              <a:t>2014 or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199CFA-EF0C-DB47-9CEB-2D8DF3A5003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405128" y="1539354"/>
            <a:ext cx="9381744" cy="4690872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38098C13-C0CC-BF4D-B1B8-491A698158A2}"/>
              </a:ext>
            </a:extLst>
          </p:cNvPr>
          <p:cNvSpPr txBox="1"/>
          <p:nvPr/>
        </p:nvSpPr>
        <p:spPr>
          <a:xfrm>
            <a:off x="4153265" y="1944843"/>
            <a:ext cx="2743200" cy="41563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9% of the Federal Budget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C5C11F-F243-0A4B-8578-432F71C9AA28}"/>
              </a:ext>
            </a:extLst>
          </p:cNvPr>
          <p:cNvCxnSpPr/>
          <p:nvPr/>
        </p:nvCxnSpPr>
        <p:spPr>
          <a:xfrm flipH="1">
            <a:off x="3401161" y="2253601"/>
            <a:ext cx="593766" cy="391885"/>
          </a:xfrm>
          <a:prstGeom prst="line">
            <a:avLst/>
          </a:prstGeom>
          <a:ln w="508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">
            <a:extLst>
              <a:ext uri="{FF2B5EF4-FFF2-40B4-BE49-F238E27FC236}">
                <a16:creationId xmlns:a16="http://schemas.microsoft.com/office/drawing/2014/main" id="{B9D288B4-DEE7-3142-84E6-9F84F46A5355}"/>
              </a:ext>
            </a:extLst>
          </p:cNvPr>
          <p:cNvSpPr txBox="1"/>
          <p:nvPr/>
        </p:nvSpPr>
        <p:spPr>
          <a:xfrm>
            <a:off x="7576069" y="3494574"/>
            <a:ext cx="2743200" cy="41563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1.8% of the Federal Budget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920909-4F38-BB47-883D-C76129E7B0BF}"/>
              </a:ext>
            </a:extLst>
          </p:cNvPr>
          <p:cNvCxnSpPr/>
          <p:nvPr/>
        </p:nvCxnSpPr>
        <p:spPr>
          <a:xfrm flipH="1">
            <a:off x="6823965" y="3803332"/>
            <a:ext cx="593766" cy="391885"/>
          </a:xfrm>
          <a:prstGeom prst="line">
            <a:avLst/>
          </a:prstGeom>
          <a:ln w="508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91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991515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Economy and Coronavirus Economics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B71A9-3273-A54A-BF95-D7C55A14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0" y="266919"/>
            <a:ext cx="2808532" cy="2011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016D1B-7F0F-FF4C-957B-C5DDDACB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191" y="4429126"/>
            <a:ext cx="3380020" cy="18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71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29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683" y="1445673"/>
            <a:ext cx="5106633" cy="4351338"/>
          </a:xfrm>
        </p:spPr>
        <p:txBody>
          <a:bodyPr>
            <a:normAutofit/>
          </a:bodyPr>
          <a:lstStyle/>
          <a:p>
            <a:r>
              <a:rPr lang="en-US" dirty="0"/>
              <a:t>State of the pandemic</a:t>
            </a:r>
          </a:p>
          <a:p>
            <a:r>
              <a:rPr lang="en-US" dirty="0"/>
              <a:t>The U.S. Economy</a:t>
            </a:r>
          </a:p>
          <a:p>
            <a:r>
              <a:rPr lang="en-US" dirty="0"/>
              <a:t>Hot Topics</a:t>
            </a:r>
          </a:p>
          <a:p>
            <a:pPr lvl="1"/>
            <a:r>
              <a:rPr lang="en-US" dirty="0"/>
              <a:t>Government policy</a:t>
            </a:r>
          </a:p>
          <a:p>
            <a:pPr lvl="1"/>
            <a:r>
              <a:rPr lang="en-US" dirty="0"/>
              <a:t>Debt</a:t>
            </a:r>
          </a:p>
          <a:p>
            <a:pPr lvl="1"/>
            <a:r>
              <a:rPr lang="en-US" dirty="0"/>
              <a:t>Inflation</a:t>
            </a:r>
          </a:p>
          <a:p>
            <a:pPr lvl="1"/>
            <a:r>
              <a:rPr lang="en-US" dirty="0"/>
              <a:t>Great resignation</a:t>
            </a:r>
          </a:p>
          <a:p>
            <a:pPr lvl="1"/>
            <a:r>
              <a:rPr lang="en-US" dirty="0"/>
              <a:t>Housing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603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714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king Real Progress…Until Omicron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3E90B-1477-F246-8BF7-29CD6FC39CE4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932350" y="969197"/>
            <a:ext cx="8900025" cy="526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21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Cali</a:t>
            </a:r>
            <a:r>
              <a:rPr lang="en-US" dirty="0"/>
              <a:t>fornia Cases Were Falling Nicely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563"/>
            <a:ext cx="12192000" cy="43758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142188" y="3943607"/>
            <a:ext cx="4049812" cy="185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0" y="1819946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38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762F0-10CE-0D45-9F2F-6D1D4B6D3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2F0FA-26F9-A941-BDBE-90716A9A7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natural disaster – with important twists:</a:t>
            </a:r>
          </a:p>
          <a:p>
            <a:pPr lvl="1"/>
            <a:r>
              <a:rPr lang="en-US" dirty="0"/>
              <a:t>Global</a:t>
            </a:r>
          </a:p>
          <a:p>
            <a:pPr lvl="1"/>
            <a:r>
              <a:rPr lang="en-US" dirty="0"/>
              <a:t>Duration is unpredictable</a:t>
            </a:r>
          </a:p>
          <a:p>
            <a:pPr lvl="1"/>
            <a:r>
              <a:rPr lang="en-US" dirty="0"/>
              <a:t>Economic toll is enormous and potentially durable</a:t>
            </a:r>
          </a:p>
          <a:p>
            <a:r>
              <a:rPr lang="en-US" dirty="0"/>
              <a:t>A health crisis that spilled over onto the economy.</a:t>
            </a:r>
          </a:p>
          <a:p>
            <a:pPr lvl="1"/>
            <a:r>
              <a:rPr lang="en-US" dirty="0"/>
              <a:t>A perfect storm of economic difficulty</a:t>
            </a:r>
          </a:p>
          <a:p>
            <a:pPr lvl="2"/>
            <a:r>
              <a:rPr lang="en-US" dirty="0"/>
              <a:t>Supply side</a:t>
            </a:r>
          </a:p>
          <a:p>
            <a:pPr lvl="2"/>
            <a:r>
              <a:rPr lang="en-US" dirty="0"/>
              <a:t>Demand side</a:t>
            </a:r>
          </a:p>
          <a:p>
            <a:pPr lvl="2"/>
            <a:r>
              <a:rPr lang="en-US" dirty="0"/>
              <a:t>Financial</a:t>
            </a:r>
          </a:p>
          <a:p>
            <a:pPr lvl="1"/>
            <a:r>
              <a:rPr lang="en-US" dirty="0"/>
              <a:t>Without a culprit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04248-948D-A64F-9BD8-99661272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98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U.S. Economy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581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nonpartisan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EA9A-3C36-4643-A6DF-0C6CABDC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Basic Statistics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F32882-32CA-7F48-B318-EB2AC54163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6517651"/>
              </p:ext>
            </p:extLst>
          </p:nvPr>
        </p:nvGraphicFramePr>
        <p:xfrm>
          <a:off x="2638267" y="1673441"/>
          <a:ext cx="7839858" cy="4202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248">
                  <a:extLst>
                    <a:ext uri="{9D8B030D-6E8A-4147-A177-3AD203B41FA5}">
                      <a16:colId xmlns:a16="http://schemas.microsoft.com/office/drawing/2014/main" val="1312289277"/>
                    </a:ext>
                  </a:extLst>
                </a:gridCol>
                <a:gridCol w="3642610">
                  <a:extLst>
                    <a:ext uri="{9D8B030D-6E8A-4147-A177-3AD203B41FA5}">
                      <a16:colId xmlns:a16="http://schemas.microsoft.com/office/drawing/2014/main" val="2451204267"/>
                    </a:ext>
                  </a:extLst>
                </a:gridCol>
              </a:tblGrid>
              <a:tr h="656024">
                <a:tc>
                  <a:txBody>
                    <a:bodyPr/>
                    <a:lstStyle/>
                    <a:p>
                      <a:r>
                        <a:rPr lang="en-US" sz="2400" dirty="0"/>
                        <a:t>Statistic: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Value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94460252"/>
                  </a:ext>
                </a:extLst>
              </a:tr>
              <a:tr h="656024">
                <a:tc>
                  <a:txBody>
                    <a:bodyPr/>
                    <a:lstStyle/>
                    <a:p>
                      <a:r>
                        <a:rPr lang="en-US" sz="2400" dirty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331.1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399478"/>
                  </a:ext>
                </a:extLst>
              </a:tr>
              <a:tr h="656024">
                <a:tc>
                  <a:txBody>
                    <a:bodyPr/>
                    <a:lstStyle/>
                    <a:p>
                      <a:r>
                        <a:rPr lang="en-US" sz="2400" dirty="0"/>
                        <a:t>Labor Force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160.9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77635"/>
                  </a:ext>
                </a:extLst>
              </a:tr>
              <a:tr h="656024">
                <a:tc>
                  <a:txBody>
                    <a:bodyPr/>
                    <a:lstStyle/>
                    <a:p>
                      <a:r>
                        <a:rPr lang="en-US" sz="2400" dirty="0"/>
                        <a:t>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144.9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5078"/>
                  </a:ext>
                </a:extLst>
              </a:tr>
              <a:tr h="922582">
                <a:tc>
                  <a:txBody>
                    <a:bodyPr/>
                    <a:lstStyle/>
                    <a:p>
                      <a:r>
                        <a:rPr lang="en-US" sz="2400" dirty="0"/>
                        <a:t>Gross Domestic Product (GDP)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$22.1 Trillion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001420"/>
                  </a:ext>
                </a:extLst>
              </a:tr>
              <a:tr h="656024">
                <a:tc>
                  <a:txBody>
                    <a:bodyPr/>
                    <a:lstStyle/>
                    <a:p>
                      <a:r>
                        <a:rPr lang="en-US" sz="2400" dirty="0"/>
                        <a:t>Ave. Hourly Earnings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$30.33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6397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50105-51EA-004E-ACC2-10F4529A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432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6306-E787-8C4F-BBB6-C58FB563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</a:t>
            </a:r>
            <a:r>
              <a:rPr lang="en-US" dirty="0"/>
              <a:t> Economy in Global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C48F-C405-BA42-B876-B4DBBD17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BB2E5-5518-F949-B9FE-33D8AFCB324E}"/>
              </a:ext>
            </a:extLst>
          </p:cNvPr>
          <p:cNvSpPr txBox="1"/>
          <p:nvPr/>
        </p:nvSpPr>
        <p:spPr>
          <a:xfrm>
            <a:off x="1345488" y="1453274"/>
            <a:ext cx="416492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U.S. Real GDP: 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19.202 trillion</a:t>
            </a:r>
            <a:r>
              <a:rPr lang="en-US" sz="2800" b="1" dirty="0"/>
              <a:t> in 2019-Q4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17.258 trillion </a:t>
            </a:r>
            <a:r>
              <a:rPr lang="en-US" sz="2800" b="1" dirty="0"/>
              <a:t>in 2020-Q2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19.479 trillion </a:t>
            </a:r>
            <a:r>
              <a:rPr lang="en-US" sz="2800" b="1" dirty="0"/>
              <a:t>in 2021-Q3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095CCD-9AE3-C842-AC9B-A107E0CEF3AE}"/>
              </a:ext>
            </a:extLst>
          </p:cNvPr>
          <p:cNvGrpSpPr/>
          <p:nvPr/>
        </p:nvGrpSpPr>
        <p:grpSpPr>
          <a:xfrm>
            <a:off x="632490" y="907379"/>
            <a:ext cx="11091423" cy="5458015"/>
            <a:chOff x="632490" y="907379"/>
            <a:chExt cx="11091423" cy="545801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25A3588-7189-5A44-87E1-48F71AEFE0CC}"/>
                </a:ext>
              </a:extLst>
            </p:cNvPr>
            <p:cNvGrpSpPr/>
            <p:nvPr/>
          </p:nvGrpSpPr>
          <p:grpSpPr>
            <a:xfrm>
              <a:off x="632490" y="907379"/>
              <a:ext cx="11091423" cy="5458015"/>
              <a:chOff x="632490" y="907379"/>
              <a:chExt cx="11091423" cy="5458015"/>
            </a:xfrm>
          </p:grpSpPr>
          <p:pic>
            <p:nvPicPr>
              <p:cNvPr id="6" name="Picture 5" descr="A picture containing device&#10;&#10;Description automatically generated">
                <a:extLst>
                  <a:ext uri="{FF2B5EF4-FFF2-40B4-BE49-F238E27FC236}">
                    <a16:creationId xmlns:a16="http://schemas.microsoft.com/office/drawing/2014/main" id="{2D5E5678-4AC1-334D-A543-C44C30048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10410" y="907379"/>
                <a:ext cx="6213503" cy="5458015"/>
              </a:xfrm>
              <a:prstGeom prst="rect">
                <a:avLst/>
              </a:prstGeom>
            </p:spPr>
          </p:pic>
          <p:pic>
            <p:nvPicPr>
              <p:cNvPr id="8" name="Picture 7" descr="A picture containing table&#10;&#10;Description automatically generated">
                <a:extLst>
                  <a:ext uri="{FF2B5EF4-FFF2-40B4-BE49-F238E27FC236}">
                    <a16:creationId xmlns:a16="http://schemas.microsoft.com/office/drawing/2014/main" id="{1D47F4E6-D576-014D-8D3D-AB355C455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2490" y="4019732"/>
                <a:ext cx="5590761" cy="1714500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332A59E-4EF4-4E40-B986-F3142AD56AC2}"/>
                </a:ext>
              </a:extLst>
            </p:cNvPr>
            <p:cNvSpPr/>
            <p:nvPr/>
          </p:nvSpPr>
          <p:spPr>
            <a:xfrm>
              <a:off x="8687708" y="2064125"/>
              <a:ext cx="1527571" cy="564773"/>
            </a:xfrm>
            <a:prstGeom prst="rect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239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B741-D15D-9A4A-BF56-9B002E85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mposition of the U.S. Economy: GDP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8E4B5-17A0-3346-9AE1-8493D9AAF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82" y="1325563"/>
            <a:ext cx="9720036" cy="48600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25374-7042-A740-9080-03868948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069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42E5-E5BB-A24C-B4F4-1AC66AE8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Co</a:t>
            </a:r>
            <a:r>
              <a:rPr lang="en-US" sz="3800" dirty="0"/>
              <a:t>mposition of the U.S. Economy: Employment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F79A9-D87F-554E-AAF6-51DE59A4E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64" y="1342480"/>
            <a:ext cx="9720072" cy="48600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4A2E-C7AE-3C45-BBA5-54FB9247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B8D33-371A-6D44-A892-CA1C7CE43137}"/>
              </a:ext>
            </a:extLst>
          </p:cNvPr>
          <p:cNvSpPr txBox="1"/>
          <p:nvPr/>
        </p:nvSpPr>
        <p:spPr>
          <a:xfrm>
            <a:off x="2193367" y="2016497"/>
            <a:ext cx="2023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Manufacturing</a:t>
            </a:r>
          </a:p>
          <a:p>
            <a:r>
              <a:rPr lang="en-US" dirty="0"/>
              <a:t>GDP Share = 10.9%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CA95A-4835-5946-8CBF-6063282B9EB8}"/>
              </a:ext>
            </a:extLst>
          </p:cNvPr>
          <p:cNvSpPr txBox="1"/>
          <p:nvPr/>
        </p:nvSpPr>
        <p:spPr>
          <a:xfrm>
            <a:off x="7257738" y="2016497"/>
            <a:ext cx="252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GDP Share = 7.4%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0A952-DB98-514F-9A89-DDE8D236A6D6}"/>
              </a:ext>
            </a:extLst>
          </p:cNvPr>
          <p:cNvCxnSpPr>
            <a:cxnSpLocks/>
          </p:cNvCxnSpPr>
          <p:nvPr/>
        </p:nvCxnSpPr>
        <p:spPr>
          <a:xfrm>
            <a:off x="2578308" y="2662828"/>
            <a:ext cx="0" cy="455126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1853A1-9522-9B43-AB68-BC0CEEF63C3B}"/>
              </a:ext>
            </a:extLst>
          </p:cNvPr>
          <p:cNvCxnSpPr>
            <a:cxnSpLocks/>
          </p:cNvCxnSpPr>
          <p:nvPr/>
        </p:nvCxnSpPr>
        <p:spPr>
          <a:xfrm>
            <a:off x="8994098" y="2385829"/>
            <a:ext cx="792089" cy="276999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6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22BA3B-C6AD-434D-AFE2-F01F29EC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Impact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1931FF-419C-A84B-8E26-5C138DF24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D4EB4-8FCA-5A40-9184-93F7FF78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64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517428" y="932693"/>
            <a:ext cx="9551314" cy="529753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Spe</a:t>
            </a:r>
            <a:r>
              <a:rPr lang="en-US"/>
              <a:t>nding Patterns Since First US Case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9418725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9A983A-7D09-BA42-81C8-8908D8F1AA05}"/>
              </a:ext>
            </a:extLst>
          </p:cNvPr>
          <p:cNvSpPr/>
          <p:nvPr/>
        </p:nvSpPr>
        <p:spPr>
          <a:xfrm>
            <a:off x="7714909" y="1852802"/>
            <a:ext cx="1232722" cy="64677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EBE99-F1D4-7648-8CFB-C0E9E4F51591}"/>
              </a:ext>
            </a:extLst>
          </p:cNvPr>
          <p:cNvSpPr txBox="1"/>
          <p:nvPr/>
        </p:nvSpPr>
        <p:spPr>
          <a:xfrm>
            <a:off x="7842450" y="1404516"/>
            <a:ext cx="9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Q3 - Flat</a:t>
            </a:r>
          </a:p>
        </p:txBody>
      </p:sp>
    </p:spTree>
    <p:extLst>
      <p:ext uri="{BB962C8B-B14F-4D97-AF65-F5344CB8AC3E}">
        <p14:creationId xmlns:p14="http://schemas.microsoft.com/office/powerpoint/2010/main" val="802259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But</a:t>
            </a:r>
            <a:r>
              <a:rPr lang="en-US" dirty="0"/>
              <a:t> Not All Industries Were Equally Harmed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C82301-482F-F04F-81F0-0057AEC65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985860" y="1120086"/>
            <a:ext cx="10220280" cy="51101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911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2043" y="1078524"/>
            <a:ext cx="8120753" cy="506396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</a:t>
            </a:r>
            <a:r>
              <a:rPr lang="en-US" dirty="0"/>
              <a:t>nding Patterns – Hardest Hit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8949021" y="1023475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B5B50-7D5C-DC46-8B81-588B7C92128A}"/>
              </a:ext>
            </a:extLst>
          </p:cNvPr>
          <p:cNvSpPr txBox="1"/>
          <p:nvPr/>
        </p:nvSpPr>
        <p:spPr>
          <a:xfrm>
            <a:off x="9408160" y="3931920"/>
            <a:ext cx="140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+0.2%</a:t>
            </a:r>
          </a:p>
          <a:p>
            <a:r>
              <a:rPr lang="en-US" sz="1600" dirty="0">
                <a:solidFill>
                  <a:srgbClr val="C00000"/>
                </a:solidFill>
              </a:rPr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935941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</a:t>
            </a:r>
            <a:r>
              <a:rPr lang="en-US" dirty="0"/>
              <a:t>nding Patterns Since First US Case: CA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948879" y="902123"/>
            <a:ext cx="8556077" cy="53281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https://tracktherecovery.org/</a:t>
            </a:r>
            <a:endParaRPr lang="en-US" sz="12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F5EEA9-032D-4E31-863E-54DF4D0FCF83}"/>
              </a:ext>
            </a:extLst>
          </p:cNvPr>
          <p:cNvCxnSpPr>
            <a:cxnSpLocks/>
          </p:cNvCxnSpPr>
          <p:nvPr/>
        </p:nvCxnSpPr>
        <p:spPr>
          <a:xfrm>
            <a:off x="2414656" y="1473998"/>
            <a:ext cx="7362687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351E31D-D69C-0D4C-B106-0CE6B08194CF}"/>
              </a:ext>
            </a:extLst>
          </p:cNvPr>
          <p:cNvSpPr/>
          <p:nvPr/>
        </p:nvSpPr>
        <p:spPr>
          <a:xfrm>
            <a:off x="8984974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1F5B14-E3DF-0E4A-AFE3-FA9DC5DA0D47}"/>
              </a:ext>
            </a:extLst>
          </p:cNvPr>
          <p:cNvSpPr txBox="1"/>
          <p:nvPr/>
        </p:nvSpPr>
        <p:spPr>
          <a:xfrm>
            <a:off x="4407877" y="1441174"/>
            <a:ext cx="239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Spending: +20.6%</a:t>
            </a:r>
          </a:p>
        </p:txBody>
      </p:sp>
    </p:spTree>
    <p:extLst>
      <p:ext uri="{BB962C8B-B14F-4D97-AF65-F5344CB8AC3E}">
        <p14:creationId xmlns:p14="http://schemas.microsoft.com/office/powerpoint/2010/main" val="640352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ECD5-F452-414A-9AFA-4A71BB07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spending matter?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49114-11D2-E541-B16B-85110DDE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946807-EF1E-D741-8C1B-E5A2E0A00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769180" y="1151814"/>
            <a:ext cx="8653639" cy="50784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B91D55-E3CF-3B40-A207-0ABD8E1171FD}"/>
              </a:ext>
            </a:extLst>
          </p:cNvPr>
          <p:cNvSpPr txBox="1"/>
          <p:nvPr/>
        </p:nvSpPr>
        <p:spPr>
          <a:xfrm>
            <a:off x="8519179" y="3187669"/>
            <a:ext cx="1510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Spending:</a:t>
            </a:r>
          </a:p>
          <a:p>
            <a:r>
              <a:rPr lang="en-US" dirty="0"/>
              <a:t>Goods	20%</a:t>
            </a:r>
          </a:p>
          <a:p>
            <a:r>
              <a:rPr lang="en-US" dirty="0"/>
              <a:t>Services	44%</a:t>
            </a:r>
          </a:p>
          <a:p>
            <a:endParaRPr lang="en-US" b="1" i="1" dirty="0"/>
          </a:p>
          <a:p>
            <a:r>
              <a:rPr lang="en-US" b="1" i="1" dirty="0"/>
              <a:t>Total	64%</a:t>
            </a:r>
          </a:p>
        </p:txBody>
      </p:sp>
    </p:spTree>
    <p:extLst>
      <p:ext uri="{BB962C8B-B14F-4D97-AF65-F5344CB8AC3E}">
        <p14:creationId xmlns:p14="http://schemas.microsoft.com/office/powerpoint/2010/main" val="2422725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640+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EED9167-0C90-0249-AC37-95007AA09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7384" y="1088877"/>
            <a:ext cx="10282698" cy="51413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C4BD39-2117-415E-A656-F9F391A0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Trajectory: Pandemic Plunge!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952D9-4526-4892-AD54-F2C1EC13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B28F7-D760-44C1-A506-2B4A4A778A45}"/>
              </a:ext>
            </a:extLst>
          </p:cNvPr>
          <p:cNvSpPr txBox="1"/>
          <p:nvPr/>
        </p:nvSpPr>
        <p:spPr>
          <a:xfrm>
            <a:off x="6635393" y="3429000"/>
            <a:ext cx="4149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GDP is: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$0.5 Trillion below 2019 forecast.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$0.2 Trillion ABOVE 2019-Q4 level.</a:t>
            </a:r>
          </a:p>
        </p:txBody>
      </p:sp>
    </p:spTree>
    <p:extLst>
      <p:ext uri="{BB962C8B-B14F-4D97-AF65-F5344CB8AC3E}">
        <p14:creationId xmlns:p14="http://schemas.microsoft.com/office/powerpoint/2010/main" val="2428745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2676320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sumption: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1808743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3594315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B04778-A1CC-EC42-9D2B-BA57253FDACB}"/>
              </a:ext>
            </a:extLst>
          </p:cNvPr>
          <p:cNvCxnSpPr/>
          <p:nvPr/>
        </p:nvCxnSpPr>
        <p:spPr>
          <a:xfrm flipV="1">
            <a:off x="5759669" y="2900855"/>
            <a:ext cx="2564524" cy="528145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4E47B4-60AF-924F-ADCC-2D6BEBE4113A}"/>
              </a:ext>
            </a:extLst>
          </p:cNvPr>
          <p:cNvSpPr txBox="1"/>
          <p:nvPr/>
        </p:nvSpPr>
        <p:spPr>
          <a:xfrm rot="20893644">
            <a:off x="6317672" y="2842027"/>
            <a:ext cx="104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Recovery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D8BACA-4E0B-BF40-9500-0641A1F5F957}"/>
              </a:ext>
            </a:extLst>
          </p:cNvPr>
          <p:cNvCxnSpPr>
            <a:cxnSpLocks/>
          </p:cNvCxnSpPr>
          <p:nvPr/>
        </p:nvCxnSpPr>
        <p:spPr>
          <a:xfrm rot="21014961">
            <a:off x="9048219" y="2765254"/>
            <a:ext cx="1633122" cy="712000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2E865A-CEC9-F145-AA63-8D4F0BA17850}"/>
              </a:ext>
            </a:extLst>
          </p:cNvPr>
          <p:cNvSpPr txBox="1"/>
          <p:nvPr/>
        </p:nvSpPr>
        <p:spPr>
          <a:xfrm rot="848225">
            <a:off x="9723687" y="2889883"/>
            <a:ext cx="104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Delta</a:t>
            </a:r>
          </a:p>
        </p:txBody>
      </p:sp>
    </p:spTree>
    <p:extLst>
      <p:ext uri="{BB962C8B-B14F-4D97-AF65-F5344CB8AC3E}">
        <p14:creationId xmlns:p14="http://schemas.microsoft.com/office/powerpoint/2010/main" val="19902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BE61-852E-F446-B70C-443620258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An</a:t>
            </a:r>
            <a:r>
              <a:rPr lang="en-US" dirty="0"/>
              <a:t>nual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9992F-2CAB-AC43-AC7C-83BDB3D00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9BE08B0-53A0-E24F-B0B9-B249540BB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36501" y="996557"/>
            <a:ext cx="10467338" cy="5233669"/>
          </a:xfrm>
        </p:spPr>
      </p:pic>
    </p:spTree>
    <p:extLst>
      <p:ext uri="{BB962C8B-B14F-4D97-AF65-F5344CB8AC3E}">
        <p14:creationId xmlns:p14="http://schemas.microsoft.com/office/powerpoint/2010/main" val="3927534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787404" y="3184711"/>
            <a:ext cx="4488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3.9 Million below February, 2020.</a:t>
            </a:r>
          </a:p>
          <a:p>
            <a:r>
              <a:rPr lang="en-US" sz="2100" dirty="0"/>
              <a:t>8.6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321836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2075603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818F172F-7F50-1143-A50D-EC059928A0C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059577" y="1180212"/>
            <a:ext cx="10100028" cy="5050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DE153E-F27E-7645-A3CA-6E58A0342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DED0A-4441-C64E-9BD5-14896B55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46755-3939-424E-88F9-0143556621B0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45986" y="1180212"/>
            <a:ext cx="10100028" cy="50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0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3F1E92F-F2A0-D04B-8433-930513B06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430783" y="1323339"/>
            <a:ext cx="9700886" cy="485044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C4D471-A418-4F7D-9ECF-A1737D0A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9" y="-222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duced Spending: Unemployment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ED43C-CF72-4EF1-95FA-9C0F57CE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 dirty="0"/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5DE209EB-EE5C-4EEE-B92B-CD7428D072C7}"/>
              </a:ext>
            </a:extLst>
          </p:cNvPr>
          <p:cNvSpPr/>
          <p:nvPr/>
        </p:nvSpPr>
        <p:spPr>
          <a:xfrm>
            <a:off x="7292670" y="1872229"/>
            <a:ext cx="1491686" cy="1055181"/>
          </a:xfrm>
          <a:prstGeom prst="borderCallout1">
            <a:avLst>
              <a:gd name="adj1" fmla="val 31417"/>
              <a:gd name="adj2" fmla="val 112008"/>
              <a:gd name="adj3" fmla="val -2156"/>
              <a:gd name="adj4" fmla="val 1502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Peak: 22.9%</a:t>
            </a:r>
            <a:br>
              <a:rPr lang="en-US" dirty="0"/>
            </a:br>
            <a:r>
              <a:rPr lang="en-US" dirty="0"/>
              <a:t>(April, 2019)</a:t>
            </a:r>
          </a:p>
        </p:txBody>
      </p:sp>
    </p:spTree>
    <p:extLst>
      <p:ext uri="{BB962C8B-B14F-4D97-AF65-F5344CB8AC3E}">
        <p14:creationId xmlns:p14="http://schemas.microsoft.com/office/powerpoint/2010/main" val="3128430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458D-CDD5-2140-8E38-B5F6A036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nds in Labor Force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B938-D177-AA4A-99C6-9E4090F1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A6ABBB-A7D4-ED46-B464-AA78BBC57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8995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202536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B23F-A15A-0447-BBF2-04C741CD9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Force is Shrinking – Drives Down UR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D96733-44D2-1B43-A6B9-84FA93941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2024" y="1186250"/>
            <a:ext cx="10087952" cy="50439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EE2BE-50EE-E240-91AF-9DC8851A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0630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2756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72A38-20C0-8B4D-8160-716E79C26F14}"/>
              </a:ext>
            </a:extLst>
          </p:cNvPr>
          <p:cNvSpPr txBox="1"/>
          <p:nvPr/>
        </p:nvSpPr>
        <p:spPr>
          <a:xfrm>
            <a:off x="6897756" y="3935896"/>
            <a:ext cx="351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term implications for women?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FBB4F-2D06-6041-B644-BBFE5474DDD2}"/>
              </a:ext>
            </a:extLst>
          </p:cNvPr>
          <p:cNvSpPr txBox="1"/>
          <p:nvPr/>
        </p:nvSpPr>
        <p:spPr>
          <a:xfrm>
            <a:off x="10130117" y="2017266"/>
            <a:ext cx="93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Women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09533-8C18-C846-941A-A8F02B59C359}"/>
              </a:ext>
            </a:extLst>
          </p:cNvPr>
          <p:cNvSpPr txBox="1"/>
          <p:nvPr/>
        </p:nvSpPr>
        <p:spPr>
          <a:xfrm>
            <a:off x="10100011" y="173992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Men</a:t>
            </a:r>
          </a:p>
        </p:txBody>
      </p:sp>
    </p:spTree>
    <p:extLst>
      <p:ext uri="{BB962C8B-B14F-4D97-AF65-F5344CB8AC3E}">
        <p14:creationId xmlns:p14="http://schemas.microsoft.com/office/powerpoint/2010/main" val="33446265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8A14-8449-B742-901E-8BB97CA1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7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Women More Than Men?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8370B-5E09-204C-8D2E-98141D13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Women are disproportionately represented in low-wage and face-to-face jobs.</a:t>
            </a:r>
          </a:p>
          <a:p>
            <a:pPr>
              <a:spcAft>
                <a:spcPts val="1000"/>
              </a:spcAft>
            </a:pPr>
            <a:r>
              <a:rPr lang="en-US" dirty="0"/>
              <a:t>Our childcare and school systems don’t meet the needs of working mothers.</a:t>
            </a:r>
          </a:p>
          <a:p>
            <a:pPr>
              <a:spcAft>
                <a:spcPts val="1000"/>
              </a:spcAft>
            </a:pPr>
            <a:r>
              <a:rPr lang="en-US" dirty="0"/>
              <a:t>COVID-19 has upended the labor market, with disastrous consequences for working women and their families.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Many women continued working in high risk jobs.</a:t>
            </a:r>
          </a:p>
          <a:p>
            <a:pPr>
              <a:spcAft>
                <a:spcPts val="1000"/>
              </a:spcAft>
            </a:pPr>
            <a:r>
              <a:rPr lang="en-US" dirty="0"/>
              <a:t>The difference in impact is waning.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8E29B-FCEC-EA40-BE47-B8521C2C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908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ecting Black Workers More than White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C0C79-BD23-B549-BE84-D6E6A78FF63C}"/>
              </a:ext>
            </a:extLst>
          </p:cNvPr>
          <p:cNvSpPr txBox="1"/>
          <p:nvPr/>
        </p:nvSpPr>
        <p:spPr>
          <a:xfrm>
            <a:off x="10229770" y="298827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EDFF8-B899-AF42-BD2A-12483B541C5A}"/>
              </a:ext>
            </a:extLst>
          </p:cNvPr>
          <p:cNvSpPr txBox="1"/>
          <p:nvPr/>
        </p:nvSpPr>
        <p:spPr>
          <a:xfrm>
            <a:off x="10229770" y="2470391"/>
            <a:ext cx="76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3898378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33782-2DC4-9945-80E1-ADA08DA6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California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D4B98C-80A6-DD40-950C-0992004A03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33789" y="1326850"/>
            <a:ext cx="5931605" cy="431389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40042BA-0D4F-8442-B288-5AF25F2BA2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25367" y="1325952"/>
            <a:ext cx="5934076" cy="431569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63303-2403-D640-8E54-F2887221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956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33782-2DC4-9945-80E1-ADA08DA6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Santa Clara County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D4B98C-80A6-DD40-950C-0992004A03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33789" y="1326850"/>
            <a:ext cx="5931604" cy="431389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40042BA-0D4F-8442-B288-5AF25F2BA2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25367" y="1325952"/>
            <a:ext cx="5934075" cy="431569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63303-2403-D640-8E54-F2887221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5FD0AD-B73C-BB4D-BD93-0E3C12068B20}"/>
              </a:ext>
            </a:extLst>
          </p:cNvPr>
          <p:cNvSpPr/>
          <p:nvPr/>
        </p:nvSpPr>
        <p:spPr>
          <a:xfrm>
            <a:off x="5234759" y="2048554"/>
            <a:ext cx="573437" cy="2008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A0B700-F34B-924D-A123-82DCAFF5F4E3}"/>
              </a:ext>
            </a:extLst>
          </p:cNvPr>
          <p:cNvSpPr/>
          <p:nvPr/>
        </p:nvSpPr>
        <p:spPr>
          <a:xfrm>
            <a:off x="11290878" y="2037763"/>
            <a:ext cx="471407" cy="2607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1056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DJI</a:t>
            </a:r>
            <a:r>
              <a:rPr lang="en-US" dirty="0"/>
              <a:t>A and S&amp;P 500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486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1E98-4DD9-D446-AE60-699045D9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Hot</a:t>
            </a:r>
            <a:r>
              <a:rPr lang="en-US" dirty="0"/>
              <a:t>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E4FEF-F1AE-1E46-B202-53FFD95A7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266" y="1325563"/>
            <a:ext cx="4568687" cy="4351338"/>
          </a:xfrm>
        </p:spPr>
        <p:txBody>
          <a:bodyPr>
            <a:normAutofit/>
          </a:bodyPr>
          <a:lstStyle/>
          <a:p>
            <a:r>
              <a:rPr lang="en-US" dirty="0"/>
              <a:t>Government policy</a:t>
            </a:r>
          </a:p>
          <a:p>
            <a:r>
              <a:rPr lang="en-US" dirty="0"/>
              <a:t>Debt</a:t>
            </a:r>
          </a:p>
          <a:p>
            <a:r>
              <a:rPr lang="en-US" dirty="0"/>
              <a:t>Inflation</a:t>
            </a:r>
          </a:p>
          <a:p>
            <a:r>
              <a:rPr lang="en-US" dirty="0"/>
              <a:t>Great resignation</a:t>
            </a:r>
          </a:p>
          <a:p>
            <a:r>
              <a:rPr lang="en-US" dirty="0"/>
              <a:t>Structural changes</a:t>
            </a:r>
          </a:p>
          <a:p>
            <a:r>
              <a:rPr lang="en-US" dirty="0"/>
              <a:t>Housing markets</a:t>
            </a:r>
          </a:p>
          <a:p>
            <a:r>
              <a:rPr lang="en-US" dirty="0"/>
              <a:t>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FCEF7-ACCD-7F41-8696-4314F335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407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40E87-1715-47AC-ABB5-9A8675BE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at Have Been Policy Effects?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C2ED4-1144-4418-9D74-DC13CF124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MONETARY POLICY (Fed) acted quickly and effectively to prevent a financial market meltdown and to keep credit flowing.  But the Fed lends and does not spend.</a:t>
            </a:r>
          </a:p>
          <a:p>
            <a:r>
              <a:rPr lang="en-US" dirty="0"/>
              <a:t>FISCAL POLICY (Congress) acted quickly, but inevitably made some mistakes.</a:t>
            </a:r>
          </a:p>
          <a:p>
            <a:pPr lvl="1"/>
            <a:r>
              <a:rPr lang="en-US" dirty="0"/>
              <a:t>Stimulus Checks, A ($268b)</a:t>
            </a:r>
          </a:p>
          <a:p>
            <a:pPr lvl="1"/>
            <a:r>
              <a:rPr lang="en-US" dirty="0"/>
              <a:t>Expanded Unemployment, B ($268b)</a:t>
            </a:r>
          </a:p>
          <a:p>
            <a:pPr lvl="1"/>
            <a:r>
              <a:rPr lang="en-US" dirty="0"/>
              <a:t>Paycheck Protection Program, C- ($525b)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Last two packages: $2.8 Trillion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82A4D-6C6C-4E98-B6A4-48597465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42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87FD-B714-4A32-9992-9F16F134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817" y="24516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overy Due to Immense Fiscal Stimulus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and Control of COVID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44050-3342-4023-92B5-0DAB8FDA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EB45024-F153-46EE-B303-72CE317AA7E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45446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0860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BEF9-90D4-4426-B6F8-D1A7CC38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mulus allowed Spending to Recover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491A1-A0EE-46BB-855F-3E23FB24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8AF46DF-FAB0-49CC-A8B6-C31595319F62}"/>
              </a:ext>
            </a:extLst>
          </p:cNvPr>
          <p:cNvGraphicFramePr>
            <a:graphicFrameLocks noGrp="1"/>
          </p:cNvGraphicFramePr>
          <p:nvPr/>
        </p:nvGraphicFramePr>
        <p:xfrm>
          <a:off x="1233053" y="1637052"/>
          <a:ext cx="9644743" cy="456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56570C4-C4CF-4940-8538-6EDD22EAFF0B}"/>
              </a:ext>
            </a:extLst>
          </p:cNvPr>
          <p:cNvSpPr txBox="1"/>
          <p:nvPr/>
        </p:nvSpPr>
        <p:spPr>
          <a:xfrm>
            <a:off x="5714548" y="4615212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Abnormally high Saving is over $2trillion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EFB49-C5F5-4174-8001-DAA3FBA18D09}"/>
              </a:ext>
            </a:extLst>
          </p:cNvPr>
          <p:cNvSpPr txBox="1"/>
          <p:nvPr/>
        </p:nvSpPr>
        <p:spPr>
          <a:xfrm>
            <a:off x="2446591" y="2675176"/>
            <a:ext cx="497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 Note that Saving also went way up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6EF4C2-CB40-4775-A4A4-03F7E47BC19A}"/>
              </a:ext>
            </a:extLst>
          </p:cNvPr>
          <p:cNvGrpSpPr/>
          <p:nvPr/>
        </p:nvGrpSpPr>
        <p:grpSpPr>
          <a:xfrm>
            <a:off x="3550376" y="3505783"/>
            <a:ext cx="2137409" cy="1590675"/>
            <a:chOff x="3381375" y="3429000"/>
            <a:chExt cx="2137409" cy="159067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9C2B787-5A04-4BFD-84D1-03FEF058418D}"/>
                </a:ext>
              </a:extLst>
            </p:cNvPr>
            <p:cNvCxnSpPr/>
            <p:nvPr/>
          </p:nvCxnSpPr>
          <p:spPr>
            <a:xfrm flipV="1">
              <a:off x="3381375" y="3429000"/>
              <a:ext cx="0" cy="1590675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3F305F-6244-470C-92B0-B2CA2FA20821}"/>
                </a:ext>
              </a:extLst>
            </p:cNvPr>
            <p:cNvSpPr txBox="1"/>
            <p:nvPr/>
          </p:nvSpPr>
          <p:spPr>
            <a:xfrm>
              <a:off x="3381375" y="3875208"/>
              <a:ext cx="2137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Saving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37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AD7E-8618-42F3-956E-6C7D915B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1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ard-Hit Sector:  Small Business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73487-9BC7-40DC-A5A9-D62FB8790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76756-85C1-4F89-BA22-BEFA5A14A16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46099" y="1936471"/>
            <a:ext cx="5781732" cy="3365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559FD9-4028-4264-A0E1-087E8CC54256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6194942" y="1869686"/>
            <a:ext cx="5920188" cy="34766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154AE-2456-B142-B396-3D727D919F33}"/>
              </a:ext>
            </a:extLst>
          </p:cNvPr>
          <p:cNvSpPr txBox="1"/>
          <p:nvPr/>
        </p:nvSpPr>
        <p:spPr>
          <a:xfrm>
            <a:off x="391886" y="1401011"/>
            <a:ext cx="376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Biz Closures in the United States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C5C6E5-34E5-FC48-BECB-0ECB5B04A40E}"/>
              </a:ext>
            </a:extLst>
          </p:cNvPr>
          <p:cNvSpPr txBox="1"/>
          <p:nvPr/>
        </p:nvSpPr>
        <p:spPr>
          <a:xfrm>
            <a:off x="6529698" y="1401011"/>
            <a:ext cx="340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Biz Closures in San Francisco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037BB4-8F85-F64E-8FA5-F7D038AF17D6}"/>
              </a:ext>
            </a:extLst>
          </p:cNvPr>
          <p:cNvSpPr/>
          <p:nvPr/>
        </p:nvSpPr>
        <p:spPr>
          <a:xfrm>
            <a:off x="4982547" y="1929367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2CED62-E730-F045-A39A-15C5DFA0DEE0}"/>
              </a:ext>
            </a:extLst>
          </p:cNvPr>
          <p:cNvSpPr/>
          <p:nvPr/>
        </p:nvSpPr>
        <p:spPr>
          <a:xfrm>
            <a:off x="11103004" y="1869733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76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1C76-338D-F041-A3EC-5CE8154D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</a:t>
            </a:r>
            <a:r>
              <a:rPr lang="en-US" dirty="0"/>
              <a:t>all Businesses: They Didn’t Get Enough PPP</a:t>
            </a:r>
          </a:p>
        </p:txBody>
      </p:sp>
      <p:pic>
        <p:nvPicPr>
          <p:cNvPr id="6" name="Content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F38E3BD2-3F6D-8945-93B4-D4CD029A0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752600" y="1042615"/>
            <a:ext cx="8686800" cy="51876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A0C47-7979-1E46-85C8-C0ADE534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231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2F3DF-7FD6-0546-BA5F-E6993480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netary Policy: Federal Reserve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DE164-282E-6949-B019-8F6AB355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goal is to keep interest rates low, to facilitate continued borrowing.</a:t>
            </a:r>
          </a:p>
          <a:p>
            <a:pPr lvl="1"/>
            <a:r>
              <a:rPr lang="en-US" dirty="0"/>
              <a:t>Federal Funds Rate – rate at which banks lend to each other, usually overnight.</a:t>
            </a:r>
          </a:p>
          <a:p>
            <a:pPr lvl="1"/>
            <a:r>
              <a:rPr lang="en-US" dirty="0"/>
              <a:t>Purchases of U.S. Treasury securities – keep money flowing to the government at low rates of interest.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A2C85-9749-104A-A400-9C61D26E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3867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 – Last 5 Years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590190-B6C7-BF4C-917A-9A49694C4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23895726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97351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3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Reserve Assets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39200" y="1073426"/>
            <a:ext cx="10313600" cy="515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1D658-E8DA-3D44-B9C5-B9E19754C068}"/>
              </a:ext>
            </a:extLst>
          </p:cNvPr>
          <p:cNvSpPr txBox="1"/>
          <p:nvPr/>
        </p:nvSpPr>
        <p:spPr>
          <a:xfrm>
            <a:off x="10644351" y="141135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8.8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3CC72-F871-0740-95C5-B9AE9DAD33B6}"/>
              </a:ext>
            </a:extLst>
          </p:cNvPr>
          <p:cNvSpPr txBox="1"/>
          <p:nvPr/>
        </p:nvSpPr>
        <p:spPr>
          <a:xfrm>
            <a:off x="9633873" y="346716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F7F2-FFA1-654D-971B-EE423A4F5027}"/>
              </a:ext>
            </a:extLst>
          </p:cNvPr>
          <p:cNvSpPr txBox="1"/>
          <p:nvPr/>
        </p:nvSpPr>
        <p:spPr>
          <a:xfrm>
            <a:off x="4548351" y="445444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078C6-F3A4-3D4E-953F-3876F7BE2DD5}"/>
              </a:ext>
            </a:extLst>
          </p:cNvPr>
          <p:cNvSpPr txBox="1"/>
          <p:nvPr/>
        </p:nvSpPr>
        <p:spPr>
          <a:xfrm>
            <a:off x="4385538" y="1712343"/>
            <a:ext cx="45886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Largely Treasury Securities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E281F-5545-CF4D-A821-0E00C2F437CE}"/>
              </a:ext>
            </a:extLst>
          </p:cNvPr>
          <p:cNvSpPr txBox="1"/>
          <p:nvPr/>
        </p:nvSpPr>
        <p:spPr>
          <a:xfrm>
            <a:off x="4238368" y="3218794"/>
            <a:ext cx="1553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Financial Crisis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3E04D-6DD5-CF44-B9B9-AE8BF77F5365}"/>
              </a:ext>
            </a:extLst>
          </p:cNvPr>
          <p:cNvSpPr txBox="1"/>
          <p:nvPr/>
        </p:nvSpPr>
        <p:spPr>
          <a:xfrm>
            <a:off x="8974230" y="2561115"/>
            <a:ext cx="11030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Pandemic</a:t>
            </a:r>
          </a:p>
        </p:txBody>
      </p:sp>
    </p:spTree>
    <p:extLst>
      <p:ext uri="{BB962C8B-B14F-4D97-AF65-F5344CB8AC3E}">
        <p14:creationId xmlns:p14="http://schemas.microsoft.com/office/powerpoint/2010/main" val="6754550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 – Low Interest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6BA9ABC-EAC4-B04A-873A-87B600515E7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1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673080" cy="4351338"/>
          </a:xfrm>
        </p:spPr>
        <p:txBody>
          <a:bodyPr/>
          <a:lstStyle/>
          <a:p>
            <a:r>
              <a:rPr lang="en-US" dirty="0"/>
              <a:t>Contemporary Economic Policy</a:t>
            </a:r>
          </a:p>
          <a:p>
            <a:pPr lvl="1"/>
            <a:r>
              <a:rPr lang="en-US" b="1" dirty="0"/>
              <a:t>Week 1 (1/5): 	US Economy &amp; Coronavirus Economics</a:t>
            </a:r>
          </a:p>
          <a:p>
            <a:pPr lvl="1"/>
            <a:r>
              <a:rPr lang="en-US" dirty="0"/>
              <a:t>Week 2 (1/12): 	Climate Change Economics (Bevin </a:t>
            </a:r>
            <a:r>
              <a:rPr lang="en-US" dirty="0" err="1"/>
              <a:t>Ashenmiller</a:t>
            </a:r>
            <a:r>
              <a:rPr lang="en-US" dirty="0"/>
              <a:t>, Occidental 				College)</a:t>
            </a:r>
          </a:p>
          <a:p>
            <a:pPr lvl="1"/>
            <a:r>
              <a:rPr lang="en-US" dirty="0"/>
              <a:t>Week 3 (1/19): 	Health Economics (Me)</a:t>
            </a:r>
          </a:p>
          <a:p>
            <a:pPr lvl="1"/>
            <a:r>
              <a:rPr lang="en-US" dirty="0"/>
              <a:t>Week 4 (1/26): 	Economics of Immigration (Jennifer Alix-Garcia, Oregon St.)</a:t>
            </a:r>
          </a:p>
          <a:p>
            <a:pPr lvl="1"/>
            <a:r>
              <a:rPr lang="en-US" dirty="0"/>
              <a:t>Week 5 (2/2):	Infrastructure Economics (Mallika </a:t>
            </a:r>
            <a:r>
              <a:rPr lang="en-US" dirty="0" err="1"/>
              <a:t>Pung</a:t>
            </a:r>
            <a:r>
              <a:rPr lang="en-US" dirty="0"/>
              <a:t>, Univ. of New Mexico)</a:t>
            </a:r>
          </a:p>
          <a:p>
            <a:pPr lvl="1"/>
            <a:r>
              <a:rPr lang="en-US" dirty="0"/>
              <a:t>Week 6 (2/9):	The U.S. Safety Net (Marianne </a:t>
            </a:r>
            <a:r>
              <a:rPr lang="en-US" dirty="0" err="1"/>
              <a:t>Bitler</a:t>
            </a:r>
            <a:r>
              <a:rPr lang="en-US" dirty="0"/>
              <a:t>, UC Davis)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21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3208-60F1-469C-A300-0E7F69D0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6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“</a:t>
            </a:r>
            <a:r>
              <a:rPr lang="en-US" dirty="0"/>
              <a:t>K-shaped” recovery?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D8EEB-24DE-45BC-9662-5A6ACC6B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4" y="2756842"/>
            <a:ext cx="10677939" cy="365594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Executive Summary</a:t>
            </a:r>
          </a:p>
          <a:p>
            <a:r>
              <a:rPr lang="en-US" b="0" dirty="0"/>
              <a:t>Those with financial wealth/residential real estate have seen its value grow in excess of inflation.</a:t>
            </a:r>
          </a:p>
          <a:p>
            <a:r>
              <a:rPr lang="en-US" b="0" dirty="0"/>
              <a:t>High income earners (&gt;60k/</a:t>
            </a:r>
            <a:r>
              <a:rPr lang="en-US" b="0" dirty="0" err="1"/>
              <a:t>yr</a:t>
            </a:r>
            <a:r>
              <a:rPr lang="en-US" b="0" dirty="0"/>
              <a:t>) have largely kept their jobs; </a:t>
            </a:r>
          </a:p>
          <a:p>
            <a:pPr lvl="1"/>
            <a:r>
              <a:rPr lang="en-US" b="0" dirty="0"/>
              <a:t>middle and low income earners have depressed employment rates</a:t>
            </a:r>
          </a:p>
          <a:p>
            <a:r>
              <a:rPr lang="en-US" b="0" dirty="0"/>
              <a:t>Women are disproportionately exiting labor force.</a:t>
            </a:r>
          </a:p>
          <a:p>
            <a:r>
              <a:rPr lang="en-US" b="0" dirty="0"/>
              <a:t>Food insecurity has been very high.</a:t>
            </a:r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6ECB3-D69C-46BC-BA3A-376FD27A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229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2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overy/Recession for Whom?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33426" y="912953"/>
            <a:ext cx="8496673" cy="5317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88A1A3-AE3F-4C17-932A-BA7E73A517D5}"/>
              </a:ext>
            </a:extLst>
          </p:cNvPr>
          <p:cNvSpPr txBox="1"/>
          <p:nvPr/>
        </p:nvSpPr>
        <p:spPr>
          <a:xfrm>
            <a:off x="373961" y="1326098"/>
            <a:ext cx="295946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10 S&amp;P Stocks: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Apple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Microsoft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Amazon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Facebook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Alphabet Class A shares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Alphabet Class C shares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Berkshire Hathaway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Johnson &amp; Johnson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Visa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Procter &amp; Gamble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4007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E66FE-9D58-4648-9F88-34936C0D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</a:t>
            </a:r>
            <a:r>
              <a:rPr lang="en-US" dirty="0"/>
              <a:t>w Wage Employment is Lagging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78E1A-A6FE-9749-9290-C57044BB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20FA8-310A-264D-8A5D-220E9696655A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018334" y="1016999"/>
            <a:ext cx="8155542" cy="52132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1CA1F2-3B1C-064A-9C60-2459692F2DEE}"/>
              </a:ext>
            </a:extLst>
          </p:cNvPr>
          <p:cNvSpPr/>
          <p:nvPr/>
        </p:nvSpPr>
        <p:spPr>
          <a:xfrm>
            <a:off x="8855277" y="924101"/>
            <a:ext cx="1600200" cy="56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740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4767-A733-48D7-B04E-A3DB57D7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17" y="136525"/>
            <a:ext cx="3605572" cy="167660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 Lo</a:t>
            </a:r>
            <a:r>
              <a:rPr lang="en-US" dirty="0"/>
              <a:t>w Income Troubles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29A41-EEA1-462E-8D8B-88F35A0F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2608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/>
              <a:pPr>
                <a:spcAft>
                  <a:spcPts val="600"/>
                </a:spcAft>
              </a:pPr>
              <a:t>63</a:t>
            </a:fld>
            <a:endParaRPr lang="en-GB"/>
          </a:p>
        </p:txBody>
      </p:sp>
      <p:pic>
        <p:nvPicPr>
          <p:cNvPr id="5" name="Picture 2" descr="1 in 3 Adults Had Trouble Paying for Usual Household Expenses in Last 7 Days">
            <a:extLst>
              <a:ext uri="{FF2B5EF4-FFF2-40B4-BE49-F238E27FC236}">
                <a16:creationId xmlns:a16="http://schemas.microsoft.com/office/drawing/2014/main" id="{7F46EDE1-1798-4DC1-B874-DB286E6E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 b="-1"/>
          <a:stretch/>
        </p:blipFill>
        <p:spPr bwMode="auto">
          <a:xfrm>
            <a:off x="4359369" y="722376"/>
            <a:ext cx="626364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7246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D57B-F50E-BB4B-911C-53C2C92D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onavirus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C8232-A58D-E046-ADF5-9EFC15E5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141880-DA95-3340-81C1-AC6AA3444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515" y="1602225"/>
            <a:ext cx="6054969" cy="4351338"/>
          </a:xfrm>
        </p:spPr>
        <p:txBody>
          <a:bodyPr/>
          <a:lstStyle/>
          <a:p>
            <a:r>
              <a:rPr lang="en-US" dirty="0"/>
              <a:t>Resources to weather the storm.</a:t>
            </a:r>
          </a:p>
          <a:p>
            <a:r>
              <a:rPr lang="en-US" dirty="0"/>
              <a:t>Racial inequities.</a:t>
            </a:r>
          </a:p>
          <a:p>
            <a:r>
              <a:rPr lang="en-US" dirty="0"/>
              <a:t>Educational inequities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Low wage jobs are at risk.</a:t>
            </a:r>
          </a:p>
        </p:txBody>
      </p:sp>
    </p:spTree>
    <p:extLst>
      <p:ext uri="{BB962C8B-B14F-4D97-AF65-F5344CB8AC3E}">
        <p14:creationId xmlns:p14="http://schemas.microsoft.com/office/powerpoint/2010/main" val="27130044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/>
              <a:t>roblem Exacerbated….Not Created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42" y="840163"/>
            <a:ext cx="7236515" cy="5427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00723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1698E-EE8D-4234-BDF3-407C7B293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Cur</a:t>
            </a:r>
            <a:r>
              <a:rPr lang="en-US" dirty="0"/>
              <a:t>rent Deficits in Perspective: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02D1D-DDD5-4CB1-AF2E-A02CDEF75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budgetary cost of the 3 major fiscal packages during the pandemic was over $5 trillion.  As a share of the economy this is almost the size of war production in 1943.</a:t>
            </a:r>
          </a:p>
          <a:p>
            <a:pPr marL="457200" lvl="1" indent="0">
              <a:buNone/>
            </a:pPr>
            <a:r>
              <a:rPr lang="en-US" dirty="0"/>
              <a:t>			(Romer, </a:t>
            </a:r>
            <a:r>
              <a:rPr lang="en-US" i="1" dirty="0"/>
              <a:t>Brookings Papers on Economic Activity</a:t>
            </a:r>
            <a:r>
              <a:rPr lang="en-US" dirty="0"/>
              <a:t>, 3/25/2021.)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Since March of 2021, Fed net holdings of US Treasury bonds have increased by $2.7 trillion.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45B92-1332-4E60-9862-62556A8F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045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Climbing!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117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78CB-97A3-534A-A040-9C0BE037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in Historical Perspective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D5714BEC-6276-B44C-875A-76795BB8E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758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4C20-4968-F842-A254-F50F29BC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648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3B96-75F7-FB49-8190-A32A329D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2936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DD7F-5BFB-764C-A404-6918D72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Index to Follow: CPI or PCE?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1CA4A-E6CB-3C46-80D7-8B603D27C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CPI is the headline statistic, followed by most newspapers.</a:t>
            </a:r>
          </a:p>
          <a:p>
            <a:pPr lvl="1"/>
            <a:r>
              <a:rPr lang="en-US" dirty="0"/>
              <a:t>Allows more granularity – ability to look at specific products.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PCE is the one followed by the Fed.</a:t>
            </a:r>
          </a:p>
          <a:p>
            <a:pPr lvl="1"/>
            <a:r>
              <a:rPr lang="en-US" dirty="0"/>
              <a:t>Why?</a:t>
            </a:r>
          </a:p>
          <a:p>
            <a:pPr lvl="2"/>
            <a:r>
              <a:rPr lang="en-US" dirty="0"/>
              <a:t>Accounts for short term fluctuations in consumer purchases.</a:t>
            </a:r>
          </a:p>
          <a:p>
            <a:pPr lvl="2"/>
            <a:r>
              <a:rPr lang="en-US" dirty="0"/>
              <a:t>Based on more reliable data.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Fed generally pays attention to the core inflation #s.</a:t>
            </a:r>
          </a:p>
          <a:p>
            <a:pPr lvl="1"/>
            <a:r>
              <a:rPr lang="en-US" dirty="0"/>
              <a:t>Excluding food and energy.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53D00-F35C-5A4B-A8CE-3BB02A39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562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7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Infl</a:t>
            </a:r>
            <a:r>
              <a:rPr lang="en-US" sz="3600" dirty="0"/>
              <a:t>ation – The Fed’s Metric!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653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PCE and Fed Suggest: I don’t know.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916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B004D-673D-7D4C-A7E3-FB405CB6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8225D-F2EA-DC46-83B8-28CE97E5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762000"/>
            <a:ext cx="1012190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B2D780-7539-8F40-B7AA-F5F140FF7B4E}"/>
              </a:ext>
            </a:extLst>
          </p:cNvPr>
          <p:cNvSpPr txBox="1"/>
          <p:nvPr/>
        </p:nvSpPr>
        <p:spPr>
          <a:xfrm>
            <a:off x="10121326" y="6456851"/>
            <a:ext cx="1484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Investopedia</a:t>
            </a:r>
          </a:p>
        </p:txBody>
      </p:sp>
    </p:spTree>
    <p:extLst>
      <p:ext uri="{BB962C8B-B14F-4D97-AF65-F5344CB8AC3E}">
        <p14:creationId xmlns:p14="http://schemas.microsoft.com/office/powerpoint/2010/main" val="9110064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1CA6-0F4B-4046-8E3D-493D672D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9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’re Buying Mostly …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3B297-0BDC-7646-BE95-39D3B3A75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9B161-4081-844B-A972-FE5F6810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4B44B-F557-9040-8826-1FB71C9F8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0" y="1079500"/>
            <a:ext cx="9766300" cy="469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D2088-DEC0-CA44-B47C-4E5184117314}"/>
              </a:ext>
            </a:extLst>
          </p:cNvPr>
          <p:cNvSpPr txBox="1"/>
          <p:nvPr/>
        </p:nvSpPr>
        <p:spPr>
          <a:xfrm>
            <a:off x="9070428" y="6456851"/>
            <a:ext cx="18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Jason Furman, PIIE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93855-1ADC-7843-8691-796E3B4781C5}"/>
              </a:ext>
            </a:extLst>
          </p:cNvPr>
          <p:cNvSpPr txBox="1"/>
          <p:nvPr/>
        </p:nvSpPr>
        <p:spPr>
          <a:xfrm>
            <a:off x="4759231" y="4540197"/>
            <a:ext cx="26709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Demand-Pull</a:t>
            </a:r>
          </a:p>
        </p:txBody>
      </p:sp>
    </p:spTree>
    <p:extLst>
      <p:ext uri="{BB962C8B-B14F-4D97-AF65-F5344CB8AC3E}">
        <p14:creationId xmlns:p14="http://schemas.microsoft.com/office/powerpoint/2010/main" val="202082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E16F-9E21-4949-BD71-F4A1BE18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Chains Are at the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1F940-3D7E-B147-A909-9A0C1B58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D39A3-F10C-AB4E-A1D3-D5404C6F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19" y="941621"/>
            <a:ext cx="7426161" cy="528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669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ECFD-4E5F-3147-8461-8474CB70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Supply Chains?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63692-5411-AB4A-821E-B64F765F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F7F0F-E0C8-154B-852D-6CB7D6BD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71" y="857160"/>
            <a:ext cx="6442292" cy="5417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11580-872F-0D47-8975-5572B5944F60}"/>
              </a:ext>
            </a:extLst>
          </p:cNvPr>
          <p:cNvSpPr txBox="1"/>
          <p:nvPr/>
        </p:nvSpPr>
        <p:spPr>
          <a:xfrm>
            <a:off x="7985974" y="6554787"/>
            <a:ext cx="4167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www.cfr.org</a:t>
            </a:r>
            <a:r>
              <a:rPr lang="en-US" sz="1200" dirty="0"/>
              <a:t>/article/what-happened-supply-chains-2021</a:t>
            </a:r>
          </a:p>
        </p:txBody>
      </p:sp>
    </p:spTree>
    <p:extLst>
      <p:ext uri="{BB962C8B-B14F-4D97-AF65-F5344CB8AC3E}">
        <p14:creationId xmlns:p14="http://schemas.microsoft.com/office/powerpoint/2010/main" val="5145474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1D65-4E99-4D49-AED2-2191C898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Concentrated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D2CB956B-4BC5-8649-9607-DBA0282F24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82882" y="1300163"/>
            <a:ext cx="5936918" cy="4319339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10C1134-5845-A140-A47C-1CE79172B9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200" y="1325563"/>
            <a:ext cx="5936918" cy="431933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50A23-B73A-FC48-BE6A-A6B6DE9E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9E16D-83B5-2046-B0D4-F27B416F6617}"/>
              </a:ext>
            </a:extLst>
          </p:cNvPr>
          <p:cNvSpPr txBox="1"/>
          <p:nvPr/>
        </p:nvSpPr>
        <p:spPr>
          <a:xfrm>
            <a:off x="4965132" y="4504571"/>
            <a:ext cx="20725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Cost-Push</a:t>
            </a:r>
          </a:p>
        </p:txBody>
      </p:sp>
    </p:spTree>
    <p:extLst>
      <p:ext uri="{BB962C8B-B14F-4D97-AF65-F5344CB8AC3E}">
        <p14:creationId xmlns:p14="http://schemas.microsoft.com/office/powerpoint/2010/main" val="23916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B719A-5294-7747-8C3B-056AF234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porate Profits…Adding to Inflation?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43D3A9AD-66F9-4A47-9D31-133DF8CDB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32729" y="1066955"/>
            <a:ext cx="10326542" cy="51632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4534C-AD15-5C48-A1F7-E034ABBC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9335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9349-F75C-4BB6-AB33-68991D24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Puz</a:t>
            </a:r>
            <a:r>
              <a:rPr lang="en-US" dirty="0"/>
              <a:t>zle:  Is Inflation Permanently Higher?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11030-6C8D-41D5-B96E-904CEB439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Fed: Price increases may be: </a:t>
            </a:r>
          </a:p>
          <a:p>
            <a:pPr lvl="1"/>
            <a:r>
              <a:rPr lang="en-US" dirty="0"/>
              <a:t>1) rebound from low prices last year; </a:t>
            </a:r>
          </a:p>
          <a:p>
            <a:pPr lvl="1"/>
            <a:r>
              <a:rPr lang="en-US" dirty="0"/>
              <a:t>2) temporary due to supply chain disruptions; e.g., used cars, </a:t>
            </a:r>
            <a:r>
              <a:rPr lang="en-US" dirty="0" err="1"/>
              <a:t>bldg</a:t>
            </a:r>
            <a:r>
              <a:rPr lang="en-US" dirty="0"/>
              <a:t> supplies.</a:t>
            </a:r>
          </a:p>
          <a:p>
            <a:pPr lvl="1"/>
            <a:r>
              <a:rPr lang="en-US" dirty="0"/>
              <a:t>3) influenced by rising wages in the future.</a:t>
            </a:r>
          </a:p>
          <a:p>
            <a:endParaRPr lang="en-US" dirty="0"/>
          </a:p>
          <a:p>
            <a:r>
              <a:rPr lang="en-US" dirty="0"/>
              <a:t>On the other hand:  We are close to full employment and monetary and fiscal policies are very easy.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Nobody knows, but Fed has wavered in its optimism.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17A9B-4ABB-47C8-930C-1CC3D198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69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63C8C-35B5-4D56-AC2E-DE26E31B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rnational Comparison: Health Spending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6239B-1605-4C30-BEE7-CDEBAA663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61933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D625F-C7AE-4A88-BC66-495165B72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062" y="896557"/>
            <a:ext cx="9443544" cy="53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75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07E9-9A25-0148-AC73-E3B61751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</a:t>
            </a:r>
            <a:r>
              <a:rPr lang="en-US"/>
              <a:t>: Critical </a:t>
            </a:r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15084-21D5-9B4F-80A7-5ADEBE202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Inequities</a:t>
            </a:r>
          </a:p>
          <a:p>
            <a:pPr lvl="1"/>
            <a:r>
              <a:rPr lang="en-US" dirty="0"/>
              <a:t>Price changes vary wildly across goods.</a:t>
            </a:r>
          </a:p>
          <a:p>
            <a:pPr lvl="1"/>
            <a:r>
              <a:rPr lang="en-US" dirty="0"/>
              <a:t>How inflation hits you depends on what you buy and your level of income.</a:t>
            </a:r>
          </a:p>
          <a:p>
            <a:pPr lvl="2"/>
            <a:r>
              <a:rPr lang="en-US" dirty="0"/>
              <a:t>Some evidence that lower income individuals face higher inflation.</a:t>
            </a:r>
          </a:p>
          <a:p>
            <a:pPr lvl="1"/>
            <a:endParaRPr lang="en-US" dirty="0"/>
          </a:p>
          <a:p>
            <a:r>
              <a:rPr lang="en-US" dirty="0"/>
              <a:t>Online inflation is much lower than the CPI</a:t>
            </a:r>
          </a:p>
          <a:p>
            <a:pPr lvl="1"/>
            <a:r>
              <a:rPr lang="en-US" dirty="0"/>
              <a:t>Estimates suggest about 2% lower.</a:t>
            </a:r>
          </a:p>
          <a:p>
            <a:pPr lvl="1"/>
            <a:endParaRPr lang="en-US" dirty="0"/>
          </a:p>
          <a:p>
            <a:r>
              <a:rPr lang="en-US" dirty="0"/>
              <a:t>Both have implications for the policy response.</a:t>
            </a:r>
          </a:p>
          <a:p>
            <a:pPr lvl="1"/>
            <a:r>
              <a:rPr lang="en-US" dirty="0"/>
              <a:t>Safety net? Antitrust action?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A9028-CD39-9B45-8BE2-BA751D1F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8258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9DD6-59F0-B344-BF83-80968EA7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Resignation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8C56A-7B52-B749-8188-3CB1F3BF2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76BC2-354F-1F43-934A-449A8CEB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362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F370-2712-4C49-94B3-F1CD7DBC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Are High! The Great Resignation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9D3ED7-18D4-2142-83E2-2EB6F2BB5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53B1F-C4EF-6D4F-A2EE-C88A4711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6116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5871-0770-5E43-B171-91ADB4E9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– Rising, but More in Some Industries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F9D02C78-9627-A041-9EAC-D0A7803B3F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176049" y="1795681"/>
            <a:ext cx="5843751" cy="4251557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1B99DBA2-5EEE-2243-B39E-38D2C2E088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199" y="1795681"/>
            <a:ext cx="5843751" cy="425155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C9D87-917E-8F4F-A3F6-00059763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151A2-E084-6D49-8DD3-CEE75050CDCC}"/>
              </a:ext>
            </a:extLst>
          </p:cNvPr>
          <p:cNvSpPr txBox="1"/>
          <p:nvPr/>
        </p:nvSpPr>
        <p:spPr>
          <a:xfrm>
            <a:off x="3329609" y="2246243"/>
            <a:ext cx="1920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Accom. &amp; Food Services</a:t>
            </a:r>
          </a:p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2DB7A-F840-7041-B621-4899193BB4AB}"/>
              </a:ext>
            </a:extLst>
          </p:cNvPr>
          <p:cNvSpPr txBox="1"/>
          <p:nvPr/>
        </p:nvSpPr>
        <p:spPr>
          <a:xfrm>
            <a:off x="4833730" y="3121223"/>
            <a:ext cx="596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19200"/>
                </a:solidFill>
              </a:rPr>
              <a:t>Retail</a:t>
            </a:r>
          </a:p>
        </p:txBody>
      </p:sp>
    </p:spTree>
    <p:extLst>
      <p:ext uri="{BB962C8B-B14F-4D97-AF65-F5344CB8AC3E}">
        <p14:creationId xmlns:p14="http://schemas.microsoft.com/office/powerpoint/2010/main" val="1175545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6618602-C285-374C-85AE-083C5095E962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325941" y="1201026"/>
            <a:ext cx="7540118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6B62D-BB09-3643-B1CE-CD8B10EC1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</a:t>
            </a:r>
            <a:r>
              <a:rPr lang="en-US" dirty="0"/>
              <a:t> is Happening Despite Rising Wages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13A34035-FFDA-8C44-9A26-E9850BDED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r:link="rId5"/>
          <a:stretch>
            <a:fillRect/>
          </a:stretch>
        </p:blipFill>
        <p:spPr>
          <a:xfrm>
            <a:off x="2325941" y="1201026"/>
            <a:ext cx="7540118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612BF-2A6F-834C-AF0F-4497FF4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3092A-5266-0F4F-977E-3312A6E1E63E}"/>
              </a:ext>
            </a:extLst>
          </p:cNvPr>
          <p:cNvSpPr txBox="1"/>
          <p:nvPr/>
        </p:nvSpPr>
        <p:spPr>
          <a:xfrm>
            <a:off x="6926918" y="1677423"/>
            <a:ext cx="1693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74F26-369A-2A4E-8116-108B9A347420}"/>
              </a:ext>
            </a:extLst>
          </p:cNvPr>
          <p:cNvSpPr txBox="1"/>
          <p:nvPr/>
        </p:nvSpPr>
        <p:spPr>
          <a:xfrm>
            <a:off x="7773593" y="3371088"/>
            <a:ext cx="1224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Total Nonfarm</a:t>
            </a:r>
          </a:p>
        </p:txBody>
      </p:sp>
    </p:spTree>
    <p:extLst>
      <p:ext uri="{BB962C8B-B14F-4D97-AF65-F5344CB8AC3E}">
        <p14:creationId xmlns:p14="http://schemas.microsoft.com/office/powerpoint/2010/main" val="120502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1779-FA67-DC48-A0FB-FB09B909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Adjusted Wages Are Falling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5E9C1-3EFF-0A40-97B4-6C2EB2CD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pic>
        <p:nvPicPr>
          <p:cNvPr id="16" name="Content Placeholder 15" descr="Chart&#10;&#10;Description automatically generated">
            <a:extLst>
              <a:ext uri="{FF2B5EF4-FFF2-40B4-BE49-F238E27FC236}">
                <a16:creationId xmlns:a16="http://schemas.microsoft.com/office/drawing/2014/main" id="{81B69AF8-A6D5-DC47-A245-2C79A19E3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55712" y="1336056"/>
            <a:ext cx="9788339" cy="4894170"/>
          </a:xfr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5F906F70-B2B9-D84E-AC6F-530D70A28C25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255712" y="1363745"/>
            <a:ext cx="9788339" cy="4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6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3D223-940E-1F48-91E0-195C16D2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Dec</a:t>
            </a:r>
            <a:r>
              <a:rPr lang="en-US" dirty="0"/>
              <a:t>lining Resources May Change Things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976C88AA-EEF6-9E48-8A91-77CC23E84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254045" y="994173"/>
            <a:ext cx="7683909" cy="52360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2D20E-B73E-5F40-BF7F-5C7C1484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43319-F3B7-6644-9C08-449F557F0A9F}"/>
              </a:ext>
            </a:extLst>
          </p:cNvPr>
          <p:cNvSpPr txBox="1"/>
          <p:nvPr/>
        </p:nvSpPr>
        <p:spPr>
          <a:xfrm>
            <a:off x="9272751" y="6412788"/>
            <a:ext cx="22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NYTimes.com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3824F4-D416-ED4A-9212-FC980FF2A55F}"/>
              </a:ext>
            </a:extLst>
          </p:cNvPr>
          <p:cNvSpPr/>
          <p:nvPr/>
        </p:nvSpPr>
        <p:spPr>
          <a:xfrm>
            <a:off x="8402595" y="2248930"/>
            <a:ext cx="1535359" cy="815546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9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9159-28E8-F64B-B911-69B015A9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</a:t>
            </a:r>
            <a:r>
              <a:rPr lang="en-US" dirty="0"/>
              <a:t>uctural Changes?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2BF86-23E3-604A-85EB-B95D5E050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4562"/>
            <a:ext cx="5181600" cy="4189162"/>
          </a:xfrm>
        </p:spPr>
        <p:txBody>
          <a:bodyPr/>
          <a:lstStyle/>
          <a:p>
            <a:r>
              <a:rPr lang="en-US" dirty="0"/>
              <a:t>Retail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Telehealth</a:t>
            </a:r>
          </a:p>
          <a:p>
            <a:r>
              <a:rPr lang="en-US" dirty="0"/>
              <a:t>Business travel?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CFC69-3161-1E47-AF19-31A73CBE9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4562"/>
            <a:ext cx="5181600" cy="4189162"/>
          </a:xfrm>
        </p:spPr>
        <p:txBody>
          <a:bodyPr/>
          <a:lstStyle/>
          <a:p>
            <a:r>
              <a:rPr lang="en-US" dirty="0"/>
              <a:t>Wealth concentration</a:t>
            </a:r>
          </a:p>
          <a:p>
            <a:r>
              <a:rPr lang="en-US" dirty="0"/>
              <a:t>Industry concentration</a:t>
            </a:r>
          </a:p>
          <a:p>
            <a:r>
              <a:rPr lang="en-US" dirty="0"/>
              <a:t>Automation</a:t>
            </a:r>
          </a:p>
          <a:p>
            <a:r>
              <a:rPr lang="en-US" dirty="0"/>
              <a:t>NFL Scoring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9F83F-155D-944E-ACC8-E54AA2CE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444FDA-2852-E44E-B926-28B6C119DD7E}"/>
              </a:ext>
            </a:extLst>
          </p:cNvPr>
          <p:cNvSpPr txBox="1">
            <a:spLocks/>
          </p:cNvSpPr>
          <p:nvPr/>
        </p:nvSpPr>
        <p:spPr>
          <a:xfrm>
            <a:off x="838200" y="1734853"/>
            <a:ext cx="10515600" cy="11255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Pandemic has been an accelerant.</a:t>
            </a:r>
          </a:p>
          <a:p>
            <a:pPr lvl="1"/>
            <a:r>
              <a:rPr lang="en-US"/>
              <a:t>Not a change agent.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6438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A29C-0E1A-724F-8141-983F060F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21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so Excited About Telecommuting?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35055-4D4C-9B41-AB27-E2E144143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at home appears to be really high during pandemic.</a:t>
            </a:r>
          </a:p>
          <a:p>
            <a:pPr lvl="1"/>
            <a:r>
              <a:rPr lang="en-US" dirty="0"/>
              <a:t>Nothing else to do.</a:t>
            </a:r>
          </a:p>
          <a:p>
            <a:pPr lvl="1"/>
            <a:r>
              <a:rPr lang="en-US" dirty="0"/>
              <a:t>Short term – corporate culture and new hires – visibility to the boss – camaraderie.</a:t>
            </a:r>
          </a:p>
          <a:p>
            <a:pPr lvl="1"/>
            <a:endParaRPr lang="en-US" dirty="0"/>
          </a:p>
          <a:p>
            <a:r>
              <a:rPr lang="en-US" dirty="0"/>
              <a:t>CEOs are salivating over reduced Comm RE costs.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ED8ED-521B-134C-BCCC-68D816000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1765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8B6A-7B9A-084F-A11D-ACCDF274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6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Tele</a:t>
            </a:r>
            <a:r>
              <a:rPr lang="en-US" dirty="0"/>
              <a:t>commuting – Will it Stick?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0BB9E-F263-714D-8CBD-BF3232FA4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Working from home is ALWAYS less productive than working in the office.</a:t>
            </a:r>
          </a:p>
          <a:p>
            <a:pPr lvl="1"/>
            <a:r>
              <a:rPr lang="en-US" dirty="0"/>
              <a:t>But the gap has shrunk because of technology.</a:t>
            </a:r>
          </a:p>
          <a:p>
            <a:r>
              <a:rPr lang="en-US" dirty="0"/>
              <a:t>In the interest of workplace productivity, employers are likely to allow more working from home.</a:t>
            </a:r>
          </a:p>
          <a:p>
            <a:pPr lvl="1"/>
            <a:r>
              <a:rPr lang="en-US" dirty="0"/>
              <a:t>Increased in-office moral and hence productivity.</a:t>
            </a:r>
          </a:p>
          <a:p>
            <a:pPr lvl="1"/>
            <a:r>
              <a:rPr lang="en-US" dirty="0"/>
              <a:t>But not 100% or even 50%.  How much?</a:t>
            </a:r>
          </a:p>
          <a:p>
            <a:r>
              <a:rPr lang="en-US" dirty="0"/>
              <a:t>Has important implications for real estate.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E2836-CEA5-E346-A619-42D74FC8D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978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FA09-0AFB-7246-A344-469F30983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6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Population in 2017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46EA99-2103-7443-AE03-9982E2DB3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5186533" y="959614"/>
            <a:ext cx="5026439" cy="54400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929D4-5631-6047-A803-96F201AF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F8DFE-145A-D84A-890A-939E4FECD1C1}"/>
              </a:ext>
            </a:extLst>
          </p:cNvPr>
          <p:cNvSpPr txBox="1"/>
          <p:nvPr/>
        </p:nvSpPr>
        <p:spPr>
          <a:xfrm>
            <a:off x="3796747" y="6456851"/>
            <a:ext cx="7656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https://www.pewresearch.org/fact-tank/2019/07/12/how-pew-research-center-counts-unauthorized-immigrants-in-us/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F6D66-8E3F-C745-8E79-FC46D332BE9F}"/>
              </a:ext>
            </a:extLst>
          </p:cNvPr>
          <p:cNvSpPr txBox="1"/>
          <p:nvPr/>
        </p:nvSpPr>
        <p:spPr>
          <a:xfrm>
            <a:off x="552572" y="2897650"/>
            <a:ext cx="4633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Categories of the total number </a:t>
            </a:r>
          </a:p>
          <a:p>
            <a:r>
              <a:rPr lang="en-US" sz="2400" b="1" dirty="0"/>
              <a:t>of immigrants in the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6441019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03CF5-2F16-5A4D-AA9F-347C80B4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</a:t>
            </a:r>
            <a:r>
              <a:rPr lang="en-US" dirty="0"/>
              <a:t>idential Real Estate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6C721-FD1E-2E4D-9EC2-01E7360C6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Rental markets</a:t>
            </a:r>
          </a:p>
          <a:p>
            <a:pPr lvl="1"/>
            <a:r>
              <a:rPr lang="en-US" dirty="0"/>
              <a:t>Eviction moratoria are over.</a:t>
            </a:r>
          </a:p>
          <a:p>
            <a:pPr lvl="2"/>
            <a:r>
              <a:rPr lang="en-US" dirty="0"/>
              <a:t>CA: Making payments can stay + 25%.</a:t>
            </a:r>
          </a:p>
          <a:p>
            <a:pPr lvl="2"/>
            <a:r>
              <a:rPr lang="en-US" dirty="0"/>
              <a:t>Self-evictions?</a:t>
            </a:r>
          </a:p>
          <a:p>
            <a:pPr lvl="1"/>
            <a:r>
              <a:rPr lang="en-US" dirty="0"/>
              <a:t>Not enough in the American Rescue Plan.</a:t>
            </a:r>
          </a:p>
          <a:p>
            <a:pPr lvl="1"/>
            <a:r>
              <a:rPr lang="en-US" dirty="0"/>
              <a:t>Reports of rents rising significantly.</a:t>
            </a:r>
          </a:p>
          <a:p>
            <a:r>
              <a:rPr lang="en-US" dirty="0"/>
              <a:t>Owned homes</a:t>
            </a:r>
          </a:p>
          <a:p>
            <a:pPr lvl="1"/>
            <a:r>
              <a:rPr lang="en-US" dirty="0"/>
              <a:t>Depends on location. </a:t>
            </a:r>
          </a:p>
          <a:p>
            <a:pPr lvl="2"/>
            <a:r>
              <a:rPr lang="en-US" dirty="0"/>
              <a:t>San Francisco – recovering.</a:t>
            </a:r>
          </a:p>
          <a:p>
            <a:pPr lvl="2"/>
            <a:r>
              <a:rPr lang="en-US" dirty="0"/>
              <a:t>Los Angeles County – continued strength.</a:t>
            </a:r>
          </a:p>
          <a:p>
            <a:pPr lvl="1"/>
            <a:r>
              <a:rPr lang="en-US" dirty="0"/>
              <a:t>Size matters: large homes are selling particularly well.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93F26-5504-4C48-AD12-0722AA326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1537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Cost of 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938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and Housing Starts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096001" y="1598140"/>
            <a:ext cx="5771223" cy="384561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6CB5E-64BE-4749-8FD1-715688D8C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r:link="rId6"/>
          <a:srcRect/>
          <a:stretch>
            <a:fillRect/>
          </a:stretch>
        </p:blipFill>
        <p:spPr>
          <a:xfrm>
            <a:off x="208733" y="1608204"/>
            <a:ext cx="5779008" cy="3850798"/>
          </a:xfrm>
        </p:spPr>
      </p:pic>
    </p:spTree>
    <p:extLst>
      <p:ext uri="{BB962C8B-B14F-4D97-AF65-F5344CB8AC3E}">
        <p14:creationId xmlns:p14="http://schemas.microsoft.com/office/powerpoint/2010/main" val="42525378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8DF6-3367-1F41-97D5-77D91664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</a:t>
            </a:r>
            <a:r>
              <a:rPr lang="en-US" dirty="0"/>
              <a:t>l Estate Prices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9383E5-193A-D84D-AEBA-C1B55C972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399064" y="852866"/>
            <a:ext cx="7393870" cy="53773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59A66-94B0-BE4F-A164-63E3F3ABE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6462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96A4-0269-A148-BC57-E8F35B9F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 Experiences Differ!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6DC2E9-5448-764B-95DA-5EC81EAC46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741" y="1325563"/>
            <a:ext cx="5934944" cy="431632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59B39-60D9-6E4D-87C6-8D85FE8D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D311040-8D72-0646-94A9-932B216A4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6116663" y="1325563"/>
            <a:ext cx="5934942" cy="431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0895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6095-2899-A446-AEC5-9A71BD4B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Pri</a:t>
            </a:r>
            <a:r>
              <a:rPr lang="en-US" dirty="0"/>
              <a:t>mary Topics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87BD4-4CD4-5F47-872F-893D5F32D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0730"/>
            <a:ext cx="10644553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GDP</a:t>
            </a:r>
          </a:p>
          <a:p>
            <a:pPr lvl="1"/>
            <a:r>
              <a:rPr lang="en-US" dirty="0"/>
              <a:t>Recovered the decline, but not where it should be.</a:t>
            </a:r>
          </a:p>
          <a:p>
            <a:pPr lvl="1"/>
            <a:r>
              <a:rPr lang="en-US" dirty="0"/>
              <a:t>Won’t recover previous forecast until late 2022.</a:t>
            </a:r>
          </a:p>
          <a:p>
            <a:r>
              <a:rPr lang="en-US" dirty="0"/>
              <a:t>Employment</a:t>
            </a:r>
          </a:p>
          <a:p>
            <a:pPr lvl="1"/>
            <a:r>
              <a:rPr lang="en-US" dirty="0"/>
              <a:t>Still down 8.6 million jobs relative to forecast.  (3.9 million relative to Feb/20).</a:t>
            </a:r>
          </a:p>
          <a:p>
            <a:pPr lvl="1"/>
            <a:r>
              <a:rPr lang="en-US" dirty="0"/>
              <a:t>Labor force is 2.5 million smaller than at the beginning of the pandemic.</a:t>
            </a:r>
          </a:p>
          <a:p>
            <a:pPr lvl="1"/>
            <a:r>
              <a:rPr lang="en-US" dirty="0"/>
              <a:t>Rising wages are not enticing low-wage workers back to work.</a:t>
            </a:r>
          </a:p>
          <a:p>
            <a:r>
              <a:rPr lang="en-US" dirty="0"/>
              <a:t>Inflation</a:t>
            </a:r>
          </a:p>
          <a:p>
            <a:pPr lvl="1"/>
            <a:r>
              <a:rPr lang="en-US" dirty="0"/>
              <a:t>Going to be high for a while, but transitory – maybe?</a:t>
            </a:r>
          </a:p>
          <a:p>
            <a:r>
              <a:rPr lang="en-US" dirty="0"/>
              <a:t>Federal Debt</a:t>
            </a:r>
          </a:p>
          <a:p>
            <a:pPr lvl="1"/>
            <a:r>
              <a:rPr lang="en-US" dirty="0"/>
              <a:t>Has grown significantly, but economists are not worried…yet.</a:t>
            </a:r>
          </a:p>
          <a:p>
            <a:r>
              <a:rPr lang="en-US" dirty="0"/>
              <a:t>Real Estate</a:t>
            </a:r>
          </a:p>
          <a:p>
            <a:pPr lvl="1"/>
            <a:r>
              <a:rPr lang="en-US" dirty="0"/>
              <a:t>Residential, strong.  Commercial, less so…for some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412ED-6D63-134A-AFC3-BB207DBE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1557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0D235-8FFA-3948-A76D-1EF4F0B6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AF7F0"/>
                </a:solidFill>
              </a:rPr>
              <a:t>Con</a:t>
            </a:r>
            <a:r>
              <a:rPr lang="en-US" dirty="0"/>
              <a:t>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17137-A76E-5E4D-9BF0-148636EAD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4818285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Recovery is well underway, but may be slowing.</a:t>
            </a:r>
          </a:p>
          <a:p>
            <a:pPr>
              <a:spcAft>
                <a:spcPts val="1000"/>
              </a:spcAft>
            </a:pPr>
            <a:r>
              <a:rPr lang="en-US" dirty="0"/>
              <a:t>Significant structural changes – accelerant.</a:t>
            </a:r>
          </a:p>
          <a:p>
            <a:pPr>
              <a:spcAft>
                <a:spcPts val="1000"/>
              </a:spcAft>
            </a:pPr>
            <a:r>
              <a:rPr lang="en-US" dirty="0"/>
              <a:t>GDP will likely have expanded 5% percent in 2021, 3-4</a:t>
            </a:r>
            <a:r>
              <a:rPr lang="en-US"/>
              <a:t>% in 2022.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Physical health determines economic health for the economy.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Well on our way to recovery, both health and economic.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Variants may well slow our progress: Omicron.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Gov’t missteps may also hinder progress.</a:t>
            </a:r>
          </a:p>
          <a:p>
            <a:pPr>
              <a:spcAft>
                <a:spcPts val="1000"/>
              </a:spcAft>
            </a:pPr>
            <a:r>
              <a:rPr lang="en-US" dirty="0"/>
              <a:t>Biggest problems: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Supply chain bottlenecks.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Labor force participation.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C5582-A486-324A-9A4E-8FF816BCD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7021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98C0-48DD-A04F-8F57-FD142987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Bes</a:t>
            </a:r>
            <a:r>
              <a:rPr lang="en-US" dirty="0"/>
              <a:t>t Measures of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0FCDC-4A76-D145-A9C5-C9FE6F275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INFLATION – getting it under control.</a:t>
            </a:r>
          </a:p>
          <a:p>
            <a:pPr>
              <a:lnSpc>
                <a:spcPct val="200000"/>
              </a:lnSpc>
            </a:pPr>
            <a:r>
              <a:rPr lang="en-US" dirty="0"/>
              <a:t>REAL WAGES– need to see progress.</a:t>
            </a:r>
          </a:p>
          <a:p>
            <a:pPr>
              <a:lnSpc>
                <a:spcPct val="200000"/>
              </a:lnSpc>
            </a:pPr>
            <a:r>
              <a:rPr lang="en-US" dirty="0"/>
              <a:t>WORKFORCE PARTICIPATION – need growth here to get GDP growth.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dirty="0"/>
              <a:t>Pay no attention to the unemployment rate.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80EE6-49CA-4D4E-ADA5-B4D9A233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141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87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Clim</a:t>
            </a:r>
            <a:r>
              <a:rPr lang="en-US" sz="3600" dirty="0"/>
              <a:t>ate Change Economics – See you next week!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4D08BA-A794-4743-965A-75310B2E6D3E}"/>
              </a:ext>
            </a:extLst>
          </p:cNvPr>
          <p:cNvSpPr txBox="1"/>
          <p:nvPr/>
        </p:nvSpPr>
        <p:spPr>
          <a:xfrm>
            <a:off x="2938435" y="3979258"/>
            <a:ext cx="7207807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With</a:t>
            </a:r>
          </a:p>
          <a:p>
            <a:pPr algn="ctr"/>
            <a:r>
              <a:rPr lang="en-US" sz="3600" dirty="0"/>
              <a:t>Bevin </a:t>
            </a:r>
            <a:r>
              <a:rPr lang="en-US" sz="3600" dirty="0" err="1"/>
              <a:t>Ashenmiller</a:t>
            </a:r>
            <a:r>
              <a:rPr lang="en-US" sz="3600" dirty="0"/>
              <a:t>, </a:t>
            </a:r>
            <a:r>
              <a:rPr lang="en-US" sz="3600"/>
              <a:t>Occidental College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556152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73267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9979</TotalTime>
  <Words>3263</Words>
  <Application>Microsoft Macintosh PowerPoint</Application>
  <PresentationFormat>Widescreen</PresentationFormat>
  <Paragraphs>594</Paragraphs>
  <Slides>100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5" baseType="lpstr">
      <vt:lpstr>Arial</vt:lpstr>
      <vt:lpstr>Calibri</vt:lpstr>
      <vt:lpstr>Courier New</vt:lpstr>
      <vt:lpstr>Georgia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Climate Change Economics</vt:lpstr>
      <vt:lpstr>International Comparison: Health Spending</vt:lpstr>
      <vt:lpstr> Immigrant Population in 2017</vt:lpstr>
      <vt:lpstr>Current State of Infrastructure in the US</vt:lpstr>
      <vt:lpstr>U.S. Safety Net Programs, Federal Expenditures  2014 or 2015</vt:lpstr>
      <vt:lpstr>PowerPoint Presentation</vt:lpstr>
      <vt:lpstr>Credits and Disclaimer</vt:lpstr>
      <vt:lpstr>Outline</vt:lpstr>
      <vt:lpstr>State of the Pandemic</vt:lpstr>
      <vt:lpstr>Making Real Progress…Until Omicron</vt:lpstr>
      <vt:lpstr>California Cases Were Falling Nicely</vt:lpstr>
      <vt:lpstr>What is this?</vt:lpstr>
      <vt:lpstr>The U.S. Economy</vt:lpstr>
      <vt:lpstr>Some Basic Statistics</vt:lpstr>
      <vt:lpstr>U.S. Economy in Global Perspective</vt:lpstr>
      <vt:lpstr> Composition of the U.S. Economy: GDP</vt:lpstr>
      <vt:lpstr> Composition of the U.S. Economy: Employment</vt:lpstr>
      <vt:lpstr>Evidence of Impact</vt:lpstr>
      <vt:lpstr>Spending Patterns Since First US Case</vt:lpstr>
      <vt:lpstr>But Not All Industries Were Equally Harmed</vt:lpstr>
      <vt:lpstr>Spending Patterns – Hardest Hit Sectors</vt:lpstr>
      <vt:lpstr>Spending Patterns Since First US Case: CA</vt:lpstr>
      <vt:lpstr>Why does spending matter? </vt:lpstr>
      <vt:lpstr>GDP Trajectory: Pandemic Plunge!</vt:lpstr>
      <vt:lpstr>GDP: Quarterly Growth</vt:lpstr>
      <vt:lpstr>Consumption: Quarterly Growth</vt:lpstr>
      <vt:lpstr>Monthly Changes in Nonfarm Employment</vt:lpstr>
      <vt:lpstr>Monthly Changes in Nonfarm Employment</vt:lpstr>
      <vt:lpstr> Annual Changes in Nonfarm Employment</vt:lpstr>
      <vt:lpstr>Employment Gap</vt:lpstr>
      <vt:lpstr>Employment Gap</vt:lpstr>
      <vt:lpstr>Unemployment Rate</vt:lpstr>
      <vt:lpstr>Reduced Spending: Unemployment</vt:lpstr>
      <vt:lpstr>Trends in Labor Force Participation</vt:lpstr>
      <vt:lpstr>Labor Force is Shrinking – Drives Down UR</vt:lpstr>
      <vt:lpstr> Affected Women More Than Men?</vt:lpstr>
      <vt:lpstr> Affected Women More Than Men</vt:lpstr>
      <vt:lpstr>Why Women More Than Men?</vt:lpstr>
      <vt:lpstr>Affecting Black Workers More than White</vt:lpstr>
      <vt:lpstr>Employment in California</vt:lpstr>
      <vt:lpstr>Employment in Santa Clara County</vt:lpstr>
      <vt:lpstr>DJIA and S&amp;P 500 </vt:lpstr>
      <vt:lpstr>Hot Topics</vt:lpstr>
      <vt:lpstr>What Have Been Policy Effects?</vt:lpstr>
      <vt:lpstr>Recovery Due to Immense Fiscal Stimulus and Control of COVID</vt:lpstr>
      <vt:lpstr>Stimulus allowed Spending to Recover</vt:lpstr>
      <vt:lpstr>A Hard-Hit Sector:  Small Business</vt:lpstr>
      <vt:lpstr>Small Businesses: They Didn’t Get Enough PPP</vt:lpstr>
      <vt:lpstr>Monetary Policy: Federal Reserve</vt:lpstr>
      <vt:lpstr>Federal Funds Rate – Last 5 Years </vt:lpstr>
      <vt:lpstr>Federal Funds Rate</vt:lpstr>
      <vt:lpstr>Federal Reserve Assets</vt:lpstr>
      <vt:lpstr>Treasuries – Low Interest Rates</vt:lpstr>
      <vt:lpstr>A “K-shaped” recovery?</vt:lpstr>
      <vt:lpstr>Recovery/Recession for Whom?</vt:lpstr>
      <vt:lpstr>Low Wage Employment is Lagging</vt:lpstr>
      <vt:lpstr> Low Income Troubles</vt:lpstr>
      <vt:lpstr>Coronavirus and Inequality</vt:lpstr>
      <vt:lpstr>A Problem Exacerbated….Not Created</vt:lpstr>
      <vt:lpstr>Current Deficits in Perspective:</vt:lpstr>
      <vt:lpstr>Inflation</vt:lpstr>
      <vt:lpstr>Inflation – Climbing! Should we worry?</vt:lpstr>
      <vt:lpstr>Inflation in Historical Perspective</vt:lpstr>
      <vt:lpstr>What Index to Follow: CPI or PCE?</vt:lpstr>
      <vt:lpstr>Inflation – The Fed’s Metric! Should we worry?</vt:lpstr>
      <vt:lpstr>Inflation – PCE and Fed Suggest: I don’t know.</vt:lpstr>
      <vt:lpstr>PowerPoint Presentation</vt:lpstr>
      <vt:lpstr>We’re Buying Mostly … Stuff</vt:lpstr>
      <vt:lpstr>Supply Chains Are at the Core</vt:lpstr>
      <vt:lpstr>What Are Supply Chains?</vt:lpstr>
      <vt:lpstr>Inflation: Concentrated</vt:lpstr>
      <vt:lpstr>Corporate Profits…Adding to Inflation?</vt:lpstr>
      <vt:lpstr>Puzzle:  Is Inflation Permanently Higher?</vt:lpstr>
      <vt:lpstr>Inflation: Critical Issues</vt:lpstr>
      <vt:lpstr>The Great Resignation</vt:lpstr>
      <vt:lpstr>Quits Are High! The Great Resignation</vt:lpstr>
      <vt:lpstr>Quits – Rising, but More in Some Industries</vt:lpstr>
      <vt:lpstr>This is Happening Despite Rising Wages</vt:lpstr>
      <vt:lpstr>Inflation Adjusted Wages Are Falling</vt:lpstr>
      <vt:lpstr>Declining Resources May Change Things</vt:lpstr>
      <vt:lpstr>Structural Changes?</vt:lpstr>
      <vt:lpstr>Why so Excited About Telecommuting?</vt:lpstr>
      <vt:lpstr>Telecommuting – Will it Stick?</vt:lpstr>
      <vt:lpstr>Residential Real Estate</vt:lpstr>
      <vt:lpstr>Inflation – Cost of Rent</vt:lpstr>
      <vt:lpstr> Home Prices and Housing Starts</vt:lpstr>
      <vt:lpstr>Real Estate Prices</vt:lpstr>
      <vt:lpstr>RE Experiences Differ!</vt:lpstr>
      <vt:lpstr>Primary Topics Covered</vt:lpstr>
      <vt:lpstr>Conclusion</vt:lpstr>
      <vt:lpstr>Best Measures of Progress</vt:lpstr>
      <vt:lpstr>Climate Change Economics – See you next week!</vt:lpstr>
      <vt:lpstr> Thank you!</vt:lpstr>
      <vt:lpstr>www.NEEDelegation.org/LocalGraphs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215</cp:revision>
  <cp:lastPrinted>2022-01-04T21:19:21Z</cp:lastPrinted>
  <dcterms:created xsi:type="dcterms:W3CDTF">2017-05-03T22:30:38Z</dcterms:created>
  <dcterms:modified xsi:type="dcterms:W3CDTF">2022-01-05T19:53:11Z</dcterms:modified>
</cp:coreProperties>
</file>