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8"/>
  </p:notesMasterIdLst>
  <p:sldIdLst>
    <p:sldId id="4194" r:id="rId2"/>
    <p:sldId id="328" r:id="rId3"/>
    <p:sldId id="3935" r:id="rId4"/>
    <p:sldId id="1029" r:id="rId5"/>
    <p:sldId id="4001" r:id="rId6"/>
    <p:sldId id="436" r:id="rId7"/>
    <p:sldId id="3974" r:id="rId8"/>
    <p:sldId id="4215" r:id="rId9"/>
    <p:sldId id="1204" r:id="rId10"/>
    <p:sldId id="4182" r:id="rId11"/>
    <p:sldId id="3970" r:id="rId12"/>
    <p:sldId id="1091" r:id="rId13"/>
    <p:sldId id="3943" r:id="rId14"/>
    <p:sldId id="3997" r:id="rId15"/>
    <p:sldId id="4075" r:id="rId16"/>
    <p:sldId id="4102" r:id="rId17"/>
    <p:sldId id="4054" r:id="rId18"/>
    <p:sldId id="3981" r:id="rId19"/>
    <p:sldId id="4103" r:id="rId20"/>
    <p:sldId id="1166" r:id="rId21"/>
    <p:sldId id="3982" r:id="rId22"/>
    <p:sldId id="4080" r:id="rId23"/>
    <p:sldId id="4081" r:id="rId24"/>
    <p:sldId id="3946" r:id="rId25"/>
    <p:sldId id="317" r:id="rId26"/>
    <p:sldId id="369" r:id="rId27"/>
    <p:sldId id="1181" r:id="rId28"/>
    <p:sldId id="3886" r:id="rId29"/>
    <p:sldId id="3947" r:id="rId30"/>
    <p:sldId id="4035" r:id="rId31"/>
    <p:sldId id="3948" r:id="rId32"/>
    <p:sldId id="354" r:id="rId33"/>
    <p:sldId id="4073" r:id="rId34"/>
    <p:sldId id="4139" r:id="rId35"/>
    <p:sldId id="278" r:id="rId36"/>
    <p:sldId id="4078" r:id="rId37"/>
    <p:sldId id="3855" r:id="rId38"/>
    <p:sldId id="257" r:id="rId39"/>
    <p:sldId id="372" r:id="rId40"/>
    <p:sldId id="4195" r:id="rId41"/>
    <p:sldId id="1076" r:id="rId42"/>
    <p:sldId id="1761" r:id="rId43"/>
    <p:sldId id="4082" r:id="rId44"/>
    <p:sldId id="4055" r:id="rId45"/>
    <p:sldId id="3825" r:id="rId46"/>
    <p:sldId id="4097" r:id="rId47"/>
    <p:sldId id="4056" r:id="rId48"/>
    <p:sldId id="4214" r:id="rId49"/>
    <p:sldId id="338" r:id="rId50"/>
    <p:sldId id="292" r:id="rId51"/>
    <p:sldId id="293" r:id="rId52"/>
    <p:sldId id="4063" r:id="rId53"/>
    <p:sldId id="4089" r:id="rId54"/>
    <p:sldId id="4198" r:id="rId55"/>
    <p:sldId id="4062" r:id="rId56"/>
    <p:sldId id="3985" r:id="rId57"/>
    <p:sldId id="4012" r:id="rId58"/>
    <p:sldId id="4140" r:id="rId59"/>
    <p:sldId id="4058" r:id="rId60"/>
    <p:sldId id="360" r:id="rId61"/>
    <p:sldId id="4038" r:id="rId62"/>
    <p:sldId id="4007" r:id="rId63"/>
    <p:sldId id="4005" r:id="rId64"/>
    <p:sldId id="4162" r:id="rId65"/>
    <p:sldId id="4190" r:id="rId66"/>
    <p:sldId id="4196" r:id="rId67"/>
    <p:sldId id="3995" r:id="rId68"/>
    <p:sldId id="4131" r:id="rId69"/>
    <p:sldId id="4168" r:id="rId70"/>
    <p:sldId id="4216" r:id="rId71"/>
    <p:sldId id="1197" r:id="rId72"/>
    <p:sldId id="3915" r:id="rId73"/>
    <p:sldId id="3949" r:id="rId74"/>
    <p:sldId id="3988" r:id="rId75"/>
    <p:sldId id="3924" r:id="rId76"/>
    <p:sldId id="4061" r:id="rId77"/>
    <p:sldId id="3968" r:id="rId78"/>
    <p:sldId id="3951" r:id="rId79"/>
    <p:sldId id="3987" r:id="rId80"/>
    <p:sldId id="3952" r:id="rId81"/>
    <p:sldId id="4004" r:id="rId82"/>
    <p:sldId id="4069" r:id="rId83"/>
    <p:sldId id="3975" r:id="rId84"/>
    <p:sldId id="3878" r:id="rId85"/>
    <p:sldId id="3910" r:id="rId86"/>
    <p:sldId id="1694" r:id="rId87"/>
    <p:sldId id="4090" r:id="rId88"/>
    <p:sldId id="4065" r:id="rId89"/>
    <p:sldId id="4024" r:id="rId90"/>
    <p:sldId id="4022" r:id="rId91"/>
    <p:sldId id="4026" r:id="rId92"/>
    <p:sldId id="4066" r:id="rId93"/>
    <p:sldId id="4036" r:id="rId94"/>
    <p:sldId id="4098" r:id="rId95"/>
    <p:sldId id="4087" r:id="rId96"/>
    <p:sldId id="3917" r:id="rId97"/>
    <p:sldId id="3950" r:id="rId98"/>
    <p:sldId id="4191" r:id="rId99"/>
    <p:sldId id="4128" r:id="rId100"/>
    <p:sldId id="4170" r:id="rId101"/>
    <p:sldId id="4173" r:id="rId102"/>
    <p:sldId id="4192" r:id="rId103"/>
    <p:sldId id="4176" r:id="rId104"/>
    <p:sldId id="4137" r:id="rId105"/>
    <p:sldId id="4197" r:id="rId106"/>
    <p:sldId id="4053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32" autoAdjust="0"/>
    <p:restoredTop sz="94718"/>
  </p:normalViewPr>
  <p:slideViewPr>
    <p:cSldViewPr snapToGrid="0" snapToObjects="1">
      <p:cViewPr varScale="1">
        <p:scale>
          <a:sx n="99" d="100"/>
          <a:sy n="99" d="100"/>
        </p:scale>
        <p:origin x="192" y="5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baier/Downloads/PAYEMS%20(6)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'FRED Graph'!$I$1</c:f>
              <c:strCache>
                <c:ptCount val="1"/>
                <c:pt idx="0">
                  <c:v>Great Recession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Graph'!$I$2:$I$67</c:f>
              <c:numCache>
                <c:formatCode>0.00</c:formatCode>
                <c:ptCount val="66"/>
                <c:pt idx="0">
                  <c:v>-0.1778947672905036</c:v>
                </c:pt>
                <c:pt idx="1">
                  <c:v>-0.19452720488270517</c:v>
                </c:pt>
                <c:pt idx="2">
                  <c:v>-0.13667524804026496</c:v>
                </c:pt>
                <c:pt idx="3">
                  <c:v>-7.9546440658355269E-2</c:v>
                </c:pt>
                <c:pt idx="4">
                  <c:v>0</c:v>
                </c:pt>
                <c:pt idx="5">
                  <c:v>7.8100141737294265E-2</c:v>
                </c:pt>
                <c:pt idx="6">
                  <c:v>8.6054785803129794E-2</c:v>
                </c:pt>
                <c:pt idx="7">
                  <c:v>2.8925978421220098E-2</c:v>
                </c:pt>
                <c:pt idx="8">
                  <c:v>-6.5083451447745218E-3</c:v>
                </c:pt>
                <c:pt idx="9">
                  <c:v>-0.1800642156720951</c:v>
                </c:pt>
                <c:pt idx="10">
                  <c:v>-0.30806167018599406</c:v>
                </c:pt>
                <c:pt idx="11">
                  <c:v>-0.43172022793670994</c:v>
                </c:pt>
                <c:pt idx="12">
                  <c:v>-0.57345752220068846</c:v>
                </c:pt>
                <c:pt idx="13">
                  <c:v>-0.7744930722281681</c:v>
                </c:pt>
                <c:pt idx="14">
                  <c:v>-1.1071418240721993</c:v>
                </c:pt>
                <c:pt idx="15">
                  <c:v>-1.4549767145873709</c:v>
                </c:pt>
                <c:pt idx="16">
                  <c:v>-1.9807063723930463</c:v>
                </c:pt>
                <c:pt idx="17">
                  <c:v>-2.4912498915275809</c:v>
                </c:pt>
                <c:pt idx="18">
                  <c:v>-3.058199068583495</c:v>
                </c:pt>
                <c:pt idx="19">
                  <c:v>-3.5954991177576581</c:v>
                </c:pt>
                <c:pt idx="20">
                  <c:v>-4.1740186861820598</c:v>
                </c:pt>
                <c:pt idx="21">
                  <c:v>-4.6766075612507594</c:v>
                </c:pt>
                <c:pt idx="22">
                  <c:v>-4.9239246767521916</c:v>
                </c:pt>
                <c:pt idx="23">
                  <c:v>-5.2616354748199354</c:v>
                </c:pt>
                <c:pt idx="24">
                  <c:v>-5.5075062914003068</c:v>
                </c:pt>
                <c:pt idx="25">
                  <c:v>-5.6398426426773884</c:v>
                </c:pt>
                <c:pt idx="26">
                  <c:v>-5.8141216626652392</c:v>
                </c:pt>
                <c:pt idx="27">
                  <c:v>-5.9580284053108095</c:v>
                </c:pt>
                <c:pt idx="28">
                  <c:v>-5.9493506117844435</c:v>
                </c:pt>
                <c:pt idx="29">
                  <c:v>-6.1438778166671488</c:v>
                </c:pt>
                <c:pt idx="30">
                  <c:v>-6.142431517746088</c:v>
                </c:pt>
                <c:pt idx="31">
                  <c:v>-6.2089612681148942</c:v>
                </c:pt>
                <c:pt idx="32">
                  <c:v>-6.0780712157588734</c:v>
                </c:pt>
                <c:pt idx="33">
                  <c:v>-5.9110236903763269</c:v>
                </c:pt>
                <c:pt idx="34">
                  <c:v>-5.5205229816898553</c:v>
                </c:pt>
                <c:pt idx="35">
                  <c:v>-5.6210407567035956</c:v>
                </c:pt>
                <c:pt idx="36">
                  <c:v>-5.6817853113881576</c:v>
                </c:pt>
                <c:pt idx="37">
                  <c:v>-5.6854010586908101</c:v>
                </c:pt>
                <c:pt idx="38">
                  <c:v>-5.7324057736252927</c:v>
                </c:pt>
                <c:pt idx="39">
                  <c:v>-5.5386017182031182</c:v>
                </c:pt>
                <c:pt idx="40">
                  <c:v>-5.4482080356368057</c:v>
                </c:pt>
                <c:pt idx="41">
                  <c:v>-5.3961412744786088</c:v>
                </c:pt>
                <c:pt idx="42">
                  <c:v>-5.3824014347285294</c:v>
                </c:pt>
                <c:pt idx="43">
                  <c:v>-5.2290937490960632</c:v>
                </c:pt>
                <c:pt idx="44">
                  <c:v>-5.0591536258713949</c:v>
                </c:pt>
                <c:pt idx="45">
                  <c:v>-4.8320846952648173</c:v>
                </c:pt>
                <c:pt idx="46">
                  <c:v>-4.7590465997512368</c:v>
                </c:pt>
                <c:pt idx="47">
                  <c:v>-4.5883833270660377</c:v>
                </c:pt>
                <c:pt idx="48">
                  <c:v>-4.5449943594342077</c:v>
                </c:pt>
                <c:pt idx="49">
                  <c:v>-4.4538775274073643</c:v>
                </c:pt>
                <c:pt idx="50">
                  <c:v>-4.2853837031037578</c:v>
                </c:pt>
                <c:pt idx="51">
                  <c:v>-4.137861213155535</c:v>
                </c:pt>
                <c:pt idx="52">
                  <c:v>-4.0424054843655091</c:v>
                </c:pt>
                <c:pt idx="53">
                  <c:v>-3.8963292933383471</c:v>
                </c:pt>
                <c:pt idx="54">
                  <c:v>-3.6403343843105493</c:v>
                </c:pt>
                <c:pt idx="55">
                  <c:v>-3.4508692256515578</c:v>
                </c:pt>
                <c:pt idx="56">
                  <c:v>-3.277313355124237</c:v>
                </c:pt>
                <c:pt idx="57">
                  <c:v>-3.2180150993607359</c:v>
                </c:pt>
                <c:pt idx="58">
                  <c:v>-3.1457001533076858</c:v>
                </c:pt>
                <c:pt idx="59">
                  <c:v>-3.092910242688959</c:v>
                </c:pt>
                <c:pt idx="60">
                  <c:v>-2.9829915246883227</c:v>
                </c:pt>
                <c:pt idx="61">
                  <c:v>-2.8586098174770762</c:v>
                </c:pt>
                <c:pt idx="62">
                  <c:v>-2.7233808683578724</c:v>
                </c:pt>
                <c:pt idx="63">
                  <c:v>-2.6084001041335223</c:v>
                </c:pt>
                <c:pt idx="64">
                  <c:v>-2.4955887882907639</c:v>
                </c:pt>
                <c:pt idx="65">
                  <c:v>-2.322756067223974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E7-1449-A50C-C11429181CD7}"/>
            </c:ext>
          </c:extLst>
        </c:ser>
        <c:ser>
          <c:idx val="2"/>
          <c:order val="1"/>
          <c:tx>
            <c:strRef>
              <c:f>'FRED Graph'!$J$1</c:f>
              <c:strCache>
                <c:ptCount val="1"/>
                <c:pt idx="0">
                  <c:v>Pandemic</c:v>
                </c:pt>
              </c:strCache>
            </c:strRef>
          </c:tx>
          <c:spPr>
            <a:ln w="31750" cap="rnd">
              <a:solidFill>
                <a:srgbClr val="0432FF"/>
              </a:solidFill>
              <a:round/>
            </a:ln>
            <a:effectLst/>
          </c:spPr>
          <c:marker>
            <c:symbol val="none"/>
          </c:marker>
          <c:cat>
            <c:numRef>
              <c:f>'FRED Graph'!$H$2:$H$67</c:f>
              <c:numCache>
                <c:formatCode>General</c:formatCode>
                <c:ptCount val="66"/>
                <c:pt idx="0">
                  <c:v>-5</c:v>
                </c:pt>
                <c:pt idx="1">
                  <c:v>-4</c:v>
                </c:pt>
                <c:pt idx="2">
                  <c:v>-3</c:v>
                </c:pt>
                <c:pt idx="3">
                  <c:v>-2</c:v>
                </c:pt>
                <c:pt idx="4">
                  <c:v>-1</c:v>
                </c:pt>
                <c:pt idx="5">
                  <c:v>0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10</c:v>
                </c:pt>
                <c:pt idx="16">
                  <c:v>11</c:v>
                </c:pt>
                <c:pt idx="17">
                  <c:v>12</c:v>
                </c:pt>
                <c:pt idx="18">
                  <c:v>13</c:v>
                </c:pt>
                <c:pt idx="19">
                  <c:v>14</c:v>
                </c:pt>
                <c:pt idx="20">
                  <c:v>15</c:v>
                </c:pt>
                <c:pt idx="21">
                  <c:v>16</c:v>
                </c:pt>
                <c:pt idx="22">
                  <c:v>17</c:v>
                </c:pt>
                <c:pt idx="23">
                  <c:v>18</c:v>
                </c:pt>
                <c:pt idx="24">
                  <c:v>19</c:v>
                </c:pt>
                <c:pt idx="25">
                  <c:v>20</c:v>
                </c:pt>
                <c:pt idx="26">
                  <c:v>21</c:v>
                </c:pt>
                <c:pt idx="27">
                  <c:v>22</c:v>
                </c:pt>
                <c:pt idx="28">
                  <c:v>23</c:v>
                </c:pt>
                <c:pt idx="29">
                  <c:v>24</c:v>
                </c:pt>
                <c:pt idx="30">
                  <c:v>25</c:v>
                </c:pt>
                <c:pt idx="31">
                  <c:v>26</c:v>
                </c:pt>
                <c:pt idx="32">
                  <c:v>27</c:v>
                </c:pt>
                <c:pt idx="33">
                  <c:v>28</c:v>
                </c:pt>
                <c:pt idx="34">
                  <c:v>29</c:v>
                </c:pt>
                <c:pt idx="35">
                  <c:v>30</c:v>
                </c:pt>
                <c:pt idx="36">
                  <c:v>31</c:v>
                </c:pt>
                <c:pt idx="37">
                  <c:v>32</c:v>
                </c:pt>
                <c:pt idx="38">
                  <c:v>33</c:v>
                </c:pt>
                <c:pt idx="39">
                  <c:v>34</c:v>
                </c:pt>
                <c:pt idx="40">
                  <c:v>35</c:v>
                </c:pt>
                <c:pt idx="41">
                  <c:v>36</c:v>
                </c:pt>
                <c:pt idx="42">
                  <c:v>37</c:v>
                </c:pt>
                <c:pt idx="43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8">
                  <c:v>43</c:v>
                </c:pt>
                <c:pt idx="49">
                  <c:v>44</c:v>
                </c:pt>
                <c:pt idx="50">
                  <c:v>45</c:v>
                </c:pt>
                <c:pt idx="51">
                  <c:v>46</c:v>
                </c:pt>
                <c:pt idx="52">
                  <c:v>47</c:v>
                </c:pt>
                <c:pt idx="53">
                  <c:v>48</c:v>
                </c:pt>
                <c:pt idx="54">
                  <c:v>49</c:v>
                </c:pt>
                <c:pt idx="55">
                  <c:v>50</c:v>
                </c:pt>
                <c:pt idx="56">
                  <c:v>51</c:v>
                </c:pt>
                <c:pt idx="57">
                  <c:v>52</c:v>
                </c:pt>
                <c:pt idx="58">
                  <c:v>53</c:v>
                </c:pt>
                <c:pt idx="59">
                  <c:v>54</c:v>
                </c:pt>
                <c:pt idx="60">
                  <c:v>55</c:v>
                </c:pt>
                <c:pt idx="61">
                  <c:v>56</c:v>
                </c:pt>
                <c:pt idx="62">
                  <c:v>57</c:v>
                </c:pt>
                <c:pt idx="63">
                  <c:v>58</c:v>
                </c:pt>
                <c:pt idx="64">
                  <c:v>59</c:v>
                </c:pt>
                <c:pt idx="65">
                  <c:v>60</c:v>
                </c:pt>
              </c:numCache>
            </c:numRef>
          </c:cat>
          <c:val>
            <c:numRef>
              <c:f>'FRED Graph'!$J$2:$J$67</c:f>
              <c:numCache>
                <c:formatCode>General</c:formatCode>
                <c:ptCount val="66"/>
                <c:pt idx="0">
                  <c:v>-0.76522583014216017</c:v>
                </c:pt>
                <c:pt idx="1">
                  <c:v>-0.59998426270786342</c:v>
                </c:pt>
                <c:pt idx="2">
                  <c:v>-0.46884016156953262</c:v>
                </c:pt>
                <c:pt idx="3">
                  <c:v>-0.24655091014006189</c:v>
                </c:pt>
                <c:pt idx="4">
                  <c:v>0</c:v>
                </c:pt>
                <c:pt idx="5">
                  <c:v>-0.9822693175260977</c:v>
                </c:pt>
                <c:pt idx="6">
                  <c:v>-14.419949640665163</c:v>
                </c:pt>
                <c:pt idx="7">
                  <c:v>-12.687536064627814</c:v>
                </c:pt>
                <c:pt idx="8">
                  <c:v>-9.7335151864869118</c:v>
                </c:pt>
                <c:pt idx="9">
                  <c:v>-8.8233751245868959</c:v>
                </c:pt>
                <c:pt idx="10">
                  <c:v>-7.7316004826102924</c:v>
                </c:pt>
                <c:pt idx="11">
                  <c:v>-7.1289933378796624</c:v>
                </c:pt>
                <c:pt idx="12">
                  <c:v>-6.7047421706971617</c:v>
                </c:pt>
                <c:pt idx="13">
                  <c:v>-6.4863872423018414</c:v>
                </c:pt>
                <c:pt idx="14">
                  <c:v>-6.561795100456381</c:v>
                </c:pt>
                <c:pt idx="15">
                  <c:v>-6.2208204374967213</c:v>
                </c:pt>
                <c:pt idx="16">
                  <c:v>-5.7552588784556473</c:v>
                </c:pt>
                <c:pt idx="17">
                  <c:v>-5.2936316424487231</c:v>
                </c:pt>
                <c:pt idx="18">
                  <c:v>-5.1211771494518175</c:v>
                </c:pt>
                <c:pt idx="19">
                  <c:v>-4.8280700834076482</c:v>
                </c:pt>
                <c:pt idx="20">
                  <c:v>-4.4628337617373974</c:v>
                </c:pt>
                <c:pt idx="21">
                  <c:v>-4.0110423333158476</c:v>
                </c:pt>
                <c:pt idx="22">
                  <c:v>-3.6720348318732623</c:v>
                </c:pt>
                <c:pt idx="23">
                  <c:v>-3.3940093374600009</c:v>
                </c:pt>
                <c:pt idx="24">
                  <c:v>-2.9500865551067514</c:v>
                </c:pt>
                <c:pt idx="25">
                  <c:v>-2.5258353879242512</c:v>
                </c:pt>
                <c:pt idx="26">
                  <c:v>-2.1402717305775587</c:v>
                </c:pt>
                <c:pt idx="27">
                  <c:v>-1.809788595708965</c:v>
                </c:pt>
                <c:pt idx="28">
                  <c:v>-1.3416041546451241</c:v>
                </c:pt>
                <c:pt idx="29">
                  <c:v>-1.0806273933798458</c:v>
                </c:pt>
                <c:pt idx="30">
                  <c:v>-0.79473325289828467</c:v>
                </c:pt>
                <c:pt idx="31">
                  <c:v>-0.53900225567853954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E7-1449-A50C-C11429181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81636895"/>
        <c:axId val="1781823487"/>
      </c:lineChart>
      <c:catAx>
        <c:axId val="1781636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823487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17818234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163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insights/worlds-top-economies/#countries-by-gdp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today was trading at $56,850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1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ad46f3b3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ad46f3b3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423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Unemployment rises during recessions and falls during economic expansions.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peaked at the end of the 2009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The Fed worked to reduce the effects of the recession. Near the end of 2008, the FOMC reduced the federal funds rate to nearly zero and worked to reduce longer-term interest rates via large-scale asset purchase programs (late 2008 – 10/2014).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Unemployment is currently below the natural rate of unemployment. This is traditionally accompanied by economic growth and rising price levels. It’s also a major reason for FOMC’s decision to increase the federal funds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05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CLF16OV.png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882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25% of marketable Federal Debt; 15 percent of mortgages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38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</a:t>
            </a:r>
            <a:r>
              <a:rPr lang="en-US" baseline="0" dirty="0"/>
              <a:t> FOMC waited for labor market conditions to improve before raising the fed funds rate in late 2015.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FOMC currently working to normalize monetary policy by raising interest rates and reducing assets on its balance sheet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228600" indent="-228600">
              <a:buAutoNum type="arabicParenBoth"/>
            </a:pPr>
            <a:r>
              <a:rPr lang="en-US" baseline="0" dirty="0" err="1"/>
              <a:t>FedFunds_recent.png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51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07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28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CPI overestimates or underestimates inflation – COVID CPI should reflect a change in purchases. </a:t>
            </a:r>
            <a:r>
              <a:rPr lang="en-US" baseline="0" dirty="0" err="1"/>
              <a:t>Covid</a:t>
            </a:r>
            <a:r>
              <a:rPr lang="en-US" baseline="0" dirty="0"/>
              <a:t> CPI 6.54%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7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5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https://www.investopedia.com/insights/worlds-top-economies/#countries-by-gdp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9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Cpi_recent.png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16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3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Components</a:t>
            </a:r>
            <a:r>
              <a:rPr lang="en-US" baseline="0" dirty="0"/>
              <a:t> sum to GDP</a:t>
            </a:r>
          </a:p>
          <a:p>
            <a:pPr marL="228600" indent="-228600">
              <a:buAutoNum type="arabicParenBoth"/>
            </a:pPr>
            <a:r>
              <a:rPr lang="en-US" dirty="0"/>
              <a:t>Average</a:t>
            </a:r>
            <a:r>
              <a:rPr lang="en-US" baseline="0" dirty="0"/>
              <a:t> % of GDP for each component from 1960-Present: C = 64%, I=15%, G=24%, NX = 2% (X = 7%, M=9%)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Net Exports as a % of GDP has increased over the sample period, but it’s contribution to GDP is relatively small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26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0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www.bloomberg.com</a:t>
            </a:r>
            <a:r>
              <a:rPr lang="en-US" dirty="0"/>
              <a:t>/news/articles/2022-03-02/wheat-soars-above-10-as-russia-invasion-stifles-black-sea-trade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5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6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payroll_recent.png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2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803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3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asoline/nom_retailgas.png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Gasoline/retailgas.png" TargetMode="External"/><Relationship Id="rId4" Type="http://schemas.openxmlformats.org/officeDocument/2006/relationships/image" Target="../media/image9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newcasesNY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gdp_shares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National/emp_shares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Downloads/gdp_shares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RI/Washington/emp_shares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pot_grow.p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.pn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/GDP_recent.p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DP/gdp_panValues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Downloads/gdp_chg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totalspend_hardesthit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racktherecovery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.pn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pandemic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roll_recession.pn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lowwage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UNRATE_alone_history.png" TargetMode="External"/><Relationship Id="rId5" Type="http://schemas.openxmlformats.org/officeDocument/2006/relationships/image" Target="../media/image42.png"/><Relationship Id="rId4" Type="http://schemas.openxmlformats.org/officeDocument/2006/relationships/image" Target="file:////Volumes/Promise%20Pegasus/FileShare/Presentations/Base_New/Charts/0.USGraphs/Employment/UNRATE_alone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hg.png" TargetMode="External"/><Relationship Id="rId5" Type="http://schemas.openxmlformats.org/officeDocument/2006/relationships/image" Target="../media/image44.png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Employment/CLF16OV_COVID.png" TargetMode="External"/><Relationship Id="rId5" Type="http://schemas.openxmlformats.org/officeDocument/2006/relationships/image" Target="../media/image46.png"/><Relationship Id="rId4" Type="http://schemas.openxmlformats.org/officeDocument/2006/relationships/image" Target="file:////Volumes/Promise%20Pegasus/FileShare/Presentations/Base_New/Charts/0.USGraphs/Employment/CLF16OV.pn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NEED/LocalGraphs/Counties/RI/Washington/laus_emp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NEED/LocalGraphs/Counties/RI/Washington/laus_lf.png" TargetMode="Externa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NASDAQ_Comp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avings/savings_Excess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_recent.p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Monetary/FEDFUNDS.pn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Promise%20Pegasus/FileShare/Presentations/Base_New/Charts/0.USGraphs/Monetary/treas.png" TargetMode="External"/><Relationship Id="rId5" Type="http://schemas.openxmlformats.org/officeDocument/2006/relationships/image" Target="../media/image55.png"/><Relationship Id="rId4" Type="http://schemas.openxmlformats.org/officeDocument/2006/relationships/image" Target="file:////Volumes/Promise%20Pegasus/FileShare/Presentations/Base_New/Charts/0.USGraphs/Monetary/treas_recent.pn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file:////Users/Jon/NEED%20Dropbox/Presentations/Coronavirus/Images/inflationNYT.pn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Gasoline/nom_retailgas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Gasoline/retailgas.png" TargetMode="Externa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buildingcosts.pn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Inflation/usedcars.png" TargetMode="External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upplyChain/SupplyChainPressureIndex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CorporateProfits/corporateprofits_recession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cpi_veryrecent.pn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cpi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veryrecent.pn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Inflation/PCE_PostpandemicFC.pn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Inflation/infl_exp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https://cms.qz.com/wp-content/uploads/2017/10/wine-growing-regions-europe-usa.png?w=940&amp;strip=all&amp;quality=7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GDP_Contributions/contrib_Consumption.pn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emp_gender_pandemic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UNRATE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lfpr_Counts_Pandemic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smallbizopen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haveman/NEED%20Dropbox/Presentations/Coronavirus/Images/smallbiz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RetailSales_Detail_cum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.png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tiff"/><Relationship Id="rId7" Type="http://schemas.openxmlformats.org/officeDocument/2006/relationships/image" Target="../media/image12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11" Type="http://schemas.openxmlformats.org/officeDocument/2006/relationships/image" Target="../media/image16.jpg"/><Relationship Id="rId5" Type="http://schemas.openxmlformats.org/officeDocument/2006/relationships/image" Target="../media/image10.tiff"/><Relationship Id="rId10" Type="http://schemas.openxmlformats.org/officeDocument/2006/relationships/image" Target="../media/image15.jpg"/><Relationship Id="rId4" Type="http://schemas.openxmlformats.org/officeDocument/2006/relationships/image" Target="../media/image9.tiff"/><Relationship Id="rId9" Type="http://schemas.openxmlformats.org/officeDocument/2006/relationships/image" Target="../media/image14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JOLTS/jolts_QUITS_High.pn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Promise%20Pegasus/FileShare/Presentations/Base_New/Charts/0.USGraphs/Employment/JOLTS/jolts_QUITS_Low.png" TargetMode="External"/><Relationship Id="rId4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wagecomp_leisure_nocpi.png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wagecomp_leisure.png" TargetMode="External"/><Relationship Id="rId4" Type="http://schemas.openxmlformats.org/officeDocument/2006/relationships/image" Target="../media/image8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ProdnWages_recessionChange.png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Promise%20Pegasus/FileShare/Presentations/Base_New/Charts/0.USGraphs/Wages/ProdnWages_recessionChange_recent.png" TargetMode="Externa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Coronavirus/Images/checking.png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CLF16OV_chg_Recent.pn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Stocks/CV_DJSP.png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Employment/CLF16OV_gap.png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</a:t>
            </a:r>
            <a:r>
              <a:rPr lang="en-US" sz="3600" b="1" i="1" dirty="0"/>
              <a:t>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>
                <a:solidFill>
                  <a:schemeClr val="tx2"/>
                </a:solidFill>
              </a:rPr>
              <a:t>University </a:t>
            </a:r>
            <a:r>
              <a:rPr lang="en-US" sz="3100" dirty="0">
                <a:solidFill>
                  <a:schemeClr val="tx2"/>
                </a:solidFill>
              </a:rPr>
              <a:t>of Rhode Island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July-Aug,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DEC4-AD6F-418D-A437-3F7F5ABA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7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Conflict in Ukraine and the US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C38FA-EB71-41F9-A58D-0BC480F7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Short run</a:t>
            </a:r>
          </a:p>
          <a:p>
            <a:pPr lvl="1"/>
            <a:r>
              <a:rPr lang="en-US" dirty="0"/>
              <a:t>Uncertainty</a:t>
            </a:r>
          </a:p>
          <a:p>
            <a:pPr lvl="1"/>
            <a:r>
              <a:rPr lang="en-US" dirty="0"/>
              <a:t>Recession?</a:t>
            </a:r>
          </a:p>
          <a:p>
            <a:pPr lvl="1"/>
            <a:r>
              <a:rPr lang="en-US" dirty="0"/>
              <a:t>Increase in cost of food and fuel</a:t>
            </a:r>
          </a:p>
          <a:p>
            <a:r>
              <a:rPr lang="en-US" dirty="0"/>
              <a:t>Long run</a:t>
            </a:r>
          </a:p>
          <a:p>
            <a:pPr lvl="1"/>
            <a:r>
              <a:rPr lang="en-US" dirty="0"/>
              <a:t>Decrease in globalization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E9131-B00F-4277-805F-45CD5B0E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7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F24C-C118-48FD-A8CA-30B0AB84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Shocks:  Then and Now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D84C6-BFE9-48B2-8B07-DDF1FE83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ABE05-46A8-4748-8A66-BF4006229579}"/>
              </a:ext>
            </a:extLst>
          </p:cNvPr>
          <p:cNvSpPr txBox="1"/>
          <p:nvPr/>
        </p:nvSpPr>
        <p:spPr>
          <a:xfrm>
            <a:off x="8192386" y="13255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Historical Oil Price </a:t>
            </a:r>
            <a:r>
              <a:rPr lang="en-US" sz="2400" b="1" dirty="0"/>
              <a:t>adjusted</a:t>
            </a:r>
            <a:r>
              <a:rPr lang="en-US" sz="2400" dirty="0"/>
              <a:t> for Inflation.</a:t>
            </a:r>
          </a:p>
          <a:p>
            <a:endParaRPr lang="en-US" sz="2400" dirty="0"/>
          </a:p>
          <a:p>
            <a:r>
              <a:rPr lang="en-US" sz="2400" dirty="0"/>
              <a:t>$99.76 on May 10/22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CD1B1-4199-4D43-B38C-C1757FCE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20" y="1325563"/>
            <a:ext cx="7619619" cy="4675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2EF3F7-1B97-E44A-A113-5333DB92D701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518214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C84C-DD4A-8443-A203-5C6A2C59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  <a:r>
              <a:rPr lang="en-US" dirty="0"/>
              <a:t> Prices at the Pump</a:t>
            </a:r>
          </a:p>
        </p:txBody>
      </p:sp>
      <p:pic>
        <p:nvPicPr>
          <p:cNvPr id="6" name="Content Placeholder 5" descr="Graphical user interface, chart, application&#10;&#10;Description automatically generated">
            <a:extLst>
              <a:ext uri="{FF2B5EF4-FFF2-40B4-BE49-F238E27FC236}">
                <a16:creationId xmlns:a16="http://schemas.microsoft.com/office/drawing/2014/main" id="{A9D88A6D-20EA-974B-823F-3F28C71E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76" y="1117205"/>
            <a:ext cx="10171176" cy="50855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23692-3AED-2C41-AC76-8FA04D0F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102</a:t>
            </a:fld>
            <a:endParaRPr lang="en-GB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C4ECBA8F-44CD-7243-A59A-3FE07D44C45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8824" y="1132446"/>
            <a:ext cx="10168128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7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81240-4C40-4B65-8048-39CEF7E2E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eat Prices Also Look Scary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570FE-6EEE-4BD4-86D4-F562E3A75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9BE15-93C8-4BFA-87D6-07A6B0AA7A3A}"/>
              </a:ext>
            </a:extLst>
          </p:cNvPr>
          <p:cNvSpPr txBox="1"/>
          <p:nvPr/>
        </p:nvSpPr>
        <p:spPr>
          <a:xfrm>
            <a:off x="8580473" y="1850065"/>
            <a:ext cx="3354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Wheat Futures Prices</a:t>
            </a:r>
          </a:p>
          <a:p>
            <a:r>
              <a:rPr lang="en-US" sz="2400" b="1" dirty="0"/>
              <a:t>NOT</a:t>
            </a:r>
            <a:r>
              <a:rPr lang="en-US" sz="2400" dirty="0"/>
              <a:t> Adjusted for inflation.</a:t>
            </a:r>
          </a:p>
          <a:p>
            <a:endParaRPr lang="en-US" sz="2400" dirty="0"/>
          </a:p>
          <a:p>
            <a:r>
              <a:rPr lang="en-US" sz="2400" dirty="0"/>
              <a:t>$10.93 on May 10/22.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919B8-2DC5-8545-992B-3149A0D191C4}"/>
              </a:ext>
            </a:extLst>
          </p:cNvPr>
          <p:cNvSpPr txBox="1"/>
          <p:nvPr/>
        </p:nvSpPr>
        <p:spPr>
          <a:xfrm>
            <a:off x="9625057" y="6456851"/>
            <a:ext cx="1728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macrotrends.net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9A016-DDBB-7A48-AE8A-1F9232060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13" y="1070940"/>
            <a:ext cx="8138160" cy="51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436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D915-B8B5-004E-8279-ABA0C8A7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Gra</a:t>
            </a:r>
            <a:r>
              <a:rPr lang="en-US" dirty="0"/>
              <a:t>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B0A56-B77F-A948-91BB-C4C9FF3B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176D-868C-B642-8A90-2754E5E22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1AD6B-D8B0-1F4E-AEB8-093CE77A0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699" y="488111"/>
            <a:ext cx="7227353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036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E8205-B4F3-6241-A45A-81DB2FD69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Oh, </a:t>
            </a:r>
            <a:r>
              <a:rPr lang="en-US" dirty="0"/>
              <a:t>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E73D9-E93F-4B4D-80DC-AF2BD141E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40% of the world’s PALLADIUM comes from Russia.</a:t>
            </a:r>
          </a:p>
          <a:p>
            <a:pPr lvl="1"/>
            <a:r>
              <a:rPr lang="en-US" dirty="0"/>
              <a:t>Used in catalytic convertors.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70% of the world’s NEON comes from Ukraine.</a:t>
            </a:r>
          </a:p>
          <a:p>
            <a:pPr lvl="1"/>
            <a:r>
              <a:rPr lang="en-US" dirty="0"/>
              <a:t>Used in production of semiconductors.</a:t>
            </a:r>
          </a:p>
          <a:p>
            <a:pPr lvl="1"/>
            <a:endParaRPr lang="en-US" dirty="0"/>
          </a:p>
          <a:p>
            <a:r>
              <a:rPr lang="en-US" dirty="0"/>
              <a:t>Fertilizer: Russia is the world’s largest supplier.</a:t>
            </a:r>
          </a:p>
          <a:p>
            <a:pPr lvl="1"/>
            <a:r>
              <a:rPr lang="en-US" dirty="0"/>
              <a:t>Prices are 3-4x their 2020 levels.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4E3C9-8920-714E-B4A1-D8EB75AD2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8310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www.NEEDelegation.org/LocalGraphs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7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991515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Economic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B71A9-3273-A54A-BF95-D7C55A14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0" y="266919"/>
            <a:ext cx="2808532" cy="2011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016D1B-7F0F-FF4C-957B-C5DDDACB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2191" y="4429126"/>
            <a:ext cx="3380020" cy="189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0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04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2683" y="1445673"/>
            <a:ext cx="5106633" cy="4351338"/>
          </a:xfrm>
        </p:spPr>
        <p:txBody>
          <a:bodyPr>
            <a:normAutofit/>
          </a:bodyPr>
          <a:lstStyle/>
          <a:p>
            <a:r>
              <a:rPr lang="en-US" dirty="0"/>
              <a:t>State of the pandemic</a:t>
            </a:r>
          </a:p>
          <a:p>
            <a:r>
              <a:rPr lang="en-US" dirty="0"/>
              <a:t>The U.S. Economy</a:t>
            </a:r>
          </a:p>
          <a:p>
            <a:r>
              <a:rPr lang="en-US" dirty="0"/>
              <a:t>Hot Topics</a:t>
            </a:r>
          </a:p>
          <a:p>
            <a:pPr lvl="1"/>
            <a:r>
              <a:rPr lang="en-US" dirty="0"/>
              <a:t>Government policy</a:t>
            </a:r>
          </a:p>
          <a:p>
            <a:pPr lvl="1"/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Pandemic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7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68737" y="1148863"/>
            <a:ext cx="11608721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87262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497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Nationally</a:t>
            </a:r>
          </a:p>
        </p:txBody>
      </p:sp>
    </p:spTree>
    <p:extLst>
      <p:ext uri="{BB962C8B-B14F-4D97-AF65-F5344CB8AC3E}">
        <p14:creationId xmlns:p14="http://schemas.microsoft.com/office/powerpoint/2010/main" val="310944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457A-F682-A344-AA0F-BDB2832F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king Real Progress…Until Omicron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4859D-F078-8447-AE02-81C028E6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8955D-F7A5-4946-B319-DB59235A1F52}"/>
              </a:ext>
            </a:extLst>
          </p:cNvPr>
          <p:cNvSpPr txBox="1"/>
          <p:nvPr/>
        </p:nvSpPr>
        <p:spPr>
          <a:xfrm>
            <a:off x="9598383" y="6438527"/>
            <a:ext cx="1233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NYTimes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85B20-D738-7248-8FE0-85C6FAF4332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644896" y="1148863"/>
            <a:ext cx="11456403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16E6F7-B9BE-0D4E-9BE6-C6FD30C7CA5F}"/>
              </a:ext>
            </a:extLst>
          </p:cNvPr>
          <p:cNvSpPr/>
          <p:nvPr/>
        </p:nvSpPr>
        <p:spPr>
          <a:xfrm>
            <a:off x="8464062" y="3552537"/>
            <a:ext cx="3727938" cy="2391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8F01D6-0C83-364C-A0B9-6F4BA2CFAF1E}"/>
              </a:ext>
            </a:extLst>
          </p:cNvPr>
          <p:cNvSpPr/>
          <p:nvPr/>
        </p:nvSpPr>
        <p:spPr>
          <a:xfrm>
            <a:off x="305637" y="1515148"/>
            <a:ext cx="2295939" cy="54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E252E-AF12-7941-BA16-6FB261A4DC30}"/>
              </a:ext>
            </a:extLst>
          </p:cNvPr>
          <p:cNvSpPr txBox="1"/>
          <p:nvPr/>
        </p:nvSpPr>
        <p:spPr>
          <a:xfrm>
            <a:off x="3929063" y="2134680"/>
            <a:ext cx="13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3882828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19010-AAAB-4C4A-9BDB-22A677883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U.S. Economy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33349-B402-F24F-92FE-FF44063F4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49C8A-3A1A-174F-918A-71B756C8D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8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7EA9A-3C36-4643-A6DF-0C6CABDC8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Basic Statistics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1F32882-32CA-7F48-B318-EB2AC54163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42327" y="1096963"/>
          <a:ext cx="7839858" cy="446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248">
                  <a:extLst>
                    <a:ext uri="{9D8B030D-6E8A-4147-A177-3AD203B41FA5}">
                      <a16:colId xmlns:a16="http://schemas.microsoft.com/office/drawing/2014/main" val="1312289277"/>
                    </a:ext>
                  </a:extLst>
                </a:gridCol>
                <a:gridCol w="3642610">
                  <a:extLst>
                    <a:ext uri="{9D8B030D-6E8A-4147-A177-3AD203B41FA5}">
                      <a16:colId xmlns:a16="http://schemas.microsoft.com/office/drawing/2014/main" val="2451204267"/>
                    </a:ext>
                  </a:extLst>
                </a:gridCol>
              </a:tblGrid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Statistic: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Value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94460252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332.9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8399478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Labor Force (age 16+)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164.4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377635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Employment (Nonfarm)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151.7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78"/>
                  </a:ext>
                </a:extLst>
              </a:tr>
              <a:tr h="686314">
                <a:tc>
                  <a:txBody>
                    <a:bodyPr/>
                    <a:lstStyle/>
                    <a:p>
                      <a:r>
                        <a:rPr lang="en-US" sz="2400" dirty="0"/>
                        <a:t>Gross Domestic Product (GDP)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$24.4 Trillion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9001420"/>
                  </a:ext>
                </a:extLst>
              </a:tr>
              <a:tr h="614363">
                <a:tc>
                  <a:txBody>
                    <a:bodyPr/>
                    <a:lstStyle/>
                    <a:p>
                      <a:r>
                        <a:rPr lang="en-US" sz="2400" dirty="0"/>
                        <a:t>Income per Capita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$63,884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9538101"/>
                  </a:ext>
                </a:extLst>
              </a:tr>
              <a:tr h="632887">
                <a:tc>
                  <a:txBody>
                    <a:bodyPr/>
                    <a:lstStyle/>
                    <a:p>
                      <a:r>
                        <a:rPr lang="en-US" sz="2400" dirty="0"/>
                        <a:t>Ave. Hourly Earnings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$31.95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6397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50105-51EA-004E-ACC2-10F4529A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54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6306-E787-8C4F-BBB6-C58FB563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U.S.</a:t>
            </a:r>
            <a:r>
              <a:rPr lang="en-US" dirty="0"/>
              <a:t> Economy in Global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C48F-C405-BA42-B876-B4DBBD174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BB2E5-5518-F949-B9FE-33D8AFCB324E}"/>
              </a:ext>
            </a:extLst>
          </p:cNvPr>
          <p:cNvSpPr txBox="1"/>
          <p:nvPr/>
        </p:nvSpPr>
        <p:spPr>
          <a:xfrm>
            <a:off x="1345488" y="1453274"/>
            <a:ext cx="41649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U.S. Nominal GDP:  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21.747 trillion</a:t>
            </a:r>
            <a:r>
              <a:rPr lang="en-US" sz="2800" b="1" dirty="0"/>
              <a:t> in 2019-Q4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19.487 trillion </a:t>
            </a:r>
            <a:r>
              <a:rPr lang="en-US" sz="2800" b="1" dirty="0"/>
              <a:t>in 2020-Q2</a:t>
            </a:r>
          </a:p>
          <a:p>
            <a:pPr algn="ctr"/>
            <a:r>
              <a:rPr lang="en-US" sz="2800" b="1" dirty="0"/>
              <a:t>$</a:t>
            </a:r>
            <a:r>
              <a:rPr lang="en-US" sz="2800" b="1" u="sng" dirty="0"/>
              <a:t>24.383 trillion </a:t>
            </a:r>
            <a:r>
              <a:rPr lang="en-US" sz="2800" b="1" dirty="0"/>
              <a:t>in 2022-Q1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B65317-55B1-424A-A212-68CED01D0258}"/>
              </a:ext>
            </a:extLst>
          </p:cNvPr>
          <p:cNvGrpSpPr/>
          <p:nvPr/>
        </p:nvGrpSpPr>
        <p:grpSpPr>
          <a:xfrm>
            <a:off x="632568" y="907379"/>
            <a:ext cx="11082666" cy="5458015"/>
            <a:chOff x="632568" y="907379"/>
            <a:chExt cx="11082666" cy="54580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E28ECC-299E-104A-8A0D-816DC029F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5519088" y="907379"/>
              <a:ext cx="6196146" cy="5458015"/>
            </a:xfrm>
            <a:prstGeom prst="rect">
              <a:avLst/>
            </a:prstGeom>
          </p:spPr>
        </p:pic>
        <p:pic>
          <p:nvPicPr>
            <p:cNvPr id="14" name="Picture 13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64389B31-F538-8746-BA21-87A98796C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568" y="4236121"/>
              <a:ext cx="5590761" cy="1714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99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BB741-D15D-9A4A-BF56-9B002E85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</a:t>
            </a:r>
            <a:r>
              <a:rPr lang="en-US" dirty="0"/>
              <a:t>mposition of the U.S. Economy: GDP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48E4B5-17A0-3346-9AE1-8493D9AAF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82" y="1325563"/>
            <a:ext cx="9720036" cy="48600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25374-7042-A740-9080-03868948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31CBF-4A29-5B4B-9AF5-13A6B5D437AE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1882840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42E5-E5BB-A24C-B4F4-1AC66AE8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Co</a:t>
            </a:r>
            <a:r>
              <a:rPr lang="en-US" sz="3800" dirty="0"/>
              <a:t>mposition of the U.S. Economy: Employment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9F79A9-D87F-554E-AAF6-51DE59A4E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35964" y="1342480"/>
            <a:ext cx="9720072" cy="48600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4A2E-C7AE-3C45-BBA5-54FB9247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B8D33-371A-6D44-A892-CA1C7CE43137}"/>
              </a:ext>
            </a:extLst>
          </p:cNvPr>
          <p:cNvSpPr txBox="1"/>
          <p:nvPr/>
        </p:nvSpPr>
        <p:spPr>
          <a:xfrm>
            <a:off x="2193367" y="2016497"/>
            <a:ext cx="2023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Manufacturing</a:t>
            </a:r>
          </a:p>
          <a:p>
            <a:r>
              <a:rPr lang="en-US" dirty="0"/>
              <a:t>GDP Share = 10.9%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CA95A-4835-5946-8CBF-6063282B9EB8}"/>
              </a:ext>
            </a:extLst>
          </p:cNvPr>
          <p:cNvSpPr txBox="1"/>
          <p:nvPr/>
        </p:nvSpPr>
        <p:spPr>
          <a:xfrm>
            <a:off x="7257738" y="2016497"/>
            <a:ext cx="2528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Health GDP Share = 7.4%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0A952-DB98-514F-9A89-DDE8D236A6D6}"/>
              </a:ext>
            </a:extLst>
          </p:cNvPr>
          <p:cNvCxnSpPr>
            <a:cxnSpLocks/>
          </p:cNvCxnSpPr>
          <p:nvPr/>
        </p:nvCxnSpPr>
        <p:spPr>
          <a:xfrm>
            <a:off x="2578308" y="2662828"/>
            <a:ext cx="0" cy="455126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1853A1-9522-9B43-AB68-BC0CEEF63C3B}"/>
              </a:ext>
            </a:extLst>
          </p:cNvPr>
          <p:cNvCxnSpPr>
            <a:cxnSpLocks/>
          </p:cNvCxnSpPr>
          <p:nvPr/>
        </p:nvCxnSpPr>
        <p:spPr>
          <a:xfrm>
            <a:off x="8994098" y="2385829"/>
            <a:ext cx="792089" cy="276999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802197-7E8A-F144-9247-9BA044043297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32676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C2AB6-F959-1C4F-95FB-4422CC55C39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2"/>
            <a:ext cx="9974448" cy="49872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shington County GSP: </a:t>
            </a:r>
            <a:r>
              <a:rPr lang="en-US" dirty="0" err="1"/>
              <a:t>Manuf</a:t>
            </a:r>
            <a:r>
              <a:rPr lang="en-US" dirty="0"/>
              <a:t>, Finance,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3E74F-B22A-464B-8266-DF98030727F6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2451512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44C4DA-5414-EF44-B19E-B3025CEEC1B3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108776" y="1243001"/>
            <a:ext cx="9974446" cy="4987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1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shington County Employment: </a:t>
            </a:r>
            <a:r>
              <a:rPr lang="en-US" dirty="0" err="1"/>
              <a:t>Manuf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CE0C6-E56A-424A-B368-491344836843}"/>
              </a:ext>
            </a:extLst>
          </p:cNvPr>
          <p:cNvSpPr txBox="1"/>
          <p:nvPr/>
        </p:nvSpPr>
        <p:spPr>
          <a:xfrm>
            <a:off x="7155450" y="6488070"/>
            <a:ext cx="4293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Note: Does not add to 100% because of omitted sectors.</a:t>
            </a:r>
          </a:p>
        </p:txBody>
      </p:sp>
    </p:spTree>
    <p:extLst>
      <p:ext uri="{BB962C8B-B14F-4D97-AF65-F5344CB8AC3E}">
        <p14:creationId xmlns:p14="http://schemas.microsoft.com/office/powerpoint/2010/main" val="3702503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22BA3B-C6AD-434D-AFE2-F01F29ECC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Impact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1931FF-419C-A84B-8E26-5C138DF24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D4EB4-8FCA-5A40-9184-93F7FF78B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437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2561679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615097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6797-729B-D644-A206-10C029152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Relative to Long-Term Trends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E9838-216C-E942-9065-1A1EDE71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AC8596-9F23-2443-8021-7CAE502C8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BAF073-A3FB-9341-B02D-CDF994003503}"/>
              </a:ext>
            </a:extLst>
          </p:cNvPr>
          <p:cNvCxnSpPr/>
          <p:nvPr/>
        </p:nvCxnSpPr>
        <p:spPr>
          <a:xfrm>
            <a:off x="9765323" y="1617785"/>
            <a:ext cx="0" cy="656492"/>
          </a:xfrm>
          <a:prstGeom prst="line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C161EE5-342D-FD47-9B9E-8BE60DC17ECD}"/>
              </a:ext>
            </a:extLst>
          </p:cNvPr>
          <p:cNvSpPr txBox="1"/>
          <p:nvPr/>
        </p:nvSpPr>
        <p:spPr>
          <a:xfrm>
            <a:off x="9207435" y="1796139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A6D67-DAE0-4147-9B30-2E718BABA47A}"/>
              </a:ext>
            </a:extLst>
          </p:cNvPr>
          <p:cNvSpPr txBox="1"/>
          <p:nvPr/>
        </p:nvSpPr>
        <p:spPr>
          <a:xfrm>
            <a:off x="4000500" y="1761365"/>
            <a:ext cx="30981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Gap: 11% or $5,000 per person</a:t>
            </a:r>
          </a:p>
        </p:txBody>
      </p:sp>
    </p:spTree>
    <p:extLst>
      <p:ext uri="{BB962C8B-B14F-4D97-AF65-F5344CB8AC3E}">
        <p14:creationId xmlns:p14="http://schemas.microsoft.com/office/powerpoint/2010/main" val="2855716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EED9167-0C90-0249-AC37-95007AA09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7384" y="1088877"/>
            <a:ext cx="10282698" cy="514134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C4BD39-2117-415E-A656-F9F391A0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Trajectory: Pandemic Plunge!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952D9-4526-4892-AD54-F2C1EC1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B28F7-D760-44C1-A506-2B4A4A778A45}"/>
              </a:ext>
            </a:extLst>
          </p:cNvPr>
          <p:cNvSpPr txBox="1"/>
          <p:nvPr/>
        </p:nvSpPr>
        <p:spPr>
          <a:xfrm>
            <a:off x="6635393" y="3429000"/>
            <a:ext cx="4149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GDP is: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7030A0"/>
                </a:solidFill>
              </a:rPr>
              <a:t>$0.5 Trillion Below 2019 forecast.</a:t>
            </a:r>
          </a:p>
          <a:p>
            <a:pPr marL="342900" indent="-342900">
              <a:buFontTx/>
              <a:buChar char="-"/>
            </a:pPr>
            <a:r>
              <a:rPr lang="en-US" sz="2000">
                <a:solidFill>
                  <a:srgbClr val="7030A0"/>
                </a:solidFill>
              </a:rPr>
              <a:t>$0.6 </a:t>
            </a:r>
            <a:r>
              <a:rPr lang="en-US" sz="2000" dirty="0">
                <a:solidFill>
                  <a:srgbClr val="7030A0"/>
                </a:solidFill>
              </a:rPr>
              <a:t>Trillion ABOVE 2019-Q4 level.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DF7C6-6914-C547-A60C-5DEFECC56BA3}"/>
              </a:ext>
            </a:extLst>
          </p:cNvPr>
          <p:cNvSpPr txBox="1"/>
          <p:nvPr/>
        </p:nvSpPr>
        <p:spPr>
          <a:xfrm>
            <a:off x="7744064" y="2695628"/>
            <a:ext cx="11215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Q3 - Flat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33920-98FF-4544-90EE-BFA67948551A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042937" y="2175360"/>
            <a:ext cx="261890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BEFB12-B8C3-A64F-8473-A31E5ADF3187}"/>
              </a:ext>
            </a:extLst>
          </p:cNvPr>
          <p:cNvSpPr txBox="1"/>
          <p:nvPr/>
        </p:nvSpPr>
        <p:spPr>
          <a:xfrm>
            <a:off x="9447073" y="2414440"/>
            <a:ext cx="13671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Q1 - Down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1D8C92-1358-4745-8850-09276A4F1FD6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9745949" y="1894172"/>
            <a:ext cx="384709" cy="52026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58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17428" y="1244732"/>
            <a:ext cx="9551314" cy="467345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Spe</a:t>
            </a:r>
            <a:r>
              <a:rPr lang="en-US"/>
              <a:t>nding Patterns Since First US Case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9418725" y="1000029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9A983A-7D09-BA42-81C8-8908D8F1AA05}"/>
              </a:ext>
            </a:extLst>
          </p:cNvPr>
          <p:cNvSpPr/>
          <p:nvPr/>
        </p:nvSpPr>
        <p:spPr>
          <a:xfrm>
            <a:off x="6740769" y="2833022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EBE99-F1D4-7648-8CFB-C0E9E4F51591}"/>
              </a:ext>
            </a:extLst>
          </p:cNvPr>
          <p:cNvSpPr txBox="1"/>
          <p:nvPr/>
        </p:nvSpPr>
        <p:spPr>
          <a:xfrm>
            <a:off x="6691605" y="2384736"/>
            <a:ext cx="99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Q3 - Flat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CE1DE-2C25-844C-890F-0F1BB190367D}"/>
              </a:ext>
            </a:extLst>
          </p:cNvPr>
          <p:cNvSpPr/>
          <p:nvPr/>
        </p:nvSpPr>
        <p:spPr>
          <a:xfrm>
            <a:off x="8547628" y="2546710"/>
            <a:ext cx="805304" cy="646770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1FD914-B271-D34C-9619-1E31F348077A}"/>
              </a:ext>
            </a:extLst>
          </p:cNvPr>
          <p:cNvSpPr txBox="1"/>
          <p:nvPr/>
        </p:nvSpPr>
        <p:spPr>
          <a:xfrm>
            <a:off x="8498463" y="2098424"/>
            <a:ext cx="143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Q1 - Wobbly</a:t>
            </a:r>
          </a:p>
        </p:txBody>
      </p:sp>
    </p:spTree>
    <p:extLst>
      <p:ext uri="{BB962C8B-B14F-4D97-AF65-F5344CB8AC3E}">
        <p14:creationId xmlns:p14="http://schemas.microsoft.com/office/powerpoint/2010/main" val="134488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651+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694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48B31-16E5-4D4D-BE82-2F8DF874FBB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07435" y="1096266"/>
            <a:ext cx="10267910" cy="5133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ACE25E-7254-3641-9379-665EC70D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0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But</a:t>
            </a:r>
            <a:r>
              <a:rPr lang="en-US"/>
              <a:t> Not All Industries Were Equally Harmed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4A2E4-D583-C247-9340-AFD1D85C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06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0E0CA4-B241-AB4C-91CD-93D21BF00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14987" y="1151316"/>
            <a:ext cx="9412336" cy="46832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09F47-1B24-B541-9A39-04952425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Spe</a:t>
            </a:r>
            <a:r>
              <a:rPr lang="en-US" dirty="0"/>
              <a:t>nding Patterns – Hardest Hit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B8CB9-7D71-1C4F-9F50-8342A744C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A5E07C-FE4D-6844-BD6A-ADBB10F0D5A5}"/>
              </a:ext>
            </a:extLst>
          </p:cNvPr>
          <p:cNvSpPr txBox="1"/>
          <p:nvPr/>
        </p:nvSpPr>
        <p:spPr>
          <a:xfrm>
            <a:off x="9070428" y="6456851"/>
            <a:ext cx="252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4"/>
              </a:rPr>
              <a:t>https://tracktherecovery.org/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A1CB44-F0CE-CE42-8A3B-A8693DD09509}"/>
              </a:ext>
            </a:extLst>
          </p:cNvPr>
          <p:cNvSpPr/>
          <p:nvPr/>
        </p:nvSpPr>
        <p:spPr>
          <a:xfrm>
            <a:off x="8949021" y="1023475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B5B50-7D5C-DC46-8B81-588B7C92128A}"/>
              </a:ext>
            </a:extLst>
          </p:cNvPr>
          <p:cNvSpPr txBox="1"/>
          <p:nvPr/>
        </p:nvSpPr>
        <p:spPr>
          <a:xfrm>
            <a:off x="9408160" y="3931920"/>
            <a:ext cx="1407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+0.2%</a:t>
            </a:r>
          </a:p>
          <a:p>
            <a:r>
              <a:rPr lang="en-US" sz="1600" dirty="0">
                <a:solidFill>
                  <a:srgbClr val="C00000"/>
                </a:solidFill>
              </a:rPr>
              <a:t>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666431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3557500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C8EA9-8691-8542-8EE8-2504701EDF7B}"/>
              </a:ext>
            </a:extLst>
          </p:cNvPr>
          <p:cNvSpPr txBox="1"/>
          <p:nvPr/>
        </p:nvSpPr>
        <p:spPr>
          <a:xfrm>
            <a:off x="9516533" y="218574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June: 372,000</a:t>
            </a:r>
          </a:p>
        </p:txBody>
      </p:sp>
    </p:spTree>
    <p:extLst>
      <p:ext uri="{BB962C8B-B14F-4D97-AF65-F5344CB8AC3E}">
        <p14:creationId xmlns:p14="http://schemas.microsoft.com/office/powerpoint/2010/main" val="29169541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B5D7-844B-1348-89A8-40AC6095B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498"/>
            <a:ext cx="10515600" cy="1020763"/>
          </a:xfrm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V-S</a:t>
            </a:r>
            <a:r>
              <a:rPr lang="en-US" dirty="0"/>
              <a:t>haped Recovery Labor Market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61ED8-92EE-864D-B37D-D8820564FA69}"/>
              </a:ext>
            </a:extLst>
          </p:cNvPr>
          <p:cNvSpPr txBox="1"/>
          <p:nvPr/>
        </p:nvSpPr>
        <p:spPr>
          <a:xfrm>
            <a:off x="8002350" y="6473570"/>
            <a:ext cx="384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 (BLS)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A632D3B4-541B-A5AF-CFA8-32E00A76886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528763"/>
          <a:ext cx="10515600" cy="5043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2193F04-222F-0926-ECE1-FD77BDE49C43}"/>
              </a:ext>
            </a:extLst>
          </p:cNvPr>
          <p:cNvSpPr txBox="1"/>
          <p:nvPr/>
        </p:nvSpPr>
        <p:spPr>
          <a:xfrm>
            <a:off x="7759473" y="1854200"/>
            <a:ext cx="383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Months since the start of the recession</a:t>
            </a:r>
          </a:p>
        </p:txBody>
      </p:sp>
    </p:spTree>
    <p:extLst>
      <p:ext uri="{BB962C8B-B14F-4D97-AF65-F5344CB8AC3E}">
        <p14:creationId xmlns:p14="http://schemas.microsoft.com/office/powerpoint/2010/main" val="12774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BA220B-7EE2-9043-A729-4472610F60DF}"/>
              </a:ext>
            </a:extLst>
          </p:cNvPr>
          <p:cNvSpPr txBox="1"/>
          <p:nvPr/>
        </p:nvSpPr>
        <p:spPr>
          <a:xfrm>
            <a:off x="6293567" y="3346294"/>
            <a:ext cx="448873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/>
              <a:t>0.5 </a:t>
            </a:r>
            <a:r>
              <a:rPr lang="en-US" sz="2100" dirty="0"/>
              <a:t>Million below February, 2020.</a:t>
            </a:r>
          </a:p>
          <a:p>
            <a:r>
              <a:rPr lang="en-US" sz="2100" dirty="0"/>
              <a:t>6.7 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68597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E4C00-6EC5-8D44-B8A7-FCDF59A6C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Gap – In Historical Perspective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D7D96-E13D-744D-9726-53AA9AE61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5D61EB-A64B-A048-8D42-438CE603E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775B3F-2EAA-DA4B-AA17-A1AD5A8E13EF}"/>
              </a:ext>
            </a:extLst>
          </p:cNvPr>
          <p:cNvSpPr txBox="1"/>
          <p:nvPr/>
        </p:nvSpPr>
        <p:spPr>
          <a:xfrm>
            <a:off x="6096000" y="3507877"/>
            <a:ext cx="468630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/>
              <a:t>2</a:t>
            </a:r>
            <a:r>
              <a:rPr lang="en-US" sz="2100"/>
              <a:t>8.1 </a:t>
            </a:r>
            <a:r>
              <a:rPr lang="en-US" sz="2100" dirty="0"/>
              <a:t>Million below where we should be.</a:t>
            </a:r>
          </a:p>
        </p:txBody>
      </p:sp>
    </p:spTree>
    <p:extLst>
      <p:ext uri="{BB962C8B-B14F-4D97-AF65-F5344CB8AC3E}">
        <p14:creationId xmlns:p14="http://schemas.microsoft.com/office/powerpoint/2010/main" val="39300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66FE-9D58-4648-9F88-34936C0DC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</a:t>
            </a:r>
            <a:r>
              <a:rPr lang="en-US" dirty="0"/>
              <a:t>w Wage Employment is Lagging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78E1A-A6FE-9749-9290-C57044BB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20FA8-310A-264D-8A5D-220E9696655A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49214" y="1201681"/>
            <a:ext cx="9804532" cy="47322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CA1F2-3B1C-064A-9C60-2459692F2DEE}"/>
              </a:ext>
            </a:extLst>
          </p:cNvPr>
          <p:cNvSpPr/>
          <p:nvPr/>
        </p:nvSpPr>
        <p:spPr>
          <a:xfrm>
            <a:off x="9382812" y="959270"/>
            <a:ext cx="1600200" cy="56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46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086" y="108859"/>
            <a:ext cx="12192000" cy="704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628" y="1473187"/>
            <a:ext cx="9906597" cy="47171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9F98761-0B86-859D-3DED-E19EFB87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28" y="42091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Sti</a:t>
            </a:r>
            <a:r>
              <a:rPr lang="en-US" dirty="0"/>
              <a:t>mulus Payments Saved Low Wage Workers</a:t>
            </a:r>
          </a:p>
        </p:txBody>
      </p:sp>
    </p:spTree>
    <p:extLst>
      <p:ext uri="{BB962C8B-B14F-4D97-AF65-F5344CB8AC3E}">
        <p14:creationId xmlns:p14="http://schemas.microsoft.com/office/powerpoint/2010/main" val="3073003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18F172F-7F50-1143-A50D-EC059928A0C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059577" y="1180212"/>
            <a:ext cx="10100028" cy="505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DE153E-F27E-7645-A3CA-6E58A034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DED0A-4441-C64E-9BD5-14896B55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46755-3939-424E-88F9-0143556621B0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45986" y="1180212"/>
            <a:ext cx="10100028" cy="50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7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UR</a:t>
            </a:r>
            <a:r>
              <a:rPr lang="en-US" dirty="0"/>
              <a:t> Driven by Labor Force Participation?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623A270-1BCA-DB4D-9D79-B1DD2BC6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r:link="rId6"/>
          <a:srcRect/>
          <a:stretch>
            <a:fillRect/>
          </a:stretch>
        </p:blipFill>
        <p:spPr>
          <a:xfrm>
            <a:off x="929640" y="1018146"/>
            <a:ext cx="10424160" cy="5212080"/>
          </a:xfrm>
        </p:spPr>
      </p:pic>
    </p:spTree>
    <p:extLst>
      <p:ext uri="{BB962C8B-B14F-4D97-AF65-F5344CB8AC3E}">
        <p14:creationId xmlns:p14="http://schemas.microsoft.com/office/powerpoint/2010/main" val="42638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458D-CDD5-2140-8E38-B5F6A036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Labor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B938-D177-AA4A-99C6-9E4090F1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A6ABBB-A7D4-ED46-B464-AA78BBC5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89950" y="1201026"/>
            <a:ext cx="10058400" cy="5029200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6E5318E-99B4-0147-A8D9-EABDA7D36601}"/>
              </a:ext>
            </a:extLst>
          </p:cNvPr>
          <p:cNvGrpSpPr/>
          <p:nvPr/>
        </p:nvGrpSpPr>
        <p:grpSpPr>
          <a:xfrm>
            <a:off x="1089950" y="1201026"/>
            <a:ext cx="10012100" cy="5006050"/>
            <a:chOff x="1089950" y="1201026"/>
            <a:chExt cx="10012100" cy="50060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89B079B-E5F3-714F-AD32-DAF8FAFD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r:link="rId6"/>
            <a:srcRect/>
            <a:stretch>
              <a:fillRect/>
            </a:stretch>
          </p:blipFill>
          <p:spPr>
            <a:xfrm>
              <a:off x="1089950" y="1201026"/>
              <a:ext cx="10012100" cy="50060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5E5F1B-6AD3-F646-8C0F-8C7B12CE4420}"/>
                </a:ext>
              </a:extLst>
            </p:cNvPr>
            <p:cNvSpPr txBox="1"/>
            <p:nvPr/>
          </p:nvSpPr>
          <p:spPr>
            <a:xfrm>
              <a:off x="8096351" y="3429000"/>
              <a:ext cx="2293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Down 4.2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2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A02008-F3F9-664C-9CFC-E70214A50E4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53560" y="1325506"/>
            <a:ext cx="5931602" cy="43122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4D1B3B-BD8D-6B4F-B16F-754FE3B958E6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84345" y="1325506"/>
            <a:ext cx="5931604" cy="4312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F33782-2DC4-9945-80E1-ADA08DA6C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Washington County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63303-2403-D640-8E54-F2887221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403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Faster This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8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1E98-4DD9-D446-AE60-699045D9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Hot</a:t>
            </a:r>
            <a:r>
              <a:rPr lang="en-US" dirty="0"/>
              <a:t>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4FEF-F1AE-1E46-B202-53FFD95A7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266" y="1325563"/>
            <a:ext cx="4568687" cy="4351338"/>
          </a:xfrm>
        </p:spPr>
        <p:txBody>
          <a:bodyPr>
            <a:normAutofit/>
          </a:bodyPr>
          <a:lstStyle/>
          <a:p>
            <a:r>
              <a:rPr lang="en-US" dirty="0"/>
              <a:t>Government policy</a:t>
            </a:r>
          </a:p>
          <a:p>
            <a:r>
              <a:rPr lang="en-US" dirty="0"/>
              <a:t>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FCEF7-ACCD-7F41-8696-4314F335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48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40E87-1715-47AC-ABB5-9A8675BE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at Have Been Policy Effects?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C2ED4-1144-4418-9D74-DC13CF124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MONETARY POLICY (Fed) acted quickly and effectively to prevent a financial market meltdown and to keep credit flowing.  But the Fed lends and does not spend.</a:t>
            </a:r>
          </a:p>
          <a:p>
            <a:r>
              <a:rPr lang="en-US" dirty="0"/>
              <a:t>FISCAL POLICY (Congress) acted quickly, but inevitably made some mistakes.</a:t>
            </a:r>
          </a:p>
          <a:p>
            <a:pPr lvl="1"/>
            <a:r>
              <a:rPr lang="en-US" dirty="0"/>
              <a:t>Stimulus Checks, A ($268b)</a:t>
            </a:r>
          </a:p>
          <a:p>
            <a:pPr lvl="1"/>
            <a:r>
              <a:rPr lang="en-US" dirty="0"/>
              <a:t>Expanded Unemployment, B ($268b)</a:t>
            </a:r>
          </a:p>
          <a:p>
            <a:pPr lvl="1"/>
            <a:r>
              <a:rPr lang="en-US" dirty="0"/>
              <a:t>Paycheck Protection Program, C- ($525b)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82A4D-6C6C-4E98-B6A4-48597465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49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A822-6CF7-4C4A-ABCB-F4B44D3CE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Abn</a:t>
            </a:r>
            <a:r>
              <a:rPr lang="en-US" dirty="0"/>
              <a:t>ormally High Savings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FE10EE-1FB8-7445-A19A-E0A3BB7E6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66965" y="1128889"/>
            <a:ext cx="10202672" cy="5101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96A6B-B222-974D-900E-FD52779B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5E0879-B487-7347-AC2B-7284EF379090}"/>
              </a:ext>
            </a:extLst>
          </p:cNvPr>
          <p:cNvSpPr txBox="1"/>
          <p:nvPr/>
        </p:nvSpPr>
        <p:spPr>
          <a:xfrm>
            <a:off x="3199527" y="3782130"/>
            <a:ext cx="781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16AB-2967-B743-9B9B-0FB5B8F1D93B}"/>
              </a:ext>
            </a:extLst>
          </p:cNvPr>
          <p:cNvSpPr txBox="1"/>
          <p:nvPr/>
        </p:nvSpPr>
        <p:spPr>
          <a:xfrm>
            <a:off x="3978774" y="2548614"/>
            <a:ext cx="139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Trump Bump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F18DBD-E31D-764E-877F-A9F732CC90BE}"/>
              </a:ext>
            </a:extLst>
          </p:cNvPr>
          <p:cNvSpPr txBox="1"/>
          <p:nvPr/>
        </p:nvSpPr>
        <p:spPr>
          <a:xfrm>
            <a:off x="6162859" y="2184514"/>
            <a:ext cx="130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Biden Boost</a:t>
            </a:r>
          </a:p>
        </p:txBody>
      </p:sp>
    </p:spTree>
    <p:extLst>
      <p:ext uri="{BB962C8B-B14F-4D97-AF65-F5344CB8AC3E}">
        <p14:creationId xmlns:p14="http://schemas.microsoft.com/office/powerpoint/2010/main" val="135372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2F3DF-7FD6-0546-BA5F-E6993480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netary Policy: Federal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DE164-282E-6949-B019-8F6AB355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to keep interest rates low, to facilitate continued borrowing.</a:t>
            </a:r>
          </a:p>
          <a:p>
            <a:pPr lvl="1"/>
            <a:r>
              <a:rPr lang="en-US" dirty="0"/>
              <a:t>Federal Funds Rate – rate at which banks lend to each other, usually overnight.</a:t>
            </a:r>
          </a:p>
          <a:p>
            <a:pPr lvl="1"/>
            <a:r>
              <a:rPr lang="en-US" dirty="0"/>
              <a:t>Purchases of U.S. Treasury securities – keep money flowing to the government at low rates of interest.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A2C85-9749-104A-A400-9C61D26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055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31154-F82F-4834-9B72-A8C8DC7C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1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 Policy during the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4B8CF-D702-416E-B817-F990F93BA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Zero interest rates until March and a Big QE program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ED89-DEC9-4213-9D39-7733CAD1A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788809D-E641-4A6D-B62E-4E2427553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334" y="2061451"/>
            <a:ext cx="5864845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FB5FC5-A33B-5946-B569-2549F76EDBCE}"/>
              </a:ext>
            </a:extLst>
          </p:cNvPr>
          <p:cNvSpPr txBox="1"/>
          <p:nvPr/>
        </p:nvSpPr>
        <p:spPr>
          <a:xfrm>
            <a:off x="3225875" y="3262473"/>
            <a:ext cx="34872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Largely Treasury Securities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A7C80-DF57-4842-8322-8CABC849B18F}"/>
              </a:ext>
            </a:extLst>
          </p:cNvPr>
          <p:cNvSpPr txBox="1"/>
          <p:nvPr/>
        </p:nvSpPr>
        <p:spPr>
          <a:xfrm>
            <a:off x="3078705" y="4768924"/>
            <a:ext cx="15536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Financial Crisis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67051-6C3A-0E49-9EF0-05F9B79C8EBC}"/>
              </a:ext>
            </a:extLst>
          </p:cNvPr>
          <p:cNvSpPr txBox="1"/>
          <p:nvPr/>
        </p:nvSpPr>
        <p:spPr>
          <a:xfrm>
            <a:off x="6448611" y="4052453"/>
            <a:ext cx="11030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Pandemic</a:t>
            </a:r>
          </a:p>
        </p:txBody>
      </p:sp>
    </p:spTree>
    <p:extLst>
      <p:ext uri="{BB962C8B-B14F-4D97-AF65-F5344CB8AC3E}">
        <p14:creationId xmlns:p14="http://schemas.microsoft.com/office/powerpoint/2010/main" val="4126835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 – Last 5 Years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590190-B6C7-BF4C-917A-9A49694C4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50836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86959-7597-6948-8DE8-A2AAA9E262A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997351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077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 – Low Interest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A9ABC-EAC4-B04A-873A-87B600515E7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5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23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ation News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98422" y="6595351"/>
            <a:ext cx="2970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New York Times, Wall Street Journal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454" y="5319346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BD6877-EC28-F846-8AEA-94F5F2695AB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26804" y="1959404"/>
            <a:ext cx="5830142" cy="3819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39CB3D-4F68-B74D-BBC6-0E1F15F32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946" y="935933"/>
            <a:ext cx="5915960" cy="51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95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CD3E-8E5A-4444-8DBA-C9D84358B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Gas</a:t>
            </a:r>
            <a:r>
              <a:rPr lang="en-US" dirty="0"/>
              <a:t> Prices: National Average at the Pump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2CEA2F0-CC6D-D44B-9C8B-DA7C4DD14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72985" y="1136118"/>
            <a:ext cx="10188215" cy="509410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7D49B-1F8B-0D4C-8934-42AF75CF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DB0F12F-0ED4-984D-AF97-A56B7FB65F18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072985" y="1136118"/>
            <a:ext cx="10188216" cy="509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B004D-673D-7D4C-A7E3-FB405CB6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8225D-F2EA-DC46-83B8-28CE97E5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762000"/>
            <a:ext cx="10121900" cy="533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B2D780-7539-8F40-B7AA-F5F140FF7B4E}"/>
              </a:ext>
            </a:extLst>
          </p:cNvPr>
          <p:cNvSpPr txBox="1"/>
          <p:nvPr/>
        </p:nvSpPr>
        <p:spPr>
          <a:xfrm>
            <a:off x="10121326" y="6456851"/>
            <a:ext cx="1484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Investopedia</a:t>
            </a:r>
          </a:p>
        </p:txBody>
      </p:sp>
    </p:spTree>
    <p:extLst>
      <p:ext uri="{BB962C8B-B14F-4D97-AF65-F5344CB8AC3E}">
        <p14:creationId xmlns:p14="http://schemas.microsoft.com/office/powerpoint/2010/main" val="3375835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1CA6-0F4B-4046-8E3D-493D672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9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’re Buying Mostly …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3B297-0BDC-7646-BE95-39D3B3A75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9B161-4081-844B-A972-FE5F6810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4B44B-F557-9040-8826-1FB71C9F8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0" y="1079500"/>
            <a:ext cx="9766300" cy="469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D2088-DEC0-CA44-B47C-4E5184117314}"/>
              </a:ext>
            </a:extLst>
          </p:cNvPr>
          <p:cNvSpPr txBox="1"/>
          <p:nvPr/>
        </p:nvSpPr>
        <p:spPr>
          <a:xfrm>
            <a:off x="9070428" y="6456851"/>
            <a:ext cx="1855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Jason Furman, PIIE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193855-1ADC-7843-8691-796E3B4781C5}"/>
              </a:ext>
            </a:extLst>
          </p:cNvPr>
          <p:cNvSpPr txBox="1"/>
          <p:nvPr/>
        </p:nvSpPr>
        <p:spPr>
          <a:xfrm>
            <a:off x="4759231" y="4540197"/>
            <a:ext cx="26709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Demand-Pull</a:t>
            </a:r>
          </a:p>
        </p:txBody>
      </p:sp>
    </p:spTree>
    <p:extLst>
      <p:ext uri="{BB962C8B-B14F-4D97-AF65-F5344CB8AC3E}">
        <p14:creationId xmlns:p14="http://schemas.microsoft.com/office/powerpoint/2010/main" val="8509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D65-4E99-4D49-AED2-2191C898E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Concentrated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D2CB956B-4BC5-8649-9607-DBA0282F24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2882" y="1300163"/>
            <a:ext cx="5936918" cy="4319339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10C1134-5845-A140-A47C-1CE79172B9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200" y="1325563"/>
            <a:ext cx="5936918" cy="4319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50A23-B73A-FC48-BE6A-A6B6DE9E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9E16D-83B5-2046-B0D4-F27B416F6617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10400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3A177B-34EB-5149-9428-D30C9623F06D}"/>
              </a:ext>
            </a:extLst>
          </p:cNvPr>
          <p:cNvSpPr txBox="1"/>
          <p:nvPr/>
        </p:nvSpPr>
        <p:spPr>
          <a:xfrm>
            <a:off x="4965132" y="4504571"/>
            <a:ext cx="207255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Cost-Push</a:t>
            </a:r>
          </a:p>
        </p:txBody>
      </p:sp>
    </p:spTree>
    <p:extLst>
      <p:ext uri="{BB962C8B-B14F-4D97-AF65-F5344CB8AC3E}">
        <p14:creationId xmlns:p14="http://schemas.microsoft.com/office/powerpoint/2010/main" val="287330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B719A-5294-7747-8C3B-056AF234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porate Profits…Adding to Inflation?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43D3A9AD-66F9-4A47-9D31-133DF8CDB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2729" y="1066955"/>
            <a:ext cx="10326542" cy="516327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4534C-AD15-5C48-A1F7-E034ABBC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(7/11): 	Economic Update (Jon </a:t>
            </a:r>
            <a:r>
              <a:rPr lang="en-US" b="1" dirty="0" err="1"/>
              <a:t>Haveman</a:t>
            </a:r>
            <a:r>
              <a:rPr lang="en-US" b="1" dirty="0"/>
              <a:t>, NEED)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(7/18): 	Climate Change Economics (Sarah Jacobson, Williams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(7/25): 	Cryptocurrencies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(8/1): 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Climbing!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135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78CB-97A3-534A-A040-9C0BE037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Historical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5714BEC-6276-B44C-875A-76795BB8E0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0758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4C20-4968-F842-A254-F50F29BC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85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07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Infl</a:t>
            </a:r>
            <a:r>
              <a:rPr lang="en-US" sz="3600" dirty="0"/>
              <a:t>ation – The Fed’s Metric! Should we worry?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55A5AF-46E3-3F47-A150-FB4089B32C26}"/>
              </a:ext>
            </a:extLst>
          </p:cNvPr>
          <p:cNvCxnSpPr>
            <a:cxnSpLocks/>
          </p:cNvCxnSpPr>
          <p:nvPr/>
        </p:nvCxnSpPr>
        <p:spPr>
          <a:xfrm>
            <a:off x="9577754" y="1922585"/>
            <a:ext cx="0" cy="22977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7F71D99-CFA3-F544-88AE-C116108121A1}"/>
              </a:ext>
            </a:extLst>
          </p:cNvPr>
          <p:cNvSpPr txBox="1"/>
          <p:nvPr/>
        </p:nvSpPr>
        <p:spPr>
          <a:xfrm>
            <a:off x="6351814" y="3298368"/>
            <a:ext cx="285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Growth over low base prices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3B3CA2-4288-FF4C-8A9D-0189AA6D929C}"/>
              </a:ext>
            </a:extLst>
          </p:cNvPr>
          <p:cNvSpPr txBox="1"/>
          <p:nvPr/>
        </p:nvSpPr>
        <p:spPr>
          <a:xfrm>
            <a:off x="9685894" y="329836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base</a:t>
            </a:r>
          </a:p>
        </p:txBody>
      </p:sp>
    </p:spTree>
    <p:extLst>
      <p:ext uri="{BB962C8B-B14F-4D97-AF65-F5344CB8AC3E}">
        <p14:creationId xmlns:p14="http://schemas.microsoft.com/office/powerpoint/2010/main" val="36875874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9849-526A-DC48-B291-30D94B03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– PCE and Fed Suggest: Probably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9BE60-BE5B-AF4D-857F-64090922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F12856-2917-634A-BAE4-8CBB3B913117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197222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2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6179-38BB-4B93-877F-D3E29D879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Diagnosis for the Uptick in Inflation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D4062-94C1-42C1-B9BD-4179D241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Yes, there were supply chain issues that affected some areas in particular (e.g., computer chips).</a:t>
            </a:r>
          </a:p>
          <a:p>
            <a:pPr lvl="1"/>
            <a:r>
              <a:rPr lang="en-US" dirty="0"/>
              <a:t>Also just dramatic changes in spending patterns: Goods vs Services.</a:t>
            </a:r>
          </a:p>
          <a:p>
            <a:r>
              <a:rPr lang="en-US" dirty="0"/>
              <a:t>But there is too much total spending and in the absence of bold Fed actions is likely to continue.</a:t>
            </a:r>
          </a:p>
          <a:p>
            <a:r>
              <a:rPr lang="en-US" dirty="0"/>
              <a:t>Fiscal stimulus led households to increase saving over 2021 by more than $2 trillion. Strong retail sales numbers suggest they are prepared to spend it.</a:t>
            </a:r>
          </a:p>
          <a:p>
            <a:r>
              <a:rPr lang="en-US" dirty="0"/>
              <a:t>Whose to Blame:  ARP probably too big, but the Fed could have acted sooner.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E8195-C736-4289-BF84-7C9434E6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asure of Inflation Expectations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1E72156-AB9E-2546-A67F-D8C264526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0" y="1480828"/>
            <a:ext cx="8702674" cy="4351337"/>
          </a:xfrm>
        </p:spPr>
      </p:pic>
      <p:sp>
        <p:nvSpPr>
          <p:cNvPr id="6" name="TextBox 5"/>
          <p:cNvSpPr txBox="1"/>
          <p:nvPr/>
        </p:nvSpPr>
        <p:spPr>
          <a:xfrm>
            <a:off x="7067000" y="3367904"/>
            <a:ext cx="4653582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Breakeven Inflation Rate = Difference between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nominal and real 5-year and 10-year Treasury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constant maturity securities.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Market participants expect around 2.4% 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inflation annually over the next 10 years and 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2.6%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over the next 5 years.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Inflation expectations are calming down.</a:t>
            </a:r>
          </a:p>
        </p:txBody>
      </p:sp>
    </p:spTree>
    <p:extLst>
      <p:ext uri="{BB962C8B-B14F-4D97-AF65-F5344CB8AC3E}">
        <p14:creationId xmlns:p14="http://schemas.microsoft.com/office/powerpoint/2010/main" val="506010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6369A-E4EC-1F42-831B-FC1C2F36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Rus</a:t>
            </a:r>
            <a:r>
              <a:rPr lang="en-US" dirty="0"/>
              <a:t>sia and Ukraine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483A-FE20-1940-A698-23D47B8F0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 prices – Russia is a major world supplier</a:t>
            </a:r>
          </a:p>
          <a:p>
            <a:r>
              <a:rPr lang="en-US" dirty="0"/>
              <a:t>Food prices – region’s breadbasket</a:t>
            </a:r>
          </a:p>
          <a:p>
            <a:r>
              <a:rPr lang="en-US" dirty="0"/>
              <a:t>Fertilizer – prices are 3-4x their 2020 levels</a:t>
            </a:r>
          </a:p>
          <a:p>
            <a:r>
              <a:rPr lang="en-US" dirty="0"/>
              <a:t>Palladium – catalytic convertors, Russia supplies 40%</a:t>
            </a:r>
          </a:p>
          <a:p>
            <a:r>
              <a:rPr lang="en-US" dirty="0"/>
              <a:t>Neon – semiconductors, Ukraine supplies </a:t>
            </a:r>
            <a:r>
              <a:rPr lang="en-US"/>
              <a:t>70%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Therefore: more supply chain issues, more inflation, food insecurity.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58AD5-8AD4-B44E-A751-F644AA1E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775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6095-2899-A446-AEC5-9A71BD4B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1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</a:t>
            </a:r>
            <a:r>
              <a:rPr lang="en-US" dirty="0"/>
              <a:t>mary Topics Covered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87BD4-4CD4-5F47-872F-893D5F32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0644553" cy="4351338"/>
          </a:xfrm>
        </p:spPr>
        <p:txBody>
          <a:bodyPr>
            <a:normAutofit/>
          </a:bodyPr>
          <a:lstStyle/>
          <a:p>
            <a:r>
              <a:rPr lang="en-US" dirty="0"/>
              <a:t>GDP</a:t>
            </a:r>
          </a:p>
          <a:p>
            <a:pPr lvl="1"/>
            <a:r>
              <a:rPr lang="en-US" dirty="0"/>
              <a:t>Recovered the decline, but not where it should be.</a:t>
            </a:r>
          </a:p>
          <a:p>
            <a:pPr lvl="1"/>
            <a:r>
              <a:rPr lang="en-US" dirty="0"/>
              <a:t>Won’t recover previous forecast until late 2022…at the earliest.</a:t>
            </a:r>
          </a:p>
          <a:p>
            <a:r>
              <a:rPr lang="en-US" dirty="0"/>
              <a:t>Employment</a:t>
            </a:r>
          </a:p>
          <a:p>
            <a:pPr lvl="1"/>
            <a:r>
              <a:rPr lang="en-US" dirty="0"/>
              <a:t>Still down 6.7 million jobs relative to forecast.</a:t>
            </a:r>
          </a:p>
          <a:p>
            <a:pPr lvl="1"/>
            <a:r>
              <a:rPr lang="en-US" dirty="0"/>
              <a:t>Labor force is 4.2million smaller than forecast.</a:t>
            </a:r>
          </a:p>
          <a:p>
            <a:pPr lvl="1"/>
            <a:r>
              <a:rPr lang="en-US" dirty="0"/>
              <a:t>Rising wages are not enticing low-wage workers back to work.</a:t>
            </a:r>
          </a:p>
          <a:p>
            <a:r>
              <a:rPr lang="en-US" dirty="0"/>
              <a:t>Inflation</a:t>
            </a:r>
          </a:p>
          <a:p>
            <a:pPr lvl="1"/>
            <a:r>
              <a:rPr lang="en-US" dirty="0"/>
              <a:t>Going to be high for a while, but transitory – maybe?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12ED-6D63-134A-AFC3-BB207DBE1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511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FA45-E4F0-B44A-A144-59D5D71CC278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1632-095C-414A-B06C-B231026A4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399"/>
            <a:ext cx="10515600" cy="437266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Economic Growth: The recovery has been V-shaped.</a:t>
            </a:r>
          </a:p>
          <a:p>
            <a:r>
              <a:rPr lang="en-US" dirty="0"/>
              <a:t> The economic recovery should continue through 2022.</a:t>
            </a:r>
          </a:p>
          <a:p>
            <a:pPr lvl="1"/>
            <a:r>
              <a:rPr lang="en-US" dirty="0"/>
              <a:t>IMF expects US growth to be 3.78% -- downward revision from 5.2%.</a:t>
            </a:r>
          </a:p>
          <a:p>
            <a:pPr lvl="1"/>
            <a:r>
              <a:rPr lang="en-US" dirty="0"/>
              <a:t>Economic growth in 2022:Q1 was muted for the reasons discussed below.</a:t>
            </a:r>
          </a:p>
          <a:p>
            <a:pPr lvl="1"/>
            <a:r>
              <a:rPr lang="en-US" dirty="0"/>
              <a:t>Tailwinds: Strong consumer demand (but maybe stalled a little).</a:t>
            </a:r>
          </a:p>
          <a:p>
            <a:pPr lvl="1"/>
            <a:r>
              <a:rPr lang="en-US" dirty="0"/>
              <a:t>Headwinds: Inflation, supply chain disruptions, rising commodity prices, labor market challenges.</a:t>
            </a:r>
          </a:p>
          <a:p>
            <a:r>
              <a:rPr lang="en-US" dirty="0"/>
              <a:t>The labor market still faces some challenges</a:t>
            </a:r>
          </a:p>
          <a:p>
            <a:pPr lvl="1"/>
            <a:r>
              <a:rPr lang="en-US" dirty="0"/>
              <a:t>The unemployment rate is low.</a:t>
            </a:r>
          </a:p>
          <a:p>
            <a:pPr lvl="1"/>
            <a:r>
              <a:rPr lang="en-US" dirty="0"/>
              <a:t> In many sectors, we have not reached pre-pandemic employment levels.</a:t>
            </a:r>
          </a:p>
          <a:p>
            <a:r>
              <a:rPr lang="en-US" dirty="0"/>
              <a:t>Inflation: What is fueling inflation?</a:t>
            </a:r>
          </a:p>
          <a:p>
            <a:pPr lvl="1"/>
            <a:r>
              <a:rPr lang="en-US" dirty="0"/>
              <a:t>Supply chain disruptions</a:t>
            </a:r>
          </a:p>
          <a:p>
            <a:pPr lvl="1"/>
            <a:r>
              <a:rPr lang="en-US" dirty="0"/>
              <a:t>Changes in the composition of demand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D9D6C-3873-3640-91F4-75296F8D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92500" lnSpcReduction="10000"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Larry Summers, Jamie </a:t>
            </a:r>
            <a:r>
              <a:rPr lang="en-US" dirty="0" err="1"/>
              <a:t>Dimon</a:t>
            </a:r>
            <a:r>
              <a:rPr lang="en-US" dirty="0"/>
              <a:t>, and Elon Musk are worried about a recession.</a:t>
            </a:r>
          </a:p>
          <a:p>
            <a:pPr lvl="1"/>
            <a:r>
              <a:rPr lang="en-US" dirty="0"/>
              <a:t>While the chances of slipping into a recession have increased, I think on many dimensions the economy is doing quite well.</a:t>
            </a:r>
          </a:p>
          <a:p>
            <a:pPr lvl="2"/>
            <a:r>
              <a:rPr lang="en-US" dirty="0"/>
              <a:t>Consumer’s have been driving the recovery, and consumer’s account for two-thirds of GDP.</a:t>
            </a:r>
          </a:p>
          <a:p>
            <a:pPr lvl="2"/>
            <a:r>
              <a:rPr lang="en-US" dirty="0"/>
              <a:t>Job creation remains robust – 390k in May.</a:t>
            </a:r>
          </a:p>
          <a:p>
            <a:r>
              <a:rPr lang="en-US" dirty="0"/>
              <a:t>What about first-quarter GDP? </a:t>
            </a:r>
          </a:p>
          <a:p>
            <a:pPr lvl="1"/>
            <a:r>
              <a:rPr lang="en-US" dirty="0"/>
              <a:t>2022:Q1 was -1.6%</a:t>
            </a:r>
          </a:p>
          <a:p>
            <a:pPr lvl="1"/>
            <a:r>
              <a:rPr lang="en-US" dirty="0"/>
              <a:t>Some of this lower growth was driven by Omicron variant.</a:t>
            </a:r>
          </a:p>
          <a:p>
            <a:pPr lvl="1"/>
            <a:r>
              <a:rPr lang="en-US" dirty="0"/>
              <a:t>Much of this lower growth was driven by lower inventory.</a:t>
            </a:r>
          </a:p>
          <a:p>
            <a:pPr lvl="2"/>
            <a:r>
              <a:rPr lang="en-US" dirty="0"/>
              <a:t>Inventories led GDP growth in 2021:Q4, didn’t sell, so production in Q1 fell.</a:t>
            </a:r>
          </a:p>
        </p:txBody>
      </p:sp>
    </p:spTree>
    <p:extLst>
      <p:ext uri="{BB962C8B-B14F-4D97-AF65-F5344CB8AC3E}">
        <p14:creationId xmlns:p14="http://schemas.microsoft.com/office/powerpoint/2010/main" val="7981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</a:t>
            </a:r>
            <a:r>
              <a:rPr lang="en-US" dirty="0"/>
              <a:t>mate Change Economics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9363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3B7A5-C183-1E4B-835E-496C32B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06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Cli</a:t>
            </a:r>
            <a:r>
              <a:rPr lang="en-US"/>
              <a:t>mate Change: Sarah Jacobson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53CE2-8E16-E944-B319-A7551E7A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17093-2A8E-4843-98F7-85D4C9C2B7D9}"/>
              </a:ext>
            </a:extLst>
          </p:cNvPr>
          <p:cNvSpPr txBox="1"/>
          <p:nvPr/>
        </p:nvSpPr>
        <p:spPr>
          <a:xfrm>
            <a:off x="2682654" y="1094730"/>
            <a:ext cx="707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highlight>
                  <a:srgbClr val="FFFFFF"/>
                </a:highlight>
              </a:rPr>
              <a:t>The changing map of the world’s wine-growing regions.</a:t>
            </a:r>
          </a:p>
        </p:txBody>
      </p:sp>
      <p:pic>
        <p:nvPicPr>
          <p:cNvPr id="6" name="Picture 1" descr="https://cms.qz.com/wp-content/uploads/2017/10/wine-growing-regions-europe-usa.png?w=940&amp;strip=all&amp;quality=75">
            <a:extLst>
              <a:ext uri="{FF2B5EF4-FFF2-40B4-BE49-F238E27FC236}">
                <a16:creationId xmlns:a16="http://schemas.microsoft.com/office/drawing/2014/main" id="{FF8C78DD-43CA-7447-9CED-BA642D138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42" y="1569413"/>
            <a:ext cx="9833757" cy="4819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722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3346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B9159-28E8-F64B-B911-69B015A9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</a:t>
            </a:r>
            <a:r>
              <a:rPr lang="en-US" dirty="0"/>
              <a:t>uctural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BF86-23E3-604A-85EB-B95D5E050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4562"/>
            <a:ext cx="5181600" cy="4189162"/>
          </a:xfrm>
        </p:spPr>
        <p:txBody>
          <a:bodyPr/>
          <a:lstStyle/>
          <a:p>
            <a:r>
              <a:rPr lang="en-US" dirty="0"/>
              <a:t>Retail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Telehealth</a:t>
            </a:r>
          </a:p>
          <a:p>
            <a:r>
              <a:rPr lang="en-US" dirty="0"/>
              <a:t>Business travel?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CFC69-3161-1E47-AF19-31A73CBE9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64562"/>
            <a:ext cx="5181600" cy="4189162"/>
          </a:xfrm>
        </p:spPr>
        <p:txBody>
          <a:bodyPr/>
          <a:lstStyle/>
          <a:p>
            <a:r>
              <a:rPr lang="en-US" dirty="0"/>
              <a:t>Wealth concentration</a:t>
            </a:r>
          </a:p>
          <a:p>
            <a:r>
              <a:rPr lang="en-US" dirty="0"/>
              <a:t>Industry concentration</a:t>
            </a:r>
          </a:p>
          <a:p>
            <a:r>
              <a:rPr lang="en-US" dirty="0"/>
              <a:t>Automation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F9F83F-155D-944E-ACC8-E54AA2CE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444FDA-2852-E44E-B926-28B6C119DD7E}"/>
              </a:ext>
            </a:extLst>
          </p:cNvPr>
          <p:cNvSpPr txBox="1">
            <a:spLocks/>
          </p:cNvSpPr>
          <p:nvPr/>
        </p:nvSpPr>
        <p:spPr>
          <a:xfrm>
            <a:off x="838200" y="1734853"/>
            <a:ext cx="10515600" cy="112557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Pandemic has been an accelerant.</a:t>
            </a:r>
          </a:p>
          <a:p>
            <a:pPr lvl="1"/>
            <a:r>
              <a:rPr lang="en-US"/>
              <a:t>Not a change agent.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7809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</p:spTree>
    <p:extLst>
      <p:ext uri="{BB962C8B-B14F-4D97-AF65-F5344CB8AC3E}">
        <p14:creationId xmlns:p14="http://schemas.microsoft.com/office/powerpoint/2010/main" val="4246368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3107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3F1E92F-F2A0-D04B-8433-930513B06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30783" y="1323339"/>
            <a:ext cx="9700886" cy="48504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4D471-A418-4F7D-9ECF-A1737D0A1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31" y="-222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Measure: Unemployment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ED43C-CF72-4EF1-95FA-9C0F57CE2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 dirty="0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5DE209EB-EE5C-4EEE-B92B-CD7428D072C7}"/>
              </a:ext>
            </a:extLst>
          </p:cNvPr>
          <p:cNvSpPr/>
          <p:nvPr/>
        </p:nvSpPr>
        <p:spPr>
          <a:xfrm>
            <a:off x="7292670" y="1872229"/>
            <a:ext cx="1491686" cy="1055181"/>
          </a:xfrm>
          <a:prstGeom prst="borderCallout1">
            <a:avLst>
              <a:gd name="adj1" fmla="val 31417"/>
              <a:gd name="adj2" fmla="val 112008"/>
              <a:gd name="adj3" fmla="val -2156"/>
              <a:gd name="adj4" fmla="val 150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Peak: 22.9%</a:t>
            </a:r>
            <a:br>
              <a:rPr lang="en-US" dirty="0"/>
            </a:br>
            <a:r>
              <a:rPr lang="en-US" dirty="0"/>
              <a:t>(April, 2019)</a:t>
            </a:r>
          </a:p>
        </p:txBody>
      </p:sp>
    </p:spTree>
    <p:extLst>
      <p:ext uri="{BB962C8B-B14F-4D97-AF65-F5344CB8AC3E}">
        <p14:creationId xmlns:p14="http://schemas.microsoft.com/office/powerpoint/2010/main" val="38155173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7ECFD-4E5F-3147-8461-8474CB7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Are Supply Chains?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63692-5411-AB4A-821E-B64F765F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F7F0F-E0C8-154B-852D-6CB7D6BD4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71" y="857160"/>
            <a:ext cx="6442292" cy="541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11580-872F-0D47-8975-5572B5944F60}"/>
              </a:ext>
            </a:extLst>
          </p:cNvPr>
          <p:cNvSpPr txBox="1"/>
          <p:nvPr/>
        </p:nvSpPr>
        <p:spPr>
          <a:xfrm>
            <a:off x="7985974" y="6554787"/>
            <a:ext cx="4167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www.cfr.org</a:t>
            </a:r>
            <a:r>
              <a:rPr lang="en-US" sz="1200" dirty="0"/>
              <a:t>/article/what-happened-supply-chains-2021</a:t>
            </a:r>
          </a:p>
        </p:txBody>
      </p:sp>
    </p:spTree>
    <p:extLst>
      <p:ext uri="{BB962C8B-B14F-4D97-AF65-F5344CB8AC3E}">
        <p14:creationId xmlns:p14="http://schemas.microsoft.com/office/powerpoint/2010/main" val="23124554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ECD5-F452-414A-9AFA-4A71BB07F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spending matter?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49114-11D2-E541-B16B-85110DDE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946807-EF1E-D741-8C1B-E5A2E0A00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769180" y="1151814"/>
            <a:ext cx="8653639" cy="50784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B91D55-E3CF-3B40-A207-0ABD8E1171FD}"/>
              </a:ext>
            </a:extLst>
          </p:cNvPr>
          <p:cNvSpPr txBox="1"/>
          <p:nvPr/>
        </p:nvSpPr>
        <p:spPr>
          <a:xfrm>
            <a:off x="8519179" y="3187669"/>
            <a:ext cx="15103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Spending:</a:t>
            </a:r>
          </a:p>
          <a:p>
            <a:r>
              <a:rPr lang="en-US" dirty="0"/>
              <a:t>Goods	20%</a:t>
            </a:r>
          </a:p>
          <a:p>
            <a:r>
              <a:rPr lang="en-US" dirty="0"/>
              <a:t>Services	44%</a:t>
            </a:r>
          </a:p>
          <a:p>
            <a:endParaRPr lang="en-US" b="1" i="1" dirty="0"/>
          </a:p>
          <a:p>
            <a:r>
              <a:rPr lang="en-US" b="1" i="1" dirty="0"/>
              <a:t>Total	64%</a:t>
            </a:r>
          </a:p>
        </p:txBody>
      </p:sp>
    </p:spTree>
    <p:extLst>
      <p:ext uri="{BB962C8B-B14F-4D97-AF65-F5344CB8AC3E}">
        <p14:creationId xmlns:p14="http://schemas.microsoft.com/office/powerpoint/2010/main" val="6344771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81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ected Women More Than Men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72A38-20C0-8B4D-8160-716E79C26F14}"/>
              </a:ext>
            </a:extLst>
          </p:cNvPr>
          <p:cNvSpPr txBox="1"/>
          <p:nvPr/>
        </p:nvSpPr>
        <p:spPr>
          <a:xfrm>
            <a:off x="6897756" y="3935896"/>
            <a:ext cx="351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term implications for women?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FBB4F-2D06-6041-B644-BBFE5474DDD2}"/>
              </a:ext>
            </a:extLst>
          </p:cNvPr>
          <p:cNvSpPr txBox="1"/>
          <p:nvPr/>
        </p:nvSpPr>
        <p:spPr>
          <a:xfrm>
            <a:off x="10130117" y="2017266"/>
            <a:ext cx="935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Women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09533-8C18-C846-941A-A8F02B59C359}"/>
              </a:ext>
            </a:extLst>
          </p:cNvPr>
          <p:cNvSpPr txBox="1"/>
          <p:nvPr/>
        </p:nvSpPr>
        <p:spPr>
          <a:xfrm>
            <a:off x="10100011" y="1739925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41276137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8A14-8449-B742-901E-8BB97CA15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Women More Than 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8370B-5E09-204C-8D2E-98141D139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Women are disproportionately represented in low-wage and face-to-face jobs.</a:t>
            </a:r>
          </a:p>
          <a:p>
            <a:pPr>
              <a:spcAft>
                <a:spcPts val="1000"/>
              </a:spcAft>
            </a:pPr>
            <a:r>
              <a:rPr lang="en-US" dirty="0"/>
              <a:t>Our childcare and school systems don’t meet the needs of working mothers.</a:t>
            </a:r>
          </a:p>
          <a:p>
            <a:pPr>
              <a:spcAft>
                <a:spcPts val="1000"/>
              </a:spcAft>
            </a:pPr>
            <a:r>
              <a:rPr lang="en-US" dirty="0"/>
              <a:t>COVID-19 has upended the labor market, with disastrous consequences for working women and their families.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Many women continued working in high risk jobs.</a:t>
            </a:r>
          </a:p>
          <a:p>
            <a:pPr>
              <a:spcAft>
                <a:spcPts val="1000"/>
              </a:spcAft>
            </a:pPr>
            <a:r>
              <a:rPr lang="en-US" dirty="0"/>
              <a:t>The difference in impact is waning.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8E29B-FCEC-EA40-BE47-B8521C2C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41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31FED-3158-4041-B49F-33E88EC3B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94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is the Excitement About?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17AE0-0462-4108-A9DF-D6DB663A9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12" name="Content Placeholder 11" descr="Graphical user interface, chart, application, line chart&#10;&#10;Description automatically generated">
            <a:extLst>
              <a:ext uri="{FF2B5EF4-FFF2-40B4-BE49-F238E27FC236}">
                <a16:creationId xmlns:a16="http://schemas.microsoft.com/office/drawing/2014/main" id="{9ACBCEA4-E927-4096-8DAA-42D41D380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151" y="1403496"/>
            <a:ext cx="11455697" cy="457731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F7EA4-CE5B-459D-B713-F636F350EDA4}"/>
              </a:ext>
            </a:extLst>
          </p:cNvPr>
          <p:cNvSpPr txBox="1"/>
          <p:nvPr/>
        </p:nvSpPr>
        <p:spPr>
          <a:xfrm>
            <a:off x="1179390" y="2489827"/>
            <a:ext cx="4086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Blue Line </a:t>
            </a:r>
            <a:r>
              <a:rPr lang="en-US" sz="2800" dirty="0"/>
              <a:t>Price of Bitcoin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Red Line:  </a:t>
            </a:r>
            <a:r>
              <a:rPr lang="en-US" sz="2800" dirty="0"/>
              <a:t>Price of Gold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D9BA70-B58F-43D9-A48A-C6E3DD1DB05D}"/>
              </a:ext>
            </a:extLst>
          </p:cNvPr>
          <p:cNvGrpSpPr/>
          <p:nvPr/>
        </p:nvGrpSpPr>
        <p:grpSpPr>
          <a:xfrm>
            <a:off x="5057775" y="1845643"/>
            <a:ext cx="5879648" cy="2831132"/>
            <a:chOff x="5762624" y="1811925"/>
            <a:chExt cx="5238752" cy="260291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8CF569-62E3-4D0F-AE4E-975FCB31663C}"/>
                </a:ext>
              </a:extLst>
            </p:cNvPr>
            <p:cNvSpPr txBox="1"/>
            <p:nvPr/>
          </p:nvSpPr>
          <p:spPr>
            <a:xfrm>
              <a:off x="5762624" y="1811925"/>
              <a:ext cx="52387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Almost 500% increase in 6 months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794D6A-ED8B-472B-8B6D-1F9112E8D3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8940" y="2523286"/>
              <a:ext cx="510948" cy="189155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141E6DC-582F-43BC-9973-7BAE5621A70E}"/>
              </a:ext>
            </a:extLst>
          </p:cNvPr>
          <p:cNvSpPr txBox="1"/>
          <p:nvPr/>
        </p:nvSpPr>
        <p:spPr>
          <a:xfrm>
            <a:off x="1892599" y="3565679"/>
            <a:ext cx="2248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On, 12/9, 1PM</a:t>
            </a:r>
            <a:br>
              <a:rPr lang="en-US" sz="2400" dirty="0"/>
            </a:br>
            <a:r>
              <a:rPr lang="en-US" sz="2400" dirty="0"/>
              <a:t>1 bitcoin = $48k</a:t>
            </a:r>
          </a:p>
        </p:txBody>
      </p:sp>
    </p:spTree>
    <p:extLst>
      <p:ext uri="{BB962C8B-B14F-4D97-AF65-F5344CB8AC3E}">
        <p14:creationId xmlns:p14="http://schemas.microsoft.com/office/powerpoint/2010/main" val="9972691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AC31-DC1C-CB4F-A836-B42B7B0B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Aff</a:t>
            </a:r>
            <a:r>
              <a:rPr lang="en-US" dirty="0"/>
              <a:t>ecting Black Workers More than White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9B9BB9-F7BC-4247-A6A3-23A918029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6434" y="1108351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246CA-E402-AE40-A584-A4D2311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0C79-BD23-B549-BE84-D6E6A78FF63C}"/>
              </a:ext>
            </a:extLst>
          </p:cNvPr>
          <p:cNvSpPr txBox="1"/>
          <p:nvPr/>
        </p:nvSpPr>
        <p:spPr>
          <a:xfrm>
            <a:off x="10229770" y="298827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Black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EDFF8-B899-AF42-BD2A-12483B541C5A}"/>
              </a:ext>
            </a:extLst>
          </p:cNvPr>
          <p:cNvSpPr txBox="1"/>
          <p:nvPr/>
        </p:nvSpPr>
        <p:spPr>
          <a:xfrm>
            <a:off x="10229770" y="2470391"/>
            <a:ext cx="76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30001"/>
                </a:solidFill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3974077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FDD7F-5BFB-764C-A404-6918D7235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Index to Follow: CPI or PCE?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1CA4A-E6CB-3C46-80D7-8B603D27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CPI is the headline statistic, followed by most newspapers.</a:t>
            </a:r>
          </a:p>
          <a:p>
            <a:pPr lvl="1"/>
            <a:r>
              <a:rPr lang="en-US" dirty="0"/>
              <a:t>Allows more granularity – ability to look at specific products.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PCE is the one followed by the Fed.</a:t>
            </a:r>
          </a:p>
          <a:p>
            <a:pPr lvl="1"/>
            <a:r>
              <a:rPr lang="en-US" dirty="0"/>
              <a:t>Why?</a:t>
            </a:r>
          </a:p>
          <a:p>
            <a:pPr lvl="2"/>
            <a:r>
              <a:rPr lang="en-US" dirty="0"/>
              <a:t>Accounts for short term fluctuations in consumer purchases.</a:t>
            </a:r>
          </a:p>
          <a:p>
            <a:pPr lvl="2"/>
            <a:r>
              <a:rPr lang="en-US" dirty="0"/>
              <a:t>Based on more reliable data.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Fed generally pays attention to the core inflation #s.</a:t>
            </a:r>
          </a:p>
          <a:p>
            <a:pPr lvl="1"/>
            <a:r>
              <a:rPr lang="en-US" dirty="0"/>
              <a:t>Excluding food and energy.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53D00-F35C-5A4B-A8CE-3BB02A39B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1699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207E9-9A25-0148-AC73-E3B617519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</a:t>
            </a:r>
            <a:r>
              <a:rPr lang="en-US"/>
              <a:t>: Critical </a:t>
            </a:r>
            <a:r>
              <a:rPr lang="en-US" dirty="0"/>
              <a:t>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15084-21D5-9B4F-80A7-5ADEBE20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Inequities</a:t>
            </a:r>
          </a:p>
          <a:p>
            <a:pPr lvl="1"/>
            <a:r>
              <a:rPr lang="en-US" dirty="0"/>
              <a:t>Price changes vary wildly across goods.</a:t>
            </a:r>
          </a:p>
          <a:p>
            <a:pPr lvl="1"/>
            <a:r>
              <a:rPr lang="en-US" dirty="0"/>
              <a:t>How inflation hits you depends on what you buy and your level of income.</a:t>
            </a:r>
          </a:p>
          <a:p>
            <a:pPr lvl="2"/>
            <a:r>
              <a:rPr lang="en-US" dirty="0"/>
              <a:t>Some evidence that lower income individuals face higher inflation.</a:t>
            </a:r>
          </a:p>
          <a:p>
            <a:pPr lvl="1"/>
            <a:endParaRPr lang="en-US" dirty="0"/>
          </a:p>
          <a:p>
            <a:r>
              <a:rPr lang="en-US" dirty="0"/>
              <a:t>Online inflation is much lower than the CPI</a:t>
            </a:r>
          </a:p>
          <a:p>
            <a:pPr lvl="1"/>
            <a:r>
              <a:rPr lang="en-US" dirty="0"/>
              <a:t>Estimates suggest about 2% lower.</a:t>
            </a:r>
          </a:p>
          <a:p>
            <a:pPr lvl="1"/>
            <a:endParaRPr lang="en-US" dirty="0"/>
          </a:p>
          <a:p>
            <a:r>
              <a:rPr lang="en-US" dirty="0"/>
              <a:t>Both have implications for the policy response.</a:t>
            </a:r>
          </a:p>
          <a:p>
            <a:pPr lvl="1"/>
            <a:r>
              <a:rPr lang="en-US" dirty="0"/>
              <a:t>Safety net? Antitrust action?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A9028-CD39-9B45-8BE2-BA751D1F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093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AD7E-8618-42F3-956E-6C7D915B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ard-Hit Sector:  Small Business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73487-9BC7-40DC-A5A9-D62FB8790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776756-85C1-4F89-BA22-BEFA5A14A1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586588" y="1467745"/>
            <a:ext cx="7927442" cy="4614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5154AE-2456-B142-B396-3D727D919F33}"/>
              </a:ext>
            </a:extLst>
          </p:cNvPr>
          <p:cNvSpPr txBox="1"/>
          <p:nvPr/>
        </p:nvSpPr>
        <p:spPr>
          <a:xfrm>
            <a:off x="3669890" y="1027322"/>
            <a:ext cx="376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Biz Closures in the United States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037BB4-8F85-F64E-8FA5-F7D038AF17D6}"/>
              </a:ext>
            </a:extLst>
          </p:cNvPr>
          <p:cNvSpPr/>
          <p:nvPr/>
        </p:nvSpPr>
        <p:spPr>
          <a:xfrm>
            <a:off x="4982547" y="1929367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CED62-E730-F045-A39A-15C5DFA0DEE0}"/>
              </a:ext>
            </a:extLst>
          </p:cNvPr>
          <p:cNvSpPr/>
          <p:nvPr/>
        </p:nvSpPr>
        <p:spPr>
          <a:xfrm>
            <a:off x="11103004" y="1869733"/>
            <a:ext cx="1135525" cy="189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08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41C76-338D-F041-A3EC-5CE8154D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Sm</a:t>
            </a:r>
            <a:r>
              <a:rPr lang="en-US" dirty="0"/>
              <a:t>all Businesses: They Didn’t Get Enough PPP</a:t>
            </a:r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F38E3BD2-3F6D-8945-93B4-D4CD029A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752600" y="1042615"/>
            <a:ext cx="8686800" cy="51876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A0C47-7979-1E46-85C8-C0ADE534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012D4-E1B1-3A4E-8612-26D251012F23}"/>
              </a:ext>
            </a:extLst>
          </p:cNvPr>
          <p:cNvSpPr/>
          <p:nvPr/>
        </p:nvSpPr>
        <p:spPr>
          <a:xfrm>
            <a:off x="8905773" y="894522"/>
            <a:ext cx="1729409" cy="546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423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3208-60F1-469C-A300-0E7F69D0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“</a:t>
            </a:r>
            <a:r>
              <a:rPr lang="en-US" dirty="0"/>
              <a:t>K-shaped” recovery?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8EEB-24DE-45BC-9662-5A6ACC6B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74" y="2756842"/>
            <a:ext cx="10677939" cy="3655946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Executive Summary</a:t>
            </a:r>
          </a:p>
          <a:p>
            <a:r>
              <a:rPr lang="en-US" b="0" dirty="0"/>
              <a:t>Those with financial wealth/residential real estate have seen its value grow in excess of inflation.</a:t>
            </a:r>
          </a:p>
          <a:p>
            <a:r>
              <a:rPr lang="en-US" b="0" dirty="0"/>
              <a:t>High income earners (&gt;60k/</a:t>
            </a:r>
            <a:r>
              <a:rPr lang="en-US" b="0" dirty="0" err="1"/>
              <a:t>yr</a:t>
            </a:r>
            <a:r>
              <a:rPr lang="en-US" b="0" dirty="0"/>
              <a:t>) have largely kept their jobs; </a:t>
            </a:r>
          </a:p>
          <a:p>
            <a:pPr lvl="1"/>
            <a:r>
              <a:rPr lang="en-US" b="0" dirty="0"/>
              <a:t>middle and low income earners have depressed employment rates</a:t>
            </a:r>
          </a:p>
          <a:p>
            <a:r>
              <a:rPr lang="en-US" b="0" dirty="0"/>
              <a:t>Women are disproportionately exiting labor force.</a:t>
            </a:r>
          </a:p>
          <a:p>
            <a:r>
              <a:rPr lang="en-US" b="0" dirty="0"/>
              <a:t>Food insecurity has been very high.</a:t>
            </a: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6ECB3-D69C-46BC-BA3A-376FD27A1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4592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D57B-F50E-BB4B-911C-53C2C92D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Cor</a:t>
            </a:r>
            <a:r>
              <a:rPr lang="en-US" dirty="0"/>
              <a:t>onavirus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C8232-A58D-E046-ADF5-9EFC15E5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141880-DA95-3340-81C1-AC6AA3444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15" y="1602225"/>
            <a:ext cx="6054969" cy="4351338"/>
          </a:xfrm>
        </p:spPr>
        <p:txBody>
          <a:bodyPr/>
          <a:lstStyle/>
          <a:p>
            <a:r>
              <a:rPr lang="en-US" dirty="0"/>
              <a:t>Resources to weather the storm.</a:t>
            </a:r>
          </a:p>
          <a:p>
            <a:r>
              <a:rPr lang="en-US" dirty="0"/>
              <a:t>Racial inequities.</a:t>
            </a:r>
          </a:p>
          <a:p>
            <a:r>
              <a:rPr lang="en-US" dirty="0"/>
              <a:t>Educational inequities</a:t>
            </a:r>
          </a:p>
          <a:p>
            <a:r>
              <a:rPr lang="en-US" dirty="0"/>
              <a:t>Telecommuting</a:t>
            </a:r>
          </a:p>
          <a:p>
            <a:r>
              <a:rPr lang="en-US" dirty="0"/>
              <a:t>Low wage jobs are at risk.</a:t>
            </a:r>
          </a:p>
        </p:txBody>
      </p:sp>
    </p:spTree>
    <p:extLst>
      <p:ext uri="{BB962C8B-B14F-4D97-AF65-F5344CB8AC3E}">
        <p14:creationId xmlns:p14="http://schemas.microsoft.com/office/powerpoint/2010/main" val="3538400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5A98-72EC-9046-B213-F2D330704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Ret</a:t>
            </a:r>
            <a:r>
              <a:rPr lang="en-US" dirty="0"/>
              <a:t>ail Sales Are Slowing – Q4-21?  Q1-22?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786E1197-218E-0548-AE0F-9F0C0611E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75360" y="1109586"/>
            <a:ext cx="10241280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5B47A-EF19-4F47-BD73-00AF157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F9C420-79FA-D841-BAFE-B00347326F29}"/>
              </a:ext>
            </a:extLst>
          </p:cNvPr>
          <p:cNvSpPr txBox="1"/>
          <p:nvPr/>
        </p:nvSpPr>
        <p:spPr>
          <a:xfrm>
            <a:off x="8291945" y="1325563"/>
            <a:ext cx="2708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Could be X-mas shopping </a:t>
            </a:r>
          </a:p>
          <a:p>
            <a:r>
              <a:rPr lang="en-US" dirty="0"/>
              <a:t>all happened in November.</a:t>
            </a:r>
          </a:p>
          <a:p>
            <a:r>
              <a:rPr lang="en-US" dirty="0"/>
              <a:t>(Supply chain awareness?)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1C63D4-930E-2A41-9481-39C16F6DD58D}"/>
              </a:ext>
            </a:extLst>
          </p:cNvPr>
          <p:cNvSpPr/>
          <p:nvPr/>
        </p:nvSpPr>
        <p:spPr>
          <a:xfrm>
            <a:off x="4499264" y="1427018"/>
            <a:ext cx="841663" cy="221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Resignation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74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9F370-2712-4C49-94B3-F1CD7DBC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Are High! The Great Resignation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9D3ED7-18D4-2142-83E2-2EB6F2BB5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53B1F-C4EF-6D4F-A2EE-C88A4711B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09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9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Aut</a:t>
            </a:r>
            <a:r>
              <a:rPr lang="en-US" dirty="0"/>
              <a:t>onomous Vehicles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3068" y="1790289"/>
            <a:ext cx="2821210" cy="1865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4342" y="18392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3068" y="4137910"/>
            <a:ext cx="2821210" cy="158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4342" y="4088103"/>
            <a:ext cx="2821210" cy="187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8702" y="2587635"/>
            <a:ext cx="2821210" cy="1891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BB502FA-5A03-4D79-8C80-05E3F42D35F9}"/>
              </a:ext>
            </a:extLst>
          </p:cNvPr>
          <p:cNvGrpSpPr>
            <a:grpSpLocks/>
          </p:cNvGrpSpPr>
          <p:nvPr/>
        </p:nvGrpSpPr>
        <p:grpSpPr>
          <a:xfrm>
            <a:off x="2000250" y="1076083"/>
            <a:ext cx="8191500" cy="4730036"/>
            <a:chOff x="838200" y="593243"/>
            <a:chExt cx="9291612" cy="53652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E4CBB3-8473-437B-81F6-04677D6A9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62623" y="3566497"/>
              <a:ext cx="3462389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5AAC10-552D-405D-BCD3-D386DDE7C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35"/>
            <a:stretch/>
          </p:blipFill>
          <p:spPr>
            <a:xfrm>
              <a:off x="838200" y="3754507"/>
              <a:ext cx="3632204" cy="22040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617708-354B-424B-8007-8DC3BE0B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23171" y="1074521"/>
              <a:ext cx="3491242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A90AD0-0B07-4EDD-BD4F-C06E14C1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50534" y="593243"/>
              <a:ext cx="3479278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629BD4-42A9-4FC1-BF8F-8980DF585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29843" y="2412368"/>
              <a:ext cx="3231563" cy="23082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accent1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687065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5871-0770-5E43-B171-91ADB4E9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ts – Rising, but More in Some Industries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9D02C78-9627-A041-9EAC-D0A7803B3F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176049" y="1795681"/>
            <a:ext cx="5843751" cy="4251557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1B99DBA2-5EEE-2243-B39E-38D2C2E088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tretch>
            <a:fillRect/>
          </a:stretch>
        </p:blipFill>
        <p:spPr>
          <a:xfrm>
            <a:off x="6172199" y="1795681"/>
            <a:ext cx="5843751" cy="425155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9D87-917E-8F4F-A3F6-00059763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0151A2-E084-6D49-8DD3-CEE75050CDCC}"/>
              </a:ext>
            </a:extLst>
          </p:cNvPr>
          <p:cNvSpPr txBox="1"/>
          <p:nvPr/>
        </p:nvSpPr>
        <p:spPr>
          <a:xfrm>
            <a:off x="3294440" y="2140736"/>
            <a:ext cx="19200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Accom. &amp; Food Services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E2DB7A-F840-7041-B621-4899193BB4AB}"/>
              </a:ext>
            </a:extLst>
          </p:cNvPr>
          <p:cNvSpPr txBox="1"/>
          <p:nvPr/>
        </p:nvSpPr>
        <p:spPr>
          <a:xfrm>
            <a:off x="4904068" y="2921932"/>
            <a:ext cx="5967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19200"/>
                </a:solidFill>
              </a:rPr>
              <a:t>Retail</a:t>
            </a:r>
          </a:p>
        </p:txBody>
      </p:sp>
    </p:spTree>
    <p:extLst>
      <p:ext uri="{BB962C8B-B14F-4D97-AF65-F5344CB8AC3E}">
        <p14:creationId xmlns:p14="http://schemas.microsoft.com/office/powerpoint/2010/main" val="40747428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6618602-C285-374C-85AE-083C5095E962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325941" y="1201026"/>
            <a:ext cx="7540118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6B62D-BB09-3643-B1CE-CD8B10EC1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5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This</a:t>
            </a:r>
            <a:r>
              <a:rPr lang="en-US" dirty="0"/>
              <a:t> is Happening Despite Rising Wages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13A34035-FFDA-8C44-9A26-E9850BDED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r:link="rId5"/>
          <a:stretch>
            <a:fillRect/>
          </a:stretch>
        </p:blipFill>
        <p:spPr>
          <a:xfrm>
            <a:off x="2325941" y="1201026"/>
            <a:ext cx="7540118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612BF-2A6F-834C-AF0F-4497FF44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3092A-5266-0F4F-977E-3312A6E1E63E}"/>
              </a:ext>
            </a:extLst>
          </p:cNvPr>
          <p:cNvSpPr txBox="1"/>
          <p:nvPr/>
        </p:nvSpPr>
        <p:spPr>
          <a:xfrm>
            <a:off x="7022320" y="1718956"/>
            <a:ext cx="1693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30000"/>
                </a:solidFill>
              </a:rPr>
              <a:t>Leisure &amp; Hospitality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174F26-369A-2A4E-8116-108B9A347420}"/>
              </a:ext>
            </a:extLst>
          </p:cNvPr>
          <p:cNvSpPr txBox="1"/>
          <p:nvPr/>
        </p:nvSpPr>
        <p:spPr>
          <a:xfrm>
            <a:off x="7962779" y="3035680"/>
            <a:ext cx="1224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Total Nonfarm</a:t>
            </a:r>
          </a:p>
        </p:txBody>
      </p:sp>
    </p:spTree>
    <p:extLst>
      <p:ext uri="{BB962C8B-B14F-4D97-AF65-F5344CB8AC3E}">
        <p14:creationId xmlns:p14="http://schemas.microsoft.com/office/powerpoint/2010/main" val="30176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1779-FA67-DC48-A0FB-FB09B909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Adjusted Wages Are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5E9C1-3EFF-0A40-97B4-6C2EB2CD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81B69AF8-A6D5-DC47-A245-2C79A19E3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55712" y="1336056"/>
            <a:ext cx="9788339" cy="4894170"/>
          </a:xfr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5F906F70-B2B9-D84E-AC6F-530D70A28C25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1255712" y="1363745"/>
            <a:ext cx="9788339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6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D223-940E-1F48-91E0-195C16D26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Resources May Change Things</a:t>
            </a:r>
          </a:p>
        </p:txBody>
      </p:sp>
      <p:pic>
        <p:nvPicPr>
          <p:cNvPr id="6" name="Content Placeholder 5" descr="Chart, histogram&#10;&#10;Description automatically generated">
            <a:extLst>
              <a:ext uri="{FF2B5EF4-FFF2-40B4-BE49-F238E27FC236}">
                <a16:creationId xmlns:a16="http://schemas.microsoft.com/office/drawing/2014/main" id="{976C88AA-EEF6-9E48-8A91-77CC23E84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254045" y="994173"/>
            <a:ext cx="7683909" cy="52360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2D20E-B73E-5F40-BF7F-5C7C1484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43319-F3B7-6644-9C08-449F557F0A9F}"/>
              </a:ext>
            </a:extLst>
          </p:cNvPr>
          <p:cNvSpPr txBox="1"/>
          <p:nvPr/>
        </p:nvSpPr>
        <p:spPr>
          <a:xfrm>
            <a:off x="9272751" y="6412788"/>
            <a:ext cx="221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NYTimes.com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3824F4-D416-ED4A-9212-FC980FF2A55F}"/>
              </a:ext>
            </a:extLst>
          </p:cNvPr>
          <p:cNvSpPr/>
          <p:nvPr/>
        </p:nvSpPr>
        <p:spPr>
          <a:xfrm>
            <a:off x="8402595" y="2248930"/>
            <a:ext cx="1535359" cy="81554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36A4B4-6295-2244-A49B-DF2A96BE1EE5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945884" y="1018146"/>
            <a:ext cx="10424160" cy="5212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96CBF-9E25-8847-B755-7A3EFC1F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CTC</a:t>
            </a:r>
            <a:r>
              <a:rPr lang="en-US" dirty="0"/>
              <a:t> Expiration Spurs Labor Force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1C952-255F-DE41-8BFF-D26FF1E3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94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A9134D-E80A-C145-9329-9255BF616CA5}"/>
              </a:ext>
            </a:extLst>
          </p:cNvPr>
          <p:cNvSpPr/>
          <p:nvPr/>
        </p:nvSpPr>
        <p:spPr>
          <a:xfrm>
            <a:off x="9437914" y="2641876"/>
            <a:ext cx="772886" cy="2024743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987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322A9-FA46-614A-B8C5-33174E2EA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cks: Bounced Back Quickly, But..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44492-9F10-DF4B-A4E7-104EA9F8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76900-61EC-1245-8116-6E7FC26439A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999893" y="912953"/>
            <a:ext cx="10634546" cy="53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17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54767-A733-48D7-B04E-A3DB57D7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17" y="136525"/>
            <a:ext cx="3605572" cy="167660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 Lo</a:t>
            </a:r>
            <a:r>
              <a:rPr lang="en-US" dirty="0"/>
              <a:t>w Income Troubles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29A41-EEA1-462E-8D8B-88F35A0F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2608" y="6356350"/>
            <a:ext cx="685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/>
              <a:pPr>
                <a:spcAft>
                  <a:spcPts val="600"/>
                </a:spcAft>
              </a:pPr>
              <a:t>96</a:t>
            </a:fld>
            <a:endParaRPr lang="en-GB"/>
          </a:p>
        </p:txBody>
      </p:sp>
      <p:pic>
        <p:nvPicPr>
          <p:cNvPr id="5" name="Picture 2" descr="1 in 3 Adults Had Trouble Paying for Usual Household Expenses in Last 7 Days">
            <a:extLst>
              <a:ext uri="{FF2B5EF4-FFF2-40B4-BE49-F238E27FC236}">
                <a16:creationId xmlns:a16="http://schemas.microsoft.com/office/drawing/2014/main" id="{7F46EDE1-1798-4DC1-B874-DB286E6E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" b="-1"/>
          <a:stretch/>
        </p:blipFill>
        <p:spPr bwMode="auto">
          <a:xfrm>
            <a:off x="4359369" y="722376"/>
            <a:ext cx="6263640" cy="541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010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B23F-A15A-0447-BBF2-04C741CD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is Shrinking – Drives Down 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D96733-44D2-1B43-A6B9-84FA9394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52024" y="1186250"/>
            <a:ext cx="10087952" cy="50439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EE2BE-50EE-E240-91AF-9DC8851A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7850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9DD6-59F0-B344-BF83-80968EA77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Russia/Ukraine(/Belarus)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8C56A-7B52-B749-8188-3CB1F3BF2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76BC2-354F-1F43-934A-449A8CEB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4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C67BA-0800-FA4E-8E42-2473A47C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sequences for the Global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9DD17-2AF2-9B49-8B65-23BCBC85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247" y="1602225"/>
            <a:ext cx="71510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Primarily:</a:t>
            </a:r>
          </a:p>
          <a:p>
            <a:pPr lvl="1"/>
            <a:r>
              <a:rPr lang="en-US" dirty="0"/>
              <a:t>Oil</a:t>
            </a:r>
          </a:p>
          <a:p>
            <a:pPr lvl="1"/>
            <a:r>
              <a:rPr lang="en-US" dirty="0"/>
              <a:t>Wheat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Major suppliers of each</a:t>
            </a:r>
          </a:p>
          <a:p>
            <a:pPr lvl="2"/>
            <a:r>
              <a:rPr lang="en-US" dirty="0"/>
              <a:t>29% of world wheat production</a:t>
            </a:r>
          </a:p>
          <a:p>
            <a:pPr lvl="2"/>
            <a:r>
              <a:rPr lang="en-US" dirty="0"/>
              <a:t>20-40% of Europe’s oil and gas</a:t>
            </a:r>
          </a:p>
          <a:p>
            <a:pPr lvl="2"/>
            <a:r>
              <a:rPr lang="en-US" dirty="0"/>
              <a:t>Russia part of OPEC+</a:t>
            </a:r>
          </a:p>
          <a:p>
            <a:pPr lvl="1"/>
            <a:r>
              <a:rPr lang="en-US" dirty="0"/>
              <a:t>Russian and </a:t>
            </a:r>
            <a:r>
              <a:rPr lang="en-US" dirty="0" err="1"/>
              <a:t>Ukranian</a:t>
            </a:r>
            <a:r>
              <a:rPr lang="en-US" dirty="0"/>
              <a:t> combined economies are small</a:t>
            </a:r>
            <a:r>
              <a:rPr lang="en-US"/>
              <a:t>. </a:t>
            </a:r>
          </a:p>
          <a:p>
            <a:pPr lvl="2"/>
            <a:r>
              <a:rPr lang="en-US"/>
              <a:t>Don’t forget Belarus.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AD033-B256-074D-9129-ECD25BEE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783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14906</TotalTime>
  <Words>3253</Words>
  <Application>Microsoft Macintosh PowerPoint</Application>
  <PresentationFormat>Widescreen</PresentationFormat>
  <Paragraphs>603</Paragraphs>
  <Slides>106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 Available NEED Topics Include:</vt:lpstr>
      <vt:lpstr> Course Outline</vt:lpstr>
      <vt:lpstr>Climate Change Economics</vt:lpstr>
      <vt:lpstr>Bitcoins: What is the Excitement About?</vt:lpstr>
      <vt:lpstr>Autonomous Vehicles</vt:lpstr>
      <vt:lpstr>Submitting Questions</vt:lpstr>
      <vt:lpstr>PowerPoint Presentation</vt:lpstr>
      <vt:lpstr>Credits and Disclaimer</vt:lpstr>
      <vt:lpstr>Outline</vt:lpstr>
      <vt:lpstr>State of the Pandemic</vt:lpstr>
      <vt:lpstr>Making Real Progress…Until Omicron</vt:lpstr>
      <vt:lpstr>Making Real Progress…Until Omicron</vt:lpstr>
      <vt:lpstr>The U.S. Economy</vt:lpstr>
      <vt:lpstr>Some Basic Statistics</vt:lpstr>
      <vt:lpstr>U.S. Economy in Global Perspective</vt:lpstr>
      <vt:lpstr> Composition of the U.S. Economy: GDP</vt:lpstr>
      <vt:lpstr> Composition of the U.S. Economy: Employment</vt:lpstr>
      <vt:lpstr>Washington County GSP: Manuf, Finance, Health</vt:lpstr>
      <vt:lpstr>Washington County Employment: Manuf</vt:lpstr>
      <vt:lpstr>Evidence of Impact</vt:lpstr>
      <vt:lpstr>GDP: Quarterly Growth</vt:lpstr>
      <vt:lpstr>GDP Relative to Long-Term Trends</vt:lpstr>
      <vt:lpstr>GDP Relative to Long-Term Trends</vt:lpstr>
      <vt:lpstr>GDP Trajectory: Pandemic Plunge!</vt:lpstr>
      <vt:lpstr>Spending Patterns Since First US Case</vt:lpstr>
      <vt:lpstr>But Not All Industries Were Equally Harmed</vt:lpstr>
      <vt:lpstr>Spending Patterns – Hardest Hit Sectors</vt:lpstr>
      <vt:lpstr>Monthly Changes in Nonfarm Employment</vt:lpstr>
      <vt:lpstr>Monthly Changes in Nonfarm Employment</vt:lpstr>
      <vt:lpstr>V-Shaped Recovery Labor Market</vt:lpstr>
      <vt:lpstr>Employment Gap</vt:lpstr>
      <vt:lpstr>Employment Gap – In Historical Perspective</vt:lpstr>
      <vt:lpstr>Low Wage Employment is Lagging</vt:lpstr>
      <vt:lpstr>Stimulus Payments Saved Low Wage Workers</vt:lpstr>
      <vt:lpstr>Unemployment Rate</vt:lpstr>
      <vt:lpstr>UR Driven by Labor Force Participation?</vt:lpstr>
      <vt:lpstr>Trends in Labor Force Participation</vt:lpstr>
      <vt:lpstr>Employment in Washington County</vt:lpstr>
      <vt:lpstr>Stocks: Bounced Back Faster This Time</vt:lpstr>
      <vt:lpstr>Hot Topics</vt:lpstr>
      <vt:lpstr>What Have Been Policy Effects?</vt:lpstr>
      <vt:lpstr>Abnormally High Savings</vt:lpstr>
      <vt:lpstr>Monetary Policy: Federal Reserve</vt:lpstr>
      <vt:lpstr>Fed Policy during the Recovery</vt:lpstr>
      <vt:lpstr>Federal Funds Rate – Last 5 Years </vt:lpstr>
      <vt:lpstr>Federal Funds Rate</vt:lpstr>
      <vt:lpstr>Treasuries – Low Interest Rates</vt:lpstr>
      <vt:lpstr>Inflation</vt:lpstr>
      <vt:lpstr>Inflation News</vt:lpstr>
      <vt:lpstr>Gas Prices: National Average at the Pump</vt:lpstr>
      <vt:lpstr>PowerPoint Presentation</vt:lpstr>
      <vt:lpstr>We’re Buying Mostly … Stuff</vt:lpstr>
      <vt:lpstr>Inflation: Concentrated</vt:lpstr>
      <vt:lpstr>Supply Chains</vt:lpstr>
      <vt:lpstr>Corporate Profits…Adding to Inflation?</vt:lpstr>
      <vt:lpstr>Inflation – Climbing! Should we worry?</vt:lpstr>
      <vt:lpstr>Inflation in Historical Perspective</vt:lpstr>
      <vt:lpstr>Inflation – The Fed’s Metric! Should we worry?</vt:lpstr>
      <vt:lpstr>Inflation – PCE and Fed Suggest: Probably</vt:lpstr>
      <vt:lpstr>My Diagnosis for the Uptick in Inflation </vt:lpstr>
      <vt:lpstr>Measure of Inflation Expectations</vt:lpstr>
      <vt:lpstr>Russia and Ukraine</vt:lpstr>
      <vt:lpstr>Primary Topics Covered</vt:lpstr>
      <vt:lpstr>Takeaways</vt:lpstr>
      <vt:lpstr>Takeaways</vt:lpstr>
      <vt:lpstr>Climate Change: Sarah Jacobson</vt:lpstr>
      <vt:lpstr> Thank you!</vt:lpstr>
      <vt:lpstr>Structural Changes?</vt:lpstr>
      <vt:lpstr>Consumption: Quarterly Growth</vt:lpstr>
      <vt:lpstr> Affected Women More Than Men?</vt:lpstr>
      <vt:lpstr>Another Measure: Unemployment</vt:lpstr>
      <vt:lpstr>What Are Supply Chains?</vt:lpstr>
      <vt:lpstr>Why does spending matter? </vt:lpstr>
      <vt:lpstr> Affected Women More Than Men</vt:lpstr>
      <vt:lpstr>Why Women More Than Men?</vt:lpstr>
      <vt:lpstr>Affecting Black Workers More than White</vt:lpstr>
      <vt:lpstr>What Index to Follow: CPI or PCE?</vt:lpstr>
      <vt:lpstr>Inflation: Critical Issues</vt:lpstr>
      <vt:lpstr>A Hard-Hit Sector:  Small Business</vt:lpstr>
      <vt:lpstr>Small Businesses: They Didn’t Get Enough PPP</vt:lpstr>
      <vt:lpstr>A “K-shaped” recovery?</vt:lpstr>
      <vt:lpstr>Coronavirus and Inequality</vt:lpstr>
      <vt:lpstr>Retail Sales Are Slowing – Q4-21?  Q1-22?</vt:lpstr>
      <vt:lpstr>The Great Resignation</vt:lpstr>
      <vt:lpstr>Quits Are High! The Great Resignation</vt:lpstr>
      <vt:lpstr>Quits – Rising, but More in Some Industries</vt:lpstr>
      <vt:lpstr>This is Happening Despite Rising Wages</vt:lpstr>
      <vt:lpstr>Inflation Adjusted Wages Are Falling</vt:lpstr>
      <vt:lpstr>Declining Resources May Change Things</vt:lpstr>
      <vt:lpstr>CTC Expiration Spurs Labor Force Growth</vt:lpstr>
      <vt:lpstr>Stocks: Bounced Back Quickly, But..</vt:lpstr>
      <vt:lpstr> Low Income Troubles</vt:lpstr>
      <vt:lpstr>Labor Force is Shrinking – Drives Down UR</vt:lpstr>
      <vt:lpstr>Russia/Ukraine(/Belarus)</vt:lpstr>
      <vt:lpstr>Consequences for the Global Economy</vt:lpstr>
      <vt:lpstr>The Conflict in Ukraine and the US Economy</vt:lpstr>
      <vt:lpstr>Supply Shocks:  Then and Now</vt:lpstr>
      <vt:lpstr>Gas Prices at the Pump</vt:lpstr>
      <vt:lpstr>Wheat Prices Also Look Scary</vt:lpstr>
      <vt:lpstr>Grains</vt:lpstr>
      <vt:lpstr>Oh, and…</vt:lpstr>
      <vt:lpstr>www.NEEDelegation.org/LocalGraphs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310</cp:revision>
  <cp:lastPrinted>2022-03-31T21:23:13Z</cp:lastPrinted>
  <dcterms:created xsi:type="dcterms:W3CDTF">2017-05-03T22:30:38Z</dcterms:created>
  <dcterms:modified xsi:type="dcterms:W3CDTF">2022-07-11T22:41:05Z</dcterms:modified>
</cp:coreProperties>
</file>