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1"/>
  </p:notesMasterIdLst>
  <p:sldIdLst>
    <p:sldId id="4194" r:id="rId2"/>
    <p:sldId id="328" r:id="rId3"/>
    <p:sldId id="3935" r:id="rId4"/>
    <p:sldId id="1029" r:id="rId5"/>
    <p:sldId id="4001" r:id="rId6"/>
    <p:sldId id="436" r:id="rId7"/>
    <p:sldId id="4101" r:id="rId8"/>
    <p:sldId id="4099" r:id="rId9"/>
    <p:sldId id="1631" r:id="rId10"/>
    <p:sldId id="4094" r:id="rId11"/>
    <p:sldId id="3974" r:id="rId12"/>
    <p:sldId id="1204" r:id="rId13"/>
    <p:sldId id="4182" r:id="rId14"/>
    <p:sldId id="3970" r:id="rId15"/>
    <p:sldId id="1091" r:id="rId16"/>
    <p:sldId id="3943" r:id="rId17"/>
    <p:sldId id="3997" r:id="rId18"/>
    <p:sldId id="4075" r:id="rId19"/>
    <p:sldId id="4102" r:id="rId20"/>
    <p:sldId id="4054" r:id="rId21"/>
    <p:sldId id="3981" r:id="rId22"/>
    <p:sldId id="4103" r:id="rId23"/>
    <p:sldId id="1166" r:id="rId24"/>
    <p:sldId id="3982" r:id="rId25"/>
    <p:sldId id="4080" r:id="rId26"/>
    <p:sldId id="4081" r:id="rId27"/>
    <p:sldId id="3946" r:id="rId28"/>
    <p:sldId id="317" r:id="rId29"/>
    <p:sldId id="369" r:id="rId30"/>
    <p:sldId id="1181" r:id="rId31"/>
    <p:sldId id="3886" r:id="rId32"/>
    <p:sldId id="3947" r:id="rId33"/>
    <p:sldId id="4035" r:id="rId34"/>
    <p:sldId id="3948" r:id="rId35"/>
    <p:sldId id="354" r:id="rId36"/>
    <p:sldId id="4073" r:id="rId37"/>
    <p:sldId id="4139" r:id="rId38"/>
    <p:sldId id="278" r:id="rId39"/>
    <p:sldId id="4078" r:id="rId40"/>
    <p:sldId id="3855" r:id="rId41"/>
    <p:sldId id="257" r:id="rId42"/>
    <p:sldId id="372" r:id="rId43"/>
    <p:sldId id="4195" r:id="rId44"/>
    <p:sldId id="1076" r:id="rId45"/>
    <p:sldId id="1761" r:id="rId46"/>
    <p:sldId id="4082" r:id="rId47"/>
    <p:sldId id="4055" r:id="rId48"/>
    <p:sldId id="3825" r:id="rId49"/>
    <p:sldId id="4097" r:id="rId50"/>
    <p:sldId id="4056" r:id="rId51"/>
    <p:sldId id="4214" r:id="rId52"/>
    <p:sldId id="338" r:id="rId53"/>
    <p:sldId id="292" r:id="rId54"/>
    <p:sldId id="293" r:id="rId55"/>
    <p:sldId id="4063" r:id="rId56"/>
    <p:sldId id="4089" r:id="rId57"/>
    <p:sldId id="4198" r:id="rId58"/>
    <p:sldId id="4062" r:id="rId59"/>
    <p:sldId id="3985" r:id="rId60"/>
    <p:sldId id="4012" r:id="rId61"/>
    <p:sldId id="4140" r:id="rId62"/>
    <p:sldId id="4058" r:id="rId63"/>
    <p:sldId id="360" r:id="rId64"/>
    <p:sldId id="4038" r:id="rId65"/>
    <p:sldId id="4007" r:id="rId66"/>
    <p:sldId id="4005" r:id="rId67"/>
    <p:sldId id="4162" r:id="rId68"/>
    <p:sldId id="4190" r:id="rId69"/>
    <p:sldId id="4196" r:id="rId70"/>
    <p:sldId id="3995" r:id="rId71"/>
    <p:sldId id="4131" r:id="rId72"/>
    <p:sldId id="4168" r:id="rId73"/>
    <p:sldId id="4199" r:id="rId74"/>
    <p:sldId id="1197" r:id="rId75"/>
    <p:sldId id="3915" r:id="rId76"/>
    <p:sldId id="3949" r:id="rId77"/>
    <p:sldId id="3988" r:id="rId78"/>
    <p:sldId id="3924" r:id="rId79"/>
    <p:sldId id="4061" r:id="rId80"/>
    <p:sldId id="3968" r:id="rId81"/>
    <p:sldId id="3951" r:id="rId82"/>
    <p:sldId id="3987" r:id="rId83"/>
    <p:sldId id="3952" r:id="rId84"/>
    <p:sldId id="4004" r:id="rId85"/>
    <p:sldId id="4069" r:id="rId86"/>
    <p:sldId id="3975" r:id="rId87"/>
    <p:sldId id="3878" r:id="rId88"/>
    <p:sldId id="3910" r:id="rId89"/>
    <p:sldId id="1694" r:id="rId90"/>
    <p:sldId id="4090" r:id="rId91"/>
    <p:sldId id="4065" r:id="rId92"/>
    <p:sldId id="4024" r:id="rId93"/>
    <p:sldId id="4022" r:id="rId94"/>
    <p:sldId id="4026" r:id="rId95"/>
    <p:sldId id="4066" r:id="rId96"/>
    <p:sldId id="4036" r:id="rId97"/>
    <p:sldId id="4098" r:id="rId98"/>
    <p:sldId id="4087" r:id="rId99"/>
    <p:sldId id="3917" r:id="rId100"/>
    <p:sldId id="3950" r:id="rId101"/>
    <p:sldId id="4191" r:id="rId102"/>
    <p:sldId id="4128" r:id="rId103"/>
    <p:sldId id="4170" r:id="rId104"/>
    <p:sldId id="4173" r:id="rId105"/>
    <p:sldId id="4192" r:id="rId106"/>
    <p:sldId id="4176" r:id="rId107"/>
    <p:sldId id="4137" r:id="rId108"/>
    <p:sldId id="4197" r:id="rId109"/>
    <p:sldId id="4053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21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184" y="3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PAYEMS%20(6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'FRED Graph'!$I$1</c:f>
              <c:strCache>
                <c:ptCount val="1"/>
                <c:pt idx="0">
                  <c:v>Great Recession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Graph'!$I$2:$I$67</c:f>
              <c:numCache>
                <c:formatCode>0.00</c:formatCode>
                <c:ptCount val="66"/>
                <c:pt idx="0">
                  <c:v>-0.1778947672905036</c:v>
                </c:pt>
                <c:pt idx="1">
                  <c:v>-0.19452720488270517</c:v>
                </c:pt>
                <c:pt idx="2">
                  <c:v>-0.13667524804026496</c:v>
                </c:pt>
                <c:pt idx="3">
                  <c:v>-7.9546440658355269E-2</c:v>
                </c:pt>
                <c:pt idx="4">
                  <c:v>0</c:v>
                </c:pt>
                <c:pt idx="5">
                  <c:v>7.8100141737294265E-2</c:v>
                </c:pt>
                <c:pt idx="6">
                  <c:v>8.6054785803129794E-2</c:v>
                </c:pt>
                <c:pt idx="7">
                  <c:v>2.8925978421220098E-2</c:v>
                </c:pt>
                <c:pt idx="8">
                  <c:v>-6.5083451447745218E-3</c:v>
                </c:pt>
                <c:pt idx="9">
                  <c:v>-0.1800642156720951</c:v>
                </c:pt>
                <c:pt idx="10">
                  <c:v>-0.30806167018599406</c:v>
                </c:pt>
                <c:pt idx="11">
                  <c:v>-0.43172022793670994</c:v>
                </c:pt>
                <c:pt idx="12">
                  <c:v>-0.57345752220068846</c:v>
                </c:pt>
                <c:pt idx="13">
                  <c:v>-0.7744930722281681</c:v>
                </c:pt>
                <c:pt idx="14">
                  <c:v>-1.1071418240721993</c:v>
                </c:pt>
                <c:pt idx="15">
                  <c:v>-1.4549767145873709</c:v>
                </c:pt>
                <c:pt idx="16">
                  <c:v>-1.9807063723930463</c:v>
                </c:pt>
                <c:pt idx="17">
                  <c:v>-2.4912498915275809</c:v>
                </c:pt>
                <c:pt idx="18">
                  <c:v>-3.058199068583495</c:v>
                </c:pt>
                <c:pt idx="19">
                  <c:v>-3.5954991177576581</c:v>
                </c:pt>
                <c:pt idx="20">
                  <c:v>-4.1740186861820598</c:v>
                </c:pt>
                <c:pt idx="21">
                  <c:v>-4.6766075612507594</c:v>
                </c:pt>
                <c:pt idx="22">
                  <c:v>-4.9239246767521916</c:v>
                </c:pt>
                <c:pt idx="23">
                  <c:v>-5.2616354748199354</c:v>
                </c:pt>
                <c:pt idx="24">
                  <c:v>-5.5075062914003068</c:v>
                </c:pt>
                <c:pt idx="25">
                  <c:v>-5.6398426426773884</c:v>
                </c:pt>
                <c:pt idx="26">
                  <c:v>-5.8141216626652392</c:v>
                </c:pt>
                <c:pt idx="27">
                  <c:v>-5.9580284053108095</c:v>
                </c:pt>
                <c:pt idx="28">
                  <c:v>-5.9493506117844435</c:v>
                </c:pt>
                <c:pt idx="29">
                  <c:v>-6.1438778166671488</c:v>
                </c:pt>
                <c:pt idx="30">
                  <c:v>-6.142431517746088</c:v>
                </c:pt>
                <c:pt idx="31">
                  <c:v>-6.2089612681148942</c:v>
                </c:pt>
                <c:pt idx="32">
                  <c:v>-6.0780712157588734</c:v>
                </c:pt>
                <c:pt idx="33">
                  <c:v>-5.9110236903763269</c:v>
                </c:pt>
                <c:pt idx="34">
                  <c:v>-5.5205229816898553</c:v>
                </c:pt>
                <c:pt idx="35">
                  <c:v>-5.6210407567035956</c:v>
                </c:pt>
                <c:pt idx="36">
                  <c:v>-5.6817853113881576</c:v>
                </c:pt>
                <c:pt idx="37">
                  <c:v>-5.6854010586908101</c:v>
                </c:pt>
                <c:pt idx="38">
                  <c:v>-5.7324057736252927</c:v>
                </c:pt>
                <c:pt idx="39">
                  <c:v>-5.5386017182031182</c:v>
                </c:pt>
                <c:pt idx="40">
                  <c:v>-5.4482080356368057</c:v>
                </c:pt>
                <c:pt idx="41">
                  <c:v>-5.3961412744786088</c:v>
                </c:pt>
                <c:pt idx="42">
                  <c:v>-5.3824014347285294</c:v>
                </c:pt>
                <c:pt idx="43">
                  <c:v>-5.2290937490960632</c:v>
                </c:pt>
                <c:pt idx="44">
                  <c:v>-5.0591536258713949</c:v>
                </c:pt>
                <c:pt idx="45">
                  <c:v>-4.8320846952648173</c:v>
                </c:pt>
                <c:pt idx="46">
                  <c:v>-4.7590465997512368</c:v>
                </c:pt>
                <c:pt idx="47">
                  <c:v>-4.5883833270660377</c:v>
                </c:pt>
                <c:pt idx="48">
                  <c:v>-4.5449943594342077</c:v>
                </c:pt>
                <c:pt idx="49">
                  <c:v>-4.4538775274073643</c:v>
                </c:pt>
                <c:pt idx="50">
                  <c:v>-4.2853837031037578</c:v>
                </c:pt>
                <c:pt idx="51">
                  <c:v>-4.137861213155535</c:v>
                </c:pt>
                <c:pt idx="52">
                  <c:v>-4.0424054843655091</c:v>
                </c:pt>
                <c:pt idx="53">
                  <c:v>-3.8963292933383471</c:v>
                </c:pt>
                <c:pt idx="54">
                  <c:v>-3.6403343843105493</c:v>
                </c:pt>
                <c:pt idx="55">
                  <c:v>-3.4508692256515578</c:v>
                </c:pt>
                <c:pt idx="56">
                  <c:v>-3.277313355124237</c:v>
                </c:pt>
                <c:pt idx="57">
                  <c:v>-3.2180150993607359</c:v>
                </c:pt>
                <c:pt idx="58">
                  <c:v>-3.1457001533076858</c:v>
                </c:pt>
                <c:pt idx="59">
                  <c:v>-3.092910242688959</c:v>
                </c:pt>
                <c:pt idx="60">
                  <c:v>-2.9829915246883227</c:v>
                </c:pt>
                <c:pt idx="61">
                  <c:v>-2.8586098174770762</c:v>
                </c:pt>
                <c:pt idx="62">
                  <c:v>-2.7233808683578724</c:v>
                </c:pt>
                <c:pt idx="63">
                  <c:v>-2.6084001041335223</c:v>
                </c:pt>
                <c:pt idx="64">
                  <c:v>-2.4955887882907639</c:v>
                </c:pt>
                <c:pt idx="65">
                  <c:v>-2.322756067223974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E7-1449-A50C-C11429181CD7}"/>
            </c:ext>
          </c:extLst>
        </c:ser>
        <c:ser>
          <c:idx val="2"/>
          <c:order val="1"/>
          <c:tx>
            <c:strRef>
              <c:f>'FRED Graph'!$J$1</c:f>
              <c:strCache>
                <c:ptCount val="1"/>
                <c:pt idx="0">
                  <c:v>Pandemic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Graph'!$J$2:$J$67</c:f>
              <c:numCache>
                <c:formatCode>General</c:formatCode>
                <c:ptCount val="66"/>
                <c:pt idx="0">
                  <c:v>-0.76522583014216017</c:v>
                </c:pt>
                <c:pt idx="1">
                  <c:v>-0.59998426270786342</c:v>
                </c:pt>
                <c:pt idx="2">
                  <c:v>-0.46884016156953262</c:v>
                </c:pt>
                <c:pt idx="3">
                  <c:v>-0.24655091014006189</c:v>
                </c:pt>
                <c:pt idx="4">
                  <c:v>0</c:v>
                </c:pt>
                <c:pt idx="5">
                  <c:v>-0.9822693175260977</c:v>
                </c:pt>
                <c:pt idx="6">
                  <c:v>-14.419949640665163</c:v>
                </c:pt>
                <c:pt idx="7">
                  <c:v>-12.687536064627814</c:v>
                </c:pt>
                <c:pt idx="8">
                  <c:v>-9.7335151864869118</c:v>
                </c:pt>
                <c:pt idx="9">
                  <c:v>-8.8233751245868959</c:v>
                </c:pt>
                <c:pt idx="10">
                  <c:v>-7.7316004826102924</c:v>
                </c:pt>
                <c:pt idx="11">
                  <c:v>-7.1289933378796624</c:v>
                </c:pt>
                <c:pt idx="12">
                  <c:v>-6.7047421706971617</c:v>
                </c:pt>
                <c:pt idx="13">
                  <c:v>-6.4863872423018414</c:v>
                </c:pt>
                <c:pt idx="14">
                  <c:v>-6.561795100456381</c:v>
                </c:pt>
                <c:pt idx="15">
                  <c:v>-6.2208204374967213</c:v>
                </c:pt>
                <c:pt idx="16">
                  <c:v>-5.7552588784556473</c:v>
                </c:pt>
                <c:pt idx="17">
                  <c:v>-5.2936316424487231</c:v>
                </c:pt>
                <c:pt idx="18">
                  <c:v>-5.1211771494518175</c:v>
                </c:pt>
                <c:pt idx="19">
                  <c:v>-4.8280700834076482</c:v>
                </c:pt>
                <c:pt idx="20">
                  <c:v>-4.4628337617373974</c:v>
                </c:pt>
                <c:pt idx="21">
                  <c:v>-4.0110423333158476</c:v>
                </c:pt>
                <c:pt idx="22">
                  <c:v>-3.6720348318732623</c:v>
                </c:pt>
                <c:pt idx="23">
                  <c:v>-3.3940093374600009</c:v>
                </c:pt>
                <c:pt idx="24">
                  <c:v>-2.9500865551067514</c:v>
                </c:pt>
                <c:pt idx="25">
                  <c:v>-2.5258353879242512</c:v>
                </c:pt>
                <c:pt idx="26">
                  <c:v>-2.1402717305775587</c:v>
                </c:pt>
                <c:pt idx="27">
                  <c:v>-1.809788595708965</c:v>
                </c:pt>
                <c:pt idx="28">
                  <c:v>-1.3416041546451241</c:v>
                </c:pt>
                <c:pt idx="29">
                  <c:v>-1.0806273933798458</c:v>
                </c:pt>
                <c:pt idx="30">
                  <c:v>-0.79473325289828467</c:v>
                </c:pt>
                <c:pt idx="31">
                  <c:v>-0.53900225567853954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E7-1449-A50C-C11429181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1636895"/>
        <c:axId val="1781823487"/>
      </c:lineChart>
      <c:catAx>
        <c:axId val="178163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823487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78182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63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9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05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88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of marketable Federal Debt; 15 percent of mortgages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3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7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CPI overestimates or underestimates inflation – COVID CPI should reflect a change in purchases. </a:t>
            </a:r>
            <a:r>
              <a:rPr lang="en-US" baseline="0" dirty="0" err="1"/>
              <a:t>Covid</a:t>
            </a:r>
            <a:r>
              <a:rPr lang="en-US" baseline="0" dirty="0"/>
              <a:t> CPI 6.54%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7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53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6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3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26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0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www.bloomberg.com</a:t>
            </a:r>
            <a:r>
              <a:rPr lang="en-US" dirty="0"/>
              <a:t>/news/articles/2022-03-02/wheat-soars-above-10-as-russia-invasion-stifles-black-sea-trade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6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9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ad46f3b3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ad46f3b3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42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803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3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asoline/nom_retailgas.png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Gasoline/retailgas.png" TargetMode="External"/><Relationship Id="rId4" Type="http://schemas.openxmlformats.org/officeDocument/2006/relationships/image" Target="../media/image9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tiff"/><Relationship Id="rId7" Type="http://schemas.openxmlformats.org/officeDocument/2006/relationships/image" Target="../media/image15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jpg"/><Relationship Id="rId5" Type="http://schemas.openxmlformats.org/officeDocument/2006/relationships/image" Target="../media/image13.tiff"/><Relationship Id="rId10" Type="http://schemas.openxmlformats.org/officeDocument/2006/relationships/image" Target="../media/image18.jpg"/><Relationship Id="rId4" Type="http://schemas.openxmlformats.org/officeDocument/2006/relationships/image" Target="../media/image12.tiff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NY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NY/Monroe/emp_shares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recent.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45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hg.png" TargetMode="External"/><Relationship Id="rId5" Type="http://schemas.openxmlformats.org/officeDocument/2006/relationships/image" Target="../media/image47.png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OVID.png" TargetMode="External"/><Relationship Id="rId5" Type="http://schemas.openxmlformats.org/officeDocument/2006/relationships/image" Target="../media/image49.png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NY/Monroe/laus_emp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NY/Monroe/laus_lf.png" TargetMode="Externa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58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file:////Users/Jon/NEED%20Dropbox/Presentations/Coronavirus/Images/inflationNYT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asoline/nom_retailgas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Gasoline/retailgas.png" TargetMode="Externa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upplyChain/SupplyChainPressureIndex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PostpandemicFC.pn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infl_exp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</a:t>
            </a:r>
            <a:r>
              <a:rPr lang="en-US" sz="3600" b="1" i="1" dirty="0"/>
              <a:t>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Rochester Institute </a:t>
            </a:r>
            <a:r>
              <a:rPr lang="en-US" sz="3100">
                <a:solidFill>
                  <a:schemeClr val="tx2"/>
                </a:solidFill>
              </a:rPr>
              <a:t>of Technology</a:t>
            </a: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July-Aug,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1375811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7850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Russia/Ukraine(/Belarus)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40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67BA-0800-FA4E-8E42-2473A47C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sequences for the Global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9DD17-2AF2-9B49-8B65-23BCBC85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247" y="1602225"/>
            <a:ext cx="71510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Primarily:</a:t>
            </a:r>
          </a:p>
          <a:p>
            <a:pPr lvl="1"/>
            <a:r>
              <a:rPr lang="en-US" dirty="0"/>
              <a:t>Oil</a:t>
            </a:r>
          </a:p>
          <a:p>
            <a:pPr lvl="1"/>
            <a:r>
              <a:rPr lang="en-US" dirty="0"/>
              <a:t>Wheat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Major suppliers of each</a:t>
            </a:r>
          </a:p>
          <a:p>
            <a:pPr lvl="2"/>
            <a:r>
              <a:rPr lang="en-US" dirty="0"/>
              <a:t>29% of world wheat production</a:t>
            </a:r>
          </a:p>
          <a:p>
            <a:pPr lvl="2"/>
            <a:r>
              <a:rPr lang="en-US" dirty="0"/>
              <a:t>20-40% of Europe’s oil and gas</a:t>
            </a:r>
          </a:p>
          <a:p>
            <a:pPr lvl="2"/>
            <a:r>
              <a:rPr lang="en-US" dirty="0"/>
              <a:t>Russia part of OPEC+</a:t>
            </a:r>
          </a:p>
          <a:p>
            <a:pPr lvl="1"/>
            <a:r>
              <a:rPr lang="en-US" dirty="0"/>
              <a:t>Russian and </a:t>
            </a:r>
            <a:r>
              <a:rPr lang="en-US" dirty="0" err="1"/>
              <a:t>Ukranian</a:t>
            </a:r>
            <a:r>
              <a:rPr lang="en-US" dirty="0"/>
              <a:t> combined economies are small</a:t>
            </a:r>
            <a:r>
              <a:rPr lang="en-US"/>
              <a:t>. </a:t>
            </a:r>
          </a:p>
          <a:p>
            <a:pPr lvl="2"/>
            <a:r>
              <a:rPr lang="en-US"/>
              <a:t>Don’t forget Belarus.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AD033-B256-074D-9129-ECD25BEE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783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DEC4-AD6F-418D-A437-3F7F5ABA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Conflict in Ukraine and the US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38FA-EB71-41F9-A58D-0BC480F7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run</a:t>
            </a:r>
          </a:p>
          <a:p>
            <a:pPr lvl="1"/>
            <a:r>
              <a:rPr lang="en-US" dirty="0"/>
              <a:t>Uncertainty</a:t>
            </a:r>
          </a:p>
          <a:p>
            <a:pPr lvl="1"/>
            <a:r>
              <a:rPr lang="en-US" dirty="0"/>
              <a:t>Recession?</a:t>
            </a:r>
          </a:p>
          <a:p>
            <a:pPr lvl="1"/>
            <a:r>
              <a:rPr lang="en-US" dirty="0"/>
              <a:t>Increase in cost of food and fuel</a:t>
            </a:r>
          </a:p>
          <a:p>
            <a:r>
              <a:rPr lang="en-US" dirty="0"/>
              <a:t>Long run</a:t>
            </a:r>
          </a:p>
          <a:p>
            <a:pPr lvl="1"/>
            <a:r>
              <a:rPr lang="en-US" dirty="0"/>
              <a:t>Decrease in globalization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E9131-B00F-4277-805F-45CD5B0E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F24C-C118-48FD-A8CA-30B0AB84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Shocks:  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D84C6-BFE9-48B2-8B07-DDF1FE83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ABE05-46A8-4748-8A66-BF4006229579}"/>
              </a:ext>
            </a:extLst>
          </p:cNvPr>
          <p:cNvSpPr txBox="1"/>
          <p:nvPr/>
        </p:nvSpPr>
        <p:spPr>
          <a:xfrm>
            <a:off x="8192386" y="13255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Historical Oil Price </a:t>
            </a:r>
            <a:r>
              <a:rPr lang="en-US" sz="2400" b="1" dirty="0"/>
              <a:t>adjusted</a:t>
            </a:r>
            <a:r>
              <a:rPr lang="en-US" sz="2400" dirty="0"/>
              <a:t> for Inflation.</a:t>
            </a:r>
          </a:p>
          <a:p>
            <a:endParaRPr lang="en-US" sz="2400" dirty="0"/>
          </a:p>
          <a:p>
            <a:r>
              <a:rPr lang="en-US" sz="2400" dirty="0"/>
              <a:t>$99.76 on May 10/22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CD1B1-4199-4D43-B38C-C1757FCE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0" y="1325563"/>
            <a:ext cx="7619619" cy="4675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EF3F7-1B97-E44A-A113-5333DB92D701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182144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C84C-DD4A-8443-A203-5C6A2C59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  <a:r>
              <a:rPr lang="en-US" dirty="0"/>
              <a:t> Prices at the Pump</a:t>
            </a:r>
          </a:p>
        </p:txBody>
      </p:sp>
      <p:pic>
        <p:nvPicPr>
          <p:cNvPr id="6" name="Content Placeholder 5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A9D88A6D-20EA-974B-823F-3F28C71E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76" y="1117205"/>
            <a:ext cx="10171176" cy="50855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23692-3AED-2C41-AC76-8FA04D0F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4ECBA8F-44CD-7243-A59A-3FE07D44C45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8824" y="1132446"/>
            <a:ext cx="10168128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1240-4C40-4B65-8048-39CEF7E2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eat Prices Also Look Scary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70FE-6EEE-4BD4-86D4-F562E3A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9BE15-93C8-4BFA-87D6-07A6B0AA7A3A}"/>
              </a:ext>
            </a:extLst>
          </p:cNvPr>
          <p:cNvSpPr txBox="1"/>
          <p:nvPr/>
        </p:nvSpPr>
        <p:spPr>
          <a:xfrm>
            <a:off x="8580473" y="1850065"/>
            <a:ext cx="3354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Wheat Futures Prices</a:t>
            </a:r>
          </a:p>
          <a:p>
            <a:r>
              <a:rPr lang="en-US" sz="2400" b="1" dirty="0"/>
              <a:t>NOT</a:t>
            </a:r>
            <a:r>
              <a:rPr lang="en-US" sz="2400" dirty="0"/>
              <a:t> Adjusted for inflation.</a:t>
            </a:r>
          </a:p>
          <a:p>
            <a:endParaRPr lang="en-US" sz="2400" dirty="0"/>
          </a:p>
          <a:p>
            <a:r>
              <a:rPr lang="en-US" sz="2400" dirty="0"/>
              <a:t>$10.93 on May 10/22.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919B8-2DC5-8545-992B-3149A0D191C4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9A016-DDBB-7A48-AE8A-1F923206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13" y="1070940"/>
            <a:ext cx="8138160" cy="51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36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D915-B8B5-004E-8279-ABA0C8A7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</a:t>
            </a:r>
            <a:r>
              <a:rPr lang="en-US" dirty="0"/>
              <a:t>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B0A56-B77F-A948-91BB-C4C9FF3B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176D-868C-B642-8A90-2754E5E2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1AD6B-D8B0-1F4E-AEB8-093CE77A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99" y="488111"/>
            <a:ext cx="7227353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36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8205-B4F3-6241-A45A-81DB2FD6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Oh, </a:t>
            </a:r>
            <a:r>
              <a:rPr lang="en-US" dirty="0"/>
              <a:t>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73D9-E93F-4B4D-80DC-AF2BD141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40% of the world’s PALLADIUM comes from Russia.</a:t>
            </a:r>
          </a:p>
          <a:p>
            <a:pPr lvl="1"/>
            <a:r>
              <a:rPr lang="en-US" dirty="0"/>
              <a:t>Used in catalytic convertors.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70% of the world’s NEON comes from Ukraine.</a:t>
            </a:r>
          </a:p>
          <a:p>
            <a:pPr lvl="1"/>
            <a:r>
              <a:rPr lang="en-US" dirty="0"/>
              <a:t>Used in production of semiconductors.</a:t>
            </a:r>
          </a:p>
          <a:p>
            <a:pPr lvl="1"/>
            <a:endParaRPr lang="en-US" dirty="0"/>
          </a:p>
          <a:p>
            <a:r>
              <a:rPr lang="en-US" dirty="0"/>
              <a:t>Fertilizer: Russia is the world’s largest supplier.</a:t>
            </a:r>
          </a:p>
          <a:p>
            <a:pPr lvl="1"/>
            <a:r>
              <a:rPr lang="en-US" dirty="0"/>
              <a:t>Prices are 3-4x their 2020 levels.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4E3C9-8920-714E-B4A1-D8EB75AD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310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0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870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Economic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04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7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68737" y="1148863"/>
            <a:ext cx="11608721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87262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1094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44896" y="1148863"/>
            <a:ext cx="11456403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52537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3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3882828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85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332.9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 (age 16+)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164.4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 (Nonfarm)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151.7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$24.4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$63,884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54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1345488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Nominal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21.747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19.487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24.383 trillion </a:t>
            </a:r>
            <a:r>
              <a:rPr lang="en-US" sz="2800" b="1" dirty="0"/>
              <a:t>in 2022-Q1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B65317-55B1-424A-A212-68CED01D0258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E28ECC-299E-104A-8A0D-816DC029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14" name="Picture 1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64389B31-F538-8746-BA21-87A98796C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9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31CBF-4A29-5B4B-9AF5-13A6B5D437AE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188284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3267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C2AB6-F959-1C4F-95FB-4422CC55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4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nroe County GSP: </a:t>
            </a:r>
            <a:r>
              <a:rPr lang="en-US" dirty="0" err="1"/>
              <a:t>Manuf</a:t>
            </a:r>
            <a:r>
              <a:rPr lang="en-US" dirty="0"/>
              <a:t>, Finance,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E74F-B22A-464B-8266-DF98030727F6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45151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nroe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CE0C6-E56A-424A-B368-491344836843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702503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37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2561679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61509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69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AF073-A3FB-9341-B02D-CDF994003503}"/>
              </a:ext>
            </a:extLst>
          </p:cNvPr>
          <p:cNvCxnSpPr/>
          <p:nvPr/>
        </p:nvCxnSpPr>
        <p:spPr>
          <a:xfrm>
            <a:off x="9765323" y="1617785"/>
            <a:ext cx="0" cy="656492"/>
          </a:xfrm>
          <a:prstGeom prst="line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161EE5-342D-FD47-9B9E-8BE60DC17ECD}"/>
              </a:ext>
            </a:extLst>
          </p:cNvPr>
          <p:cNvSpPr txBox="1"/>
          <p:nvPr/>
        </p:nvSpPr>
        <p:spPr>
          <a:xfrm>
            <a:off x="9207435" y="17961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A6D67-DAE0-4147-9B30-2E718BABA47A}"/>
              </a:ext>
            </a:extLst>
          </p:cNvPr>
          <p:cNvSpPr txBox="1"/>
          <p:nvPr/>
        </p:nvSpPr>
        <p:spPr>
          <a:xfrm>
            <a:off x="4000500" y="1761365"/>
            <a:ext cx="3098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Gap: 11% or $5,000 per person</a:t>
            </a:r>
          </a:p>
        </p:txBody>
      </p:sp>
    </p:spTree>
    <p:extLst>
      <p:ext uri="{BB962C8B-B14F-4D97-AF65-F5344CB8AC3E}">
        <p14:creationId xmlns:p14="http://schemas.microsoft.com/office/powerpoint/2010/main" val="285571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</a:rPr>
              <a:t>$0.6 </a:t>
            </a:r>
            <a:r>
              <a:rPr lang="en-US" sz="2000" dirty="0">
                <a:solidFill>
                  <a:srgbClr val="7030A0"/>
                </a:solidFill>
              </a:rPr>
              <a:t>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7744064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042937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BEFB12-B8C3-A64F-8473-A31E5ADF3187}"/>
              </a:ext>
            </a:extLst>
          </p:cNvPr>
          <p:cNvSpPr txBox="1"/>
          <p:nvPr/>
        </p:nvSpPr>
        <p:spPr>
          <a:xfrm>
            <a:off x="9447073" y="2414440"/>
            <a:ext cx="13671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Q1 - Down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1D8C92-1358-4745-8850-09276A4F1FD6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745949" y="1894172"/>
            <a:ext cx="384709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5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1244732"/>
            <a:ext cx="9551314" cy="46734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1000029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6740769" y="2833022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6691605" y="2384736"/>
            <a:ext cx="99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CE1DE-2C25-844C-890F-0F1BB190367D}"/>
              </a:ext>
            </a:extLst>
          </p:cNvPr>
          <p:cNvSpPr/>
          <p:nvPr/>
        </p:nvSpPr>
        <p:spPr>
          <a:xfrm>
            <a:off x="8547628" y="2546710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FD914-B271-D34C-9619-1E31F348077A}"/>
              </a:ext>
            </a:extLst>
          </p:cNvPr>
          <p:cNvSpPr txBox="1"/>
          <p:nvPr/>
        </p:nvSpPr>
        <p:spPr>
          <a:xfrm>
            <a:off x="8498463" y="2098424"/>
            <a:ext cx="143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Q1 - Wobbly</a:t>
            </a:r>
          </a:p>
        </p:txBody>
      </p:sp>
    </p:spTree>
    <p:extLst>
      <p:ext uri="{BB962C8B-B14F-4D97-AF65-F5344CB8AC3E}">
        <p14:creationId xmlns:p14="http://schemas.microsoft.com/office/powerpoint/2010/main" val="13448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48B31-16E5-4D4D-BE82-2F8DF874F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5" y="1096266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0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14987" y="1151316"/>
            <a:ext cx="9412336" cy="46832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666431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5750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C8EA9-8691-8542-8EE8-2504701EDF7B}"/>
              </a:ext>
            </a:extLst>
          </p:cNvPr>
          <p:cNvSpPr txBox="1"/>
          <p:nvPr/>
        </p:nvSpPr>
        <p:spPr>
          <a:xfrm>
            <a:off x="9516533" y="218574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June: 372,000</a:t>
            </a:r>
          </a:p>
        </p:txBody>
      </p:sp>
    </p:spTree>
    <p:extLst>
      <p:ext uri="{BB962C8B-B14F-4D97-AF65-F5344CB8AC3E}">
        <p14:creationId xmlns:p14="http://schemas.microsoft.com/office/powerpoint/2010/main" val="2916954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B5D7-844B-1348-89A8-40AC6095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498"/>
            <a:ext cx="10515600" cy="1020763"/>
          </a:xfrm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V-S</a:t>
            </a:r>
            <a:r>
              <a:rPr lang="en-US" dirty="0"/>
              <a:t>haped Recovery Labor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61ED8-92EE-864D-B37D-D8820564FA69}"/>
              </a:ext>
            </a:extLst>
          </p:cNvPr>
          <p:cNvSpPr txBox="1"/>
          <p:nvPr/>
        </p:nvSpPr>
        <p:spPr>
          <a:xfrm>
            <a:off x="8002350" y="6473570"/>
            <a:ext cx="384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 (BLS)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32D3B4-541B-A5AF-CFA8-32E00A76886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8763"/>
          <a:ext cx="10515600" cy="504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193F04-222F-0926-ECE1-FD77BDE49C43}"/>
              </a:ext>
            </a:extLst>
          </p:cNvPr>
          <p:cNvSpPr txBox="1"/>
          <p:nvPr/>
        </p:nvSpPr>
        <p:spPr>
          <a:xfrm>
            <a:off x="7759473" y="1854200"/>
            <a:ext cx="383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 since the start of the recession</a:t>
            </a:r>
          </a:p>
        </p:txBody>
      </p:sp>
    </p:spTree>
    <p:extLst>
      <p:ext uri="{BB962C8B-B14F-4D97-AF65-F5344CB8AC3E}">
        <p14:creationId xmlns:p14="http://schemas.microsoft.com/office/powerpoint/2010/main" val="12774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48873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/>
              <a:t>0.5 </a:t>
            </a:r>
            <a:r>
              <a:rPr lang="en-US" sz="2100" dirty="0"/>
              <a:t>Million below February, 2020.</a:t>
            </a:r>
          </a:p>
          <a:p>
            <a:r>
              <a:rPr lang="en-US" sz="2100" dirty="0"/>
              <a:t>6.7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75B3F-2EAA-DA4B-AA17-A1AD5A8E13EF}"/>
              </a:ext>
            </a:extLst>
          </p:cNvPr>
          <p:cNvSpPr txBox="1"/>
          <p:nvPr/>
        </p:nvSpPr>
        <p:spPr>
          <a:xfrm>
            <a:off x="6096000" y="3507877"/>
            <a:ext cx="46863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28.1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9300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7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49214" y="1201681"/>
            <a:ext cx="9804532" cy="4732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9382812" y="959270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46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86" y="108859"/>
            <a:ext cx="12192000" cy="704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628" y="1473187"/>
            <a:ext cx="9906597" cy="47171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F98761-0B86-859D-3DED-E19EFB87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28" y="4209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/>
              <a:t>mulus Payments Saved Low Wage Workers</a:t>
            </a:r>
          </a:p>
        </p:txBody>
      </p:sp>
    </p:spTree>
    <p:extLst>
      <p:ext uri="{BB962C8B-B14F-4D97-AF65-F5344CB8AC3E}">
        <p14:creationId xmlns:p14="http://schemas.microsoft.com/office/powerpoint/2010/main" val="3073003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UR</a:t>
            </a:r>
            <a:r>
              <a:rPr lang="en-US" dirty="0"/>
              <a:t> Driven by Labor Force Participation?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23A270-1BCA-DB4D-9D79-B1DD2BC6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929640" y="1018146"/>
            <a:ext cx="10424160" cy="5212080"/>
          </a:xfrm>
        </p:spPr>
      </p:pic>
    </p:spTree>
    <p:extLst>
      <p:ext uri="{BB962C8B-B14F-4D97-AF65-F5344CB8AC3E}">
        <p14:creationId xmlns:p14="http://schemas.microsoft.com/office/powerpoint/2010/main" val="42638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E5318E-99B4-0147-A8D9-EABDA7D36601}"/>
              </a:ext>
            </a:extLst>
          </p:cNvPr>
          <p:cNvGrpSpPr/>
          <p:nvPr/>
        </p:nvGrpSpPr>
        <p:grpSpPr>
          <a:xfrm>
            <a:off x="1089950" y="1201026"/>
            <a:ext cx="10012100" cy="5006050"/>
            <a:chOff x="1089950" y="1201026"/>
            <a:chExt cx="10012100" cy="5006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9B079B-E5F3-714F-AD32-DAF8FAF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r:link="rId6"/>
            <a:srcRect/>
            <a:stretch>
              <a:fillRect/>
            </a:stretch>
          </p:blipFill>
          <p:spPr>
            <a:xfrm>
              <a:off x="1089950" y="1201026"/>
              <a:ext cx="10012100" cy="50060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5E5F1B-6AD3-F646-8C0F-8C7B12CE4420}"/>
                </a:ext>
              </a:extLst>
            </p:cNvPr>
            <p:cNvSpPr txBox="1"/>
            <p:nvPr/>
          </p:nvSpPr>
          <p:spPr>
            <a:xfrm>
              <a:off x="8096351" y="3429000"/>
              <a:ext cx="2293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Down 4.2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2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5506"/>
            <a:ext cx="5931602" cy="431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5506"/>
            <a:ext cx="5931604" cy="4312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Monroe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03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Faster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8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48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4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2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199527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184514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13537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055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1154-F82F-4834-9B72-A8C8DC7C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 Policy during the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B8CF-D702-416E-B817-F990F93B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Zero interest rates until March and a Big QE program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ED89-DEC9-4213-9D39-7733CAD1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788809D-E641-4A6D-B62E-4E242755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334" y="2061451"/>
            <a:ext cx="5864845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B5FC5-A33B-5946-B569-2549F76EDBCE}"/>
              </a:ext>
            </a:extLst>
          </p:cNvPr>
          <p:cNvSpPr txBox="1"/>
          <p:nvPr/>
        </p:nvSpPr>
        <p:spPr>
          <a:xfrm>
            <a:off x="3225875" y="3262473"/>
            <a:ext cx="34872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Largely Treasury Securities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A7C80-DF57-4842-8322-8CABC849B18F}"/>
              </a:ext>
            </a:extLst>
          </p:cNvPr>
          <p:cNvSpPr txBox="1"/>
          <p:nvPr/>
        </p:nvSpPr>
        <p:spPr>
          <a:xfrm>
            <a:off x="3078705" y="476892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67051-6C3A-0E49-9EF0-05F9B79C8EBC}"/>
              </a:ext>
            </a:extLst>
          </p:cNvPr>
          <p:cNvSpPr txBox="1"/>
          <p:nvPr/>
        </p:nvSpPr>
        <p:spPr>
          <a:xfrm>
            <a:off x="6448611" y="4052453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2334671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508362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077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23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ation News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98422" y="6595351"/>
            <a:ext cx="2970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New York Times, Wall Street Journal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454" y="5319346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D6877-EC28-F846-8AEA-94F5F2695AB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26804" y="1959404"/>
            <a:ext cx="5830142" cy="3819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9CB3D-4F68-B74D-BBC6-0E1F15F32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46" y="935933"/>
            <a:ext cx="5915960" cy="51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5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CD3E-8E5A-4444-8DBA-C9D84358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  <a:r>
              <a:rPr lang="en-US" dirty="0"/>
              <a:t> Prices: National Average at the Pump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CEA2F0-CC6D-D44B-9C8B-DA7C4DD14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72985" y="1136118"/>
            <a:ext cx="10188215" cy="50941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7D49B-1F8B-0D4C-8934-42AF75CF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DB0F12F-0ED4-984D-AF97-A56B7FB65F18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072985" y="1136118"/>
            <a:ext cx="10188216" cy="509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3375835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8509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b="1" dirty="0"/>
              <a:t>Week 1 (7/11): 	Economic Update (Jon </a:t>
            </a:r>
            <a:r>
              <a:rPr lang="en-US" b="1" dirty="0" err="1"/>
              <a:t>Haveman</a:t>
            </a:r>
            <a:r>
              <a:rPr lang="en-US" b="1" dirty="0"/>
              <a:t>, NEED)</a:t>
            </a:r>
          </a:p>
          <a:p>
            <a:pPr lvl="1"/>
            <a:r>
              <a:rPr lang="en-US" dirty="0"/>
              <a:t>Week 2 (7/18): 	Economic Inequality (Christopher Herrington </a:t>
            </a:r>
            <a:r>
              <a:rPr lang="en-US" i="1" dirty="0"/>
              <a:t>VCU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Week 3 (7/25): 	Trade and Globalization (Alan Deardorff, University of Michigan)</a:t>
            </a:r>
          </a:p>
          <a:p>
            <a:pPr lvl="1"/>
            <a:r>
              <a:rPr lang="en-US" dirty="0"/>
              <a:t>Week 4 (8/1): 	Economic Mobility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5 (8/8):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(8/15):	Climate Change Economics (Jon </a:t>
            </a:r>
            <a:r>
              <a:rPr lang="en-US" dirty="0" err="1"/>
              <a:t>Haveman</a:t>
            </a:r>
            <a:r>
              <a:rPr lang="en-US" dirty="0"/>
              <a:t>, NEED) </a:t>
            </a:r>
          </a:p>
          <a:p>
            <a:pPr lvl="1"/>
            <a:r>
              <a:rPr lang="en-US" dirty="0"/>
              <a:t>Week 7 (8/22):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10400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3A177B-34EB-5149-9428-D30C9623F06D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8733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7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13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853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5A5AF-46E3-3F47-A150-FB4089B32C26}"/>
              </a:ext>
            </a:extLst>
          </p:cNvPr>
          <p:cNvCxnSpPr>
            <a:cxnSpLocks/>
          </p:cNvCxnSpPr>
          <p:nvPr/>
        </p:nvCxnSpPr>
        <p:spPr>
          <a:xfrm>
            <a:off x="9577754" y="1922585"/>
            <a:ext cx="0" cy="22977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F71D99-CFA3-F544-88AE-C116108121A1}"/>
              </a:ext>
            </a:extLst>
          </p:cNvPr>
          <p:cNvSpPr txBox="1"/>
          <p:nvPr/>
        </p:nvSpPr>
        <p:spPr>
          <a:xfrm>
            <a:off x="6351814" y="3298368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over low base prices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B3CA2-4288-FF4C-8A9D-0189AA6D929C}"/>
              </a:ext>
            </a:extLst>
          </p:cNvPr>
          <p:cNvSpPr txBox="1"/>
          <p:nvPr/>
        </p:nvSpPr>
        <p:spPr>
          <a:xfrm>
            <a:off x="9685894" y="329836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base</a:t>
            </a:r>
          </a:p>
        </p:txBody>
      </p:sp>
    </p:spTree>
    <p:extLst>
      <p:ext uri="{BB962C8B-B14F-4D97-AF65-F5344CB8AC3E}">
        <p14:creationId xmlns:p14="http://schemas.microsoft.com/office/powerpoint/2010/main" val="36875874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Probably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2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6179-38BB-4B93-877F-D3E29D87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Diagnosis for the Uptick in Inflation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4062-94C1-42C1-B9BD-4179D241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there were supply chain issues that affected some areas in particular (e.g., computer chips).</a:t>
            </a:r>
          </a:p>
          <a:p>
            <a:r>
              <a:rPr lang="en-US" dirty="0"/>
              <a:t>But there is too much total spending and in the absence of bold Fed actions is likely to continue.</a:t>
            </a:r>
          </a:p>
          <a:p>
            <a:r>
              <a:rPr lang="en-US" dirty="0"/>
              <a:t>Fiscal stimulus led households to increase saving over 2021 by more than $2 trillion. Strong retail sales numbers suggest they are prepared to spend it.</a:t>
            </a:r>
          </a:p>
          <a:p>
            <a:r>
              <a:rPr lang="en-US" dirty="0"/>
              <a:t>Whose to Blame:  ARP probably too big, but the Fed could have acted sooner.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E8195-C736-4289-BF84-7C9434E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asure of Inflation Expectations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1E72156-AB9E-2546-A67F-D8C264526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0" y="1480828"/>
            <a:ext cx="8702674" cy="4351337"/>
          </a:xfrm>
        </p:spPr>
      </p:pic>
      <p:sp>
        <p:nvSpPr>
          <p:cNvPr id="6" name="TextBox 5"/>
          <p:cNvSpPr txBox="1"/>
          <p:nvPr/>
        </p:nvSpPr>
        <p:spPr>
          <a:xfrm>
            <a:off x="7067000" y="3367904"/>
            <a:ext cx="4653582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Breakeven Inflation Rate = Difference between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nominal and real 5-year and 10-year Treasury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constant maturity securities.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Market participants expect around 2.4%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inflation annually over the next 10 years and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2.6% over the next 5 years.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Inflation expectations are calming down.</a:t>
            </a:r>
          </a:p>
        </p:txBody>
      </p:sp>
    </p:spTree>
    <p:extLst>
      <p:ext uri="{BB962C8B-B14F-4D97-AF65-F5344CB8AC3E}">
        <p14:creationId xmlns:p14="http://schemas.microsoft.com/office/powerpoint/2010/main" val="506010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369A-E4EC-1F42-831B-FC1C2F36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Rus</a:t>
            </a:r>
            <a:r>
              <a:rPr lang="en-US" dirty="0"/>
              <a:t>sia and Ukraine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483A-FE20-1940-A698-23D47B8F0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prices – Russia is a major world supplier</a:t>
            </a:r>
          </a:p>
          <a:p>
            <a:r>
              <a:rPr lang="en-US" dirty="0"/>
              <a:t>Food prices – region’s breadbasket</a:t>
            </a:r>
          </a:p>
          <a:p>
            <a:r>
              <a:rPr lang="en-US" dirty="0"/>
              <a:t>Fertilizer – prices are 3-4x their 2020 levels</a:t>
            </a:r>
          </a:p>
          <a:p>
            <a:r>
              <a:rPr lang="en-US" dirty="0"/>
              <a:t>Palladium – catalytic convertors, Russia supplies 40%</a:t>
            </a:r>
          </a:p>
          <a:p>
            <a:r>
              <a:rPr lang="en-US" dirty="0"/>
              <a:t>Neon – semiconductors, Ukraine supplies </a:t>
            </a:r>
            <a:r>
              <a:rPr lang="en-US"/>
              <a:t>70%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58AD5-8AD4-B44E-A751-F644AA1E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7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643405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2022…at the earliest.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6.7 million jobs relative to forecast.</a:t>
            </a:r>
          </a:p>
          <a:p>
            <a:pPr lvl="1"/>
            <a:r>
              <a:rPr lang="en-US" dirty="0"/>
              <a:t>Labor force is 4.2million smaller than forecast.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11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FA45-E4F0-B44A-A144-59D5D71CC27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1632-095C-414A-B06C-B231026A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399"/>
            <a:ext cx="10515600" cy="437266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Economic Growth: The recovery has been V-shaped.</a:t>
            </a:r>
          </a:p>
          <a:p>
            <a:r>
              <a:rPr lang="en-US" dirty="0"/>
              <a:t> The economic recovery should continue through 2022.</a:t>
            </a:r>
          </a:p>
          <a:p>
            <a:pPr lvl="1"/>
            <a:r>
              <a:rPr lang="en-US" dirty="0"/>
              <a:t>IMF expects US growth to be 3.78% -- downward revision from 5.2%.</a:t>
            </a:r>
          </a:p>
          <a:p>
            <a:pPr lvl="1"/>
            <a:r>
              <a:rPr lang="en-US" dirty="0"/>
              <a:t>Economic growth in 2022:Q1 was muted for the reasons discussed below.</a:t>
            </a:r>
          </a:p>
          <a:p>
            <a:pPr lvl="1"/>
            <a:r>
              <a:rPr lang="en-US" dirty="0"/>
              <a:t>Tailwinds: Strong consumer demand (but maybe stalled a little).</a:t>
            </a:r>
          </a:p>
          <a:p>
            <a:pPr lvl="1"/>
            <a:r>
              <a:rPr lang="en-US" dirty="0"/>
              <a:t>Headwinds: Inflation, supply chain disruptions, rising commodity prices, labor market challenges.</a:t>
            </a:r>
          </a:p>
          <a:p>
            <a:r>
              <a:rPr lang="en-US" dirty="0"/>
              <a:t>The labor market still faces some challenges</a:t>
            </a:r>
          </a:p>
          <a:p>
            <a:pPr lvl="1"/>
            <a:r>
              <a:rPr lang="en-US" dirty="0"/>
              <a:t>The unemployment rate is low.</a:t>
            </a:r>
          </a:p>
          <a:p>
            <a:pPr lvl="1"/>
            <a:r>
              <a:rPr lang="en-US" dirty="0"/>
              <a:t> In many sectors, we have not reached pre-pandemic employment levels.</a:t>
            </a:r>
          </a:p>
          <a:p>
            <a:r>
              <a:rPr lang="en-US" dirty="0"/>
              <a:t>Inflation: What is fueling inflation?</a:t>
            </a:r>
          </a:p>
          <a:p>
            <a:pPr lvl="1"/>
            <a:r>
              <a:rPr lang="en-US" dirty="0"/>
              <a:t>Supply chain disruptions</a:t>
            </a:r>
          </a:p>
          <a:p>
            <a:pPr lvl="1"/>
            <a:r>
              <a:rPr lang="en-US" dirty="0"/>
              <a:t>Changes in the composition of demand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9D6C-3873-3640-91F4-75296F8D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Larry Summers, Jamie </a:t>
            </a:r>
            <a:r>
              <a:rPr lang="en-US" dirty="0" err="1"/>
              <a:t>Dimon</a:t>
            </a:r>
            <a:r>
              <a:rPr lang="en-US" dirty="0"/>
              <a:t>, and Elon Musk are worried about a recession.</a:t>
            </a:r>
          </a:p>
          <a:p>
            <a:pPr lvl="1"/>
            <a:r>
              <a:rPr lang="en-US" dirty="0"/>
              <a:t>While the chances of slipping into a recession have increased, I think on many dimensions the economy is doing quite well.</a:t>
            </a:r>
          </a:p>
          <a:p>
            <a:pPr lvl="2"/>
            <a:r>
              <a:rPr lang="en-US" dirty="0"/>
              <a:t>Consumer’s have been driving the recovery, and consumer’s account for two-thirds of GDP.</a:t>
            </a:r>
          </a:p>
          <a:p>
            <a:pPr lvl="2"/>
            <a:r>
              <a:rPr lang="en-US" dirty="0"/>
              <a:t>Job creation remains robust – 390k in May.</a:t>
            </a:r>
          </a:p>
          <a:p>
            <a:r>
              <a:rPr lang="en-US" dirty="0"/>
              <a:t>What about first-quarter GDP? </a:t>
            </a:r>
          </a:p>
          <a:p>
            <a:pPr lvl="1"/>
            <a:r>
              <a:rPr lang="en-US" dirty="0"/>
              <a:t>2022:Q1 was -1.6%</a:t>
            </a:r>
          </a:p>
          <a:p>
            <a:pPr lvl="1"/>
            <a:r>
              <a:rPr lang="en-US" dirty="0"/>
              <a:t>Some of this lower growth was driven by Omicron variant.</a:t>
            </a:r>
          </a:p>
          <a:p>
            <a:pPr lvl="1"/>
            <a:r>
              <a:rPr lang="en-US" dirty="0"/>
              <a:t>Much of this lower growth was driven by lower inventory.</a:t>
            </a:r>
          </a:p>
          <a:p>
            <a:pPr lvl="2"/>
            <a:r>
              <a:rPr lang="en-US" dirty="0"/>
              <a:t>Inventories led GDP growth in 2021:Q4, didn’t sell, so production in Q1 fell.</a:t>
            </a:r>
          </a:p>
        </p:txBody>
      </p:sp>
    </p:spTree>
    <p:extLst>
      <p:ext uri="{BB962C8B-B14F-4D97-AF65-F5344CB8AC3E}">
        <p14:creationId xmlns:p14="http://schemas.microsoft.com/office/powerpoint/2010/main" val="7981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Christopher Herrington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5452868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334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80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42463682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310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3815517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231245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D1F9-7BF0-AD4B-A069-2C298A432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de: Bicycle Supply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0833-6E43-B940-B895-3B959191E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EEF06-B51E-A347-BE47-E83AEC2E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FD983-DF47-2A49-82FA-0E5FFF9E2820}"/>
              </a:ext>
            </a:extLst>
          </p:cNvPr>
          <p:cNvSpPr txBox="1"/>
          <p:nvPr/>
        </p:nvSpPr>
        <p:spPr>
          <a:xfrm>
            <a:off x="8680525" y="6510508"/>
            <a:ext cx="301303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Source:  World Development Report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7258B-6534-C04C-9514-85EB5477E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25" y="921081"/>
            <a:ext cx="6298754" cy="5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6344771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41276137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16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3974077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1699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093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08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23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4592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35384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35" y="274109"/>
            <a:ext cx="8679329" cy="5956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394389" y="1159895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3603812" y="1416424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6895071" y="2431477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663953" y="3429000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26448146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7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0928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294440" y="2140736"/>
            <a:ext cx="1920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904068" y="2921932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40747428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022320" y="1718956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962779" y="3035680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30176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CTC</a:t>
            </a:r>
            <a:r>
              <a:rPr lang="en-US" dirty="0"/>
              <a:t> Expiration Spurs Labor Force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9134D-E80A-C145-9329-9255BF616CA5}"/>
              </a:ext>
            </a:extLst>
          </p:cNvPr>
          <p:cNvSpPr/>
          <p:nvPr/>
        </p:nvSpPr>
        <p:spPr>
          <a:xfrm>
            <a:off x="9437914" y="2641876"/>
            <a:ext cx="772886" cy="20247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987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Quickly, But..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17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99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010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14843</TotalTime>
  <Words>3319</Words>
  <Application>Microsoft Macintosh PowerPoint</Application>
  <PresentationFormat>Widescreen</PresentationFormat>
  <Paragraphs>618</Paragraphs>
  <Slides>109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Income Inequality: Share of Top 10%</vt:lpstr>
      <vt:lpstr>Trade: Bicycle Supply Chain</vt:lpstr>
      <vt:lpstr>PowerPoint Presentation</vt:lpstr>
      <vt:lpstr>Evidence of the B-W Wealth Gap</vt:lpstr>
      <vt:lpstr>Climate Change Economics</vt:lpstr>
      <vt:lpstr>Autonomous Vehicles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Making Real Progress…Until Omicron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Monroe County GSP: Manuf, Finance, Health</vt:lpstr>
      <vt:lpstr>Monroe County Employment: Health</vt:lpstr>
      <vt:lpstr>Evidence of Impact</vt:lpstr>
      <vt:lpstr>GDP: Quarterly Growth</vt:lpstr>
      <vt:lpstr>GDP Relative to Long-Term Trends</vt:lpstr>
      <vt:lpstr>GDP Relative to Long-Term Trends</vt:lpstr>
      <vt:lpstr>GDP Trajectory: Pandemic Plunge!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V-Shaped Recovery Labor Market</vt:lpstr>
      <vt:lpstr>Employment Gap</vt:lpstr>
      <vt:lpstr>Employment Gap – In Historical Perspective</vt:lpstr>
      <vt:lpstr>Low Wage Employment is Lagging</vt:lpstr>
      <vt:lpstr>Stimulus Payments Saved Low Wage Workers</vt:lpstr>
      <vt:lpstr>Unemployment Rate</vt:lpstr>
      <vt:lpstr>UR Driven by Labor Force Participation?</vt:lpstr>
      <vt:lpstr>Trends in Labor Force Participation</vt:lpstr>
      <vt:lpstr>Employment in Monroe County</vt:lpstr>
      <vt:lpstr>Stocks: Bounced Back Faster This Time</vt:lpstr>
      <vt:lpstr>Hot Topics</vt:lpstr>
      <vt:lpstr>What Have Been Policy Effects?</vt:lpstr>
      <vt:lpstr>Abnormally High Savings</vt:lpstr>
      <vt:lpstr>Monetary Policy: Federal Reserve</vt:lpstr>
      <vt:lpstr>Fed Policy during the Recovery</vt:lpstr>
      <vt:lpstr>Federal Funds Rate – Last 5 Years </vt:lpstr>
      <vt:lpstr>Federal Funds Rate</vt:lpstr>
      <vt:lpstr>Treasuries – Low Interest Rates</vt:lpstr>
      <vt:lpstr>Inflation</vt:lpstr>
      <vt:lpstr>Inflation News</vt:lpstr>
      <vt:lpstr>Gas Prices: National Average at the Pump</vt:lpstr>
      <vt:lpstr>PowerPoint Presentation</vt:lpstr>
      <vt:lpstr>We’re Buying Mostly … Stuff</vt:lpstr>
      <vt:lpstr>Inflation: Concentrated</vt:lpstr>
      <vt:lpstr>Supply Chains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Probably</vt:lpstr>
      <vt:lpstr>My Diagnosis for the Uptick in Inflation </vt:lpstr>
      <vt:lpstr>Measure of Inflation Expectations</vt:lpstr>
      <vt:lpstr>Russia and Ukraine</vt:lpstr>
      <vt:lpstr>Primary Topics Covered</vt:lpstr>
      <vt:lpstr>Takeaways</vt:lpstr>
      <vt:lpstr>Takeaways</vt:lpstr>
      <vt:lpstr>Income Inequality: Christopher Herrington</vt:lpstr>
      <vt:lpstr> Thank you!</vt:lpstr>
      <vt:lpstr>Structural Changes?</vt:lpstr>
      <vt:lpstr>Consumption: Quarterly Growth</vt:lpstr>
      <vt:lpstr> Affected Women More Than Men?</vt:lpstr>
      <vt:lpstr>Another Measure: Unemployment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Retail Sales Are Slowing – Q4-21?  Q1-22?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CTC Expiration Spurs Labor Force Growth</vt:lpstr>
      <vt:lpstr>Stocks: Bounced Back Quickly, But..</vt:lpstr>
      <vt:lpstr> Low Income Troubles</vt:lpstr>
      <vt:lpstr>Labor Force is Shrinking – Drives Down UR</vt:lpstr>
      <vt:lpstr>Russia/Ukraine(/Belarus)</vt:lpstr>
      <vt:lpstr>Consequences for the Global Economy</vt:lpstr>
      <vt:lpstr>The Conflict in Ukraine and the US Economy</vt:lpstr>
      <vt:lpstr>Supply Shocks:  Then and Now</vt:lpstr>
      <vt:lpstr>Gas Prices at the Pump</vt:lpstr>
      <vt:lpstr>Wheat Prices Also Look Scary</vt:lpstr>
      <vt:lpstr>Grains</vt:lpstr>
      <vt:lpstr>Oh, and…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303</cp:revision>
  <cp:lastPrinted>2022-03-31T21:23:13Z</cp:lastPrinted>
  <dcterms:created xsi:type="dcterms:W3CDTF">2017-05-03T22:30:38Z</dcterms:created>
  <dcterms:modified xsi:type="dcterms:W3CDTF">2022-07-11T19:05:16Z</dcterms:modified>
</cp:coreProperties>
</file>