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2"/>
  </p:notesMasterIdLst>
  <p:sldIdLst>
    <p:sldId id="1026" r:id="rId2"/>
    <p:sldId id="328" r:id="rId3"/>
    <p:sldId id="3935" r:id="rId4"/>
    <p:sldId id="1029" r:id="rId5"/>
    <p:sldId id="4001" r:id="rId6"/>
    <p:sldId id="4094" r:id="rId7"/>
    <p:sldId id="4099" r:id="rId8"/>
    <p:sldId id="4111" r:id="rId9"/>
    <p:sldId id="3974" r:id="rId10"/>
    <p:sldId id="1204" r:id="rId11"/>
    <p:sldId id="4420" r:id="rId12"/>
    <p:sldId id="4421" r:id="rId13"/>
    <p:sldId id="4428" r:id="rId14"/>
    <p:sldId id="4429" r:id="rId15"/>
    <p:sldId id="4430" r:id="rId16"/>
    <p:sldId id="4431" r:id="rId17"/>
    <p:sldId id="4432" r:id="rId18"/>
    <p:sldId id="4433" r:id="rId19"/>
    <p:sldId id="4434" r:id="rId20"/>
    <p:sldId id="4435" r:id="rId21"/>
    <p:sldId id="4436" r:id="rId22"/>
    <p:sldId id="4437" r:id="rId23"/>
    <p:sldId id="4438" r:id="rId24"/>
    <p:sldId id="4439" r:id="rId25"/>
    <p:sldId id="4440" r:id="rId26"/>
    <p:sldId id="4441" r:id="rId27"/>
    <p:sldId id="4470" r:id="rId28"/>
    <p:sldId id="4442" r:id="rId29"/>
    <p:sldId id="4444" r:id="rId30"/>
    <p:sldId id="4471" r:id="rId31"/>
    <p:sldId id="4445" r:id="rId32"/>
    <p:sldId id="4446" r:id="rId33"/>
    <p:sldId id="4447" r:id="rId34"/>
    <p:sldId id="4468" r:id="rId35"/>
    <p:sldId id="4454" r:id="rId36"/>
    <p:sldId id="267" r:id="rId37"/>
    <p:sldId id="268" r:id="rId38"/>
    <p:sldId id="4460" r:id="rId39"/>
    <p:sldId id="4461" r:id="rId40"/>
    <p:sldId id="4462" r:id="rId41"/>
    <p:sldId id="4463" r:id="rId42"/>
    <p:sldId id="4464" r:id="rId43"/>
    <p:sldId id="4465" r:id="rId44"/>
    <p:sldId id="4466" r:id="rId45"/>
    <p:sldId id="4467" r:id="rId46"/>
    <p:sldId id="4476" r:id="rId47"/>
    <p:sldId id="4478" r:id="rId48"/>
    <p:sldId id="4477" r:id="rId49"/>
    <p:sldId id="4427" r:id="rId50"/>
    <p:sldId id="410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37" autoAdjust="0"/>
    <p:restoredTop sz="83944"/>
  </p:normalViewPr>
  <p:slideViewPr>
    <p:cSldViewPr snapToGrid="0" snapToObjects="1">
      <p:cViewPr varScale="1">
        <p:scale>
          <a:sx n="93" d="100"/>
          <a:sy n="93" d="100"/>
        </p:scale>
        <p:origin x="47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-4956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Components</a:t>
            </a:r>
            <a:r>
              <a:rPr lang="en-US" sz="2400" baseline="0" dirty="0"/>
              <a:t> of 2022Q4 GDP, $26.1 tr</a:t>
            </a:r>
            <a:endParaRPr lang="en-US" sz="2400" dirty="0"/>
          </a:p>
        </c:rich>
      </c:tx>
      <c:layout>
        <c:manualLayout>
          <c:xMode val="edge"/>
          <c:yMode val="edge"/>
          <c:x val="0.14422238503094009"/>
          <c:y val="1.66666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48640034609411"/>
          <c:y val="0.15695144356955382"/>
          <c:w val="0.81017296151841467"/>
          <c:h val="0.798027777777777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3A6FC39-FAE9-447B-A44B-2EBBC2B933B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</a:p>
                  <a:p>
                    <a:r>
                      <a:rPr lang="en-US" baseline="0"/>
                      <a:t>17,543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D80-4414-9BC3-AA86BEBEA2B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AFF73D6-AC8E-4B20-8A62-43CDFB8C947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4,640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80-4414-9BC3-AA86BEBEA2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C6919B-1693-4CC9-8454-B4907E39AA73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3,008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D80-4414-9BC3-AA86BEBEA2B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A9BB86A-E22F-45C8-8BBC-1EBAD62B2664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-3,855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80-4414-9BC3-AA86BEBEA2B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F48447-BB54-410E-9955-F629085E248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 4,568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D80-4414-9BC3-AA86BEBEA2B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Consumption</c:v>
                </c:pt>
                <c:pt idx="1">
                  <c:v>Investment</c:v>
                </c:pt>
                <c:pt idx="2">
                  <c:v>Exports</c:v>
                </c:pt>
                <c:pt idx="3">
                  <c:v>Imports</c:v>
                </c:pt>
                <c:pt idx="4">
                  <c:v>Government</c:v>
                </c:pt>
              </c:strCache>
            </c:strRef>
          </c:cat>
          <c:val>
            <c:numRef>
              <c:f>Sheet1!$D$1:$D$5</c:f>
              <c:numCache>
                <c:formatCode>#,##0</c:formatCode>
                <c:ptCount val="5"/>
                <c:pt idx="0">
                  <c:v>17542.7</c:v>
                </c:pt>
                <c:pt idx="1">
                  <c:v>4579.1000000000004</c:v>
                </c:pt>
                <c:pt idx="2">
                  <c:v>3065</c:v>
                </c:pt>
                <c:pt idx="3">
                  <c:v>-3955.8</c:v>
                </c:pt>
                <c:pt idx="4">
                  <c:v>4493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D-4F53-87A5-CE37C7EED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1561376"/>
        <c:axId val="1851562208"/>
      </c:barChart>
      <c:catAx>
        <c:axId val="18515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562208"/>
        <c:crosses val="autoZero"/>
        <c:auto val="1"/>
        <c:lblAlgn val="ctr"/>
        <c:lblOffset val="100"/>
        <c:noMultiLvlLbl val="0"/>
      </c:catAx>
      <c:valAx>
        <c:axId val="185156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56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34946684067883"/>
          <c:y val="3.897169741085485E-2"/>
          <c:w val="0.8574643463607613"/>
          <c:h val="0.72253752265034699"/>
        </c:manualLayout>
      </c:layout>
      <c:lineChart>
        <c:grouping val="standard"/>
        <c:varyColors val="0"/>
        <c:ser>
          <c:idx val="0"/>
          <c:order val="0"/>
          <c:tx>
            <c:v>US Single Family Home Value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'Metro_zhvi_uc_sfr_tier_0.33_0.6'!$BM$1:$JW$1</c:f>
              <c:numCache>
                <c:formatCode>m/d/yyyy</c:formatCode>
                <c:ptCount val="219"/>
                <c:pt idx="0">
                  <c:v>38352</c:v>
                </c:pt>
                <c:pt idx="1">
                  <c:v>38383</c:v>
                </c:pt>
                <c:pt idx="2">
                  <c:v>38411</c:v>
                </c:pt>
                <c:pt idx="3">
                  <c:v>38442</c:v>
                </c:pt>
                <c:pt idx="4">
                  <c:v>38472</c:v>
                </c:pt>
                <c:pt idx="5">
                  <c:v>38503</c:v>
                </c:pt>
                <c:pt idx="6">
                  <c:v>38533</c:v>
                </c:pt>
                <c:pt idx="7">
                  <c:v>38564</c:v>
                </c:pt>
                <c:pt idx="8">
                  <c:v>38595</c:v>
                </c:pt>
                <c:pt idx="9">
                  <c:v>38625</c:v>
                </c:pt>
                <c:pt idx="10">
                  <c:v>38656</c:v>
                </c:pt>
                <c:pt idx="11">
                  <c:v>38686</c:v>
                </c:pt>
                <c:pt idx="12">
                  <c:v>38717</c:v>
                </c:pt>
                <c:pt idx="13">
                  <c:v>38748</c:v>
                </c:pt>
                <c:pt idx="14">
                  <c:v>38776</c:v>
                </c:pt>
                <c:pt idx="15">
                  <c:v>38807</c:v>
                </c:pt>
                <c:pt idx="16">
                  <c:v>38837</c:v>
                </c:pt>
                <c:pt idx="17">
                  <c:v>38868</c:v>
                </c:pt>
                <c:pt idx="18">
                  <c:v>38898</c:v>
                </c:pt>
                <c:pt idx="19">
                  <c:v>38929</c:v>
                </c:pt>
                <c:pt idx="20">
                  <c:v>38960</c:v>
                </c:pt>
                <c:pt idx="21">
                  <c:v>38990</c:v>
                </c:pt>
                <c:pt idx="22">
                  <c:v>39021</c:v>
                </c:pt>
                <c:pt idx="23">
                  <c:v>39051</c:v>
                </c:pt>
                <c:pt idx="24">
                  <c:v>39082</c:v>
                </c:pt>
                <c:pt idx="25">
                  <c:v>39113</c:v>
                </c:pt>
                <c:pt idx="26">
                  <c:v>39141</c:v>
                </c:pt>
                <c:pt idx="27">
                  <c:v>39172</c:v>
                </c:pt>
                <c:pt idx="28">
                  <c:v>39202</c:v>
                </c:pt>
                <c:pt idx="29">
                  <c:v>39233</c:v>
                </c:pt>
                <c:pt idx="30">
                  <c:v>39263</c:v>
                </c:pt>
                <c:pt idx="31">
                  <c:v>39294</c:v>
                </c:pt>
                <c:pt idx="32">
                  <c:v>39325</c:v>
                </c:pt>
                <c:pt idx="33">
                  <c:v>39355</c:v>
                </c:pt>
                <c:pt idx="34">
                  <c:v>39386</c:v>
                </c:pt>
                <c:pt idx="35">
                  <c:v>39416</c:v>
                </c:pt>
                <c:pt idx="36">
                  <c:v>39447</c:v>
                </c:pt>
                <c:pt idx="37">
                  <c:v>39478</c:v>
                </c:pt>
                <c:pt idx="38">
                  <c:v>39507</c:v>
                </c:pt>
                <c:pt idx="39">
                  <c:v>39538</c:v>
                </c:pt>
                <c:pt idx="40">
                  <c:v>39568</c:v>
                </c:pt>
                <c:pt idx="41">
                  <c:v>39599</c:v>
                </c:pt>
                <c:pt idx="42">
                  <c:v>39629</c:v>
                </c:pt>
                <c:pt idx="43">
                  <c:v>39660</c:v>
                </c:pt>
                <c:pt idx="44">
                  <c:v>39691</c:v>
                </c:pt>
                <c:pt idx="45">
                  <c:v>39721</c:v>
                </c:pt>
                <c:pt idx="46">
                  <c:v>39752</c:v>
                </c:pt>
                <c:pt idx="47">
                  <c:v>39782</c:v>
                </c:pt>
                <c:pt idx="48">
                  <c:v>39813</c:v>
                </c:pt>
                <c:pt idx="49">
                  <c:v>39844</c:v>
                </c:pt>
                <c:pt idx="50">
                  <c:v>39872</c:v>
                </c:pt>
                <c:pt idx="51">
                  <c:v>39903</c:v>
                </c:pt>
                <c:pt idx="52">
                  <c:v>39933</c:v>
                </c:pt>
                <c:pt idx="53">
                  <c:v>39964</c:v>
                </c:pt>
                <c:pt idx="54">
                  <c:v>39994</c:v>
                </c:pt>
                <c:pt idx="55">
                  <c:v>40025</c:v>
                </c:pt>
                <c:pt idx="56">
                  <c:v>40056</c:v>
                </c:pt>
                <c:pt idx="57">
                  <c:v>40086</c:v>
                </c:pt>
                <c:pt idx="58">
                  <c:v>40117</c:v>
                </c:pt>
                <c:pt idx="59">
                  <c:v>40147</c:v>
                </c:pt>
                <c:pt idx="60">
                  <c:v>40178</c:v>
                </c:pt>
                <c:pt idx="61">
                  <c:v>40209</c:v>
                </c:pt>
                <c:pt idx="62">
                  <c:v>40237</c:v>
                </c:pt>
                <c:pt idx="63">
                  <c:v>40268</c:v>
                </c:pt>
                <c:pt idx="64">
                  <c:v>40298</c:v>
                </c:pt>
                <c:pt idx="65">
                  <c:v>40329</c:v>
                </c:pt>
                <c:pt idx="66">
                  <c:v>40359</c:v>
                </c:pt>
                <c:pt idx="67">
                  <c:v>40390</c:v>
                </c:pt>
                <c:pt idx="68">
                  <c:v>40421</c:v>
                </c:pt>
                <c:pt idx="69">
                  <c:v>40451</c:v>
                </c:pt>
                <c:pt idx="70">
                  <c:v>40482</c:v>
                </c:pt>
                <c:pt idx="71">
                  <c:v>40512</c:v>
                </c:pt>
                <c:pt idx="72">
                  <c:v>40543</c:v>
                </c:pt>
                <c:pt idx="73">
                  <c:v>40574</c:v>
                </c:pt>
                <c:pt idx="74">
                  <c:v>40602</c:v>
                </c:pt>
                <c:pt idx="75">
                  <c:v>40633</c:v>
                </c:pt>
                <c:pt idx="76">
                  <c:v>40663</c:v>
                </c:pt>
                <c:pt idx="77">
                  <c:v>40694</c:v>
                </c:pt>
                <c:pt idx="78">
                  <c:v>40724</c:v>
                </c:pt>
                <c:pt idx="79">
                  <c:v>40755</c:v>
                </c:pt>
                <c:pt idx="80">
                  <c:v>40786</c:v>
                </c:pt>
                <c:pt idx="81">
                  <c:v>40816</c:v>
                </c:pt>
                <c:pt idx="82">
                  <c:v>40847</c:v>
                </c:pt>
                <c:pt idx="83">
                  <c:v>40877</c:v>
                </c:pt>
                <c:pt idx="84">
                  <c:v>40908</c:v>
                </c:pt>
                <c:pt idx="85">
                  <c:v>40939</c:v>
                </c:pt>
                <c:pt idx="86">
                  <c:v>40968</c:v>
                </c:pt>
                <c:pt idx="87">
                  <c:v>40999</c:v>
                </c:pt>
                <c:pt idx="88">
                  <c:v>41029</c:v>
                </c:pt>
                <c:pt idx="89">
                  <c:v>41060</c:v>
                </c:pt>
                <c:pt idx="90">
                  <c:v>41090</c:v>
                </c:pt>
                <c:pt idx="91">
                  <c:v>41121</c:v>
                </c:pt>
                <c:pt idx="92">
                  <c:v>41152</c:v>
                </c:pt>
                <c:pt idx="93">
                  <c:v>41182</c:v>
                </c:pt>
                <c:pt idx="94">
                  <c:v>41213</c:v>
                </c:pt>
                <c:pt idx="95">
                  <c:v>41243</c:v>
                </c:pt>
                <c:pt idx="96">
                  <c:v>41274</c:v>
                </c:pt>
                <c:pt idx="97">
                  <c:v>41305</c:v>
                </c:pt>
                <c:pt idx="98">
                  <c:v>41333</c:v>
                </c:pt>
                <c:pt idx="99">
                  <c:v>41364</c:v>
                </c:pt>
                <c:pt idx="100">
                  <c:v>41394</c:v>
                </c:pt>
                <c:pt idx="101">
                  <c:v>41425</c:v>
                </c:pt>
                <c:pt idx="102">
                  <c:v>41455</c:v>
                </c:pt>
                <c:pt idx="103">
                  <c:v>41486</c:v>
                </c:pt>
                <c:pt idx="104">
                  <c:v>41517</c:v>
                </c:pt>
                <c:pt idx="105">
                  <c:v>41547</c:v>
                </c:pt>
                <c:pt idx="106">
                  <c:v>41578</c:v>
                </c:pt>
                <c:pt idx="107">
                  <c:v>41608</c:v>
                </c:pt>
                <c:pt idx="108">
                  <c:v>41639</c:v>
                </c:pt>
                <c:pt idx="109">
                  <c:v>41670</c:v>
                </c:pt>
                <c:pt idx="110">
                  <c:v>41698</c:v>
                </c:pt>
                <c:pt idx="111">
                  <c:v>41729</c:v>
                </c:pt>
                <c:pt idx="112">
                  <c:v>41759</c:v>
                </c:pt>
                <c:pt idx="113">
                  <c:v>41790</c:v>
                </c:pt>
                <c:pt idx="114">
                  <c:v>41820</c:v>
                </c:pt>
                <c:pt idx="115">
                  <c:v>41851</c:v>
                </c:pt>
                <c:pt idx="116">
                  <c:v>41882</c:v>
                </c:pt>
                <c:pt idx="117">
                  <c:v>41912</c:v>
                </c:pt>
                <c:pt idx="118">
                  <c:v>41943</c:v>
                </c:pt>
                <c:pt idx="119">
                  <c:v>41973</c:v>
                </c:pt>
                <c:pt idx="120">
                  <c:v>42004</c:v>
                </c:pt>
                <c:pt idx="121">
                  <c:v>42035</c:v>
                </c:pt>
                <c:pt idx="122">
                  <c:v>42063</c:v>
                </c:pt>
                <c:pt idx="123">
                  <c:v>42094</c:v>
                </c:pt>
                <c:pt idx="124">
                  <c:v>42124</c:v>
                </c:pt>
                <c:pt idx="125">
                  <c:v>42155</c:v>
                </c:pt>
                <c:pt idx="126">
                  <c:v>42185</c:v>
                </c:pt>
                <c:pt idx="127">
                  <c:v>42216</c:v>
                </c:pt>
                <c:pt idx="128">
                  <c:v>42247</c:v>
                </c:pt>
                <c:pt idx="129">
                  <c:v>42277</c:v>
                </c:pt>
                <c:pt idx="130">
                  <c:v>42308</c:v>
                </c:pt>
                <c:pt idx="131">
                  <c:v>42338</c:v>
                </c:pt>
                <c:pt idx="132">
                  <c:v>42369</c:v>
                </c:pt>
                <c:pt idx="133">
                  <c:v>42400</c:v>
                </c:pt>
                <c:pt idx="134">
                  <c:v>42429</c:v>
                </c:pt>
                <c:pt idx="135">
                  <c:v>42460</c:v>
                </c:pt>
                <c:pt idx="136">
                  <c:v>42490</c:v>
                </c:pt>
                <c:pt idx="137">
                  <c:v>42521</c:v>
                </c:pt>
                <c:pt idx="138">
                  <c:v>42551</c:v>
                </c:pt>
                <c:pt idx="139">
                  <c:v>42582</c:v>
                </c:pt>
                <c:pt idx="140">
                  <c:v>42613</c:v>
                </c:pt>
                <c:pt idx="141">
                  <c:v>42643</c:v>
                </c:pt>
                <c:pt idx="142">
                  <c:v>42674</c:v>
                </c:pt>
                <c:pt idx="143">
                  <c:v>42704</c:v>
                </c:pt>
                <c:pt idx="144">
                  <c:v>42735</c:v>
                </c:pt>
                <c:pt idx="145">
                  <c:v>42766</c:v>
                </c:pt>
                <c:pt idx="146">
                  <c:v>42794</c:v>
                </c:pt>
                <c:pt idx="147">
                  <c:v>42825</c:v>
                </c:pt>
                <c:pt idx="148">
                  <c:v>42855</c:v>
                </c:pt>
                <c:pt idx="149">
                  <c:v>42886</c:v>
                </c:pt>
                <c:pt idx="150">
                  <c:v>42916</c:v>
                </c:pt>
                <c:pt idx="151">
                  <c:v>42947</c:v>
                </c:pt>
                <c:pt idx="152">
                  <c:v>42978</c:v>
                </c:pt>
                <c:pt idx="153">
                  <c:v>43008</c:v>
                </c:pt>
                <c:pt idx="154">
                  <c:v>43039</c:v>
                </c:pt>
                <c:pt idx="155">
                  <c:v>43069</c:v>
                </c:pt>
                <c:pt idx="156">
                  <c:v>43100</c:v>
                </c:pt>
                <c:pt idx="157">
                  <c:v>43131</c:v>
                </c:pt>
                <c:pt idx="158">
                  <c:v>43159</c:v>
                </c:pt>
                <c:pt idx="159">
                  <c:v>43190</c:v>
                </c:pt>
                <c:pt idx="160">
                  <c:v>43220</c:v>
                </c:pt>
                <c:pt idx="161">
                  <c:v>43251</c:v>
                </c:pt>
                <c:pt idx="162">
                  <c:v>43281</c:v>
                </c:pt>
                <c:pt idx="163">
                  <c:v>43312</c:v>
                </c:pt>
                <c:pt idx="164">
                  <c:v>43343</c:v>
                </c:pt>
                <c:pt idx="165">
                  <c:v>43373</c:v>
                </c:pt>
                <c:pt idx="166">
                  <c:v>43404</c:v>
                </c:pt>
                <c:pt idx="167">
                  <c:v>43434</c:v>
                </c:pt>
                <c:pt idx="168">
                  <c:v>43465</c:v>
                </c:pt>
                <c:pt idx="169">
                  <c:v>43496</c:v>
                </c:pt>
                <c:pt idx="170">
                  <c:v>43524</c:v>
                </c:pt>
                <c:pt idx="171">
                  <c:v>43555</c:v>
                </c:pt>
                <c:pt idx="172">
                  <c:v>43585</c:v>
                </c:pt>
                <c:pt idx="173">
                  <c:v>43616</c:v>
                </c:pt>
                <c:pt idx="174">
                  <c:v>43646</c:v>
                </c:pt>
                <c:pt idx="175">
                  <c:v>43677</c:v>
                </c:pt>
                <c:pt idx="176">
                  <c:v>43708</c:v>
                </c:pt>
                <c:pt idx="177">
                  <c:v>43738</c:v>
                </c:pt>
                <c:pt idx="178">
                  <c:v>43769</c:v>
                </c:pt>
                <c:pt idx="179">
                  <c:v>43799</c:v>
                </c:pt>
                <c:pt idx="180">
                  <c:v>43830</c:v>
                </c:pt>
                <c:pt idx="181">
                  <c:v>43861</c:v>
                </c:pt>
                <c:pt idx="182">
                  <c:v>43890</c:v>
                </c:pt>
                <c:pt idx="183">
                  <c:v>43921</c:v>
                </c:pt>
                <c:pt idx="184">
                  <c:v>43951</c:v>
                </c:pt>
                <c:pt idx="185">
                  <c:v>43982</c:v>
                </c:pt>
                <c:pt idx="186">
                  <c:v>44012</c:v>
                </c:pt>
                <c:pt idx="187">
                  <c:v>44043</c:v>
                </c:pt>
                <c:pt idx="188">
                  <c:v>44074</c:v>
                </c:pt>
                <c:pt idx="189">
                  <c:v>44104</c:v>
                </c:pt>
                <c:pt idx="190">
                  <c:v>44135</c:v>
                </c:pt>
                <c:pt idx="191">
                  <c:v>44165</c:v>
                </c:pt>
                <c:pt idx="192">
                  <c:v>44196</c:v>
                </c:pt>
                <c:pt idx="193">
                  <c:v>44227</c:v>
                </c:pt>
                <c:pt idx="194">
                  <c:v>44255</c:v>
                </c:pt>
                <c:pt idx="195">
                  <c:v>44286</c:v>
                </c:pt>
                <c:pt idx="196">
                  <c:v>44316</c:v>
                </c:pt>
                <c:pt idx="197">
                  <c:v>44347</c:v>
                </c:pt>
                <c:pt idx="198">
                  <c:v>44377</c:v>
                </c:pt>
                <c:pt idx="199">
                  <c:v>44408</c:v>
                </c:pt>
                <c:pt idx="200">
                  <c:v>44439</c:v>
                </c:pt>
                <c:pt idx="201">
                  <c:v>44469</c:v>
                </c:pt>
                <c:pt idx="202">
                  <c:v>44500</c:v>
                </c:pt>
                <c:pt idx="203">
                  <c:v>44530</c:v>
                </c:pt>
                <c:pt idx="204">
                  <c:v>44561</c:v>
                </c:pt>
                <c:pt idx="205">
                  <c:v>44592</c:v>
                </c:pt>
                <c:pt idx="206">
                  <c:v>44620</c:v>
                </c:pt>
                <c:pt idx="207">
                  <c:v>44651</c:v>
                </c:pt>
                <c:pt idx="208">
                  <c:v>44681</c:v>
                </c:pt>
                <c:pt idx="209">
                  <c:v>44712</c:v>
                </c:pt>
                <c:pt idx="210">
                  <c:v>44742</c:v>
                </c:pt>
                <c:pt idx="211">
                  <c:v>44773</c:v>
                </c:pt>
                <c:pt idx="212">
                  <c:v>44804</c:v>
                </c:pt>
                <c:pt idx="213">
                  <c:v>44834</c:v>
                </c:pt>
                <c:pt idx="214">
                  <c:v>44865</c:v>
                </c:pt>
                <c:pt idx="215">
                  <c:v>44895</c:v>
                </c:pt>
                <c:pt idx="216">
                  <c:v>44926</c:v>
                </c:pt>
                <c:pt idx="217">
                  <c:v>44957</c:v>
                </c:pt>
                <c:pt idx="218">
                  <c:v>44985</c:v>
                </c:pt>
              </c:numCache>
            </c:numRef>
          </c:cat>
          <c:val>
            <c:numRef>
              <c:f>'Metro_zhvi_uc_sfr_tier_0.33_0.6'!$BM$2:$JW$2</c:f>
              <c:numCache>
                <c:formatCode>General</c:formatCode>
                <c:ptCount val="219"/>
                <c:pt idx="0">
                  <c:v>184683</c:v>
                </c:pt>
                <c:pt idx="1">
                  <c:v>186158</c:v>
                </c:pt>
                <c:pt idx="2">
                  <c:v>187698</c:v>
                </c:pt>
                <c:pt idx="3">
                  <c:v>189291</c:v>
                </c:pt>
                <c:pt idx="4">
                  <c:v>191116</c:v>
                </c:pt>
                <c:pt idx="5">
                  <c:v>193020</c:v>
                </c:pt>
                <c:pt idx="6">
                  <c:v>195012</c:v>
                </c:pt>
                <c:pt idx="7">
                  <c:v>196978</c:v>
                </c:pt>
                <c:pt idx="8">
                  <c:v>198954</c:v>
                </c:pt>
                <c:pt idx="9">
                  <c:v>200860</c:v>
                </c:pt>
                <c:pt idx="10">
                  <c:v>202636</c:v>
                </c:pt>
                <c:pt idx="11">
                  <c:v>204234</c:v>
                </c:pt>
                <c:pt idx="12">
                  <c:v>205666</c:v>
                </c:pt>
                <c:pt idx="13">
                  <c:v>206874</c:v>
                </c:pt>
                <c:pt idx="14">
                  <c:v>208043</c:v>
                </c:pt>
                <c:pt idx="15">
                  <c:v>209262</c:v>
                </c:pt>
                <c:pt idx="16">
                  <c:v>210580</c:v>
                </c:pt>
                <c:pt idx="17">
                  <c:v>211840</c:v>
                </c:pt>
                <c:pt idx="18">
                  <c:v>212911</c:v>
                </c:pt>
                <c:pt idx="19">
                  <c:v>213710</c:v>
                </c:pt>
                <c:pt idx="20">
                  <c:v>214329</c:v>
                </c:pt>
                <c:pt idx="21">
                  <c:v>214693</c:v>
                </c:pt>
                <c:pt idx="22">
                  <c:v>214975</c:v>
                </c:pt>
                <c:pt idx="23">
                  <c:v>215085</c:v>
                </c:pt>
                <c:pt idx="24">
                  <c:v>215166</c:v>
                </c:pt>
                <c:pt idx="25">
                  <c:v>215184</c:v>
                </c:pt>
                <c:pt idx="26">
                  <c:v>215236</c:v>
                </c:pt>
                <c:pt idx="27">
                  <c:v>215283</c:v>
                </c:pt>
                <c:pt idx="28">
                  <c:v>215346</c:v>
                </c:pt>
                <c:pt idx="29">
                  <c:v>215244</c:v>
                </c:pt>
                <c:pt idx="30">
                  <c:v>214957</c:v>
                </c:pt>
                <c:pt idx="31">
                  <c:v>214414</c:v>
                </c:pt>
                <c:pt idx="32">
                  <c:v>213837</c:v>
                </c:pt>
                <c:pt idx="33">
                  <c:v>213121</c:v>
                </c:pt>
                <c:pt idx="34">
                  <c:v>212371</c:v>
                </c:pt>
                <c:pt idx="35">
                  <c:v>211416</c:v>
                </c:pt>
                <c:pt idx="36">
                  <c:v>210444</c:v>
                </c:pt>
                <c:pt idx="37">
                  <c:v>209271</c:v>
                </c:pt>
                <c:pt idx="38">
                  <c:v>208002</c:v>
                </c:pt>
                <c:pt idx="39">
                  <c:v>206579</c:v>
                </c:pt>
                <c:pt idx="40">
                  <c:v>205095</c:v>
                </c:pt>
                <c:pt idx="41">
                  <c:v>203589</c:v>
                </c:pt>
                <c:pt idx="42">
                  <c:v>201993</c:v>
                </c:pt>
                <c:pt idx="43">
                  <c:v>200270</c:v>
                </c:pt>
                <c:pt idx="44">
                  <c:v>198295</c:v>
                </c:pt>
                <c:pt idx="45">
                  <c:v>196368</c:v>
                </c:pt>
                <c:pt idx="46">
                  <c:v>194518</c:v>
                </c:pt>
                <c:pt idx="47">
                  <c:v>192689</c:v>
                </c:pt>
                <c:pt idx="48">
                  <c:v>190861</c:v>
                </c:pt>
                <c:pt idx="49">
                  <c:v>189071</c:v>
                </c:pt>
                <c:pt idx="50">
                  <c:v>187672</c:v>
                </c:pt>
                <c:pt idx="51">
                  <c:v>186362</c:v>
                </c:pt>
                <c:pt idx="52">
                  <c:v>185149</c:v>
                </c:pt>
                <c:pt idx="53">
                  <c:v>183894</c:v>
                </c:pt>
                <c:pt idx="54">
                  <c:v>182744</c:v>
                </c:pt>
                <c:pt idx="55">
                  <c:v>181716</c:v>
                </c:pt>
                <c:pt idx="56">
                  <c:v>180723</c:v>
                </c:pt>
                <c:pt idx="57">
                  <c:v>179804</c:v>
                </c:pt>
                <c:pt idx="58">
                  <c:v>179088</c:v>
                </c:pt>
                <c:pt idx="59">
                  <c:v>178766</c:v>
                </c:pt>
                <c:pt idx="60">
                  <c:v>178634</c:v>
                </c:pt>
                <c:pt idx="61">
                  <c:v>178570</c:v>
                </c:pt>
                <c:pt idx="62">
                  <c:v>178472</c:v>
                </c:pt>
                <c:pt idx="63">
                  <c:v>178497</c:v>
                </c:pt>
                <c:pt idx="64">
                  <c:v>178680</c:v>
                </c:pt>
                <c:pt idx="65">
                  <c:v>178775</c:v>
                </c:pt>
                <c:pt idx="66">
                  <c:v>178593</c:v>
                </c:pt>
                <c:pt idx="67">
                  <c:v>177911</c:v>
                </c:pt>
                <c:pt idx="68">
                  <c:v>176992</c:v>
                </c:pt>
                <c:pt idx="69">
                  <c:v>175895</c:v>
                </c:pt>
                <c:pt idx="70">
                  <c:v>174826</c:v>
                </c:pt>
                <c:pt idx="71">
                  <c:v>173730</c:v>
                </c:pt>
                <c:pt idx="72">
                  <c:v>172727</c:v>
                </c:pt>
                <c:pt idx="73">
                  <c:v>171778</c:v>
                </c:pt>
                <c:pt idx="74">
                  <c:v>170920</c:v>
                </c:pt>
                <c:pt idx="75">
                  <c:v>170115</c:v>
                </c:pt>
                <c:pt idx="76">
                  <c:v>169272</c:v>
                </c:pt>
                <c:pt idx="77">
                  <c:v>168409</c:v>
                </c:pt>
                <c:pt idx="78">
                  <c:v>167582</c:v>
                </c:pt>
                <c:pt idx="79">
                  <c:v>166938</c:v>
                </c:pt>
                <c:pt idx="80">
                  <c:v>166373</c:v>
                </c:pt>
                <c:pt idx="81">
                  <c:v>165882</c:v>
                </c:pt>
                <c:pt idx="82">
                  <c:v>165355</c:v>
                </c:pt>
                <c:pt idx="83">
                  <c:v>164912</c:v>
                </c:pt>
                <c:pt idx="84">
                  <c:v>164512</c:v>
                </c:pt>
                <c:pt idx="85">
                  <c:v>164286</c:v>
                </c:pt>
                <c:pt idx="86">
                  <c:v>164181</c:v>
                </c:pt>
                <c:pt idx="87">
                  <c:v>164353</c:v>
                </c:pt>
                <c:pt idx="88">
                  <c:v>164684</c:v>
                </c:pt>
                <c:pt idx="89">
                  <c:v>165168</c:v>
                </c:pt>
                <c:pt idx="90">
                  <c:v>165626</c:v>
                </c:pt>
                <c:pt idx="91">
                  <c:v>166092</c:v>
                </c:pt>
                <c:pt idx="92">
                  <c:v>166532</c:v>
                </c:pt>
                <c:pt idx="93">
                  <c:v>167014</c:v>
                </c:pt>
                <c:pt idx="94">
                  <c:v>167578</c:v>
                </c:pt>
                <c:pt idx="95">
                  <c:v>168269</c:v>
                </c:pt>
                <c:pt idx="96">
                  <c:v>169043</c:v>
                </c:pt>
                <c:pt idx="97">
                  <c:v>169984</c:v>
                </c:pt>
                <c:pt idx="98">
                  <c:v>171038</c:v>
                </c:pt>
                <c:pt idx="99">
                  <c:v>172249</c:v>
                </c:pt>
                <c:pt idx="100">
                  <c:v>173478</c:v>
                </c:pt>
                <c:pt idx="101">
                  <c:v>174787</c:v>
                </c:pt>
                <c:pt idx="102">
                  <c:v>176123</c:v>
                </c:pt>
                <c:pt idx="103">
                  <c:v>177459</c:v>
                </c:pt>
                <c:pt idx="104">
                  <c:v>178691</c:v>
                </c:pt>
                <c:pt idx="105">
                  <c:v>179861</c:v>
                </c:pt>
                <c:pt idx="106">
                  <c:v>180991</c:v>
                </c:pt>
                <c:pt idx="107">
                  <c:v>182044</c:v>
                </c:pt>
                <c:pt idx="108">
                  <c:v>183054</c:v>
                </c:pt>
                <c:pt idx="109">
                  <c:v>184050</c:v>
                </c:pt>
                <c:pt idx="110">
                  <c:v>185081</c:v>
                </c:pt>
                <c:pt idx="111">
                  <c:v>185938</c:v>
                </c:pt>
                <c:pt idx="112">
                  <c:v>186656</c:v>
                </c:pt>
                <c:pt idx="113">
                  <c:v>187313</c:v>
                </c:pt>
                <c:pt idx="114">
                  <c:v>187986</c:v>
                </c:pt>
                <c:pt idx="115">
                  <c:v>188571</c:v>
                </c:pt>
                <c:pt idx="116">
                  <c:v>188976</c:v>
                </c:pt>
                <c:pt idx="117">
                  <c:v>189351</c:v>
                </c:pt>
                <c:pt idx="118">
                  <c:v>189829</c:v>
                </c:pt>
                <c:pt idx="119">
                  <c:v>190467</c:v>
                </c:pt>
                <c:pt idx="120">
                  <c:v>191188</c:v>
                </c:pt>
                <c:pt idx="121">
                  <c:v>191912</c:v>
                </c:pt>
                <c:pt idx="122">
                  <c:v>192718</c:v>
                </c:pt>
                <c:pt idx="123">
                  <c:v>193614</c:v>
                </c:pt>
                <c:pt idx="124">
                  <c:v>194557</c:v>
                </c:pt>
                <c:pt idx="125">
                  <c:v>195493</c:v>
                </c:pt>
                <c:pt idx="126">
                  <c:v>196303</c:v>
                </c:pt>
                <c:pt idx="127">
                  <c:v>197011</c:v>
                </c:pt>
                <c:pt idx="128">
                  <c:v>197687</c:v>
                </c:pt>
                <c:pt idx="129">
                  <c:v>198406</c:v>
                </c:pt>
                <c:pt idx="130">
                  <c:v>199158</c:v>
                </c:pt>
                <c:pt idx="131">
                  <c:v>199884</c:v>
                </c:pt>
                <c:pt idx="132">
                  <c:v>200743</c:v>
                </c:pt>
                <c:pt idx="133">
                  <c:v>201696</c:v>
                </c:pt>
                <c:pt idx="134">
                  <c:v>202741</c:v>
                </c:pt>
                <c:pt idx="135">
                  <c:v>203663</c:v>
                </c:pt>
                <c:pt idx="136">
                  <c:v>204664</c:v>
                </c:pt>
                <c:pt idx="137">
                  <c:v>205636</c:v>
                </c:pt>
                <c:pt idx="138">
                  <c:v>206616</c:v>
                </c:pt>
                <c:pt idx="139">
                  <c:v>207496</c:v>
                </c:pt>
                <c:pt idx="140">
                  <c:v>208336</c:v>
                </c:pt>
                <c:pt idx="141">
                  <c:v>209215</c:v>
                </c:pt>
                <c:pt idx="142">
                  <c:v>210159</c:v>
                </c:pt>
                <c:pt idx="143">
                  <c:v>211221</c:v>
                </c:pt>
                <c:pt idx="144">
                  <c:v>212320</c:v>
                </c:pt>
                <c:pt idx="145">
                  <c:v>213422</c:v>
                </c:pt>
                <c:pt idx="146">
                  <c:v>214556</c:v>
                </c:pt>
                <c:pt idx="147">
                  <c:v>215728</c:v>
                </c:pt>
                <c:pt idx="148">
                  <c:v>216986</c:v>
                </c:pt>
                <c:pt idx="149">
                  <c:v>218183</c:v>
                </c:pt>
                <c:pt idx="150">
                  <c:v>219331</c:v>
                </c:pt>
                <c:pt idx="151">
                  <c:v>220329</c:v>
                </c:pt>
                <c:pt idx="152">
                  <c:v>221329</c:v>
                </c:pt>
                <c:pt idx="153">
                  <c:v>222422</c:v>
                </c:pt>
                <c:pt idx="154">
                  <c:v>223626</c:v>
                </c:pt>
                <c:pt idx="155">
                  <c:v>224894</c:v>
                </c:pt>
                <c:pt idx="156">
                  <c:v>226194</c:v>
                </c:pt>
                <c:pt idx="157">
                  <c:v>227489</c:v>
                </c:pt>
                <c:pt idx="158">
                  <c:v>228855</c:v>
                </c:pt>
                <c:pt idx="159">
                  <c:v>230182</c:v>
                </c:pt>
                <c:pt idx="160">
                  <c:v>231506</c:v>
                </c:pt>
                <c:pt idx="161">
                  <c:v>232733</c:v>
                </c:pt>
                <c:pt idx="162">
                  <c:v>233853</c:v>
                </c:pt>
                <c:pt idx="163">
                  <c:v>234891</c:v>
                </c:pt>
                <c:pt idx="164">
                  <c:v>235877</c:v>
                </c:pt>
                <c:pt idx="165">
                  <c:v>236863</c:v>
                </c:pt>
                <c:pt idx="166">
                  <c:v>237838</c:v>
                </c:pt>
                <c:pt idx="167">
                  <c:v>238820</c:v>
                </c:pt>
                <c:pt idx="168">
                  <c:v>239831</c:v>
                </c:pt>
                <c:pt idx="169">
                  <c:v>240879</c:v>
                </c:pt>
                <c:pt idx="170">
                  <c:v>241856</c:v>
                </c:pt>
                <c:pt idx="171">
                  <c:v>242693</c:v>
                </c:pt>
                <c:pt idx="172">
                  <c:v>243415</c:v>
                </c:pt>
                <c:pt idx="173">
                  <c:v>244086</c:v>
                </c:pt>
                <c:pt idx="174">
                  <c:v>244714</c:v>
                </c:pt>
                <c:pt idx="175">
                  <c:v>245291</c:v>
                </c:pt>
                <c:pt idx="176">
                  <c:v>245877</c:v>
                </c:pt>
                <c:pt idx="177">
                  <c:v>246539</c:v>
                </c:pt>
                <c:pt idx="178">
                  <c:v>247281</c:v>
                </c:pt>
                <c:pt idx="179">
                  <c:v>248034</c:v>
                </c:pt>
                <c:pt idx="180">
                  <c:v>248878</c:v>
                </c:pt>
                <c:pt idx="181">
                  <c:v>249875</c:v>
                </c:pt>
                <c:pt idx="182">
                  <c:v>251030</c:v>
                </c:pt>
                <c:pt idx="183">
                  <c:v>252328</c:v>
                </c:pt>
                <c:pt idx="184">
                  <c:v>253561</c:v>
                </c:pt>
                <c:pt idx="185">
                  <c:v>254438</c:v>
                </c:pt>
                <c:pt idx="186">
                  <c:v>255182</c:v>
                </c:pt>
                <c:pt idx="187">
                  <c:v>256329</c:v>
                </c:pt>
                <c:pt idx="188">
                  <c:v>258282</c:v>
                </c:pt>
                <c:pt idx="189">
                  <c:v>260833</c:v>
                </c:pt>
                <c:pt idx="190">
                  <c:v>263701</c:v>
                </c:pt>
                <c:pt idx="191">
                  <c:v>266796</c:v>
                </c:pt>
                <c:pt idx="192">
                  <c:v>269914</c:v>
                </c:pt>
                <c:pt idx="193">
                  <c:v>273249</c:v>
                </c:pt>
                <c:pt idx="194">
                  <c:v>276711</c:v>
                </c:pt>
                <c:pt idx="195">
                  <c:v>280478</c:v>
                </c:pt>
                <c:pt idx="196">
                  <c:v>284428</c:v>
                </c:pt>
                <c:pt idx="197">
                  <c:v>289215</c:v>
                </c:pt>
                <c:pt idx="198">
                  <c:v>294821</c:v>
                </c:pt>
                <c:pt idx="199">
                  <c:v>300790</c:v>
                </c:pt>
                <c:pt idx="200">
                  <c:v>306270</c:v>
                </c:pt>
                <c:pt idx="201">
                  <c:v>310967</c:v>
                </c:pt>
                <c:pt idx="202">
                  <c:v>315125</c:v>
                </c:pt>
                <c:pt idx="203">
                  <c:v>319058</c:v>
                </c:pt>
                <c:pt idx="204">
                  <c:v>323462</c:v>
                </c:pt>
                <c:pt idx="205">
                  <c:v>328221</c:v>
                </c:pt>
                <c:pt idx="206">
                  <c:v>333460</c:v>
                </c:pt>
                <c:pt idx="207">
                  <c:v>338699</c:v>
                </c:pt>
                <c:pt idx="208">
                  <c:v>344207</c:v>
                </c:pt>
                <c:pt idx="209">
                  <c:v>349181</c:v>
                </c:pt>
                <c:pt idx="210">
                  <c:v>353334</c:v>
                </c:pt>
                <c:pt idx="211">
                  <c:v>355716</c:v>
                </c:pt>
                <c:pt idx="212">
                  <c:v>356753</c:v>
                </c:pt>
                <c:pt idx="213">
                  <c:v>357101</c:v>
                </c:pt>
                <c:pt idx="214">
                  <c:v>357614</c:v>
                </c:pt>
                <c:pt idx="215">
                  <c:v>358103</c:v>
                </c:pt>
                <c:pt idx="216">
                  <c:v>357906</c:v>
                </c:pt>
                <c:pt idx="217">
                  <c:v>327494.64172361401</c:v>
                </c:pt>
                <c:pt idx="218">
                  <c:v>327390.07546178298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6A-42B5-8BBF-AEDD3CE84DCE}"/>
            </c:ext>
          </c:extLst>
        </c:ser>
        <c:ser>
          <c:idx val="1"/>
          <c:order val="1"/>
          <c:tx>
            <c:v>Pittsburgh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'Metro_zhvi_uc_sfr_tier_0.33_0.6'!$BM$1:$JW$1</c:f>
              <c:numCache>
                <c:formatCode>m/d/yyyy</c:formatCode>
                <c:ptCount val="219"/>
                <c:pt idx="0">
                  <c:v>38352</c:v>
                </c:pt>
                <c:pt idx="1">
                  <c:v>38383</c:v>
                </c:pt>
                <c:pt idx="2">
                  <c:v>38411</c:v>
                </c:pt>
                <c:pt idx="3">
                  <c:v>38442</c:v>
                </c:pt>
                <c:pt idx="4">
                  <c:v>38472</c:v>
                </c:pt>
                <c:pt idx="5">
                  <c:v>38503</c:v>
                </c:pt>
                <c:pt idx="6">
                  <c:v>38533</c:v>
                </c:pt>
                <c:pt idx="7">
                  <c:v>38564</c:v>
                </c:pt>
                <c:pt idx="8">
                  <c:v>38595</c:v>
                </c:pt>
                <c:pt idx="9">
                  <c:v>38625</c:v>
                </c:pt>
                <c:pt idx="10">
                  <c:v>38656</c:v>
                </c:pt>
                <c:pt idx="11">
                  <c:v>38686</c:v>
                </c:pt>
                <c:pt idx="12">
                  <c:v>38717</c:v>
                </c:pt>
                <c:pt idx="13">
                  <c:v>38748</c:v>
                </c:pt>
                <c:pt idx="14">
                  <c:v>38776</c:v>
                </c:pt>
                <c:pt idx="15">
                  <c:v>38807</c:v>
                </c:pt>
                <c:pt idx="16">
                  <c:v>38837</c:v>
                </c:pt>
                <c:pt idx="17">
                  <c:v>38868</c:v>
                </c:pt>
                <c:pt idx="18">
                  <c:v>38898</c:v>
                </c:pt>
                <c:pt idx="19">
                  <c:v>38929</c:v>
                </c:pt>
                <c:pt idx="20">
                  <c:v>38960</c:v>
                </c:pt>
                <c:pt idx="21">
                  <c:v>38990</c:v>
                </c:pt>
                <c:pt idx="22">
                  <c:v>39021</c:v>
                </c:pt>
                <c:pt idx="23">
                  <c:v>39051</c:v>
                </c:pt>
                <c:pt idx="24">
                  <c:v>39082</c:v>
                </c:pt>
                <c:pt idx="25">
                  <c:v>39113</c:v>
                </c:pt>
                <c:pt idx="26">
                  <c:v>39141</c:v>
                </c:pt>
                <c:pt idx="27">
                  <c:v>39172</c:v>
                </c:pt>
                <c:pt idx="28">
                  <c:v>39202</c:v>
                </c:pt>
                <c:pt idx="29">
                  <c:v>39233</c:v>
                </c:pt>
                <c:pt idx="30">
                  <c:v>39263</c:v>
                </c:pt>
                <c:pt idx="31">
                  <c:v>39294</c:v>
                </c:pt>
                <c:pt idx="32">
                  <c:v>39325</c:v>
                </c:pt>
                <c:pt idx="33">
                  <c:v>39355</c:v>
                </c:pt>
                <c:pt idx="34">
                  <c:v>39386</c:v>
                </c:pt>
                <c:pt idx="35">
                  <c:v>39416</c:v>
                </c:pt>
                <c:pt idx="36">
                  <c:v>39447</c:v>
                </c:pt>
                <c:pt idx="37">
                  <c:v>39478</c:v>
                </c:pt>
                <c:pt idx="38">
                  <c:v>39507</c:v>
                </c:pt>
                <c:pt idx="39">
                  <c:v>39538</c:v>
                </c:pt>
                <c:pt idx="40">
                  <c:v>39568</c:v>
                </c:pt>
                <c:pt idx="41">
                  <c:v>39599</c:v>
                </c:pt>
                <c:pt idx="42">
                  <c:v>39629</c:v>
                </c:pt>
                <c:pt idx="43">
                  <c:v>39660</c:v>
                </c:pt>
                <c:pt idx="44">
                  <c:v>39691</c:v>
                </c:pt>
                <c:pt idx="45">
                  <c:v>39721</c:v>
                </c:pt>
                <c:pt idx="46">
                  <c:v>39752</c:v>
                </c:pt>
                <c:pt idx="47">
                  <c:v>39782</c:v>
                </c:pt>
                <c:pt idx="48">
                  <c:v>39813</c:v>
                </c:pt>
                <c:pt idx="49">
                  <c:v>39844</c:v>
                </c:pt>
                <c:pt idx="50">
                  <c:v>39872</c:v>
                </c:pt>
                <c:pt idx="51">
                  <c:v>39903</c:v>
                </c:pt>
                <c:pt idx="52">
                  <c:v>39933</c:v>
                </c:pt>
                <c:pt idx="53">
                  <c:v>39964</c:v>
                </c:pt>
                <c:pt idx="54">
                  <c:v>39994</c:v>
                </c:pt>
                <c:pt idx="55">
                  <c:v>40025</c:v>
                </c:pt>
                <c:pt idx="56">
                  <c:v>40056</c:v>
                </c:pt>
                <c:pt idx="57">
                  <c:v>40086</c:v>
                </c:pt>
                <c:pt idx="58">
                  <c:v>40117</c:v>
                </c:pt>
                <c:pt idx="59">
                  <c:v>40147</c:v>
                </c:pt>
                <c:pt idx="60">
                  <c:v>40178</c:v>
                </c:pt>
                <c:pt idx="61">
                  <c:v>40209</c:v>
                </c:pt>
                <c:pt idx="62">
                  <c:v>40237</c:v>
                </c:pt>
                <c:pt idx="63">
                  <c:v>40268</c:v>
                </c:pt>
                <c:pt idx="64">
                  <c:v>40298</c:v>
                </c:pt>
                <c:pt idx="65">
                  <c:v>40329</c:v>
                </c:pt>
                <c:pt idx="66">
                  <c:v>40359</c:v>
                </c:pt>
                <c:pt idx="67">
                  <c:v>40390</c:v>
                </c:pt>
                <c:pt idx="68">
                  <c:v>40421</c:v>
                </c:pt>
                <c:pt idx="69">
                  <c:v>40451</c:v>
                </c:pt>
                <c:pt idx="70">
                  <c:v>40482</c:v>
                </c:pt>
                <c:pt idx="71">
                  <c:v>40512</c:v>
                </c:pt>
                <c:pt idx="72">
                  <c:v>40543</c:v>
                </c:pt>
                <c:pt idx="73">
                  <c:v>40574</c:v>
                </c:pt>
                <c:pt idx="74">
                  <c:v>40602</c:v>
                </c:pt>
                <c:pt idx="75">
                  <c:v>40633</c:v>
                </c:pt>
                <c:pt idx="76">
                  <c:v>40663</c:v>
                </c:pt>
                <c:pt idx="77">
                  <c:v>40694</c:v>
                </c:pt>
                <c:pt idx="78">
                  <c:v>40724</c:v>
                </c:pt>
                <c:pt idx="79">
                  <c:v>40755</c:v>
                </c:pt>
                <c:pt idx="80">
                  <c:v>40786</c:v>
                </c:pt>
                <c:pt idx="81">
                  <c:v>40816</c:v>
                </c:pt>
                <c:pt idx="82">
                  <c:v>40847</c:v>
                </c:pt>
                <c:pt idx="83">
                  <c:v>40877</c:v>
                </c:pt>
                <c:pt idx="84">
                  <c:v>40908</c:v>
                </c:pt>
                <c:pt idx="85">
                  <c:v>40939</c:v>
                </c:pt>
                <c:pt idx="86">
                  <c:v>40968</c:v>
                </c:pt>
                <c:pt idx="87">
                  <c:v>40999</c:v>
                </c:pt>
                <c:pt idx="88">
                  <c:v>41029</c:v>
                </c:pt>
                <c:pt idx="89">
                  <c:v>41060</c:v>
                </c:pt>
                <c:pt idx="90">
                  <c:v>41090</c:v>
                </c:pt>
                <c:pt idx="91">
                  <c:v>41121</c:v>
                </c:pt>
                <c:pt idx="92">
                  <c:v>41152</c:v>
                </c:pt>
                <c:pt idx="93">
                  <c:v>41182</c:v>
                </c:pt>
                <c:pt idx="94">
                  <c:v>41213</c:v>
                </c:pt>
                <c:pt idx="95">
                  <c:v>41243</c:v>
                </c:pt>
                <c:pt idx="96">
                  <c:v>41274</c:v>
                </c:pt>
                <c:pt idx="97">
                  <c:v>41305</c:v>
                </c:pt>
                <c:pt idx="98">
                  <c:v>41333</c:v>
                </c:pt>
                <c:pt idx="99">
                  <c:v>41364</c:v>
                </c:pt>
                <c:pt idx="100">
                  <c:v>41394</c:v>
                </c:pt>
                <c:pt idx="101">
                  <c:v>41425</c:v>
                </c:pt>
                <c:pt idx="102">
                  <c:v>41455</c:v>
                </c:pt>
                <c:pt idx="103">
                  <c:v>41486</c:v>
                </c:pt>
                <c:pt idx="104">
                  <c:v>41517</c:v>
                </c:pt>
                <c:pt idx="105">
                  <c:v>41547</c:v>
                </c:pt>
                <c:pt idx="106">
                  <c:v>41578</c:v>
                </c:pt>
                <c:pt idx="107">
                  <c:v>41608</c:v>
                </c:pt>
                <c:pt idx="108">
                  <c:v>41639</c:v>
                </c:pt>
                <c:pt idx="109">
                  <c:v>41670</c:v>
                </c:pt>
                <c:pt idx="110">
                  <c:v>41698</c:v>
                </c:pt>
                <c:pt idx="111">
                  <c:v>41729</c:v>
                </c:pt>
                <c:pt idx="112">
                  <c:v>41759</c:v>
                </c:pt>
                <c:pt idx="113">
                  <c:v>41790</c:v>
                </c:pt>
                <c:pt idx="114">
                  <c:v>41820</c:v>
                </c:pt>
                <c:pt idx="115">
                  <c:v>41851</c:v>
                </c:pt>
                <c:pt idx="116">
                  <c:v>41882</c:v>
                </c:pt>
                <c:pt idx="117">
                  <c:v>41912</c:v>
                </c:pt>
                <c:pt idx="118">
                  <c:v>41943</c:v>
                </c:pt>
                <c:pt idx="119">
                  <c:v>41973</c:v>
                </c:pt>
                <c:pt idx="120">
                  <c:v>42004</c:v>
                </c:pt>
                <c:pt idx="121">
                  <c:v>42035</c:v>
                </c:pt>
                <c:pt idx="122">
                  <c:v>42063</c:v>
                </c:pt>
                <c:pt idx="123">
                  <c:v>42094</c:v>
                </c:pt>
                <c:pt idx="124">
                  <c:v>42124</c:v>
                </c:pt>
                <c:pt idx="125">
                  <c:v>42155</c:v>
                </c:pt>
                <c:pt idx="126">
                  <c:v>42185</c:v>
                </c:pt>
                <c:pt idx="127">
                  <c:v>42216</c:v>
                </c:pt>
                <c:pt idx="128">
                  <c:v>42247</c:v>
                </c:pt>
                <c:pt idx="129">
                  <c:v>42277</c:v>
                </c:pt>
                <c:pt idx="130">
                  <c:v>42308</c:v>
                </c:pt>
                <c:pt idx="131">
                  <c:v>42338</c:v>
                </c:pt>
                <c:pt idx="132">
                  <c:v>42369</c:v>
                </c:pt>
                <c:pt idx="133">
                  <c:v>42400</c:v>
                </c:pt>
                <c:pt idx="134">
                  <c:v>42429</c:v>
                </c:pt>
                <c:pt idx="135">
                  <c:v>42460</c:v>
                </c:pt>
                <c:pt idx="136">
                  <c:v>42490</c:v>
                </c:pt>
                <c:pt idx="137">
                  <c:v>42521</c:v>
                </c:pt>
                <c:pt idx="138">
                  <c:v>42551</c:v>
                </c:pt>
                <c:pt idx="139">
                  <c:v>42582</c:v>
                </c:pt>
                <c:pt idx="140">
                  <c:v>42613</c:v>
                </c:pt>
                <c:pt idx="141">
                  <c:v>42643</c:v>
                </c:pt>
                <c:pt idx="142">
                  <c:v>42674</c:v>
                </c:pt>
                <c:pt idx="143">
                  <c:v>42704</c:v>
                </c:pt>
                <c:pt idx="144">
                  <c:v>42735</c:v>
                </c:pt>
                <c:pt idx="145">
                  <c:v>42766</c:v>
                </c:pt>
                <c:pt idx="146">
                  <c:v>42794</c:v>
                </c:pt>
                <c:pt idx="147">
                  <c:v>42825</c:v>
                </c:pt>
                <c:pt idx="148">
                  <c:v>42855</c:v>
                </c:pt>
                <c:pt idx="149">
                  <c:v>42886</c:v>
                </c:pt>
                <c:pt idx="150">
                  <c:v>42916</c:v>
                </c:pt>
                <c:pt idx="151">
                  <c:v>42947</c:v>
                </c:pt>
                <c:pt idx="152">
                  <c:v>42978</c:v>
                </c:pt>
                <c:pt idx="153">
                  <c:v>43008</c:v>
                </c:pt>
                <c:pt idx="154">
                  <c:v>43039</c:v>
                </c:pt>
                <c:pt idx="155">
                  <c:v>43069</c:v>
                </c:pt>
                <c:pt idx="156">
                  <c:v>43100</c:v>
                </c:pt>
                <c:pt idx="157">
                  <c:v>43131</c:v>
                </c:pt>
                <c:pt idx="158">
                  <c:v>43159</c:v>
                </c:pt>
                <c:pt idx="159">
                  <c:v>43190</c:v>
                </c:pt>
                <c:pt idx="160">
                  <c:v>43220</c:v>
                </c:pt>
                <c:pt idx="161">
                  <c:v>43251</c:v>
                </c:pt>
                <c:pt idx="162">
                  <c:v>43281</c:v>
                </c:pt>
                <c:pt idx="163">
                  <c:v>43312</c:v>
                </c:pt>
                <c:pt idx="164">
                  <c:v>43343</c:v>
                </c:pt>
                <c:pt idx="165">
                  <c:v>43373</c:v>
                </c:pt>
                <c:pt idx="166">
                  <c:v>43404</c:v>
                </c:pt>
                <c:pt idx="167">
                  <c:v>43434</c:v>
                </c:pt>
                <c:pt idx="168">
                  <c:v>43465</c:v>
                </c:pt>
                <c:pt idx="169">
                  <c:v>43496</c:v>
                </c:pt>
                <c:pt idx="170">
                  <c:v>43524</c:v>
                </c:pt>
                <c:pt idx="171">
                  <c:v>43555</c:v>
                </c:pt>
                <c:pt idx="172">
                  <c:v>43585</c:v>
                </c:pt>
                <c:pt idx="173">
                  <c:v>43616</c:v>
                </c:pt>
                <c:pt idx="174">
                  <c:v>43646</c:v>
                </c:pt>
                <c:pt idx="175">
                  <c:v>43677</c:v>
                </c:pt>
                <c:pt idx="176">
                  <c:v>43708</c:v>
                </c:pt>
                <c:pt idx="177">
                  <c:v>43738</c:v>
                </c:pt>
                <c:pt idx="178">
                  <c:v>43769</c:v>
                </c:pt>
                <c:pt idx="179">
                  <c:v>43799</c:v>
                </c:pt>
                <c:pt idx="180">
                  <c:v>43830</c:v>
                </c:pt>
                <c:pt idx="181">
                  <c:v>43861</c:v>
                </c:pt>
                <c:pt idx="182">
                  <c:v>43890</c:v>
                </c:pt>
                <c:pt idx="183">
                  <c:v>43921</c:v>
                </c:pt>
                <c:pt idx="184">
                  <c:v>43951</c:v>
                </c:pt>
                <c:pt idx="185">
                  <c:v>43982</c:v>
                </c:pt>
                <c:pt idx="186">
                  <c:v>44012</c:v>
                </c:pt>
                <c:pt idx="187">
                  <c:v>44043</c:v>
                </c:pt>
                <c:pt idx="188">
                  <c:v>44074</c:v>
                </c:pt>
                <c:pt idx="189">
                  <c:v>44104</c:v>
                </c:pt>
                <c:pt idx="190">
                  <c:v>44135</c:v>
                </c:pt>
                <c:pt idx="191">
                  <c:v>44165</c:v>
                </c:pt>
                <c:pt idx="192">
                  <c:v>44196</c:v>
                </c:pt>
                <c:pt idx="193">
                  <c:v>44227</c:v>
                </c:pt>
                <c:pt idx="194">
                  <c:v>44255</c:v>
                </c:pt>
                <c:pt idx="195">
                  <c:v>44286</c:v>
                </c:pt>
                <c:pt idx="196">
                  <c:v>44316</c:v>
                </c:pt>
                <c:pt idx="197">
                  <c:v>44347</c:v>
                </c:pt>
                <c:pt idx="198">
                  <c:v>44377</c:v>
                </c:pt>
                <c:pt idx="199">
                  <c:v>44408</c:v>
                </c:pt>
                <c:pt idx="200">
                  <c:v>44439</c:v>
                </c:pt>
                <c:pt idx="201">
                  <c:v>44469</c:v>
                </c:pt>
                <c:pt idx="202">
                  <c:v>44500</c:v>
                </c:pt>
                <c:pt idx="203">
                  <c:v>44530</c:v>
                </c:pt>
                <c:pt idx="204">
                  <c:v>44561</c:v>
                </c:pt>
                <c:pt idx="205">
                  <c:v>44592</c:v>
                </c:pt>
                <c:pt idx="206">
                  <c:v>44620</c:v>
                </c:pt>
                <c:pt idx="207">
                  <c:v>44651</c:v>
                </c:pt>
                <c:pt idx="208">
                  <c:v>44681</c:v>
                </c:pt>
                <c:pt idx="209">
                  <c:v>44712</c:v>
                </c:pt>
                <c:pt idx="210">
                  <c:v>44742</c:v>
                </c:pt>
                <c:pt idx="211">
                  <c:v>44773</c:v>
                </c:pt>
                <c:pt idx="212">
                  <c:v>44804</c:v>
                </c:pt>
                <c:pt idx="213">
                  <c:v>44834</c:v>
                </c:pt>
                <c:pt idx="214">
                  <c:v>44865</c:v>
                </c:pt>
                <c:pt idx="215">
                  <c:v>44895</c:v>
                </c:pt>
                <c:pt idx="216">
                  <c:v>44926</c:v>
                </c:pt>
                <c:pt idx="217">
                  <c:v>44957</c:v>
                </c:pt>
                <c:pt idx="218">
                  <c:v>44985</c:v>
                </c:pt>
              </c:numCache>
            </c:numRef>
          </c:cat>
          <c:val>
            <c:numRef>
              <c:f>'Metro_zhvi_uc_sfr_tier_0.33_0.6'!$BM$30:$JW$30</c:f>
              <c:numCache>
                <c:formatCode>General</c:formatCode>
                <c:ptCount val="219"/>
                <c:pt idx="0">
                  <c:v>111353</c:v>
                </c:pt>
                <c:pt idx="1">
                  <c:v>111788</c:v>
                </c:pt>
                <c:pt idx="2">
                  <c:v>111678</c:v>
                </c:pt>
                <c:pt idx="3">
                  <c:v>111787</c:v>
                </c:pt>
                <c:pt idx="4">
                  <c:v>112283</c:v>
                </c:pt>
                <c:pt idx="5">
                  <c:v>113162</c:v>
                </c:pt>
                <c:pt idx="6">
                  <c:v>113894</c:v>
                </c:pt>
                <c:pt idx="7">
                  <c:v>114323</c:v>
                </c:pt>
                <c:pt idx="8">
                  <c:v>114888</c:v>
                </c:pt>
                <c:pt idx="9">
                  <c:v>115206</c:v>
                </c:pt>
                <c:pt idx="10">
                  <c:v>115476</c:v>
                </c:pt>
                <c:pt idx="11">
                  <c:v>115740</c:v>
                </c:pt>
                <c:pt idx="12">
                  <c:v>116073</c:v>
                </c:pt>
                <c:pt idx="13">
                  <c:v>116366</c:v>
                </c:pt>
                <c:pt idx="14">
                  <c:v>116617</c:v>
                </c:pt>
                <c:pt idx="15">
                  <c:v>116977</c:v>
                </c:pt>
                <c:pt idx="16">
                  <c:v>117311</c:v>
                </c:pt>
                <c:pt idx="17">
                  <c:v>117656</c:v>
                </c:pt>
                <c:pt idx="18">
                  <c:v>118054</c:v>
                </c:pt>
                <c:pt idx="19">
                  <c:v>118267</c:v>
                </c:pt>
                <c:pt idx="20">
                  <c:v>118269</c:v>
                </c:pt>
                <c:pt idx="21">
                  <c:v>118158</c:v>
                </c:pt>
                <c:pt idx="22">
                  <c:v>118241</c:v>
                </c:pt>
                <c:pt idx="23">
                  <c:v>118381</c:v>
                </c:pt>
                <c:pt idx="24">
                  <c:v>118529</c:v>
                </c:pt>
                <c:pt idx="25">
                  <c:v>118615</c:v>
                </c:pt>
                <c:pt idx="26">
                  <c:v>118807</c:v>
                </c:pt>
                <c:pt idx="27">
                  <c:v>118960</c:v>
                </c:pt>
                <c:pt idx="28">
                  <c:v>118949</c:v>
                </c:pt>
                <c:pt idx="29">
                  <c:v>119055</c:v>
                </c:pt>
                <c:pt idx="30">
                  <c:v>119101</c:v>
                </c:pt>
                <c:pt idx="31">
                  <c:v>119482</c:v>
                </c:pt>
                <c:pt idx="32">
                  <c:v>119744</c:v>
                </c:pt>
                <c:pt idx="33">
                  <c:v>120179</c:v>
                </c:pt>
                <c:pt idx="34">
                  <c:v>120445</c:v>
                </c:pt>
                <c:pt idx="35">
                  <c:v>120709</c:v>
                </c:pt>
                <c:pt idx="36">
                  <c:v>120796</c:v>
                </c:pt>
                <c:pt idx="37">
                  <c:v>120864</c:v>
                </c:pt>
                <c:pt idx="38">
                  <c:v>120756</c:v>
                </c:pt>
                <c:pt idx="39">
                  <c:v>120619</c:v>
                </c:pt>
                <c:pt idx="40">
                  <c:v>120682</c:v>
                </c:pt>
                <c:pt idx="41">
                  <c:v>120700</c:v>
                </c:pt>
                <c:pt idx="42">
                  <c:v>120720</c:v>
                </c:pt>
                <c:pt idx="43">
                  <c:v>120608</c:v>
                </c:pt>
                <c:pt idx="44">
                  <c:v>120524</c:v>
                </c:pt>
                <c:pt idx="45">
                  <c:v>120543</c:v>
                </c:pt>
                <c:pt idx="46">
                  <c:v>120481</c:v>
                </c:pt>
                <c:pt idx="47">
                  <c:v>120412</c:v>
                </c:pt>
                <c:pt idx="48">
                  <c:v>119882</c:v>
                </c:pt>
                <c:pt idx="49">
                  <c:v>119418</c:v>
                </c:pt>
                <c:pt idx="50">
                  <c:v>119484</c:v>
                </c:pt>
                <c:pt idx="51">
                  <c:v>119746</c:v>
                </c:pt>
                <c:pt idx="52">
                  <c:v>120003</c:v>
                </c:pt>
                <c:pt idx="53">
                  <c:v>120108</c:v>
                </c:pt>
                <c:pt idx="54">
                  <c:v>120354</c:v>
                </c:pt>
                <c:pt idx="55">
                  <c:v>120597</c:v>
                </c:pt>
                <c:pt idx="56">
                  <c:v>120368</c:v>
                </c:pt>
                <c:pt idx="57">
                  <c:v>120170</c:v>
                </c:pt>
                <c:pt idx="58">
                  <c:v>120237</c:v>
                </c:pt>
                <c:pt idx="59">
                  <c:v>120810</c:v>
                </c:pt>
                <c:pt idx="60">
                  <c:v>121575</c:v>
                </c:pt>
                <c:pt idx="61">
                  <c:v>122342</c:v>
                </c:pt>
                <c:pt idx="62">
                  <c:v>123090</c:v>
                </c:pt>
                <c:pt idx="63">
                  <c:v>124043</c:v>
                </c:pt>
                <c:pt idx="64">
                  <c:v>125037</c:v>
                </c:pt>
                <c:pt idx="65">
                  <c:v>125645</c:v>
                </c:pt>
                <c:pt idx="66">
                  <c:v>125813</c:v>
                </c:pt>
                <c:pt idx="67">
                  <c:v>125688</c:v>
                </c:pt>
                <c:pt idx="68">
                  <c:v>125477</c:v>
                </c:pt>
                <c:pt idx="69">
                  <c:v>125352</c:v>
                </c:pt>
                <c:pt idx="70">
                  <c:v>124912</c:v>
                </c:pt>
                <c:pt idx="71">
                  <c:v>124507</c:v>
                </c:pt>
                <c:pt idx="72">
                  <c:v>123907</c:v>
                </c:pt>
                <c:pt idx="73">
                  <c:v>123742</c:v>
                </c:pt>
                <c:pt idx="74">
                  <c:v>123514</c:v>
                </c:pt>
                <c:pt idx="75">
                  <c:v>123351</c:v>
                </c:pt>
                <c:pt idx="76">
                  <c:v>122949</c:v>
                </c:pt>
                <c:pt idx="77">
                  <c:v>122704</c:v>
                </c:pt>
                <c:pt idx="78">
                  <c:v>122376</c:v>
                </c:pt>
                <c:pt idx="79">
                  <c:v>122191</c:v>
                </c:pt>
                <c:pt idx="80">
                  <c:v>122103</c:v>
                </c:pt>
                <c:pt idx="81">
                  <c:v>122269</c:v>
                </c:pt>
                <c:pt idx="82">
                  <c:v>122166</c:v>
                </c:pt>
                <c:pt idx="83">
                  <c:v>122038</c:v>
                </c:pt>
                <c:pt idx="84">
                  <c:v>121855</c:v>
                </c:pt>
                <c:pt idx="85">
                  <c:v>121917</c:v>
                </c:pt>
                <c:pt idx="86">
                  <c:v>121998</c:v>
                </c:pt>
                <c:pt idx="87">
                  <c:v>122145</c:v>
                </c:pt>
                <c:pt idx="88">
                  <c:v>122459</c:v>
                </c:pt>
                <c:pt idx="89">
                  <c:v>123057</c:v>
                </c:pt>
                <c:pt idx="90">
                  <c:v>123581</c:v>
                </c:pt>
                <c:pt idx="91">
                  <c:v>123840</c:v>
                </c:pt>
                <c:pt idx="92">
                  <c:v>123990</c:v>
                </c:pt>
                <c:pt idx="93">
                  <c:v>124093</c:v>
                </c:pt>
                <c:pt idx="94">
                  <c:v>124299</c:v>
                </c:pt>
                <c:pt idx="95">
                  <c:v>124317</c:v>
                </c:pt>
                <c:pt idx="96">
                  <c:v>124641</c:v>
                </c:pt>
                <c:pt idx="97">
                  <c:v>124875</c:v>
                </c:pt>
                <c:pt idx="98">
                  <c:v>125362</c:v>
                </c:pt>
                <c:pt idx="99">
                  <c:v>125489</c:v>
                </c:pt>
                <c:pt idx="100">
                  <c:v>125809</c:v>
                </c:pt>
                <c:pt idx="101">
                  <c:v>126055</c:v>
                </c:pt>
                <c:pt idx="102">
                  <c:v>126534</c:v>
                </c:pt>
                <c:pt idx="103">
                  <c:v>127052</c:v>
                </c:pt>
                <c:pt idx="104">
                  <c:v>127419</c:v>
                </c:pt>
                <c:pt idx="105">
                  <c:v>127683</c:v>
                </c:pt>
                <c:pt idx="106">
                  <c:v>127801</c:v>
                </c:pt>
                <c:pt idx="107">
                  <c:v>127982</c:v>
                </c:pt>
                <c:pt idx="108">
                  <c:v>128065</c:v>
                </c:pt>
                <c:pt idx="109">
                  <c:v>128384</c:v>
                </c:pt>
                <c:pt idx="110">
                  <c:v>128899</c:v>
                </c:pt>
                <c:pt idx="111">
                  <c:v>129591</c:v>
                </c:pt>
                <c:pt idx="112">
                  <c:v>130058</c:v>
                </c:pt>
                <c:pt idx="113">
                  <c:v>130214</c:v>
                </c:pt>
                <c:pt idx="114">
                  <c:v>130331</c:v>
                </c:pt>
                <c:pt idx="115">
                  <c:v>130583</c:v>
                </c:pt>
                <c:pt idx="116">
                  <c:v>130870</c:v>
                </c:pt>
                <c:pt idx="117">
                  <c:v>131118</c:v>
                </c:pt>
                <c:pt idx="118">
                  <c:v>131249</c:v>
                </c:pt>
                <c:pt idx="119">
                  <c:v>131456</c:v>
                </c:pt>
                <c:pt idx="120">
                  <c:v>131832</c:v>
                </c:pt>
                <c:pt idx="121">
                  <c:v>132047</c:v>
                </c:pt>
                <c:pt idx="122">
                  <c:v>132215</c:v>
                </c:pt>
                <c:pt idx="123">
                  <c:v>132378</c:v>
                </c:pt>
                <c:pt idx="124">
                  <c:v>132890</c:v>
                </c:pt>
                <c:pt idx="125">
                  <c:v>133669</c:v>
                </c:pt>
                <c:pt idx="126">
                  <c:v>134367</c:v>
                </c:pt>
                <c:pt idx="127">
                  <c:v>134832</c:v>
                </c:pt>
                <c:pt idx="128">
                  <c:v>135191</c:v>
                </c:pt>
                <c:pt idx="129">
                  <c:v>135547</c:v>
                </c:pt>
                <c:pt idx="130">
                  <c:v>135954</c:v>
                </c:pt>
                <c:pt idx="131">
                  <c:v>136185</c:v>
                </c:pt>
                <c:pt idx="132">
                  <c:v>136495</c:v>
                </c:pt>
                <c:pt idx="133">
                  <c:v>137206</c:v>
                </c:pt>
                <c:pt idx="134">
                  <c:v>138231</c:v>
                </c:pt>
                <c:pt idx="135">
                  <c:v>139084</c:v>
                </c:pt>
                <c:pt idx="136">
                  <c:v>139622</c:v>
                </c:pt>
                <c:pt idx="137">
                  <c:v>139794</c:v>
                </c:pt>
                <c:pt idx="138">
                  <c:v>140159</c:v>
                </c:pt>
                <c:pt idx="139">
                  <c:v>140341</c:v>
                </c:pt>
                <c:pt idx="140">
                  <c:v>140780</c:v>
                </c:pt>
                <c:pt idx="141">
                  <c:v>140845</c:v>
                </c:pt>
                <c:pt idx="142">
                  <c:v>141096</c:v>
                </c:pt>
                <c:pt idx="143">
                  <c:v>141218</c:v>
                </c:pt>
                <c:pt idx="144">
                  <c:v>141813</c:v>
                </c:pt>
                <c:pt idx="145">
                  <c:v>141728</c:v>
                </c:pt>
                <c:pt idx="146">
                  <c:v>141912</c:v>
                </c:pt>
                <c:pt idx="147">
                  <c:v>142144</c:v>
                </c:pt>
                <c:pt idx="148">
                  <c:v>143094</c:v>
                </c:pt>
                <c:pt idx="149">
                  <c:v>143820</c:v>
                </c:pt>
                <c:pt idx="150">
                  <c:v>144287</c:v>
                </c:pt>
                <c:pt idx="151">
                  <c:v>144761</c:v>
                </c:pt>
                <c:pt idx="152">
                  <c:v>145405</c:v>
                </c:pt>
                <c:pt idx="153">
                  <c:v>146134</c:v>
                </c:pt>
                <c:pt idx="154">
                  <c:v>146702</c:v>
                </c:pt>
                <c:pt idx="155">
                  <c:v>147216</c:v>
                </c:pt>
                <c:pt idx="156">
                  <c:v>147713</c:v>
                </c:pt>
                <c:pt idx="157">
                  <c:v>148324</c:v>
                </c:pt>
                <c:pt idx="158">
                  <c:v>148677</c:v>
                </c:pt>
                <c:pt idx="159">
                  <c:v>149863</c:v>
                </c:pt>
                <c:pt idx="160">
                  <c:v>151048</c:v>
                </c:pt>
                <c:pt idx="161">
                  <c:v>152250</c:v>
                </c:pt>
                <c:pt idx="162">
                  <c:v>152722</c:v>
                </c:pt>
                <c:pt idx="163">
                  <c:v>153157</c:v>
                </c:pt>
                <c:pt idx="164">
                  <c:v>153678</c:v>
                </c:pt>
                <c:pt idx="165">
                  <c:v>154161</c:v>
                </c:pt>
                <c:pt idx="166">
                  <c:v>154708</c:v>
                </c:pt>
                <c:pt idx="167">
                  <c:v>155211</c:v>
                </c:pt>
                <c:pt idx="168">
                  <c:v>155765</c:v>
                </c:pt>
                <c:pt idx="169">
                  <c:v>156459</c:v>
                </c:pt>
                <c:pt idx="170">
                  <c:v>157402</c:v>
                </c:pt>
                <c:pt idx="171">
                  <c:v>158017</c:v>
                </c:pt>
                <c:pt idx="172">
                  <c:v>158287</c:v>
                </c:pt>
                <c:pt idx="173">
                  <c:v>158892</c:v>
                </c:pt>
                <c:pt idx="174">
                  <c:v>159606</c:v>
                </c:pt>
                <c:pt idx="175">
                  <c:v>160243</c:v>
                </c:pt>
                <c:pt idx="176">
                  <c:v>160469</c:v>
                </c:pt>
                <c:pt idx="177">
                  <c:v>160590</c:v>
                </c:pt>
                <c:pt idx="178">
                  <c:v>161094</c:v>
                </c:pt>
                <c:pt idx="179">
                  <c:v>161896</c:v>
                </c:pt>
                <c:pt idx="180">
                  <c:v>162850</c:v>
                </c:pt>
                <c:pt idx="181">
                  <c:v>163368</c:v>
                </c:pt>
                <c:pt idx="182">
                  <c:v>163763</c:v>
                </c:pt>
                <c:pt idx="183">
                  <c:v>164569</c:v>
                </c:pt>
                <c:pt idx="184">
                  <c:v>165388</c:v>
                </c:pt>
                <c:pt idx="185">
                  <c:v>165351</c:v>
                </c:pt>
                <c:pt idx="186">
                  <c:v>165359</c:v>
                </c:pt>
                <c:pt idx="187">
                  <c:v>166210</c:v>
                </c:pt>
                <c:pt idx="188">
                  <c:v>168389</c:v>
                </c:pt>
                <c:pt idx="189">
                  <c:v>170984</c:v>
                </c:pt>
                <c:pt idx="190">
                  <c:v>173586</c:v>
                </c:pt>
                <c:pt idx="191">
                  <c:v>176061</c:v>
                </c:pt>
                <c:pt idx="192">
                  <c:v>178180</c:v>
                </c:pt>
                <c:pt idx="193">
                  <c:v>180747</c:v>
                </c:pt>
                <c:pt idx="194">
                  <c:v>182191</c:v>
                </c:pt>
                <c:pt idx="195">
                  <c:v>183874</c:v>
                </c:pt>
                <c:pt idx="196">
                  <c:v>185726</c:v>
                </c:pt>
                <c:pt idx="197">
                  <c:v>190147</c:v>
                </c:pt>
                <c:pt idx="198">
                  <c:v>194406</c:v>
                </c:pt>
                <c:pt idx="199">
                  <c:v>197838</c:v>
                </c:pt>
                <c:pt idx="200">
                  <c:v>199577</c:v>
                </c:pt>
                <c:pt idx="201">
                  <c:v>200480</c:v>
                </c:pt>
                <c:pt idx="202">
                  <c:v>201333</c:v>
                </c:pt>
                <c:pt idx="203">
                  <c:v>201925</c:v>
                </c:pt>
                <c:pt idx="204">
                  <c:v>203376</c:v>
                </c:pt>
                <c:pt idx="205">
                  <c:v>205299</c:v>
                </c:pt>
                <c:pt idx="206">
                  <c:v>208214</c:v>
                </c:pt>
                <c:pt idx="207">
                  <c:v>210458</c:v>
                </c:pt>
                <c:pt idx="208">
                  <c:v>212377</c:v>
                </c:pt>
                <c:pt idx="209">
                  <c:v>212769</c:v>
                </c:pt>
                <c:pt idx="210">
                  <c:v>213058</c:v>
                </c:pt>
                <c:pt idx="211">
                  <c:v>212410</c:v>
                </c:pt>
                <c:pt idx="212">
                  <c:v>211446</c:v>
                </c:pt>
                <c:pt idx="213">
                  <c:v>210402</c:v>
                </c:pt>
                <c:pt idx="214">
                  <c:v>209798</c:v>
                </c:pt>
                <c:pt idx="215">
                  <c:v>209855</c:v>
                </c:pt>
                <c:pt idx="216">
                  <c:v>210373</c:v>
                </c:pt>
                <c:pt idx="217">
                  <c:v>189575.18974520901</c:v>
                </c:pt>
                <c:pt idx="218">
                  <c:v>189520.494658535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6A-42B5-8BBF-AEDD3CE84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3897903"/>
        <c:axId val="773894991"/>
      </c:lineChart>
      <c:dateAx>
        <c:axId val="773897903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894991"/>
        <c:crosses val="autoZero"/>
        <c:auto val="1"/>
        <c:lblOffset val="100"/>
        <c:baseTimeUnit val="months"/>
      </c:dateAx>
      <c:valAx>
        <c:axId val="773894991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897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3-Month</a:t>
            </a:r>
            <a:r>
              <a:rPr lang="en-US" sz="2400" baseline="0"/>
              <a:t> Inflation (annualized)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Core CPI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'FRED Graph'!$A$48:$A$71</c:f>
              <c:numCache>
                <c:formatCode>yyyy\-mm\-dd</c:formatCode>
                <c:ptCount val="24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  <c:pt idx="13">
                  <c:v>44652</c:v>
                </c:pt>
                <c:pt idx="14">
                  <c:v>44682</c:v>
                </c:pt>
                <c:pt idx="15">
                  <c:v>44713</c:v>
                </c:pt>
                <c:pt idx="16">
                  <c:v>44743</c:v>
                </c:pt>
                <c:pt idx="17">
                  <c:v>44774</c:v>
                </c:pt>
                <c:pt idx="18">
                  <c:v>44805</c:v>
                </c:pt>
                <c:pt idx="19">
                  <c:v>44835</c:v>
                </c:pt>
                <c:pt idx="20">
                  <c:v>44866</c:v>
                </c:pt>
                <c:pt idx="21">
                  <c:v>44896</c:v>
                </c:pt>
                <c:pt idx="22">
                  <c:v>44927</c:v>
                </c:pt>
                <c:pt idx="23">
                  <c:v>44958</c:v>
                </c:pt>
              </c:numCache>
            </c:numRef>
          </c:cat>
          <c:val>
            <c:numRef>
              <c:f>'FRED Graph'!$E$48:$E$71</c:f>
              <c:numCache>
                <c:formatCode>0.0%</c:formatCode>
                <c:ptCount val="24"/>
                <c:pt idx="0">
                  <c:v>1.8764031990177621E-2</c:v>
                </c:pt>
                <c:pt idx="1">
                  <c:v>4.867781382212355E-2</c:v>
                </c:pt>
                <c:pt idx="2">
                  <c:v>7.4808054961818859E-2</c:v>
                </c:pt>
                <c:pt idx="3">
                  <c:v>9.3723871260399827E-2</c:v>
                </c:pt>
                <c:pt idx="4">
                  <c:v>7.368876997255347E-2</c:v>
                </c:pt>
                <c:pt idx="5">
                  <c:v>5.0302716215876675E-2</c:v>
                </c:pt>
                <c:pt idx="6">
                  <c:v>3.0286599024023086E-2</c:v>
                </c:pt>
                <c:pt idx="7">
                  <c:v>4.4764849311262234E-2</c:v>
                </c:pt>
                <c:pt idx="8">
                  <c:v>6.2820381278535731E-2</c:v>
                </c:pt>
                <c:pt idx="9">
                  <c:v>8.0050388109179194E-2</c:v>
                </c:pt>
                <c:pt idx="10">
                  <c:v>7.5998231742631095E-2</c:v>
                </c:pt>
                <c:pt idx="11">
                  <c:v>6.9608513757798862E-2</c:v>
                </c:pt>
                <c:pt idx="12">
                  <c:v>5.5145638896906712E-2</c:v>
                </c:pt>
                <c:pt idx="13">
                  <c:v>5.1424606980332355E-2</c:v>
                </c:pt>
                <c:pt idx="14">
                  <c:v>5.8199651293478372E-2</c:v>
                </c:pt>
                <c:pt idx="15">
                  <c:v>7.058687047968859E-2</c:v>
                </c:pt>
                <c:pt idx="16">
                  <c:v>6.3653283490246126E-2</c:v>
                </c:pt>
                <c:pt idx="17">
                  <c:v>6.1424163492094008E-2</c:v>
                </c:pt>
                <c:pt idx="18">
                  <c:v>6.0108583534238313E-2</c:v>
                </c:pt>
                <c:pt idx="19">
                  <c:v>6.1138424592994234E-2</c:v>
                </c:pt>
                <c:pt idx="20">
                  <c:v>4.9742336843503931E-2</c:v>
                </c:pt>
                <c:pt idx="21">
                  <c:v>4.2506233626188106E-2</c:v>
                </c:pt>
                <c:pt idx="22">
                  <c:v>4.5785867016244763E-2</c:v>
                </c:pt>
                <c:pt idx="23">
                  <c:v>5.1716263598159173E-2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32-4DF0-960F-DBECFCA3FE1C}"/>
            </c:ext>
          </c:extLst>
        </c:ser>
        <c:ser>
          <c:idx val="1"/>
          <c:order val="1"/>
          <c:tx>
            <c:v>CPI Shelter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'FRED Graph'!$A$48:$A$71</c:f>
              <c:numCache>
                <c:formatCode>yyyy\-mm\-dd</c:formatCode>
                <c:ptCount val="24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  <c:pt idx="13">
                  <c:v>44652</c:v>
                </c:pt>
                <c:pt idx="14">
                  <c:v>44682</c:v>
                </c:pt>
                <c:pt idx="15">
                  <c:v>44713</c:v>
                </c:pt>
                <c:pt idx="16">
                  <c:v>44743</c:v>
                </c:pt>
                <c:pt idx="17">
                  <c:v>44774</c:v>
                </c:pt>
                <c:pt idx="18">
                  <c:v>44805</c:v>
                </c:pt>
                <c:pt idx="19">
                  <c:v>44835</c:v>
                </c:pt>
                <c:pt idx="20">
                  <c:v>44866</c:v>
                </c:pt>
                <c:pt idx="21">
                  <c:v>44896</c:v>
                </c:pt>
                <c:pt idx="22">
                  <c:v>44927</c:v>
                </c:pt>
                <c:pt idx="23">
                  <c:v>44958</c:v>
                </c:pt>
              </c:numCache>
            </c:numRef>
          </c:cat>
          <c:val>
            <c:numRef>
              <c:f>'FRED Graph'!$F$48:$F$71</c:f>
              <c:numCache>
                <c:formatCode>0.0%</c:formatCode>
                <c:ptCount val="24"/>
                <c:pt idx="0">
                  <c:v>2.4830546031157308E-2</c:v>
                </c:pt>
                <c:pt idx="1">
                  <c:v>3.3876720077838041E-2</c:v>
                </c:pt>
                <c:pt idx="2">
                  <c:v>3.9100513296156603E-2</c:v>
                </c:pt>
                <c:pt idx="3">
                  <c:v>4.5379556437481039E-2</c:v>
                </c:pt>
                <c:pt idx="4">
                  <c:v>4.965016429555047E-2</c:v>
                </c:pt>
                <c:pt idx="5">
                  <c:v>4.2938297575527251E-2</c:v>
                </c:pt>
                <c:pt idx="6">
                  <c:v>4.2445349225454398E-2</c:v>
                </c:pt>
                <c:pt idx="7">
                  <c:v>4.1446079854125184E-2</c:v>
                </c:pt>
                <c:pt idx="8">
                  <c:v>5.4165679733727323E-2</c:v>
                </c:pt>
                <c:pt idx="9">
                  <c:v>5.4679707362401464E-2</c:v>
                </c:pt>
                <c:pt idx="10">
                  <c:v>5.028797367897786E-2</c:v>
                </c:pt>
                <c:pt idx="11">
                  <c:v>5.4187784413494366E-2</c:v>
                </c:pt>
                <c:pt idx="12">
                  <c:v>5.7464885422161549E-2</c:v>
                </c:pt>
                <c:pt idx="13">
                  <c:v>6.4180066766519328E-2</c:v>
                </c:pt>
                <c:pt idx="14">
                  <c:v>6.6658822520043515E-2</c:v>
                </c:pt>
                <c:pt idx="15">
                  <c:v>6.9894918704107134E-2</c:v>
                </c:pt>
                <c:pt idx="16">
                  <c:v>7.3145028345936502E-2</c:v>
                </c:pt>
                <c:pt idx="17">
                  <c:v>7.5318941827140717E-2</c:v>
                </c:pt>
                <c:pt idx="18">
                  <c:v>8.2440829976851315E-2</c:v>
                </c:pt>
                <c:pt idx="19">
                  <c:v>8.8904927978442627E-2</c:v>
                </c:pt>
                <c:pt idx="20">
                  <c:v>8.7576824179288248E-2</c:v>
                </c:pt>
                <c:pt idx="21">
                  <c:v>8.9517417440674318E-2</c:v>
                </c:pt>
                <c:pt idx="22">
                  <c:v>9.026882603502262E-2</c:v>
                </c:pt>
                <c:pt idx="23">
                  <c:v>9.5292975541026115E-2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32-4DF0-960F-DBECFCA3FE1C}"/>
            </c:ext>
          </c:extLst>
        </c:ser>
        <c:ser>
          <c:idx val="2"/>
          <c:order val="2"/>
          <c:tx>
            <c:v>CPI Services Less Shelter</c:v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'FRED Graph'!$A$48:$A$71</c:f>
              <c:numCache>
                <c:formatCode>yyyy\-mm\-dd</c:formatCode>
                <c:ptCount val="24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  <c:pt idx="13">
                  <c:v>44652</c:v>
                </c:pt>
                <c:pt idx="14">
                  <c:v>44682</c:v>
                </c:pt>
                <c:pt idx="15">
                  <c:v>44713</c:v>
                </c:pt>
                <c:pt idx="16">
                  <c:v>44743</c:v>
                </c:pt>
                <c:pt idx="17">
                  <c:v>44774</c:v>
                </c:pt>
                <c:pt idx="18">
                  <c:v>44805</c:v>
                </c:pt>
                <c:pt idx="19">
                  <c:v>44835</c:v>
                </c:pt>
                <c:pt idx="20">
                  <c:v>44866</c:v>
                </c:pt>
                <c:pt idx="21">
                  <c:v>44896</c:v>
                </c:pt>
                <c:pt idx="22">
                  <c:v>44927</c:v>
                </c:pt>
                <c:pt idx="23">
                  <c:v>44958</c:v>
                </c:pt>
              </c:numCache>
            </c:numRef>
          </c:cat>
          <c:val>
            <c:numRef>
              <c:f>'FRED Graph'!$G$48:$G$71</c:f>
              <c:numCache>
                <c:formatCode>0.0%</c:formatCode>
                <c:ptCount val="24"/>
                <c:pt idx="0">
                  <c:v>3.7487796747135205E-2</c:v>
                </c:pt>
                <c:pt idx="1">
                  <c:v>6.1358906163633042E-2</c:v>
                </c:pt>
                <c:pt idx="2">
                  <c:v>6.4915747569132209E-2</c:v>
                </c:pt>
                <c:pt idx="3">
                  <c:v>7.2469306008082546E-2</c:v>
                </c:pt>
                <c:pt idx="4">
                  <c:v>5.3309516089440123E-2</c:v>
                </c:pt>
                <c:pt idx="5">
                  <c:v>2.7942559983627602E-2</c:v>
                </c:pt>
                <c:pt idx="6">
                  <c:v>6.9870673469443201E-3</c:v>
                </c:pt>
                <c:pt idx="7">
                  <c:v>2.3597739429421338E-2</c:v>
                </c:pt>
                <c:pt idx="8">
                  <c:v>3.4153037559240262E-2</c:v>
                </c:pt>
                <c:pt idx="9">
                  <c:v>3.6730072342711972E-2</c:v>
                </c:pt>
                <c:pt idx="10">
                  <c:v>5.1919312972186216E-2</c:v>
                </c:pt>
                <c:pt idx="11">
                  <c:v>6.5570239750583514E-2</c:v>
                </c:pt>
                <c:pt idx="12">
                  <c:v>9.3657055322031058E-2</c:v>
                </c:pt>
                <c:pt idx="13">
                  <c:v>9.5647965588737449E-2</c:v>
                </c:pt>
                <c:pt idx="14">
                  <c:v>0.11471809416603773</c:v>
                </c:pt>
                <c:pt idx="15">
                  <c:v>0.14242212997456427</c:v>
                </c:pt>
                <c:pt idx="16">
                  <c:v>0.10363293775958327</c:v>
                </c:pt>
                <c:pt idx="17">
                  <c:v>8.2957360837317085E-2</c:v>
                </c:pt>
                <c:pt idx="18">
                  <c:v>5.6558384892895885E-2</c:v>
                </c:pt>
                <c:pt idx="19">
                  <c:v>5.069473404984115E-2</c:v>
                </c:pt>
                <c:pt idx="20">
                  <c:v>2.8935619950313685E-2</c:v>
                </c:pt>
                <c:pt idx="21">
                  <c:v>9.0948795423266837E-3</c:v>
                </c:pt>
                <c:pt idx="22">
                  <c:v>4.1175805006266941E-2</c:v>
                </c:pt>
                <c:pt idx="23">
                  <c:v>5.1747853438943281E-2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32-4DF0-960F-DBECFCA3F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2305103"/>
        <c:axId val="790148479"/>
      </c:barChart>
      <c:dateAx>
        <c:axId val="1012305103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148479"/>
        <c:crosses val="autoZero"/>
        <c:auto val="1"/>
        <c:lblOffset val="100"/>
        <c:baseTimeUnit val="months"/>
      </c:dateAx>
      <c:valAx>
        <c:axId val="790148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2305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Two Measures of Rents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CPI Shelter Price Index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Graph'!$A$46:$A$107</c:f>
              <c:numCache>
                <c:formatCode>[$-409]mmmm\-yy;@</c:formatCode>
                <c:ptCount val="6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44957</c:v>
                </c:pt>
                <c:pt idx="61">
                  <c:v>44980</c:v>
                </c:pt>
              </c:numCache>
            </c:numRef>
          </c:cat>
          <c:val>
            <c:numRef>
              <c:f>'FRED Graph'!$D$46:$D$107</c:f>
              <c:numCache>
                <c:formatCode>0.00%</c:formatCode>
                <c:ptCount val="62"/>
                <c:pt idx="0">
                  <c:v>3.21204756117901E-2</c:v>
                </c:pt>
                <c:pt idx="1">
                  <c:v>3.1323100532010706E-2</c:v>
                </c:pt>
                <c:pt idx="2">
                  <c:v>3.3174921698100324E-2</c:v>
                </c:pt>
                <c:pt idx="3">
                  <c:v>3.3637540956445111E-2</c:v>
                </c:pt>
                <c:pt idx="4">
                  <c:v>3.4867992754527455E-2</c:v>
                </c:pt>
                <c:pt idx="5">
                  <c:v>3.3608667126491021E-2</c:v>
                </c:pt>
                <c:pt idx="6">
                  <c:v>3.4846611752375134E-2</c:v>
                </c:pt>
                <c:pt idx="7">
                  <c:v>3.3706474319513902E-2</c:v>
                </c:pt>
                <c:pt idx="8">
                  <c:v>3.283162780144866E-2</c:v>
                </c:pt>
                <c:pt idx="9">
                  <c:v>3.1953300045875377E-2</c:v>
                </c:pt>
                <c:pt idx="10">
                  <c:v>3.2674252728660091E-2</c:v>
                </c:pt>
                <c:pt idx="11">
                  <c:v>3.2291983546496983E-2</c:v>
                </c:pt>
                <c:pt idx="12">
                  <c:v>3.2318068633433006E-2</c:v>
                </c:pt>
                <c:pt idx="13">
                  <c:v>3.3736161359454009E-2</c:v>
                </c:pt>
                <c:pt idx="14">
                  <c:v>3.3694336267507508E-2</c:v>
                </c:pt>
                <c:pt idx="15">
                  <c:v>3.4381348363859976E-2</c:v>
                </c:pt>
                <c:pt idx="16">
                  <c:v>3.3419383437962358E-2</c:v>
                </c:pt>
                <c:pt idx="17">
                  <c:v>3.4989778778921954E-2</c:v>
                </c:pt>
                <c:pt idx="18">
                  <c:v>3.4686040207889013E-2</c:v>
                </c:pt>
                <c:pt idx="19">
                  <c:v>3.3507131552629854E-2</c:v>
                </c:pt>
                <c:pt idx="20">
                  <c:v>3.5108915816779662E-2</c:v>
                </c:pt>
                <c:pt idx="21">
                  <c:v>3.3615096673603295E-2</c:v>
                </c:pt>
                <c:pt idx="22">
                  <c:v>3.3249914064231945E-2</c:v>
                </c:pt>
                <c:pt idx="23">
                  <c:v>3.239011640198064E-2</c:v>
                </c:pt>
                <c:pt idx="24">
                  <c:v>3.3325452709869419E-2</c:v>
                </c:pt>
                <c:pt idx="25">
                  <c:v>3.3125595111092698E-2</c:v>
                </c:pt>
                <c:pt idx="26">
                  <c:v>3.0044212537571058E-2</c:v>
                </c:pt>
                <c:pt idx="27">
                  <c:v>2.610381437006426E-2</c:v>
                </c:pt>
                <c:pt idx="28">
                  <c:v>2.5588943103790784E-2</c:v>
                </c:pt>
                <c:pt idx="29">
                  <c:v>2.3720486990215672E-2</c:v>
                </c:pt>
                <c:pt idx="30">
                  <c:v>2.3401959000294958E-2</c:v>
                </c:pt>
                <c:pt idx="31">
                  <c:v>2.2991745268247321E-2</c:v>
                </c:pt>
                <c:pt idx="32">
                  <c:v>2.0501281135013816E-2</c:v>
                </c:pt>
                <c:pt idx="33">
                  <c:v>2.0345258538744249E-2</c:v>
                </c:pt>
                <c:pt idx="34">
                  <c:v>1.9105864210005929E-2</c:v>
                </c:pt>
                <c:pt idx="35">
                  <c:v>1.8376946131936744E-2</c:v>
                </c:pt>
                <c:pt idx="36">
                  <c:v>1.5947562879713217E-2</c:v>
                </c:pt>
                <c:pt idx="37">
                  <c:v>1.4493602409230144E-2</c:v>
                </c:pt>
                <c:pt idx="38">
                  <c:v>1.6941161970203567E-2</c:v>
                </c:pt>
                <c:pt idx="39">
                  <c:v>2.1016911540346461E-2</c:v>
                </c:pt>
                <c:pt idx="40">
                  <c:v>2.2010431659101437E-2</c:v>
                </c:pt>
                <c:pt idx="41">
                  <c:v>2.5536490575892135E-2</c:v>
                </c:pt>
                <c:pt idx="42">
                  <c:v>2.7802558607940675E-2</c:v>
                </c:pt>
                <c:pt idx="43">
                  <c:v>2.8205489264526706E-2</c:v>
                </c:pt>
                <c:pt idx="44">
                  <c:v>3.1530209059659642E-2</c:v>
                </c:pt>
                <c:pt idx="45">
                  <c:v>3.5053101967384315E-2</c:v>
                </c:pt>
                <c:pt idx="46">
                  <c:v>3.8749260160964694E-2</c:v>
                </c:pt>
                <c:pt idx="47">
                  <c:v>4.1842737844614675E-2</c:v>
                </c:pt>
                <c:pt idx="48">
                  <c:v>4.3701478729005094E-2</c:v>
                </c:pt>
                <c:pt idx="49">
                  <c:v>4.7882085919768169E-2</c:v>
                </c:pt>
                <c:pt idx="50">
                  <c:v>5.0228310502283158E-2</c:v>
                </c:pt>
                <c:pt idx="51">
                  <c:v>5.1486391847182844E-2</c:v>
                </c:pt>
                <c:pt idx="52">
                  <c:v>5.4670032889886366E-2</c:v>
                </c:pt>
                <c:pt idx="53">
                  <c:v>5.6041365220022232E-2</c:v>
                </c:pt>
                <c:pt idx="54">
                  <c:v>5.7471470074150988E-2</c:v>
                </c:pt>
                <c:pt idx="55">
                  <c:v>6.2586338303244116E-2</c:v>
                </c:pt>
                <c:pt idx="56">
                  <c:v>6.6015807979887153E-2</c:v>
                </c:pt>
                <c:pt idx="57">
                  <c:v>6.8744190164224728E-2</c:v>
                </c:pt>
                <c:pt idx="58">
                  <c:v>7.0504442323224836E-2</c:v>
                </c:pt>
                <c:pt idx="59">
                  <c:v>7.4253647324418193E-2</c:v>
                </c:pt>
                <c:pt idx="60">
                  <c:v>7.9069143585272617E-2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35-417F-8097-FF42111A7EC8}"/>
            </c:ext>
          </c:extLst>
        </c:ser>
        <c:ser>
          <c:idx val="1"/>
          <c:order val="1"/>
          <c:tx>
            <c:v>Zillow Asking Rents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Graph'!$A$46:$A$107</c:f>
              <c:numCache>
                <c:formatCode>[$-409]mmmm\-yy;@</c:formatCode>
                <c:ptCount val="6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44957</c:v>
                </c:pt>
                <c:pt idx="61">
                  <c:v>44980</c:v>
                </c:pt>
              </c:numCache>
            </c:numRef>
          </c:cat>
          <c:val>
            <c:numRef>
              <c:f>'FRED Graph'!$E$46:$E$107</c:f>
              <c:numCache>
                <c:formatCode>0.00%</c:formatCode>
                <c:ptCount val="62"/>
                <c:pt idx="0">
                  <c:v>3.8536959327362563E-2</c:v>
                </c:pt>
                <c:pt idx="1">
                  <c:v>3.7340098337376615E-2</c:v>
                </c:pt>
                <c:pt idx="2">
                  <c:v>3.6571560430701533E-2</c:v>
                </c:pt>
                <c:pt idx="3">
                  <c:v>3.5893211239732326E-2</c:v>
                </c:pt>
                <c:pt idx="4">
                  <c:v>3.5985879514818464E-2</c:v>
                </c:pt>
                <c:pt idx="5">
                  <c:v>3.6357783064107752E-2</c:v>
                </c:pt>
                <c:pt idx="6">
                  <c:v>3.6681810420529093E-2</c:v>
                </c:pt>
                <c:pt idx="7">
                  <c:v>3.8049807869640739E-2</c:v>
                </c:pt>
                <c:pt idx="8">
                  <c:v>3.8325657639272537E-2</c:v>
                </c:pt>
                <c:pt idx="9">
                  <c:v>3.912384009064751E-2</c:v>
                </c:pt>
                <c:pt idx="10">
                  <c:v>3.9814270826045828E-2</c:v>
                </c:pt>
                <c:pt idx="11">
                  <c:v>4.0492789845840926E-2</c:v>
                </c:pt>
                <c:pt idx="12">
                  <c:v>4.0272318912123017E-2</c:v>
                </c:pt>
                <c:pt idx="13">
                  <c:v>4.0031593470036597E-2</c:v>
                </c:pt>
                <c:pt idx="14">
                  <c:v>3.9799861245783497E-2</c:v>
                </c:pt>
                <c:pt idx="15">
                  <c:v>4.0136908818368289E-2</c:v>
                </c:pt>
                <c:pt idx="16">
                  <c:v>4.043700348493795E-2</c:v>
                </c:pt>
                <c:pt idx="17">
                  <c:v>4.0801031403964627E-2</c:v>
                </c:pt>
                <c:pt idx="18">
                  <c:v>4.0933853006063003E-2</c:v>
                </c:pt>
                <c:pt idx="19">
                  <c:v>4.0170906348860447E-2</c:v>
                </c:pt>
                <c:pt idx="20">
                  <c:v>3.9849960250835981E-2</c:v>
                </c:pt>
                <c:pt idx="21">
                  <c:v>3.9372720353649582E-2</c:v>
                </c:pt>
                <c:pt idx="22">
                  <c:v>3.8510885841311238E-2</c:v>
                </c:pt>
                <c:pt idx="23">
                  <c:v>3.8181863147258577E-2</c:v>
                </c:pt>
                <c:pt idx="24">
                  <c:v>3.8427778421929126E-2</c:v>
                </c:pt>
                <c:pt idx="25">
                  <c:v>3.9960456381521237E-2</c:v>
                </c:pt>
                <c:pt idx="26">
                  <c:v>3.9132094114742833E-2</c:v>
                </c:pt>
                <c:pt idx="27">
                  <c:v>3.149129861739941E-2</c:v>
                </c:pt>
                <c:pt idx="28">
                  <c:v>2.1265182240408631E-2</c:v>
                </c:pt>
                <c:pt idx="29">
                  <c:v>1.244512282671395E-2</c:v>
                </c:pt>
                <c:pt idx="30">
                  <c:v>1.0636744751993721E-2</c:v>
                </c:pt>
                <c:pt idx="31">
                  <c:v>9.5194554890156713E-3</c:v>
                </c:pt>
                <c:pt idx="32">
                  <c:v>8.4970618439099699E-3</c:v>
                </c:pt>
                <c:pt idx="33">
                  <c:v>7.423888668498968E-3</c:v>
                </c:pt>
                <c:pt idx="34">
                  <c:v>9.2758570113329331E-3</c:v>
                </c:pt>
                <c:pt idx="35">
                  <c:v>1.0713847027416401E-2</c:v>
                </c:pt>
                <c:pt idx="36">
                  <c:v>1.1866863101456904E-2</c:v>
                </c:pt>
                <c:pt idx="37">
                  <c:v>1.1468417325950497E-2</c:v>
                </c:pt>
                <c:pt idx="38">
                  <c:v>1.5915201131835532E-2</c:v>
                </c:pt>
                <c:pt idx="39">
                  <c:v>3.1064144383007974E-2</c:v>
                </c:pt>
                <c:pt idx="40">
                  <c:v>5.334428660232593E-2</c:v>
                </c:pt>
                <c:pt idx="41">
                  <c:v>7.727176271168501E-2</c:v>
                </c:pt>
                <c:pt idx="42">
                  <c:v>9.708941025793294E-2</c:v>
                </c:pt>
                <c:pt idx="43">
                  <c:v>0.11782199708208108</c:v>
                </c:pt>
                <c:pt idx="44">
                  <c:v>0.13689747767211413</c:v>
                </c:pt>
                <c:pt idx="45">
                  <c:v>0.15089493529730058</c:v>
                </c:pt>
                <c:pt idx="46">
                  <c:v>0.15815685596172813</c:v>
                </c:pt>
                <c:pt idx="47">
                  <c:v>0.16357753250161244</c:v>
                </c:pt>
                <c:pt idx="48">
                  <c:v>0.16506146237208741</c:v>
                </c:pt>
                <c:pt idx="49">
                  <c:v>0.16990012285492062</c:v>
                </c:pt>
                <c:pt idx="50">
                  <c:v>0.16866468506573695</c:v>
                </c:pt>
                <c:pt idx="51">
                  <c:v>0.16735789213209529</c:v>
                </c:pt>
                <c:pt idx="52">
                  <c:v>0.15953599702312649</c:v>
                </c:pt>
                <c:pt idx="53">
                  <c:v>0.15069258204949287</c:v>
                </c:pt>
                <c:pt idx="54">
                  <c:v>0.13815648788886725</c:v>
                </c:pt>
                <c:pt idx="55">
                  <c:v>0.12275410510803764</c:v>
                </c:pt>
                <c:pt idx="56">
                  <c:v>0.10795477220925642</c:v>
                </c:pt>
                <c:pt idx="57">
                  <c:v>9.5763286698392402E-2</c:v>
                </c:pt>
                <c:pt idx="58">
                  <c:v>8.4111247994574923E-2</c:v>
                </c:pt>
                <c:pt idx="59">
                  <c:v>7.4530014217565332E-2</c:v>
                </c:pt>
                <c:pt idx="60">
                  <c:v>6.897173086517383E-2</c:v>
                </c:pt>
                <c:pt idx="61">
                  <c:v>6.2650104523217287E-2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35-417F-8097-FF42111A7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204895"/>
        <c:axId val="753180767"/>
      </c:lineChart>
      <c:dateAx>
        <c:axId val="753204895"/>
        <c:scaling>
          <c:orientation val="minMax"/>
        </c:scaling>
        <c:delete val="0"/>
        <c:axPos val="b"/>
        <c:numFmt formatCode="[$-409]m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180767"/>
        <c:crosses val="autoZero"/>
        <c:auto val="1"/>
        <c:lblOffset val="100"/>
        <c:baseTimeUnit val="months"/>
      </c:dateAx>
      <c:valAx>
        <c:axId val="75318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20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The Anxious Index
One-Quarter-Ahead Probability of Decline in Real GDP
Quarterly, 1990:Q1 to 2023:Q2
</a:t>
            </a:r>
          </a:p>
        </c:rich>
      </c:tx>
      <c:layout>
        <c:manualLayout>
          <c:xMode val="edge"/>
          <c:yMode val="edge"/>
          <c:x val="0.20128912219305919"/>
          <c:y val="3.04691815483848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2315093228502468E-2"/>
          <c:y val="0.23098186851370053"/>
          <c:w val="0.90455049944506105"/>
          <c:h val="0.55301794453507336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C0C0C0"/>
            </a:solidFill>
            <a:ln w="25400">
              <a:noFill/>
            </a:ln>
          </c:spPr>
          <c:invertIfNegative val="0"/>
          <c:cat>
            <c:numRef>
              <c:f>Data!$A$5:$A$220</c:f>
              <c:numCache>
                <c:formatCode>General</c:formatCode>
                <c:ptCount val="216"/>
                <c:pt idx="0">
                  <c:v>1968</c:v>
                </c:pt>
                <c:pt idx="1">
                  <c:v>1968</c:v>
                </c:pt>
                <c:pt idx="2">
                  <c:v>1968</c:v>
                </c:pt>
                <c:pt idx="3">
                  <c:v>1968</c:v>
                </c:pt>
                <c:pt idx="4">
                  <c:v>1969</c:v>
                </c:pt>
                <c:pt idx="5">
                  <c:v>1969</c:v>
                </c:pt>
                <c:pt idx="6">
                  <c:v>1969</c:v>
                </c:pt>
                <c:pt idx="7">
                  <c:v>1969</c:v>
                </c:pt>
                <c:pt idx="8">
                  <c:v>1970</c:v>
                </c:pt>
                <c:pt idx="9">
                  <c:v>1970</c:v>
                </c:pt>
                <c:pt idx="10">
                  <c:v>1970</c:v>
                </c:pt>
                <c:pt idx="11">
                  <c:v>1970</c:v>
                </c:pt>
                <c:pt idx="12">
                  <c:v>1971</c:v>
                </c:pt>
                <c:pt idx="13">
                  <c:v>1971</c:v>
                </c:pt>
                <c:pt idx="14">
                  <c:v>1971</c:v>
                </c:pt>
                <c:pt idx="15">
                  <c:v>1971</c:v>
                </c:pt>
                <c:pt idx="16">
                  <c:v>1972</c:v>
                </c:pt>
                <c:pt idx="17">
                  <c:v>1972</c:v>
                </c:pt>
                <c:pt idx="18">
                  <c:v>1972</c:v>
                </c:pt>
                <c:pt idx="19">
                  <c:v>1972</c:v>
                </c:pt>
                <c:pt idx="20">
                  <c:v>1973</c:v>
                </c:pt>
                <c:pt idx="21">
                  <c:v>1973</c:v>
                </c:pt>
                <c:pt idx="22">
                  <c:v>1973</c:v>
                </c:pt>
                <c:pt idx="23">
                  <c:v>1973</c:v>
                </c:pt>
                <c:pt idx="24">
                  <c:v>1974</c:v>
                </c:pt>
                <c:pt idx="25">
                  <c:v>1974</c:v>
                </c:pt>
                <c:pt idx="26">
                  <c:v>1974</c:v>
                </c:pt>
                <c:pt idx="27">
                  <c:v>1974</c:v>
                </c:pt>
                <c:pt idx="28">
                  <c:v>1975</c:v>
                </c:pt>
                <c:pt idx="29">
                  <c:v>1975</c:v>
                </c:pt>
                <c:pt idx="30">
                  <c:v>1975</c:v>
                </c:pt>
                <c:pt idx="31">
                  <c:v>1975</c:v>
                </c:pt>
                <c:pt idx="32">
                  <c:v>1976</c:v>
                </c:pt>
                <c:pt idx="33">
                  <c:v>1976</c:v>
                </c:pt>
                <c:pt idx="34">
                  <c:v>1976</c:v>
                </c:pt>
                <c:pt idx="35">
                  <c:v>1976</c:v>
                </c:pt>
                <c:pt idx="36">
                  <c:v>1977</c:v>
                </c:pt>
                <c:pt idx="37">
                  <c:v>1977</c:v>
                </c:pt>
                <c:pt idx="38">
                  <c:v>1977</c:v>
                </c:pt>
                <c:pt idx="39">
                  <c:v>1977</c:v>
                </c:pt>
                <c:pt idx="40">
                  <c:v>1978</c:v>
                </c:pt>
                <c:pt idx="41">
                  <c:v>1978</c:v>
                </c:pt>
                <c:pt idx="42">
                  <c:v>1978</c:v>
                </c:pt>
                <c:pt idx="43">
                  <c:v>1978</c:v>
                </c:pt>
                <c:pt idx="44">
                  <c:v>1979</c:v>
                </c:pt>
                <c:pt idx="45">
                  <c:v>1979</c:v>
                </c:pt>
                <c:pt idx="46">
                  <c:v>1979</c:v>
                </c:pt>
                <c:pt idx="47">
                  <c:v>1979</c:v>
                </c:pt>
                <c:pt idx="48">
                  <c:v>1980</c:v>
                </c:pt>
                <c:pt idx="49">
                  <c:v>1980</c:v>
                </c:pt>
                <c:pt idx="50">
                  <c:v>1980</c:v>
                </c:pt>
                <c:pt idx="51">
                  <c:v>1980</c:v>
                </c:pt>
                <c:pt idx="52">
                  <c:v>1981</c:v>
                </c:pt>
                <c:pt idx="53">
                  <c:v>1981</c:v>
                </c:pt>
                <c:pt idx="54">
                  <c:v>1981</c:v>
                </c:pt>
                <c:pt idx="55">
                  <c:v>1981</c:v>
                </c:pt>
                <c:pt idx="56">
                  <c:v>1982</c:v>
                </c:pt>
                <c:pt idx="57">
                  <c:v>1982</c:v>
                </c:pt>
                <c:pt idx="58">
                  <c:v>1982</c:v>
                </c:pt>
                <c:pt idx="59">
                  <c:v>1982</c:v>
                </c:pt>
                <c:pt idx="60">
                  <c:v>1983</c:v>
                </c:pt>
                <c:pt idx="61">
                  <c:v>1983</c:v>
                </c:pt>
                <c:pt idx="62">
                  <c:v>1983</c:v>
                </c:pt>
                <c:pt idx="63">
                  <c:v>1983</c:v>
                </c:pt>
                <c:pt idx="64">
                  <c:v>1984</c:v>
                </c:pt>
                <c:pt idx="65">
                  <c:v>1984</c:v>
                </c:pt>
                <c:pt idx="66">
                  <c:v>1984</c:v>
                </c:pt>
                <c:pt idx="67">
                  <c:v>1984</c:v>
                </c:pt>
                <c:pt idx="68">
                  <c:v>1985</c:v>
                </c:pt>
                <c:pt idx="69">
                  <c:v>1985</c:v>
                </c:pt>
                <c:pt idx="70">
                  <c:v>1985</c:v>
                </c:pt>
                <c:pt idx="71">
                  <c:v>1985</c:v>
                </c:pt>
                <c:pt idx="72">
                  <c:v>1986</c:v>
                </c:pt>
                <c:pt idx="73">
                  <c:v>1986</c:v>
                </c:pt>
                <c:pt idx="74">
                  <c:v>1986</c:v>
                </c:pt>
                <c:pt idx="75">
                  <c:v>1986</c:v>
                </c:pt>
                <c:pt idx="76">
                  <c:v>1987</c:v>
                </c:pt>
                <c:pt idx="77">
                  <c:v>1987</c:v>
                </c:pt>
                <c:pt idx="78">
                  <c:v>1987</c:v>
                </c:pt>
                <c:pt idx="79">
                  <c:v>1987</c:v>
                </c:pt>
                <c:pt idx="80">
                  <c:v>1988</c:v>
                </c:pt>
                <c:pt idx="81">
                  <c:v>1988</c:v>
                </c:pt>
                <c:pt idx="82">
                  <c:v>1988</c:v>
                </c:pt>
                <c:pt idx="83">
                  <c:v>1988</c:v>
                </c:pt>
                <c:pt idx="84">
                  <c:v>1989</c:v>
                </c:pt>
                <c:pt idx="85">
                  <c:v>1989</c:v>
                </c:pt>
                <c:pt idx="86">
                  <c:v>1989</c:v>
                </c:pt>
                <c:pt idx="87">
                  <c:v>1989</c:v>
                </c:pt>
                <c:pt idx="88">
                  <c:v>1990</c:v>
                </c:pt>
                <c:pt idx="89">
                  <c:v>1990</c:v>
                </c:pt>
                <c:pt idx="90">
                  <c:v>1990</c:v>
                </c:pt>
                <c:pt idx="91">
                  <c:v>1990</c:v>
                </c:pt>
                <c:pt idx="92">
                  <c:v>1991</c:v>
                </c:pt>
                <c:pt idx="93">
                  <c:v>1991</c:v>
                </c:pt>
                <c:pt idx="94">
                  <c:v>1991</c:v>
                </c:pt>
                <c:pt idx="95">
                  <c:v>1991</c:v>
                </c:pt>
                <c:pt idx="96">
                  <c:v>1992</c:v>
                </c:pt>
                <c:pt idx="97">
                  <c:v>1992</c:v>
                </c:pt>
                <c:pt idx="98">
                  <c:v>1992</c:v>
                </c:pt>
                <c:pt idx="99">
                  <c:v>1992</c:v>
                </c:pt>
                <c:pt idx="100">
                  <c:v>1993</c:v>
                </c:pt>
                <c:pt idx="101">
                  <c:v>1993</c:v>
                </c:pt>
                <c:pt idx="102">
                  <c:v>1993</c:v>
                </c:pt>
                <c:pt idx="103">
                  <c:v>1993</c:v>
                </c:pt>
                <c:pt idx="104">
                  <c:v>1994</c:v>
                </c:pt>
                <c:pt idx="105">
                  <c:v>1994</c:v>
                </c:pt>
                <c:pt idx="106">
                  <c:v>1994</c:v>
                </c:pt>
                <c:pt idx="107">
                  <c:v>1994</c:v>
                </c:pt>
                <c:pt idx="108">
                  <c:v>1995</c:v>
                </c:pt>
                <c:pt idx="109">
                  <c:v>1995</c:v>
                </c:pt>
                <c:pt idx="110">
                  <c:v>1995</c:v>
                </c:pt>
                <c:pt idx="111">
                  <c:v>1995</c:v>
                </c:pt>
                <c:pt idx="112">
                  <c:v>1996</c:v>
                </c:pt>
                <c:pt idx="113">
                  <c:v>1996</c:v>
                </c:pt>
                <c:pt idx="114">
                  <c:v>1996</c:v>
                </c:pt>
                <c:pt idx="115">
                  <c:v>1996</c:v>
                </c:pt>
                <c:pt idx="116">
                  <c:v>1997</c:v>
                </c:pt>
                <c:pt idx="117">
                  <c:v>1997</c:v>
                </c:pt>
                <c:pt idx="118">
                  <c:v>1997</c:v>
                </c:pt>
                <c:pt idx="119">
                  <c:v>1997</c:v>
                </c:pt>
                <c:pt idx="120">
                  <c:v>1998</c:v>
                </c:pt>
                <c:pt idx="121">
                  <c:v>1998</c:v>
                </c:pt>
                <c:pt idx="122">
                  <c:v>1998</c:v>
                </c:pt>
                <c:pt idx="123">
                  <c:v>1998</c:v>
                </c:pt>
                <c:pt idx="124">
                  <c:v>1999</c:v>
                </c:pt>
                <c:pt idx="125">
                  <c:v>1999</c:v>
                </c:pt>
                <c:pt idx="126">
                  <c:v>1999</c:v>
                </c:pt>
                <c:pt idx="127">
                  <c:v>1999</c:v>
                </c:pt>
                <c:pt idx="128">
                  <c:v>2000</c:v>
                </c:pt>
                <c:pt idx="129">
                  <c:v>2000</c:v>
                </c:pt>
                <c:pt idx="130">
                  <c:v>2000</c:v>
                </c:pt>
                <c:pt idx="131">
                  <c:v>2000</c:v>
                </c:pt>
                <c:pt idx="132">
                  <c:v>2001</c:v>
                </c:pt>
                <c:pt idx="133">
                  <c:v>2001</c:v>
                </c:pt>
                <c:pt idx="134">
                  <c:v>2001</c:v>
                </c:pt>
                <c:pt idx="135">
                  <c:v>2001</c:v>
                </c:pt>
                <c:pt idx="136">
                  <c:v>2002</c:v>
                </c:pt>
                <c:pt idx="137">
                  <c:v>2002</c:v>
                </c:pt>
                <c:pt idx="138">
                  <c:v>2002</c:v>
                </c:pt>
                <c:pt idx="139">
                  <c:v>2002</c:v>
                </c:pt>
                <c:pt idx="140">
                  <c:v>2003</c:v>
                </c:pt>
                <c:pt idx="141">
                  <c:v>2003</c:v>
                </c:pt>
                <c:pt idx="142">
                  <c:v>2003</c:v>
                </c:pt>
                <c:pt idx="143">
                  <c:v>2003</c:v>
                </c:pt>
                <c:pt idx="144">
                  <c:v>2004</c:v>
                </c:pt>
                <c:pt idx="145">
                  <c:v>2004</c:v>
                </c:pt>
                <c:pt idx="146">
                  <c:v>2004</c:v>
                </c:pt>
                <c:pt idx="147">
                  <c:v>2004</c:v>
                </c:pt>
                <c:pt idx="148">
                  <c:v>2005</c:v>
                </c:pt>
                <c:pt idx="149">
                  <c:v>2005</c:v>
                </c:pt>
                <c:pt idx="150">
                  <c:v>2005</c:v>
                </c:pt>
                <c:pt idx="151">
                  <c:v>2005</c:v>
                </c:pt>
                <c:pt idx="152">
                  <c:v>2006</c:v>
                </c:pt>
                <c:pt idx="153">
                  <c:v>2006</c:v>
                </c:pt>
                <c:pt idx="154">
                  <c:v>2006</c:v>
                </c:pt>
                <c:pt idx="155">
                  <c:v>2006</c:v>
                </c:pt>
                <c:pt idx="156">
                  <c:v>2007</c:v>
                </c:pt>
                <c:pt idx="157">
                  <c:v>2007</c:v>
                </c:pt>
                <c:pt idx="158">
                  <c:v>2007</c:v>
                </c:pt>
                <c:pt idx="159">
                  <c:v>2007</c:v>
                </c:pt>
                <c:pt idx="160">
                  <c:v>2008</c:v>
                </c:pt>
                <c:pt idx="161">
                  <c:v>2008</c:v>
                </c:pt>
                <c:pt idx="162">
                  <c:v>2008</c:v>
                </c:pt>
                <c:pt idx="163">
                  <c:v>2008</c:v>
                </c:pt>
                <c:pt idx="164">
                  <c:v>2009</c:v>
                </c:pt>
                <c:pt idx="165">
                  <c:v>2009</c:v>
                </c:pt>
                <c:pt idx="166">
                  <c:v>2009</c:v>
                </c:pt>
                <c:pt idx="167">
                  <c:v>2009</c:v>
                </c:pt>
                <c:pt idx="168">
                  <c:v>2010</c:v>
                </c:pt>
                <c:pt idx="169">
                  <c:v>2010</c:v>
                </c:pt>
                <c:pt idx="170">
                  <c:v>2010</c:v>
                </c:pt>
                <c:pt idx="171">
                  <c:v>2010</c:v>
                </c:pt>
                <c:pt idx="172">
                  <c:v>2011</c:v>
                </c:pt>
                <c:pt idx="173">
                  <c:v>2011</c:v>
                </c:pt>
                <c:pt idx="174">
                  <c:v>2011</c:v>
                </c:pt>
                <c:pt idx="175">
                  <c:v>2011</c:v>
                </c:pt>
                <c:pt idx="176">
                  <c:v>2012</c:v>
                </c:pt>
                <c:pt idx="177">
                  <c:v>2012</c:v>
                </c:pt>
                <c:pt idx="178">
                  <c:v>2012</c:v>
                </c:pt>
                <c:pt idx="179">
                  <c:v>2012</c:v>
                </c:pt>
                <c:pt idx="180">
                  <c:v>2013</c:v>
                </c:pt>
                <c:pt idx="181">
                  <c:v>2013</c:v>
                </c:pt>
                <c:pt idx="182">
                  <c:v>2013</c:v>
                </c:pt>
                <c:pt idx="183">
                  <c:v>2013</c:v>
                </c:pt>
                <c:pt idx="184">
                  <c:v>2014</c:v>
                </c:pt>
                <c:pt idx="185">
                  <c:v>2014</c:v>
                </c:pt>
                <c:pt idx="186">
                  <c:v>2014</c:v>
                </c:pt>
                <c:pt idx="187">
                  <c:v>2014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2017</c:v>
                </c:pt>
                <c:pt idx="197">
                  <c:v>2017</c:v>
                </c:pt>
                <c:pt idx="198">
                  <c:v>2017</c:v>
                </c:pt>
                <c:pt idx="199">
                  <c:v>2017</c:v>
                </c:pt>
                <c:pt idx="200">
                  <c:v>2018</c:v>
                </c:pt>
                <c:pt idx="201">
                  <c:v>2018</c:v>
                </c:pt>
                <c:pt idx="202">
                  <c:v>2018</c:v>
                </c:pt>
                <c:pt idx="203">
                  <c:v>2018</c:v>
                </c:pt>
                <c:pt idx="204">
                  <c:v>2019</c:v>
                </c:pt>
                <c:pt idx="205">
                  <c:v>2019</c:v>
                </c:pt>
                <c:pt idx="206">
                  <c:v>2019</c:v>
                </c:pt>
                <c:pt idx="207">
                  <c:v>2019</c:v>
                </c:pt>
                <c:pt idx="208">
                  <c:v>2020</c:v>
                </c:pt>
                <c:pt idx="209">
                  <c:v>2020</c:v>
                </c:pt>
                <c:pt idx="210" formatCode="##0">
                  <c:v>2020</c:v>
                </c:pt>
                <c:pt idx="211" formatCode="##0">
                  <c:v>2020</c:v>
                </c:pt>
                <c:pt idx="212" formatCode="0">
                  <c:v>2021</c:v>
                </c:pt>
                <c:pt idx="213" formatCode="0">
                  <c:v>2021</c:v>
                </c:pt>
                <c:pt idx="214" formatCode="0">
                  <c:v>2021</c:v>
                </c:pt>
                <c:pt idx="215" formatCode="0">
                  <c:v>2021</c:v>
                </c:pt>
              </c:numCache>
            </c:numRef>
          </c:cat>
          <c:val>
            <c:numRef>
              <c:f>Data!$D$93:$D$228</c:f>
              <c:numCache>
                <c:formatCode>General</c:formatCode>
                <c:ptCount val="136"/>
                <c:pt idx="2">
                  <c:v>99999</c:v>
                </c:pt>
                <c:pt idx="3">
                  <c:v>99999</c:v>
                </c:pt>
                <c:pt idx="4">
                  <c:v>99999</c:v>
                </c:pt>
                <c:pt idx="44">
                  <c:v>99999</c:v>
                </c:pt>
                <c:pt idx="45">
                  <c:v>99999</c:v>
                </c:pt>
                <c:pt idx="46">
                  <c:v>99999</c:v>
                </c:pt>
                <c:pt idx="47">
                  <c:v>99999</c:v>
                </c:pt>
                <c:pt idx="71">
                  <c:v>99999</c:v>
                </c:pt>
                <c:pt idx="72">
                  <c:v>99999</c:v>
                </c:pt>
                <c:pt idx="73">
                  <c:v>99999</c:v>
                </c:pt>
                <c:pt idx="74">
                  <c:v>99999</c:v>
                </c:pt>
                <c:pt idx="75">
                  <c:v>99999</c:v>
                </c:pt>
                <c:pt idx="76">
                  <c:v>99999</c:v>
                </c:pt>
                <c:pt idx="77">
                  <c:v>99999</c:v>
                </c:pt>
                <c:pt idx="119">
                  <c:v>99999</c:v>
                </c:pt>
                <c:pt idx="120">
                  <c:v>99999</c:v>
                </c:pt>
                <c:pt idx="121">
                  <c:v>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8-43E1-B850-CEBA28FAB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77974944"/>
        <c:axId val="1377975504"/>
      </c:barChart>
      <c:lineChart>
        <c:grouping val="standard"/>
        <c:varyColors val="0"/>
        <c:ser>
          <c:idx val="0"/>
          <c:order val="0"/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Data!$A$93:$A$228</c:f>
              <c:numCache>
                <c:formatCode>General</c:formatCode>
                <c:ptCount val="136"/>
                <c:pt idx="0">
                  <c:v>1990</c:v>
                </c:pt>
                <c:pt idx="1">
                  <c:v>1990</c:v>
                </c:pt>
                <c:pt idx="2">
                  <c:v>1990</c:v>
                </c:pt>
                <c:pt idx="3">
                  <c:v>1990</c:v>
                </c:pt>
                <c:pt idx="4">
                  <c:v>1991</c:v>
                </c:pt>
                <c:pt idx="5">
                  <c:v>1991</c:v>
                </c:pt>
                <c:pt idx="6">
                  <c:v>1991</c:v>
                </c:pt>
                <c:pt idx="7">
                  <c:v>1991</c:v>
                </c:pt>
                <c:pt idx="8">
                  <c:v>1992</c:v>
                </c:pt>
                <c:pt idx="9">
                  <c:v>1992</c:v>
                </c:pt>
                <c:pt idx="10">
                  <c:v>1992</c:v>
                </c:pt>
                <c:pt idx="11">
                  <c:v>1992</c:v>
                </c:pt>
                <c:pt idx="12">
                  <c:v>1993</c:v>
                </c:pt>
                <c:pt idx="13">
                  <c:v>1993</c:v>
                </c:pt>
                <c:pt idx="14">
                  <c:v>1993</c:v>
                </c:pt>
                <c:pt idx="15">
                  <c:v>1993</c:v>
                </c:pt>
                <c:pt idx="16">
                  <c:v>1994</c:v>
                </c:pt>
                <c:pt idx="17">
                  <c:v>1994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1995</c:v>
                </c:pt>
                <c:pt idx="23">
                  <c:v>1995</c:v>
                </c:pt>
                <c:pt idx="24">
                  <c:v>1996</c:v>
                </c:pt>
                <c:pt idx="25">
                  <c:v>1996</c:v>
                </c:pt>
                <c:pt idx="26">
                  <c:v>1996</c:v>
                </c:pt>
                <c:pt idx="27">
                  <c:v>1996</c:v>
                </c:pt>
                <c:pt idx="28">
                  <c:v>1997</c:v>
                </c:pt>
                <c:pt idx="29">
                  <c:v>1997</c:v>
                </c:pt>
                <c:pt idx="30">
                  <c:v>1997</c:v>
                </c:pt>
                <c:pt idx="31">
                  <c:v>1997</c:v>
                </c:pt>
                <c:pt idx="32">
                  <c:v>1998</c:v>
                </c:pt>
                <c:pt idx="33">
                  <c:v>1998</c:v>
                </c:pt>
                <c:pt idx="34">
                  <c:v>1998</c:v>
                </c:pt>
                <c:pt idx="35">
                  <c:v>1998</c:v>
                </c:pt>
                <c:pt idx="36">
                  <c:v>1999</c:v>
                </c:pt>
                <c:pt idx="37">
                  <c:v>1999</c:v>
                </c:pt>
                <c:pt idx="38">
                  <c:v>1999</c:v>
                </c:pt>
                <c:pt idx="39">
                  <c:v>1999</c:v>
                </c:pt>
                <c:pt idx="40">
                  <c:v>2000</c:v>
                </c:pt>
                <c:pt idx="41">
                  <c:v>2000</c:v>
                </c:pt>
                <c:pt idx="42">
                  <c:v>2000</c:v>
                </c:pt>
                <c:pt idx="43">
                  <c:v>2000</c:v>
                </c:pt>
                <c:pt idx="44">
                  <c:v>2001</c:v>
                </c:pt>
                <c:pt idx="45">
                  <c:v>2001</c:v>
                </c:pt>
                <c:pt idx="46">
                  <c:v>2001</c:v>
                </c:pt>
                <c:pt idx="47">
                  <c:v>2001</c:v>
                </c:pt>
                <c:pt idx="48">
                  <c:v>2002</c:v>
                </c:pt>
                <c:pt idx="49">
                  <c:v>2002</c:v>
                </c:pt>
                <c:pt idx="50">
                  <c:v>2002</c:v>
                </c:pt>
                <c:pt idx="51">
                  <c:v>2002</c:v>
                </c:pt>
                <c:pt idx="52">
                  <c:v>2003</c:v>
                </c:pt>
                <c:pt idx="53">
                  <c:v>2003</c:v>
                </c:pt>
                <c:pt idx="54">
                  <c:v>2003</c:v>
                </c:pt>
                <c:pt idx="55">
                  <c:v>2003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2006</c:v>
                </c:pt>
                <c:pt idx="65">
                  <c:v>2006</c:v>
                </c:pt>
                <c:pt idx="66">
                  <c:v>2006</c:v>
                </c:pt>
                <c:pt idx="67">
                  <c:v>2006</c:v>
                </c:pt>
                <c:pt idx="68">
                  <c:v>2007</c:v>
                </c:pt>
                <c:pt idx="69">
                  <c:v>2007</c:v>
                </c:pt>
                <c:pt idx="70">
                  <c:v>2007</c:v>
                </c:pt>
                <c:pt idx="71">
                  <c:v>2007</c:v>
                </c:pt>
                <c:pt idx="72">
                  <c:v>2008</c:v>
                </c:pt>
                <c:pt idx="73">
                  <c:v>2008</c:v>
                </c:pt>
                <c:pt idx="74">
                  <c:v>2008</c:v>
                </c:pt>
                <c:pt idx="75">
                  <c:v>2008</c:v>
                </c:pt>
                <c:pt idx="76">
                  <c:v>2009</c:v>
                </c:pt>
                <c:pt idx="77">
                  <c:v>2009</c:v>
                </c:pt>
                <c:pt idx="78">
                  <c:v>2009</c:v>
                </c:pt>
                <c:pt idx="79">
                  <c:v>2009</c:v>
                </c:pt>
                <c:pt idx="80">
                  <c:v>2010</c:v>
                </c:pt>
                <c:pt idx="81">
                  <c:v>2010</c:v>
                </c:pt>
                <c:pt idx="82">
                  <c:v>2010</c:v>
                </c:pt>
                <c:pt idx="83">
                  <c:v>2010</c:v>
                </c:pt>
                <c:pt idx="84">
                  <c:v>2011</c:v>
                </c:pt>
                <c:pt idx="85">
                  <c:v>2011</c:v>
                </c:pt>
                <c:pt idx="86">
                  <c:v>2011</c:v>
                </c:pt>
                <c:pt idx="87">
                  <c:v>2011</c:v>
                </c:pt>
                <c:pt idx="88">
                  <c:v>2012</c:v>
                </c:pt>
                <c:pt idx="89">
                  <c:v>2012</c:v>
                </c:pt>
                <c:pt idx="90">
                  <c:v>2012</c:v>
                </c:pt>
                <c:pt idx="91">
                  <c:v>2012</c:v>
                </c:pt>
                <c:pt idx="92">
                  <c:v>2013</c:v>
                </c:pt>
                <c:pt idx="93">
                  <c:v>2013</c:v>
                </c:pt>
                <c:pt idx="94">
                  <c:v>2013</c:v>
                </c:pt>
                <c:pt idx="95">
                  <c:v>2013</c:v>
                </c:pt>
                <c:pt idx="96">
                  <c:v>2014</c:v>
                </c:pt>
                <c:pt idx="97">
                  <c:v>2014</c:v>
                </c:pt>
                <c:pt idx="98">
                  <c:v>2014</c:v>
                </c:pt>
                <c:pt idx="99">
                  <c:v>2014</c:v>
                </c:pt>
                <c:pt idx="100">
                  <c:v>2015</c:v>
                </c:pt>
                <c:pt idx="101">
                  <c:v>2015</c:v>
                </c:pt>
                <c:pt idx="102">
                  <c:v>2015</c:v>
                </c:pt>
                <c:pt idx="103">
                  <c:v>2015</c:v>
                </c:pt>
                <c:pt idx="104">
                  <c:v>2016</c:v>
                </c:pt>
                <c:pt idx="105">
                  <c:v>2016</c:v>
                </c:pt>
                <c:pt idx="106">
                  <c:v>2016</c:v>
                </c:pt>
                <c:pt idx="107">
                  <c:v>2016</c:v>
                </c:pt>
                <c:pt idx="108">
                  <c:v>2017</c:v>
                </c:pt>
                <c:pt idx="109">
                  <c:v>2017</c:v>
                </c:pt>
                <c:pt idx="110">
                  <c:v>2017</c:v>
                </c:pt>
                <c:pt idx="111">
                  <c:v>2017</c:v>
                </c:pt>
                <c:pt idx="112">
                  <c:v>2018</c:v>
                </c:pt>
                <c:pt idx="113">
                  <c:v>2018</c:v>
                </c:pt>
                <c:pt idx="114">
                  <c:v>2018</c:v>
                </c:pt>
                <c:pt idx="115">
                  <c:v>2018</c:v>
                </c:pt>
                <c:pt idx="116">
                  <c:v>2019</c:v>
                </c:pt>
                <c:pt idx="117">
                  <c:v>2019</c:v>
                </c:pt>
                <c:pt idx="118">
                  <c:v>2019</c:v>
                </c:pt>
                <c:pt idx="119">
                  <c:v>2019</c:v>
                </c:pt>
                <c:pt idx="120">
                  <c:v>2020</c:v>
                </c:pt>
                <c:pt idx="121">
                  <c:v>2020</c:v>
                </c:pt>
                <c:pt idx="122" formatCode="##0">
                  <c:v>2020</c:v>
                </c:pt>
                <c:pt idx="123" formatCode="##0">
                  <c:v>2020</c:v>
                </c:pt>
                <c:pt idx="124" formatCode="0">
                  <c:v>2021</c:v>
                </c:pt>
                <c:pt idx="125" formatCode="0">
                  <c:v>2021</c:v>
                </c:pt>
                <c:pt idx="126" formatCode="0">
                  <c:v>2021</c:v>
                </c:pt>
                <c:pt idx="127" formatCode="0">
                  <c:v>2021</c:v>
                </c:pt>
                <c:pt idx="128" formatCode="0">
                  <c:v>2022</c:v>
                </c:pt>
                <c:pt idx="129" formatCode="0">
                  <c:v>2022</c:v>
                </c:pt>
                <c:pt idx="130" formatCode="0">
                  <c:v>2022</c:v>
                </c:pt>
                <c:pt idx="131" formatCode="0">
                  <c:v>2022</c:v>
                </c:pt>
                <c:pt idx="132" formatCode="0">
                  <c:v>2023</c:v>
                </c:pt>
                <c:pt idx="133" formatCode="0">
                  <c:v>2023</c:v>
                </c:pt>
                <c:pt idx="134" formatCode="0">
                  <c:v>2023</c:v>
                </c:pt>
                <c:pt idx="135" formatCode="0">
                  <c:v>2023</c:v>
                </c:pt>
              </c:numCache>
            </c:numRef>
          </c:cat>
          <c:val>
            <c:numRef>
              <c:f>Data!$C$93:$C$228</c:f>
              <c:numCache>
                <c:formatCode>0.00</c:formatCode>
                <c:ptCount val="136"/>
                <c:pt idx="0">
                  <c:v>30.53</c:v>
                </c:pt>
                <c:pt idx="1">
                  <c:v>22.5</c:v>
                </c:pt>
                <c:pt idx="2">
                  <c:v>17.86</c:v>
                </c:pt>
                <c:pt idx="3">
                  <c:v>41.54</c:v>
                </c:pt>
                <c:pt idx="4">
                  <c:v>70</c:v>
                </c:pt>
                <c:pt idx="5">
                  <c:v>60.59</c:v>
                </c:pt>
                <c:pt idx="6">
                  <c:v>31.25</c:v>
                </c:pt>
                <c:pt idx="7">
                  <c:v>20.36</c:v>
                </c:pt>
                <c:pt idx="8">
                  <c:v>26.86</c:v>
                </c:pt>
                <c:pt idx="9">
                  <c:v>25.13</c:v>
                </c:pt>
                <c:pt idx="10">
                  <c:v>11.56</c:v>
                </c:pt>
                <c:pt idx="11">
                  <c:v>16.88</c:v>
                </c:pt>
                <c:pt idx="12">
                  <c:v>11.73</c:v>
                </c:pt>
                <c:pt idx="13">
                  <c:v>6.15</c:v>
                </c:pt>
                <c:pt idx="14">
                  <c:v>7.82</c:v>
                </c:pt>
                <c:pt idx="15">
                  <c:v>9.82</c:v>
                </c:pt>
                <c:pt idx="16">
                  <c:v>7.61</c:v>
                </c:pt>
                <c:pt idx="17">
                  <c:v>4.04</c:v>
                </c:pt>
                <c:pt idx="18">
                  <c:v>6.48</c:v>
                </c:pt>
                <c:pt idx="19">
                  <c:v>8.25</c:v>
                </c:pt>
                <c:pt idx="20">
                  <c:v>8.48</c:v>
                </c:pt>
                <c:pt idx="21">
                  <c:v>7.06</c:v>
                </c:pt>
                <c:pt idx="22">
                  <c:v>12.82</c:v>
                </c:pt>
                <c:pt idx="23">
                  <c:v>12.17</c:v>
                </c:pt>
                <c:pt idx="24">
                  <c:v>12.68</c:v>
                </c:pt>
                <c:pt idx="25">
                  <c:v>19.03</c:v>
                </c:pt>
                <c:pt idx="26">
                  <c:v>9.8699999999999992</c:v>
                </c:pt>
                <c:pt idx="27">
                  <c:v>10.46</c:v>
                </c:pt>
                <c:pt idx="28">
                  <c:v>11.19</c:v>
                </c:pt>
                <c:pt idx="29">
                  <c:v>11.35</c:v>
                </c:pt>
                <c:pt idx="30">
                  <c:v>10.53</c:v>
                </c:pt>
                <c:pt idx="31">
                  <c:v>7.56</c:v>
                </c:pt>
                <c:pt idx="32">
                  <c:v>9.94</c:v>
                </c:pt>
                <c:pt idx="33">
                  <c:v>8.33</c:v>
                </c:pt>
                <c:pt idx="34">
                  <c:v>7.56</c:v>
                </c:pt>
                <c:pt idx="35">
                  <c:v>13.27</c:v>
                </c:pt>
                <c:pt idx="36">
                  <c:v>15.61</c:v>
                </c:pt>
                <c:pt idx="37">
                  <c:v>8.17</c:v>
                </c:pt>
                <c:pt idx="38">
                  <c:v>5.7</c:v>
                </c:pt>
                <c:pt idx="39">
                  <c:v>6.88</c:v>
                </c:pt>
                <c:pt idx="40">
                  <c:v>17.89</c:v>
                </c:pt>
                <c:pt idx="41">
                  <c:v>6.64</c:v>
                </c:pt>
                <c:pt idx="42">
                  <c:v>4.6500000000000004</c:v>
                </c:pt>
                <c:pt idx="43">
                  <c:v>6.53</c:v>
                </c:pt>
                <c:pt idx="44">
                  <c:v>10.91</c:v>
                </c:pt>
                <c:pt idx="45">
                  <c:v>31.65</c:v>
                </c:pt>
                <c:pt idx="46">
                  <c:v>28.82</c:v>
                </c:pt>
                <c:pt idx="47">
                  <c:v>26.03</c:v>
                </c:pt>
                <c:pt idx="48">
                  <c:v>48.8</c:v>
                </c:pt>
                <c:pt idx="49">
                  <c:v>29.45</c:v>
                </c:pt>
                <c:pt idx="50">
                  <c:v>14.38</c:v>
                </c:pt>
                <c:pt idx="51">
                  <c:v>18.61</c:v>
                </c:pt>
                <c:pt idx="52">
                  <c:v>24.14</c:v>
                </c:pt>
                <c:pt idx="53">
                  <c:v>21.4</c:v>
                </c:pt>
                <c:pt idx="54">
                  <c:v>14.1</c:v>
                </c:pt>
                <c:pt idx="55">
                  <c:v>6.88</c:v>
                </c:pt>
                <c:pt idx="56">
                  <c:v>6.35</c:v>
                </c:pt>
                <c:pt idx="57">
                  <c:v>4.68</c:v>
                </c:pt>
                <c:pt idx="58">
                  <c:v>4.34</c:v>
                </c:pt>
                <c:pt idx="59">
                  <c:v>6.39</c:v>
                </c:pt>
                <c:pt idx="60">
                  <c:v>9.61</c:v>
                </c:pt>
                <c:pt idx="61">
                  <c:v>8.06</c:v>
                </c:pt>
                <c:pt idx="62">
                  <c:v>6.77</c:v>
                </c:pt>
                <c:pt idx="63">
                  <c:v>5.41</c:v>
                </c:pt>
                <c:pt idx="64">
                  <c:v>7.57</c:v>
                </c:pt>
                <c:pt idx="65">
                  <c:v>6.99</c:v>
                </c:pt>
                <c:pt idx="66">
                  <c:v>6.96</c:v>
                </c:pt>
                <c:pt idx="67">
                  <c:v>9.66</c:v>
                </c:pt>
                <c:pt idx="68">
                  <c:v>14.98</c:v>
                </c:pt>
                <c:pt idx="69">
                  <c:v>13.14</c:v>
                </c:pt>
                <c:pt idx="70">
                  <c:v>14.000208333332921</c:v>
                </c:pt>
                <c:pt idx="71">
                  <c:v>16.954545454545453</c:v>
                </c:pt>
                <c:pt idx="72">
                  <c:v>22.511111111111113</c:v>
                </c:pt>
                <c:pt idx="73">
                  <c:v>42.911111111111111</c:v>
                </c:pt>
                <c:pt idx="74">
                  <c:v>28.666666666666668</c:v>
                </c:pt>
                <c:pt idx="75">
                  <c:v>46.56818181818182</c:v>
                </c:pt>
                <c:pt idx="76">
                  <c:v>74.775510204081627</c:v>
                </c:pt>
                <c:pt idx="77">
                  <c:v>73.975609756097555</c:v>
                </c:pt>
                <c:pt idx="78">
                  <c:v>46.468085106382979</c:v>
                </c:pt>
                <c:pt idx="79">
                  <c:v>23.727272727272727</c:v>
                </c:pt>
                <c:pt idx="80">
                  <c:v>15.875</c:v>
                </c:pt>
                <c:pt idx="81">
                  <c:v>11.615384615384615</c:v>
                </c:pt>
                <c:pt idx="82">
                  <c:v>9.8082051280981464</c:v>
                </c:pt>
                <c:pt idx="83">
                  <c:v>16.81419354821405</c:v>
                </c:pt>
                <c:pt idx="84">
                  <c:v>12.883809523213477</c:v>
                </c:pt>
                <c:pt idx="85">
                  <c:v>7.078999999910593</c:v>
                </c:pt>
                <c:pt idx="86">
                  <c:v>8.4741463410418216</c:v>
                </c:pt>
                <c:pt idx="87">
                  <c:v>20.92</c:v>
                </c:pt>
                <c:pt idx="88">
                  <c:v>16.572727272727274</c:v>
                </c:pt>
                <c:pt idx="89">
                  <c:v>13.41268292682927</c:v>
                </c:pt>
                <c:pt idx="90">
                  <c:v>12.158857142857142</c:v>
                </c:pt>
                <c:pt idx="91">
                  <c:v>16.986363636363635</c:v>
                </c:pt>
                <c:pt idx="92">
                  <c:v>23.036666666666669</c:v>
                </c:pt>
                <c:pt idx="93">
                  <c:v>17.994146341463413</c:v>
                </c:pt>
                <c:pt idx="94">
                  <c:v>14.319473684210527</c:v>
                </c:pt>
                <c:pt idx="95">
                  <c:v>11.206413342918918</c:v>
                </c:pt>
                <c:pt idx="96">
                  <c:v>11.116250000000001</c:v>
                </c:pt>
                <c:pt idx="97">
                  <c:v>9.2960975609756087</c:v>
                </c:pt>
                <c:pt idx="98">
                  <c:v>10.063865263611113</c:v>
                </c:pt>
                <c:pt idx="99">
                  <c:v>9.7415000000000003</c:v>
                </c:pt>
                <c:pt idx="100">
                  <c:v>10.322162162162163</c:v>
                </c:pt>
                <c:pt idx="101">
                  <c:v>9.3015000000000008</c:v>
                </c:pt>
                <c:pt idx="102">
                  <c:v>11.0274</c:v>
                </c:pt>
                <c:pt idx="103">
                  <c:v>10.037000000000001</c:v>
                </c:pt>
                <c:pt idx="104">
                  <c:v>13</c:v>
                </c:pt>
                <c:pt idx="105">
                  <c:v>14.6868</c:v>
                </c:pt>
                <c:pt idx="106">
                  <c:v>14.627599999999999</c:v>
                </c:pt>
                <c:pt idx="107">
                  <c:v>15.6424</c:v>
                </c:pt>
                <c:pt idx="108">
                  <c:v>13.9536</c:v>
                </c:pt>
                <c:pt idx="109">
                  <c:v>11.2057</c:v>
                </c:pt>
                <c:pt idx="110">
                  <c:v>10.920299999999999</c:v>
                </c:pt>
                <c:pt idx="111">
                  <c:v>10.46</c:v>
                </c:pt>
                <c:pt idx="112">
                  <c:v>10.443099999999999</c:v>
                </c:pt>
                <c:pt idx="113">
                  <c:v>9.0820000000000007</c:v>
                </c:pt>
                <c:pt idx="114">
                  <c:v>8.5913000000000004</c:v>
                </c:pt>
                <c:pt idx="115">
                  <c:v>10.531000000000001</c:v>
                </c:pt>
                <c:pt idx="116">
                  <c:v>10.603899999999999</c:v>
                </c:pt>
                <c:pt idx="117">
                  <c:v>11.2447</c:v>
                </c:pt>
                <c:pt idx="118">
                  <c:v>13.135199999999999</c:v>
                </c:pt>
                <c:pt idx="119" formatCode="#,##0.00">
                  <c:v>14.247999999999999</c:v>
                </c:pt>
                <c:pt idx="120" formatCode="#,##0.00">
                  <c:v>18.139399999999998</c:v>
                </c:pt>
                <c:pt idx="121" formatCode="#,##0.00">
                  <c:v>14.8786</c:v>
                </c:pt>
                <c:pt idx="122" formatCode="#,##0.00">
                  <c:v>43.7714</c:v>
                </c:pt>
                <c:pt idx="123" formatCode="#,##0.00">
                  <c:v>20.360700000000001</c:v>
                </c:pt>
                <c:pt idx="124" formatCode="#,##0.00">
                  <c:v>20.357099999999999</c:v>
                </c:pt>
                <c:pt idx="125">
                  <c:v>12.741899999999999</c:v>
                </c:pt>
                <c:pt idx="126" formatCode="#,##0.00">
                  <c:v>7.31</c:v>
                </c:pt>
                <c:pt idx="127" formatCode="#,##0.00">
                  <c:v>9.5</c:v>
                </c:pt>
                <c:pt idx="128" formatCode="#,##0.00">
                  <c:v>13.33</c:v>
                </c:pt>
                <c:pt idx="129">
                  <c:v>14.807399999999999</c:v>
                </c:pt>
                <c:pt idx="130">
                  <c:v>19.7423</c:v>
                </c:pt>
                <c:pt idx="131">
                  <c:v>36.024999999999999</c:v>
                </c:pt>
                <c:pt idx="132">
                  <c:v>47.173299999999998</c:v>
                </c:pt>
                <c:pt idx="133">
                  <c:v>42.410699999999999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C8-43E1-B850-CEBA28FAB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7974944"/>
        <c:axId val="1377975504"/>
      </c:lineChart>
      <c:catAx>
        <c:axId val="1377974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Quarter for Decline</a:t>
                </a:r>
              </a:p>
            </c:rich>
          </c:tx>
          <c:layout>
            <c:manualLayout>
              <c:xMode val="edge"/>
              <c:yMode val="edge"/>
              <c:x val="0.38466235053951597"/>
              <c:y val="0.864493678486267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7975504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377975504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Probability (percent)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429037520391517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7974944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0.06222</cdr:x>
      <cdr:y>0.9281</cdr:y>
    </cdr:from>
    <cdr:to>
      <cdr:x>0.97556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5410200"/>
          <a:ext cx="782955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The shading shows the period beginning with each NBER peak and ending with the corresponding trough.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804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Shaded Bars are recessions.  2022Q1, -1.6; Q2, -0.6 at annual rates.</a:t>
            </a:r>
            <a:endParaRPr/>
          </a:p>
        </p:txBody>
      </p:sp>
      <p:sp>
        <p:nvSpPr>
          <p:cNvPr id="166" name="Google Shape;16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016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JP morgan chase 3.7 trillion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GDP is about $27 trillion.  </a:t>
            </a:r>
            <a:r>
              <a:rPr lang="en-US" dirty="0" err="1"/>
              <a:t>GDPNOw</a:t>
            </a:r>
            <a:r>
              <a:rPr lang="en-US" dirty="0"/>
              <a:t> 3.9 1/5 Blue Chip 1.2</a:t>
            </a:r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c91ba7f97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c91ba7f97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One big difference with GDP graph.  Total jobs have barely recovered, although 517 thousand jobs added in January</a:t>
            </a:r>
            <a:endParaRPr dirty="0"/>
          </a:p>
        </p:txBody>
      </p:sp>
      <p:sp>
        <p:nvSpPr>
          <p:cNvPr id="152" name="Google Shape;152;g1c91ba7f97a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Big increase in February helps to explain rise in unemployment 419 increase 177 more employed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1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 policy rate 4.5 to 4.25.  Concerns with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9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end of 2021, lost almost 20%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9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note that low wage workers are doing relatively the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tiff"/><Relationship Id="rId7" Type="http://schemas.openxmlformats.org/officeDocument/2006/relationships/image" Target="../media/image13.jp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11" Type="http://schemas.openxmlformats.org/officeDocument/2006/relationships/image" Target="../media/image17.jpg"/><Relationship Id="rId5" Type="http://schemas.openxmlformats.org/officeDocument/2006/relationships/image" Target="../media/image11.tiff"/><Relationship Id="rId10" Type="http://schemas.openxmlformats.org/officeDocument/2006/relationships/image" Target="../media/image16.jpg"/><Relationship Id="rId4" Type="http://schemas.openxmlformats.org/officeDocument/2006/relationships/image" Target="../media/image10.tiff"/><Relationship Id="rId9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sj.com/articles/credit-suisse-cs-q4-earnings-report-2022-11675925966?mod=article_inline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bitcoi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Pittsburgh, PA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March-April, 2023</a:t>
            </a: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</a:t>
            </a:r>
            <a:r>
              <a:rPr lang="en-US" dirty="0"/>
              <a:t>onomous Vehicles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3068" y="1790289"/>
            <a:ext cx="2821210" cy="186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42" y="18392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068" y="41379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4342" y="4088103"/>
            <a:ext cx="2821210" cy="187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702" y="2587635"/>
            <a:ext cx="2821210" cy="189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BB502FA-5A03-4D79-8C80-05E3F42D35F9}"/>
              </a:ext>
            </a:extLst>
          </p:cNvPr>
          <p:cNvGrpSpPr>
            <a:grpSpLocks/>
          </p:cNvGrpSpPr>
          <p:nvPr/>
        </p:nvGrpSpPr>
        <p:grpSpPr>
          <a:xfrm>
            <a:off x="2000250" y="1076083"/>
            <a:ext cx="8191500" cy="4730036"/>
            <a:chOff x="838200" y="593243"/>
            <a:chExt cx="9291612" cy="5365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E4CBB3-8473-437B-81F6-04677D6A9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2623" y="3566497"/>
              <a:ext cx="3462389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5AAC10-552D-405D-BCD3-D386DDE7C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635"/>
            <a:stretch/>
          </p:blipFill>
          <p:spPr>
            <a:xfrm>
              <a:off x="838200" y="3754507"/>
              <a:ext cx="3632204" cy="2204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617708-354B-424B-8007-8DC3BE0B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23171" y="1074521"/>
              <a:ext cx="3491242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A90AD0-0B07-4EDD-BD4F-C06E14C19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0534" y="593243"/>
              <a:ext cx="3479278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9BD4-42A9-4FC1-BF8F-8980DF58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9843" y="2412368"/>
              <a:ext cx="3231563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6870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49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72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585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March 15,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5CDB93-4391-C1B8-AD42-C473313F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C2DAEF-4540-71B6-51EA-1585F24F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46" y="4309986"/>
            <a:ext cx="3746354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2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Out</a:t>
            </a:r>
            <a:r>
              <a:rPr lang="en-US">
                <a:solidFill>
                  <a:srgbClr val="1E4E79"/>
                </a:solidFill>
              </a:rPr>
              <a:t>line for the Talk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Summary of the state of the economy.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The Effect of M&amp;F policies.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What lies ahead for the economy.</a:t>
            </a:r>
          </a:p>
          <a:p>
            <a:pPr marL="514350" indent="-514350"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The implications of recent bank failures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67AC-658C-4FC3-3118-64ED0E10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ss Domestic Product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9CE153-EBA0-9D32-4089-8B4087876F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8874" y="2432680"/>
          <a:ext cx="4144926" cy="3330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463">
                  <a:extLst>
                    <a:ext uri="{9D8B030D-6E8A-4147-A177-3AD203B41FA5}">
                      <a16:colId xmlns:a16="http://schemas.microsoft.com/office/drawing/2014/main" val="310364770"/>
                    </a:ext>
                  </a:extLst>
                </a:gridCol>
                <a:gridCol w="2072463">
                  <a:extLst>
                    <a:ext uri="{9D8B030D-6E8A-4147-A177-3AD203B41FA5}">
                      <a16:colId xmlns:a16="http://schemas.microsoft.com/office/drawing/2014/main" val="3936927986"/>
                    </a:ext>
                  </a:extLst>
                </a:gridCol>
              </a:tblGrid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Consumption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68.2%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08589158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Investment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17.8%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424929756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Exports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205205792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Imports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-14.7%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884701282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Government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10686170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09779097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GDP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100.0%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5096935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BD8E-AC36-5643-EBE1-28C938AF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6CC69B-95D3-5AA3-32B0-6C8D55F5A700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747696" y="1491894"/>
          <a:ext cx="654619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9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ED Graph Chart" descr="FRED Graph">
            <a:extLst>
              <a:ext uri="{FF2B5EF4-FFF2-40B4-BE49-F238E27FC236}">
                <a16:creationId xmlns:a16="http://schemas.microsoft.com/office/drawing/2014/main" id="{F078C7C7-021B-239E-902B-27A16CDA9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524" y="1570038"/>
            <a:ext cx="10095221" cy="4726434"/>
          </a:xfrm>
          <a:prstGeom prst="rect">
            <a:avLst/>
          </a:prstGeom>
        </p:spPr>
      </p:pic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838200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Rea</a:t>
            </a:r>
            <a:r>
              <a:rPr lang="en-US"/>
              <a:t>l GDP and ‘Potential’ during the Recovery</a:t>
            </a: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grpSp>
        <p:nvGrpSpPr>
          <p:cNvPr id="136" name="Google Shape;136;p21"/>
          <p:cNvGrpSpPr/>
          <p:nvPr/>
        </p:nvGrpSpPr>
        <p:grpSpPr>
          <a:xfrm>
            <a:off x="10269668" y="2506626"/>
            <a:ext cx="2021365" cy="1353235"/>
            <a:chOff x="10269668" y="2392471"/>
            <a:chExt cx="2021365" cy="1353235"/>
          </a:xfrm>
        </p:grpSpPr>
        <p:sp>
          <p:nvSpPr>
            <p:cNvPr id="137" name="Google Shape;137;p21"/>
            <p:cNvSpPr txBox="1"/>
            <p:nvPr/>
          </p:nvSpPr>
          <p:spPr>
            <a:xfrm>
              <a:off x="10269668" y="2730043"/>
              <a:ext cx="20213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“output gap” is about $100b</a:t>
              </a:r>
              <a:endParaRPr dirty="0"/>
            </a:p>
          </p:txBody>
        </p:sp>
        <p:cxnSp>
          <p:nvCxnSpPr>
            <p:cNvPr id="138" name="Google Shape;138;p21"/>
            <p:cNvCxnSpPr/>
            <p:nvPr/>
          </p:nvCxnSpPr>
          <p:spPr>
            <a:xfrm>
              <a:off x="10644351" y="2392471"/>
              <a:ext cx="900878" cy="546594"/>
            </a:xfrm>
            <a:prstGeom prst="straightConnector1">
              <a:avLst/>
            </a:prstGeom>
            <a:noFill/>
            <a:ln w="34925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Lab</a:t>
            </a:r>
            <a:r>
              <a:rPr lang="en-US" dirty="0"/>
              <a:t>or Market:  Fully Recovered?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86C5C8-896E-7D4A-7E6E-1ECCC5093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80" y="1943976"/>
            <a:ext cx="5849419" cy="4160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459CD-E4EE-B838-7AA7-60F7F051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943976"/>
            <a:ext cx="6096001" cy="4160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98D3C-DE54-3B1C-9670-EF82521D5427}"/>
              </a:ext>
            </a:extLst>
          </p:cNvPr>
          <p:cNvSpPr txBox="1"/>
          <p:nvPr/>
        </p:nvSpPr>
        <p:spPr>
          <a:xfrm>
            <a:off x="2785241" y="2543503"/>
            <a:ext cx="191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Slight uptick in February to 3.6%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Wh</a:t>
            </a:r>
            <a:r>
              <a:rPr lang="en-US"/>
              <a:t>ere Have All the Workers Gone?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D0F930-3C91-D865-883A-4D9FCFE5F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34" y="1446174"/>
            <a:ext cx="10031579" cy="46634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9C67F8-D838-4A62-1586-A0347AC911F6}"/>
              </a:ext>
            </a:extLst>
          </p:cNvPr>
          <p:cNvCxnSpPr/>
          <p:nvPr/>
        </p:nvCxnSpPr>
        <p:spPr>
          <a:xfrm flipV="1">
            <a:off x="5465379" y="1790372"/>
            <a:ext cx="5087007" cy="301285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21BF-5977-7414-CC52-F6472E07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7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</a:t>
            </a:r>
            <a:r>
              <a:rPr lang="en-US"/>
              <a:t>in Pennsylvania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9CB39-1E6A-FE68-F1ED-EDE5E7C8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5CF295-F9B9-9A83-AEE9-99FFA0AC9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3525" y="1602581"/>
            <a:ext cx="9124950" cy="4286250"/>
          </a:xfrm>
        </p:spPr>
      </p:pic>
    </p:spTree>
    <p:extLst>
      <p:ext uri="{BB962C8B-B14F-4D97-AF65-F5344CB8AC3E}">
        <p14:creationId xmlns:p14="http://schemas.microsoft.com/office/powerpoint/2010/main" val="1728232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B4C3-D6EB-A942-1582-F35495FD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Good News on the Real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28E7-2F1C-1249-5692-E26F5EE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is very close to its potential.</a:t>
            </a:r>
          </a:p>
          <a:p>
            <a:r>
              <a:rPr lang="en-US" dirty="0"/>
              <a:t>The labor market as measured by the unemployment rate is fully recovered.</a:t>
            </a:r>
          </a:p>
          <a:p>
            <a:r>
              <a:rPr lang="en-US" dirty="0"/>
              <a:t>Fly in the ointment:  labor force has lost over 1.5 million workers.</a:t>
            </a:r>
          </a:p>
          <a:p>
            <a:endParaRPr lang="en-US" dirty="0"/>
          </a:p>
          <a:p>
            <a:r>
              <a:rPr lang="en-US" dirty="0"/>
              <a:t>But there is also a </a:t>
            </a:r>
            <a:r>
              <a:rPr lang="en-US" i="1" dirty="0"/>
              <a:t>nominal </a:t>
            </a:r>
            <a:r>
              <a:rPr lang="en-US" dirty="0"/>
              <a:t>side: interest rates, asset prices, inflation and wages.</a:t>
            </a:r>
          </a:p>
          <a:p>
            <a:r>
              <a:rPr lang="en-US" dirty="0"/>
              <a:t>News isn’t so good!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AB1F-45B3-1D27-F3E2-B2A5A2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81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02C0-8FBB-9802-1D05-3C5CE313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</a:t>
            </a:r>
            <a:r>
              <a:rPr lang="en-US" dirty="0"/>
              <a:t>erest Rates: Era of Falling Rates Over?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E0BC-69DB-F19A-E9BE-5DD45F2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764149-CE0B-812E-B73F-DB368D78A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4790" y="1325563"/>
            <a:ext cx="9834881" cy="4572000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907EE-73F7-EB4D-51A7-0CB8E29C760C}"/>
              </a:ext>
            </a:extLst>
          </p:cNvPr>
          <p:cNvCxnSpPr>
            <a:cxnSpLocks/>
          </p:cNvCxnSpPr>
          <p:nvPr/>
        </p:nvCxnSpPr>
        <p:spPr>
          <a:xfrm>
            <a:off x="1469204" y="2558265"/>
            <a:ext cx="7885003" cy="1414646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06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C882-3471-06DA-3DB8-E949BEAE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581"/>
            <a:ext cx="9742714" cy="156815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Housing Market and Closer to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6AC4-DDD6-C817-6BDB-386A9E21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083F5-C772-C36B-496C-E54873B89FC5}"/>
              </a:ext>
            </a:extLst>
          </p:cNvPr>
          <p:cNvSpPr txBox="1"/>
          <p:nvPr/>
        </p:nvSpPr>
        <p:spPr>
          <a:xfrm>
            <a:off x="7879380" y="6410685"/>
            <a:ext cx="413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https://www.zillow.com/research/data/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DF691DD-675F-27F2-4B6C-2207CA3E64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157118"/>
              </p:ext>
            </p:extLst>
          </p:nvPr>
        </p:nvGraphicFramePr>
        <p:xfrm>
          <a:off x="838200" y="1304818"/>
          <a:ext cx="10515600" cy="5105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3997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1E63-A53F-A5D2-FB9C-6B41FDEF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Fall in Prices is Having an Effect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9116D-4F45-A82F-4CD4-594D93F9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6B41BED-9A12-78B2-F54B-DC2664B05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602581"/>
            <a:ext cx="9220200" cy="4286250"/>
          </a:xfrm>
        </p:spPr>
      </p:pic>
    </p:spTree>
    <p:extLst>
      <p:ext uri="{BB962C8B-B14F-4D97-AF65-F5344CB8AC3E}">
        <p14:creationId xmlns:p14="http://schemas.microsoft.com/office/powerpoint/2010/main" val="2626832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361C-07CD-D14E-053C-8DD7F164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Prices:  Rates and Recession?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4DAC-44E6-C6A7-814B-87B6D7D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E421F8-0D0A-8179-8730-4DE487BF3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1986" y="1602581"/>
            <a:ext cx="9220200" cy="4286250"/>
          </a:xfrm>
        </p:spPr>
      </p:pic>
    </p:spTree>
    <p:extLst>
      <p:ext uri="{BB962C8B-B14F-4D97-AF65-F5344CB8AC3E}">
        <p14:creationId xmlns:p14="http://schemas.microsoft.com/office/powerpoint/2010/main" val="166496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FE73A7-FC53-66C7-DD62-FF4E2141C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728219"/>
            <a:ext cx="10953750" cy="4286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97296A-BE33-3746-6E60-C503F664CE5E}"/>
              </a:ext>
            </a:extLst>
          </p:cNvPr>
          <p:cNvSpPr txBox="1"/>
          <p:nvPr/>
        </p:nvSpPr>
        <p:spPr>
          <a:xfrm>
            <a:off x="7561780" y="3821986"/>
            <a:ext cx="290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Looks Promising?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0F21-09DB-46FF-13CA-F84C7206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 A Closer 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F9643-22BC-2919-C342-19841731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B0FBC2C-2F22-3C17-805E-866C7549C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807679"/>
              </p:ext>
            </p:extLst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19C2A4B-41FD-7479-3407-87FD9128C89B}"/>
              </a:ext>
            </a:extLst>
          </p:cNvPr>
          <p:cNvSpPr txBox="1"/>
          <p:nvPr/>
        </p:nvSpPr>
        <p:spPr>
          <a:xfrm>
            <a:off x="7849456" y="6092575"/>
            <a:ext cx="325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BLS accessed from Fred</a:t>
            </a:r>
          </a:p>
        </p:txBody>
      </p:sp>
    </p:spTree>
    <p:extLst>
      <p:ext uri="{BB962C8B-B14F-4D97-AF65-F5344CB8AC3E}">
        <p14:creationId xmlns:p14="http://schemas.microsoft.com/office/powerpoint/2010/main" val="2845036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78B67-6D2E-8DE5-3778-6EA8453BA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nts Paid and Rents Asked For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77E21-8E30-6DFE-B93B-90CC227B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7918C9-27DA-F7AE-4F03-4CA36DECBF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25564"/>
          <a:ext cx="10515600" cy="459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7040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DD6D-C674-0C6A-FB3A-F20B28F8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ges Haven’t Kept Pace with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21C9-7DEA-1D9E-B748-ACE0882A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8DC019-8FD0-F68E-2FDA-DF0CCE14A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70037"/>
            <a:ext cx="8915400" cy="435133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AD6B44-A7BC-311A-2F39-AB43CA567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0" y="1570036"/>
            <a:ext cx="8915400" cy="4351337"/>
          </a:xfrm>
        </p:spPr>
      </p:pic>
    </p:spTree>
    <p:extLst>
      <p:ext uri="{BB962C8B-B14F-4D97-AF65-F5344CB8AC3E}">
        <p14:creationId xmlns:p14="http://schemas.microsoft.com/office/powerpoint/2010/main" val="391952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9661-8FC0-73A2-59EF-42215DCB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“Nominal” 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6137-66C9-7172-BDE2-4287108D4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Inflation:  There is a lot of work still to be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83287-04A6-1739-1128-F40D0C4C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68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E3AC-1EE9-B24C-02E1-FD448FE9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9226D-C74D-5FB9-9360-0FC3701AD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Fiscal:</a:t>
            </a:r>
          </a:p>
          <a:p>
            <a:r>
              <a:rPr lang="en-US" dirty="0"/>
              <a:t>2020-2021:  massive stimulus.  Cares Act, 3 rounds of stimulus checks, expanded unemployment benefits, Payroll Protection Loans.</a:t>
            </a:r>
          </a:p>
          <a:p>
            <a:pPr marL="0" indent="0">
              <a:buNone/>
            </a:pPr>
            <a:r>
              <a:rPr lang="en-US" dirty="0"/>
              <a:t>Monetary:</a:t>
            </a:r>
          </a:p>
          <a:p>
            <a:r>
              <a:rPr lang="en-US" dirty="0"/>
              <a:t>2020-2/2022:  policy interest rate at zero, new round of quantitative easing.</a:t>
            </a:r>
          </a:p>
          <a:p>
            <a:r>
              <a:rPr lang="en-US" dirty="0"/>
              <a:t>3/2022-present:  most rapid increase in interest rates since Paul Volcker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7BBBD-CE45-7541-19D1-ECCA2939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59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Acc</a:t>
            </a:r>
            <a:r>
              <a:rPr lang="en-US" dirty="0"/>
              <a:t>ommodative Monetary Policy until 3/2022</a:t>
            </a:r>
            <a:endParaRPr dirty="0"/>
          </a:p>
        </p:txBody>
      </p:sp>
      <p:sp>
        <p:nvSpPr>
          <p:cNvPr id="290" name="Google Shape;290;p4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B9363E-B245-3A24-3CB9-E9F956DB1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900" y="1602581"/>
            <a:ext cx="9220200" cy="428625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Wh</a:t>
            </a:r>
            <a:r>
              <a:rPr lang="en-US"/>
              <a:t>ere we Stand</a:t>
            </a:r>
            <a:endParaRPr/>
          </a:p>
        </p:txBody>
      </p:sp>
      <p:sp>
        <p:nvSpPr>
          <p:cNvPr id="378" name="Google Shape;378;p51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The ARP was probably too big, but helped many poor families, and the Fed was aware of the size of the stimulus.</a:t>
            </a:r>
          </a:p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r>
              <a:rPr lang="en-US" dirty="0"/>
              <a:t>Monetary policy was too easy for too long, but since March of last years has been much more restrictive.</a:t>
            </a:r>
          </a:p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r>
              <a:rPr lang="en-US" dirty="0"/>
              <a:t>Yes, there were supply chain issues that temporarily raised inflation, but there was (is?) too much total spending.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r>
              <a:rPr lang="en-US" dirty="0"/>
              <a:t>So, where are we headed?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r>
              <a:rPr lang="en-US" dirty="0"/>
              <a:t>What will the Fed do?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</p:txBody>
      </p:sp>
      <p:sp>
        <p:nvSpPr>
          <p:cNvPr id="379" name="Google Shape;379;p5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69FE-C8F6-697C-E0DA-E7A3C38D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Lat</a:t>
            </a:r>
            <a:r>
              <a:rPr lang="en-US" dirty="0"/>
              <a:t>est Numbers on Consumption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882B46-DC0C-34A8-6A9D-357450E7A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930" y="1602581"/>
            <a:ext cx="8363164" cy="42862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F3134-465C-642E-85DB-FC9B3885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617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FC44-C4DA-8A1D-2598-D381DF49E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</a:t>
            </a:r>
            <a:r>
              <a:rPr lang="en-US" dirty="0"/>
              <a:t>ecasters Are in fact Seeing the “R” Word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7F43A-342E-276A-F7E2-54A927CF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9176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>
                <a:solidFill>
                  <a:srgbClr val="1E4E79"/>
                </a:solidFill>
              </a:rPr>
              <a:t>at is a Recession?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Defined by the National Bureau of Economic Research (NBER)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</a:rPr>
              <a:t>“</a:t>
            </a: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The NBER's definition emphasizes that a recession involves a significant decline in economic activity that is spread across the economy and lasts more than a few months.”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Popular Rule of Thumb:  Two or more, consecutive quarters where Real GDP falls.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Recessions are caused by decreases in total spending.</a:t>
            </a: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4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Rea</a:t>
            </a:r>
            <a:r>
              <a:rPr lang="en-US">
                <a:solidFill>
                  <a:srgbClr val="1E4E79"/>
                </a:solidFill>
              </a:rPr>
              <a:t>l GDP Growth and Recessions</a:t>
            </a: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pic>
        <p:nvPicPr>
          <p:cNvPr id="4" name="FRED Graph Chart" descr="FRED Graph">
            <a:extLst>
              <a:ext uri="{FF2B5EF4-FFF2-40B4-BE49-F238E27FC236}">
                <a16:creationId xmlns:a16="http://schemas.microsoft.com/office/drawing/2014/main" id="{05D2245F-1D1C-0D4A-2A23-2EDF0511D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3610" y="1570038"/>
            <a:ext cx="9796346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85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4D3F-0628-D324-20C2-5A0D206B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March 3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rd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</a:t>
            </a:r>
            <a:r>
              <a:rPr lang="en-US" dirty="0"/>
              <a:t>owell Emphasized Rate Hikes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3BAB0-14E1-13ED-447C-5A1FEC51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2282CF-7E32-6975-78C0-C78784A064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38" y="1325563"/>
            <a:ext cx="5218476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54A98E-E175-B3E3-435E-724A54844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86" y="1383906"/>
            <a:ext cx="5466648" cy="48463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39218-2F01-D5F7-EBE9-695661B0CAB6}"/>
              </a:ext>
            </a:extLst>
          </p:cNvPr>
          <p:cNvSpPr txBox="1"/>
          <p:nvPr/>
        </p:nvSpPr>
        <p:spPr>
          <a:xfrm>
            <a:off x="7738356" y="1613154"/>
            <a:ext cx="21880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81BA5"/>
                </a:solidFill>
              </a:rPr>
              <a:t>Blue last week</a:t>
            </a:r>
          </a:p>
          <a:p>
            <a:r>
              <a:rPr lang="en-US" sz="1600" dirty="0">
                <a:solidFill>
                  <a:srgbClr val="A61A5D"/>
                </a:solidFill>
              </a:rPr>
              <a:t>Red two weeks ago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85A194-570A-A16C-0D97-8CF0C5FBF261}"/>
              </a:ext>
            </a:extLst>
          </p:cNvPr>
          <p:cNvCxnSpPr>
            <a:cxnSpLocks/>
          </p:cNvCxnSpPr>
          <p:nvPr/>
        </p:nvCxnSpPr>
        <p:spPr>
          <a:xfrm flipH="1">
            <a:off x="8258175" y="2307898"/>
            <a:ext cx="17002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409CAA-AA97-3ECD-8482-F8C6E4BAFB79}"/>
              </a:ext>
            </a:extLst>
          </p:cNvPr>
          <p:cNvSpPr txBox="1"/>
          <p:nvPr/>
        </p:nvSpPr>
        <p:spPr>
          <a:xfrm>
            <a:off x="10072688" y="1971675"/>
            <a:ext cx="161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Terminal rate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84170D1-DEFC-E0BD-B5BD-565EAB58E25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38" y="1292466"/>
            <a:ext cx="5262585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77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4CAC-2CBC-1A72-5E81-D2017A3C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mething Happened Over the Weekend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51FF60-83FD-B710-FC18-B7EC44802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388" y="1570038"/>
            <a:ext cx="7315363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561D8-E942-7438-55A6-1E1F92FF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29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43BE-CE2D-560A-72D1-88478304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Sili</a:t>
            </a:r>
            <a:r>
              <a:rPr lang="en-US" dirty="0"/>
              <a:t>con Valley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3B1A4-6ABB-1028-5892-B9BA0BB7B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Regional mid-sized bank with $212b in assets; $6billion in capitalization (15</a:t>
            </a:r>
            <a:r>
              <a:rPr lang="en-US" baseline="30000" dirty="0"/>
              <a:t>th</a:t>
            </a:r>
            <a:r>
              <a:rPr lang="en-US" dirty="0"/>
              <a:t> largest).</a:t>
            </a:r>
          </a:p>
          <a:p>
            <a:r>
              <a:rPr lang="en-US" dirty="0"/>
              <a:t>Focused on loans to venture capital and managing the </a:t>
            </a:r>
            <a:r>
              <a:rPr lang="en-US" dirty="0" err="1"/>
              <a:t>desposit</a:t>
            </a:r>
            <a:r>
              <a:rPr lang="en-US" dirty="0"/>
              <a:t> accounts of startups.</a:t>
            </a:r>
          </a:p>
          <a:p>
            <a:r>
              <a:rPr lang="en-US" dirty="0"/>
              <a:t>Very rapid growth in deposits and assets between 2021 and 2022, which led to big investments in “safe” long term Treasury bond.</a:t>
            </a:r>
          </a:p>
          <a:p>
            <a:r>
              <a:rPr lang="en-US" dirty="0"/>
              <a:t>The market value of these bonds fell drastically due to the Fed’s rise in interest rates.</a:t>
            </a:r>
          </a:p>
          <a:p>
            <a:r>
              <a:rPr lang="en-US" dirty="0"/>
              <a:t>No problem!  The bank does not incur “losses” unless it sells the bonds before maturity.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6B618-1A5E-0F06-4453-83E28EEE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6D36-CE69-0901-A174-952776CD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oops!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B859-FF12-7014-9F5D-B9EA97092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Concentrated and sophisticated depositors see the problem and want to get their money out (FDIC insurance guarantees deposits up to $250 thousand, and 90% above this amount!).</a:t>
            </a:r>
          </a:p>
          <a:p>
            <a:r>
              <a:rPr lang="en-US" dirty="0"/>
              <a:t>Deposit withdrawals force SVB to sell those bonds.</a:t>
            </a:r>
          </a:p>
          <a:p>
            <a:r>
              <a:rPr lang="en-US" dirty="0"/>
              <a:t>Precipitating a classic bank run and leading to the FDIC seizing the bank on Friday.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230DF-0BAA-DEDB-199C-BCE5CA9C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0EE3-CD2E-5F6E-76E0-8AE096AA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Sili</a:t>
            </a:r>
            <a:r>
              <a:rPr lang="en-US" dirty="0"/>
              <a:t>con Valley’s Not So Wonderful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BC5B3-16DA-CAC3-B848-D12B1F9A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C5FC922-507F-BBF9-1991-AB8234C490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2012156"/>
            <a:ext cx="45148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61B31-3D4B-1FFE-7926-65BDD318A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423" y="2282666"/>
            <a:ext cx="6065528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60F6-C226-2CDA-C3B9-82F61087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FDI</a:t>
            </a:r>
            <a:r>
              <a:rPr lang="en-US" dirty="0"/>
              <a:t>C Bank Closures,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9DEF-7103-24F6-05EA-AEB0F27E7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“Auction” off the failed bank; all depositors paid in full.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Payoff insured deposits and liquidate bank assets</a:t>
            </a:r>
          </a:p>
          <a:p>
            <a:r>
              <a:rPr lang="en-US" dirty="0"/>
              <a:t>Under Dodd-Frank, the FDIC is supposed to use the cheaper procedure.</a:t>
            </a:r>
          </a:p>
          <a:p>
            <a:r>
              <a:rPr lang="en-US" dirty="0"/>
              <a:t>In either case, funding comes from banks payments of deposit insurance premium.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FF24B-48B0-3780-06FC-31BB926B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A0EF-39DF-0316-DEFB-8A3B45CB2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, in This Case: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ED780-0705-C64D-9B26-5B811DFAC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Janet Yellen announced that all depositors would be paid in full, and there would be complete insurance of all bank deposits for a year.</a:t>
            </a:r>
          </a:p>
          <a:p>
            <a:r>
              <a:rPr lang="en-US" dirty="0"/>
              <a:t>Senior Executives all fired.</a:t>
            </a:r>
          </a:p>
          <a:p>
            <a:r>
              <a:rPr lang="en-US" dirty="0"/>
              <a:t>Fed created a new lending program, so that banks can borrow against Treasury bonds without realizing losses.</a:t>
            </a:r>
          </a:p>
          <a:p>
            <a:r>
              <a:rPr lang="en-US" dirty="0"/>
              <a:t>The rationale was to prevent bank run spreading to other midsize banks.</a:t>
            </a:r>
            <a:endParaRPr lang="en-US" b="0" dirty="0"/>
          </a:p>
          <a:p>
            <a:pPr lvl="1"/>
            <a:r>
              <a:rPr lang="en-US" b="1" dirty="0"/>
              <a:t>Two other banks recently closed</a:t>
            </a:r>
          </a:p>
          <a:p>
            <a:pPr lvl="1"/>
            <a:r>
              <a:rPr lang="en-US" b="1" dirty="0"/>
              <a:t>Stock prices of a number of similar sized banks have plummeted.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95041-DD4B-7929-8C86-CCDCD63F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59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9FE1-1B1D-1A47-78EC-B21FCEA0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blems with the Bailout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65A38-C520-77E2-A7ED-63F34CD39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Political:</a:t>
            </a:r>
          </a:p>
          <a:p>
            <a:pPr lvl="1"/>
            <a:r>
              <a:rPr lang="en-US" b="1" dirty="0"/>
              <a:t>Did political favoritism play a role in bailing out well connected, sophisticated silicon valley depositors.</a:t>
            </a:r>
          </a:p>
          <a:p>
            <a:pPr lvl="1"/>
            <a:r>
              <a:rPr lang="en-US" b="1" dirty="0"/>
              <a:t>Why didn’t bank regulators see this coming? </a:t>
            </a:r>
          </a:p>
          <a:p>
            <a:r>
              <a:rPr lang="en-US" dirty="0"/>
              <a:t>Economic:  has the moral hazard of “too big to fail” been increased.</a:t>
            </a:r>
          </a:p>
          <a:p>
            <a:r>
              <a:rPr lang="en-US" dirty="0"/>
              <a:t>For the Fed:  Will the Fed have to scale back its interest rate increases to prevent wide scale financial crisis?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55F05-4E27-08D1-EB79-72819DFA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06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76E3-01FE-651C-AE7F-463706B3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Sad</a:t>
            </a:r>
            <a:r>
              <a:rPr lang="en-US" dirty="0"/>
              <a:t>ly, It Looks as if Things Could Get Worse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43BC8-CBEC-DCB5-F713-3C96FC6D7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Exchange"/>
              </a:rPr>
              <a:t>Credit Suisse a large Bank (45</a:t>
            </a:r>
            <a:r>
              <a:rPr lang="en-US" i="0" baseline="30000" dirty="0">
                <a:solidFill>
                  <a:schemeClr val="accent5">
                    <a:lumMod val="50000"/>
                  </a:schemeClr>
                </a:solidFill>
                <a:effectLst/>
                <a:latin typeface="Exchange"/>
              </a:rPr>
              <a:t>th</a:t>
            </a: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Exchange"/>
              </a:rPr>
              <a:t> largest in the world) with a significant US presence is in trouble</a:t>
            </a:r>
          </a:p>
          <a:p>
            <a:pPr marL="457200" lvl="1" indent="0">
              <a:buNone/>
            </a:pPr>
            <a:r>
              <a:rPr lang="en-US" b="0" i="1" dirty="0">
                <a:solidFill>
                  <a:srgbClr val="222222"/>
                </a:solidFill>
                <a:effectLst/>
                <a:latin typeface="Exchange"/>
              </a:rPr>
              <a:t>WSJ, 3/15: “</a:t>
            </a:r>
            <a:r>
              <a:rPr lang="en-US" b="0" i="0" dirty="0">
                <a:solidFill>
                  <a:srgbClr val="222222"/>
                </a:solidFill>
                <a:effectLst/>
                <a:latin typeface="Exchange"/>
              </a:rPr>
              <a:t>Credit Suisse has been the problem child of European banking for several years. Repeated scandals </a:t>
            </a:r>
            <a:r>
              <a:rPr lang="en-US" b="0" i="0" u="sng" dirty="0">
                <a:effectLst/>
                <a:latin typeface="Exchange"/>
                <a:hlinkClick r:id="rId2"/>
              </a:rPr>
              <a:t>and financial losses</a:t>
            </a:r>
            <a:r>
              <a:rPr lang="en-US" b="0" i="0" dirty="0">
                <a:solidFill>
                  <a:srgbClr val="222222"/>
                </a:solidFill>
                <a:effectLst/>
                <a:latin typeface="Exchange"/>
              </a:rPr>
              <a:t> have hammered the 166-year-old bank, which combines a wealth-management business catering to the world’s elite rich with a Wall Street investment bank.” </a:t>
            </a:r>
            <a:endParaRPr lang="en-US" b="1" i="0" dirty="0">
              <a:solidFill>
                <a:schemeClr val="accent5">
                  <a:lumMod val="50000"/>
                </a:schemeClr>
              </a:solidFill>
              <a:effectLst/>
              <a:latin typeface="Exchange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Exchange"/>
              </a:rPr>
              <a:t>But, the danger is contagion and European bank shares were down.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DBCDA-2D95-67E1-D1C2-07A6B669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060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0CCE-D91B-9340-27BB-118C4FC0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 Suisse Takes a Beating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BE9165-6003-0D36-C410-E95557153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2226"/>
            <a:ext cx="9148964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E85BE-80A5-712F-6261-CFFEE809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3244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152D-1B69-993B-1192-247AD85E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Tur</a:t>
            </a:r>
            <a:r>
              <a:rPr lang="en-US" dirty="0"/>
              <a:t>bulence in the Treasury Market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96E9D6-3E54-249B-6F95-BBF1D7794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518" y="1570038"/>
            <a:ext cx="9148964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BAA7D-EBD0-9F6C-02B8-FD8AC2DD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1593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D1F9-7BF0-AD4B-A069-2C298A43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de: Bicycle Supply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EF06-B51E-A347-BE47-E83AEC2E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D983-DF47-2A49-82FA-0E5FFF9E2820}"/>
              </a:ext>
            </a:extLst>
          </p:cNvPr>
          <p:cNvSpPr txBox="1"/>
          <p:nvPr/>
        </p:nvSpPr>
        <p:spPr>
          <a:xfrm>
            <a:off x="8680525" y="6510508"/>
            <a:ext cx="3013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 World Development Report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258B-6534-C04C-9514-85EB5477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25" y="921081"/>
            <a:ext cx="6298754" cy="5403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B8F576-F13B-3EC5-4543-9C64E4494499}"/>
              </a:ext>
            </a:extLst>
          </p:cNvPr>
          <p:cNvSpPr txBox="1"/>
          <p:nvPr/>
        </p:nvSpPr>
        <p:spPr>
          <a:xfrm>
            <a:off x="4298201" y="3563610"/>
            <a:ext cx="40924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Next Week: Alan Deardorff</a:t>
            </a:r>
          </a:p>
        </p:txBody>
      </p:sp>
    </p:spTree>
    <p:extLst>
      <p:ext uri="{BB962C8B-B14F-4D97-AF65-F5344CB8AC3E}">
        <p14:creationId xmlns:p14="http://schemas.microsoft.com/office/powerpoint/2010/main" val="115763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(3/15): 	US Economic Update (Geoffrey </a:t>
            </a:r>
            <a:r>
              <a:rPr lang="en-US" b="1" dirty="0" err="1"/>
              <a:t>Woglom</a:t>
            </a:r>
            <a:r>
              <a:rPr lang="en-US" b="1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(3/22): 	Trade and Globalization (Alan Deardorff, University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(3/29): 	Cryptocurrencies (Geoffrey </a:t>
            </a:r>
            <a:r>
              <a:rPr lang="en-US" dirty="0" err="1"/>
              <a:t>Woglom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(4/5):	Climate Change Economics (Sarah Jacobson)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(4/12):	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D1F9-7BF0-AD4B-A069-2C298A43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de: Bicycle Supply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EF06-B51E-A347-BE47-E83AEC2E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D983-DF47-2A49-82FA-0E5FFF9E2820}"/>
              </a:ext>
            </a:extLst>
          </p:cNvPr>
          <p:cNvSpPr txBox="1"/>
          <p:nvPr/>
        </p:nvSpPr>
        <p:spPr>
          <a:xfrm>
            <a:off x="8680525" y="6510508"/>
            <a:ext cx="3013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 World Development Report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258B-6534-C04C-9514-85EB5477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25" y="921081"/>
            <a:ext cx="6298754" cy="5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5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CFEF-05E2-4673-ABA0-EE19ACCD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6204B2-99B2-4226-9178-EA778323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  Is   All the Excitement About?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25FDF2-55A1-8347-5B62-2B11B43269BD}"/>
              </a:ext>
            </a:extLst>
          </p:cNvPr>
          <p:cNvSpPr txBox="1"/>
          <p:nvPr/>
        </p:nvSpPr>
        <p:spPr>
          <a:xfrm>
            <a:off x="3839483" y="284124"/>
            <a:ext cx="109839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Was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99BCCDF-9C07-3340-810B-10BF24A95A9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95147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8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B7A5-C183-1E4B-835E-496C32B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</a:t>
            </a:r>
            <a:r>
              <a:rPr lang="en-US" dirty="0"/>
              <a:t>mate Change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73B96-75F7-FB49-8190-A32A329D0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3CE2-8E16-E944-B319-A7551E7A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7093-2A8E-4843-98F7-85D4C9C2B7D9}"/>
              </a:ext>
            </a:extLst>
          </p:cNvPr>
          <p:cNvSpPr txBox="1"/>
          <p:nvPr/>
        </p:nvSpPr>
        <p:spPr>
          <a:xfrm>
            <a:off x="2682654" y="1094730"/>
            <a:ext cx="707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FF"/>
                </a:highlight>
              </a:rPr>
              <a:t>The changing map of the world’s wine-growing regions.</a:t>
            </a:r>
          </a:p>
        </p:txBody>
      </p:sp>
      <p:pic>
        <p:nvPicPr>
          <p:cNvPr id="6" name="Picture 1" descr="https://cms.qz.com/wp-content/uploads/2017/10/wine-growing-regions-europe-usa.png?w=940&amp;strip=all&amp;quality=75">
            <a:extLst>
              <a:ext uri="{FF2B5EF4-FFF2-40B4-BE49-F238E27FC236}">
                <a16:creationId xmlns:a16="http://schemas.microsoft.com/office/drawing/2014/main" id="{FF8C78DD-43CA-7447-9CED-BA642D13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1569413"/>
            <a:ext cx="9833757" cy="4819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090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106999</TotalTime>
  <Words>1917</Words>
  <Application>Microsoft Office PowerPoint</Application>
  <PresentationFormat>Widescreen</PresentationFormat>
  <Paragraphs>301</Paragraphs>
  <Slides>50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Arimo</vt:lpstr>
      <vt:lpstr>Calibri</vt:lpstr>
      <vt:lpstr>Courier New</vt:lpstr>
      <vt:lpstr>Exchange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Trade: Bicycle Supply Chain</vt:lpstr>
      <vt:lpstr>Bitcoins: What   Is   All the Excitement About?</vt:lpstr>
      <vt:lpstr>Climate Change Economics</vt:lpstr>
      <vt:lpstr>Autonomous Vehicles</vt:lpstr>
      <vt:lpstr>Submitting Questions</vt:lpstr>
      <vt:lpstr>Credits and Disclaimer</vt:lpstr>
      <vt:lpstr>Credits and Disclaimer</vt:lpstr>
      <vt:lpstr>PowerPoint Presentation</vt:lpstr>
      <vt:lpstr>Outline for the Talk</vt:lpstr>
      <vt:lpstr>Gross Domestic Product</vt:lpstr>
      <vt:lpstr>Real GDP and ‘Potential’ during the Recovery</vt:lpstr>
      <vt:lpstr>Labor Market:  Fully Recovered?</vt:lpstr>
      <vt:lpstr>Where Have All the Workers Gone?</vt:lpstr>
      <vt:lpstr>Labor Market in Pennsylvania  </vt:lpstr>
      <vt:lpstr>Overall Good News on the Real Side</vt:lpstr>
      <vt:lpstr>Interest Rates: Era of Falling Rates Over?</vt:lpstr>
      <vt:lpstr>National Housing Market and Closer to Home</vt:lpstr>
      <vt:lpstr>The Fall in Prices is Having an Effect</vt:lpstr>
      <vt:lpstr>Stock Prices:  Rates and Recession?</vt:lpstr>
      <vt:lpstr>Inflation during the Recovery</vt:lpstr>
      <vt:lpstr>Inflation:  A Closer Look</vt:lpstr>
      <vt:lpstr>Rents Paid and Rents Asked For</vt:lpstr>
      <vt:lpstr>Wages Haven’t Kept Pace with Inflation</vt:lpstr>
      <vt:lpstr>The “Nominal”  Side</vt:lpstr>
      <vt:lpstr>Policy  Effects</vt:lpstr>
      <vt:lpstr>Accommodative Monetary Policy until 3/2022</vt:lpstr>
      <vt:lpstr>Where we Stand</vt:lpstr>
      <vt:lpstr>Latest Numbers on Consumption</vt:lpstr>
      <vt:lpstr>Forecasters Are in fact Seeing the “R” Word</vt:lpstr>
      <vt:lpstr>What is a Recession?</vt:lpstr>
      <vt:lpstr>Real GDP Growth and Recessions</vt:lpstr>
      <vt:lpstr>On March 3rd Powell Emphasized Rate Hikes</vt:lpstr>
      <vt:lpstr>Something Happened Over the Weekend</vt:lpstr>
      <vt:lpstr>Silicon Valley Bank</vt:lpstr>
      <vt:lpstr>Whoops!</vt:lpstr>
      <vt:lpstr>Silicon Valley’s Not So Wonderful Life</vt:lpstr>
      <vt:lpstr>FDIC Bank Closures, in General</vt:lpstr>
      <vt:lpstr>But, in This Case:</vt:lpstr>
      <vt:lpstr>Problems with the Bailout</vt:lpstr>
      <vt:lpstr>Sadly, It Looks as if Things Could Get Worse</vt:lpstr>
      <vt:lpstr>Credit Suisse Takes a Beating</vt:lpstr>
      <vt:lpstr>Turbulence in the Treasury Market</vt:lpstr>
      <vt:lpstr>Trade: Bicycle Supply Chain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Geoffrey Woglom</cp:lastModifiedBy>
  <cp:revision>393</cp:revision>
  <cp:lastPrinted>2022-09-09T18:17:38Z</cp:lastPrinted>
  <dcterms:created xsi:type="dcterms:W3CDTF">2017-05-03T22:30:38Z</dcterms:created>
  <dcterms:modified xsi:type="dcterms:W3CDTF">2023-03-15T15:45:53Z</dcterms:modified>
</cp:coreProperties>
</file>