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64"/>
  </p:notesMasterIdLst>
  <p:sldIdLst>
    <p:sldId id="4306" r:id="rId2"/>
    <p:sldId id="328" r:id="rId3"/>
    <p:sldId id="3935" r:id="rId4"/>
    <p:sldId id="1029" r:id="rId5"/>
    <p:sldId id="4001" r:id="rId6"/>
    <p:sldId id="4311" r:id="rId7"/>
    <p:sldId id="4182" r:id="rId8"/>
    <p:sldId id="4142" r:id="rId9"/>
    <p:sldId id="1091" r:id="rId10"/>
    <p:sldId id="3943" r:id="rId11"/>
    <p:sldId id="4349" r:id="rId12"/>
    <p:sldId id="1166" r:id="rId13"/>
    <p:sldId id="4348" r:id="rId14"/>
    <p:sldId id="3982" r:id="rId15"/>
    <p:sldId id="4358" r:id="rId16"/>
    <p:sldId id="4347" r:id="rId17"/>
    <p:sldId id="4218" r:id="rId18"/>
    <p:sldId id="317" r:id="rId19"/>
    <p:sldId id="3886" r:id="rId20"/>
    <p:sldId id="262" r:id="rId21"/>
    <p:sldId id="4217" r:id="rId22"/>
    <p:sldId id="340" r:id="rId23"/>
    <p:sldId id="4222" r:id="rId24"/>
    <p:sldId id="4147" r:id="rId25"/>
    <p:sldId id="354" r:id="rId26"/>
    <p:sldId id="4073" r:id="rId27"/>
    <p:sldId id="278" r:id="rId28"/>
    <p:sldId id="3855" r:id="rId29"/>
    <p:sldId id="4258" r:id="rId30"/>
    <p:sldId id="4316" r:id="rId31"/>
    <p:sldId id="4304" r:id="rId32"/>
    <p:sldId id="4357" r:id="rId33"/>
    <p:sldId id="4359" r:id="rId34"/>
    <p:sldId id="4223" r:id="rId35"/>
    <p:sldId id="4355" r:id="rId36"/>
    <p:sldId id="4344" r:id="rId37"/>
    <p:sldId id="4334" r:id="rId38"/>
    <p:sldId id="4336" r:id="rId39"/>
    <p:sldId id="4353" r:id="rId40"/>
    <p:sldId id="4337" r:id="rId41"/>
    <p:sldId id="4338" r:id="rId42"/>
    <p:sldId id="4063" r:id="rId43"/>
    <p:sldId id="360" r:id="rId44"/>
    <p:sldId id="4198" r:id="rId45"/>
    <p:sldId id="4225" r:id="rId46"/>
    <p:sldId id="4226" r:id="rId47"/>
    <p:sldId id="4062" r:id="rId48"/>
    <p:sldId id="4346" r:id="rId49"/>
    <p:sldId id="4012" r:id="rId50"/>
    <p:sldId id="4140" r:id="rId51"/>
    <p:sldId id="4227" r:id="rId52"/>
    <p:sldId id="4162" r:id="rId53"/>
    <p:sldId id="4190" r:id="rId54"/>
    <p:sldId id="4221" r:id="rId55"/>
    <p:sldId id="292" r:id="rId56"/>
    <p:sldId id="4216" r:id="rId57"/>
    <p:sldId id="293" r:id="rId58"/>
    <p:sldId id="290" r:id="rId59"/>
    <p:sldId id="4168" r:id="rId60"/>
    <p:sldId id="4099" r:id="rId61"/>
    <p:sldId id="1197" r:id="rId62"/>
    <p:sldId id="4053"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94830"/>
  </p:normalViewPr>
  <p:slideViewPr>
    <p:cSldViewPr snapToGrid="0" snapToObjects="1">
      <p:cViewPr varScale="1">
        <p:scale>
          <a:sx n="97" d="100"/>
          <a:sy n="97" d="100"/>
        </p:scale>
        <p:origin x="240" y="712"/>
      </p:cViewPr>
      <p:guideLst>
        <p:guide orient="horz" pos="2160"/>
        <p:guide pos="3840"/>
      </p:guideLst>
    </p:cSldViewPr>
  </p:slideViewPr>
  <p:notesTextViewPr>
    <p:cViewPr>
      <p:scale>
        <a:sx n="3" d="2"/>
        <a:sy n="3" d="2"/>
      </p:scale>
      <p:origin x="0" y="0"/>
    </p:cViewPr>
  </p:notesTextViewPr>
  <p:sorterViewPr>
    <p:cViewPr>
      <p:scale>
        <a:sx n="1" d="1"/>
        <a:sy n="1" d="1"/>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10/4/22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investopedia.com/insights/worlds-top-economies/#countries-by-gdp"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https://www.investopedia.com/insights/worlds-top-economies/#countries-by-gdp</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12</a:t>
            </a:fld>
            <a:endParaRPr lang="en-US"/>
          </a:p>
        </p:txBody>
      </p:sp>
    </p:spTree>
    <p:extLst>
      <p:ext uri="{BB962C8B-B14F-4D97-AF65-F5344CB8AC3E}">
        <p14:creationId xmlns:p14="http://schemas.microsoft.com/office/powerpoint/2010/main" val="3635190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Cpi_recent.png</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43</a:t>
            </a:fld>
            <a:endParaRPr lang="en-US"/>
          </a:p>
        </p:txBody>
      </p:sp>
    </p:spTree>
    <p:extLst>
      <p:ext uri="{BB962C8B-B14F-4D97-AF65-F5344CB8AC3E}">
        <p14:creationId xmlns:p14="http://schemas.microsoft.com/office/powerpoint/2010/main" val="2069812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Both"/>
            </a:pPr>
            <a:r>
              <a:rPr lang="en-US" dirty="0"/>
              <a:t>The fed funds rate is the interest</a:t>
            </a:r>
            <a:r>
              <a:rPr lang="en-US" baseline="0" dirty="0"/>
              <a:t> rate on overnight loans between banks. Think of it as the baseline interest rate on which banks base all other interest rates (e.g. mortgage rates)</a:t>
            </a:r>
            <a:endParaRPr lang="en-US" dirty="0"/>
          </a:p>
          <a:p>
            <a:pPr marL="228600" indent="-228600">
              <a:buAutoNum type="arabicParenBoth"/>
            </a:pPr>
            <a:r>
              <a:rPr lang="en-US" dirty="0"/>
              <a:t>FOMC</a:t>
            </a:r>
            <a:r>
              <a:rPr lang="en-US" baseline="0" dirty="0"/>
              <a:t> lowers the fed funds rate during recessions and raises the fed funds rate during expansions</a:t>
            </a:r>
          </a:p>
          <a:p>
            <a:pPr marL="228600" indent="-228600">
              <a:buAutoNum type="arabicParenBoth"/>
            </a:pPr>
            <a:r>
              <a:rPr lang="en-US" dirty="0"/>
              <a:t>Fed funds rate peaked in the 1980s as then</a:t>
            </a:r>
            <a:r>
              <a:rPr lang="en-US" baseline="0" dirty="0"/>
              <a:t> Chairman Paul Volcker sought to reign in “run away” inflation of the 1970s; doing so resulted in a recession in the early 1980s.</a:t>
            </a:r>
          </a:p>
          <a:p>
            <a:pPr marL="228600" indent="-228600">
              <a:buAutoNum type="arabicParenBoth"/>
            </a:pPr>
            <a:r>
              <a:rPr lang="en-US" baseline="0" dirty="0"/>
              <a:t>Since the 2008-09 recession, the fed funds rate has been kept near zero. </a:t>
            </a:r>
          </a:p>
          <a:p>
            <a:pPr marL="228600" indent="-228600">
              <a:buAutoNum type="arabicParenBoth"/>
            </a:pPr>
            <a:r>
              <a:rPr lang="en-US" baseline="0" dirty="0"/>
              <a:t>During the 2008-09 recession, Federal Reserve turned to unconventional tools to influence longer term interest rates to further stimulate the economy - QE</a:t>
            </a:r>
          </a:p>
          <a:p>
            <a:pPr marL="0" indent="0">
              <a:buNone/>
            </a:pPr>
            <a:endParaRPr lang="en-US" dirty="0"/>
          </a:p>
          <a:p>
            <a:pPr marL="0" indent="0">
              <a:buNone/>
            </a:pPr>
            <a:r>
              <a:rPr lang="en-US" dirty="0" err="1"/>
              <a:t>FedFunds.png</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55</a:t>
            </a:fld>
            <a:endParaRPr lang="en-US"/>
          </a:p>
        </p:txBody>
      </p:sp>
    </p:spTree>
    <p:extLst>
      <p:ext uri="{BB962C8B-B14F-4D97-AF65-F5344CB8AC3E}">
        <p14:creationId xmlns:p14="http://schemas.microsoft.com/office/powerpoint/2010/main" val="994800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err="1"/>
              <a:t>treas_recent.png</a:t>
            </a:r>
            <a:endParaRPr lang="en-US" baseline="0" dirty="0"/>
          </a:p>
        </p:txBody>
      </p:sp>
      <p:sp>
        <p:nvSpPr>
          <p:cNvPr id="4" name="Slide Number Placeholder 3"/>
          <p:cNvSpPr>
            <a:spLocks noGrp="1"/>
          </p:cNvSpPr>
          <p:nvPr>
            <p:ph type="sldNum" sz="quarter" idx="10"/>
          </p:nvPr>
        </p:nvSpPr>
        <p:spPr/>
        <p:txBody>
          <a:bodyPr/>
          <a:lstStyle/>
          <a:p>
            <a:fld id="{39F294D8-753E-E842-8CF8-893A8D4FD7E5}" type="slidenum">
              <a:rPr lang="en-US" smtClean="0"/>
              <a:t>57</a:t>
            </a:fld>
            <a:endParaRPr lang="en-US"/>
          </a:p>
        </p:txBody>
      </p:sp>
    </p:spTree>
    <p:extLst>
      <p:ext uri="{BB962C8B-B14F-4D97-AF65-F5344CB8AC3E}">
        <p14:creationId xmlns:p14="http://schemas.microsoft.com/office/powerpoint/2010/main" val="375653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58</a:t>
            </a:fld>
            <a:endParaRPr lang="en-US"/>
          </a:p>
        </p:txBody>
      </p:sp>
    </p:spTree>
    <p:extLst>
      <p:ext uri="{BB962C8B-B14F-4D97-AF65-F5344CB8AC3E}">
        <p14:creationId xmlns:p14="http://schemas.microsoft.com/office/powerpoint/2010/main" val="2940598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Graph: </a:t>
            </a:r>
            <a:r>
              <a:rPr lang="en-US" b="1" baseline="0" dirty="0" err="1"/>
              <a:t>gdp_pot_grow.png</a:t>
            </a: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The Point: </a:t>
            </a:r>
            <a:r>
              <a:rPr lang="en-US" baseline="0" dirty="0"/>
              <a:t>From 1990 – 2007, average annual US GDP growth pre-crisis is 2.94%. However, post-crisis US GDP growth is 2.19% (0.75 percentage points lower). Why is has the recovery been sluggish?</a:t>
            </a:r>
          </a:p>
          <a:p>
            <a:pPr marL="0" indent="0">
              <a:buNone/>
            </a:pPr>
            <a:endParaRPr lang="en-US" dirty="0"/>
          </a:p>
          <a:p>
            <a:pPr marL="0" indent="0">
              <a:buNone/>
            </a:pPr>
            <a:r>
              <a:rPr lang="en-US" b="1" dirty="0"/>
              <a:t>Note: </a:t>
            </a:r>
            <a:r>
              <a:rPr lang="en-US" dirty="0"/>
              <a:t>At the</a:t>
            </a:r>
            <a:r>
              <a:rPr lang="en-US" baseline="0" dirty="0"/>
              <a:t> recession’s height, the gap between quarterly GDP growth and potential growth was 2.5 percentage points.</a:t>
            </a:r>
          </a:p>
        </p:txBody>
      </p:sp>
      <p:sp>
        <p:nvSpPr>
          <p:cNvPr id="4" name="Slide Number Placeholder 3"/>
          <p:cNvSpPr>
            <a:spLocks noGrp="1"/>
          </p:cNvSpPr>
          <p:nvPr>
            <p:ph type="sldNum" sz="quarter" idx="10"/>
          </p:nvPr>
        </p:nvSpPr>
        <p:spPr/>
        <p:txBody>
          <a:bodyPr/>
          <a:lstStyle/>
          <a:p>
            <a:fld id="{39F294D8-753E-E842-8CF8-893A8D4FD7E5}" type="slidenum">
              <a:rPr lang="en-US" smtClean="0"/>
              <a:t>18</a:t>
            </a:fld>
            <a:endParaRPr lang="en-US"/>
          </a:p>
        </p:txBody>
      </p:sp>
    </p:spTree>
    <p:extLst>
      <p:ext uri="{BB962C8B-B14F-4D97-AF65-F5344CB8AC3E}">
        <p14:creationId xmlns:p14="http://schemas.microsoft.com/office/powerpoint/2010/main" val="1161056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Recall:</a:t>
            </a:r>
            <a:r>
              <a:rPr lang="en-US" dirty="0"/>
              <a:t> GDP is measures production of an economy;</a:t>
            </a:r>
            <a:r>
              <a:rPr lang="en-US" baseline="0" dirty="0"/>
              <a:t> we often measure GDP as the sum of spending on final goods/services produced within an economy. The first three categories (C,I,G) contain spending on both domestically and foreign produced goods. To accurately measure domestic production, we subtract domestic consumption of foreign goods (imports).</a:t>
            </a:r>
          </a:p>
          <a:p>
            <a:pPr marL="0" indent="0">
              <a:buNone/>
            </a:pPr>
            <a:endParaRPr lang="en-US" dirty="0"/>
          </a:p>
          <a:p>
            <a:pPr marL="0" indent="0">
              <a:buNone/>
            </a:pPr>
            <a:r>
              <a:rPr lang="en-US" b="1" dirty="0"/>
              <a:t>The Point:</a:t>
            </a:r>
            <a:r>
              <a:rPr lang="en-US" b="1" baseline="0" dirty="0"/>
              <a:t> </a:t>
            </a:r>
            <a:r>
              <a:rPr lang="en-US" dirty="0"/>
              <a:t>Analysis</a:t>
            </a:r>
            <a:r>
              <a:rPr lang="en-US" baseline="0" dirty="0"/>
              <a:t> of components of GDP as well as the production side of the economy should provide a comprehensive picture of the US economic landscape</a:t>
            </a:r>
          </a:p>
          <a:p>
            <a:pPr marL="228600" indent="-228600">
              <a:buAutoNum type="arabicParenBoth"/>
            </a:pP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20</a:t>
            </a:fld>
            <a:endParaRPr lang="en-US"/>
          </a:p>
        </p:txBody>
      </p:sp>
    </p:spTree>
    <p:extLst>
      <p:ext uri="{BB962C8B-B14F-4D97-AF65-F5344CB8AC3E}">
        <p14:creationId xmlns:p14="http://schemas.microsoft.com/office/powerpoint/2010/main" val="3135913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dirty="0"/>
              <a:t>Average GDP growth from</a:t>
            </a:r>
            <a:r>
              <a:rPr lang="en-US" baseline="0" dirty="0"/>
              <a:t> 1990-2007 is 2.99% and from 2010+ is 2.19%</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baseline="0" dirty="0"/>
              <a:t>Average Consumption contribution from 1990-2007 is 2.16 percentage points and from 2010+ is 1.67 percentage points</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22</a:t>
            </a:fld>
            <a:endParaRPr lang="en-US"/>
          </a:p>
        </p:txBody>
      </p:sp>
    </p:spTree>
    <p:extLst>
      <p:ext uri="{BB962C8B-B14F-4D97-AF65-F5344CB8AC3E}">
        <p14:creationId xmlns:p14="http://schemas.microsoft.com/office/powerpoint/2010/main" val="436258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dirty="0"/>
              <a:t>Average GDP growth from</a:t>
            </a:r>
            <a:r>
              <a:rPr lang="en-US" baseline="0" dirty="0"/>
              <a:t> 1990-2007 is 2.99% and from 2010+ is 2.19%</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baseline="0" dirty="0"/>
              <a:t>Average Consumption contribution from 1990-2007 is 2.16 percentage points and from 2010+ is 1.67 percentage points</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23</a:t>
            </a:fld>
            <a:endParaRPr lang="en-US"/>
          </a:p>
        </p:txBody>
      </p:sp>
    </p:spTree>
    <p:extLst>
      <p:ext uri="{BB962C8B-B14F-4D97-AF65-F5344CB8AC3E}">
        <p14:creationId xmlns:p14="http://schemas.microsoft.com/office/powerpoint/2010/main" val="3511131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PAYEMS.png</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25</a:t>
            </a:fld>
            <a:endParaRPr lang="en-US"/>
          </a:p>
        </p:txBody>
      </p:sp>
    </p:spTree>
    <p:extLst>
      <p:ext uri="{BB962C8B-B14F-4D97-AF65-F5344CB8AC3E}">
        <p14:creationId xmlns:p14="http://schemas.microsoft.com/office/powerpoint/2010/main" val="49546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PAYEMS.png</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26</a:t>
            </a:fld>
            <a:endParaRPr lang="en-US"/>
          </a:p>
        </p:txBody>
      </p:sp>
    </p:spTree>
    <p:extLst>
      <p:ext uri="{BB962C8B-B14F-4D97-AF65-F5344CB8AC3E}">
        <p14:creationId xmlns:p14="http://schemas.microsoft.com/office/powerpoint/2010/main" val="2497379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err="1"/>
              <a:t>payroll_recent.png</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27</a:t>
            </a:fld>
            <a:endParaRPr lang="en-US"/>
          </a:p>
        </p:txBody>
      </p:sp>
    </p:spTree>
    <p:extLst>
      <p:ext uri="{BB962C8B-B14F-4D97-AF65-F5344CB8AC3E}">
        <p14:creationId xmlns:p14="http://schemas.microsoft.com/office/powerpoint/2010/main" val="4026140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3ad46f3b31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13ad46f3b31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26006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3"/>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4"/>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 id="2147483735" r:id="rId11"/>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file:////Volumes/Promise%20Pegasus/FileShare/NEED/LocalGraphs/National/gdp_shares.png"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file:////Volumes/Promise%20Pegasus/FileShare/NEED/LocalGraphs/National/emp_shares.png"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file:////Volumes/Promise%20Pegasus/FileShare/NEED/LocalGraphs/Counties/MN/Hennepin/emp_shares.png"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GDP/gdp_pot_grow.pn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GDP/gdp_panValues.png"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GDP_Contributions/contrib_Consumption.pn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GDP_Contributions/contrib_Private_Inv.pn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Productivity/INDPRO.png"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Employment/PAYEMS.pn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Employment/PAYEMS_recent.pn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Employment/payroll_pandemic.pn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file:////Users/Jon/NEED%20Dropbox/Presentations/Coronavirus/Images/emp_lowwage.png"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Employment/CLF16OV_COVID.png"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file:////Volumes/Promise%20Pegasus/FileShare/NEED/LocalGraphs/Counties/MN/Hennepin/laus_emp.png" TargetMode="External"/><Relationship Id="rId2" Type="http://schemas.openxmlformats.org/officeDocument/2006/relationships/image" Target="../media/image26.png"/><Relationship Id="rId1" Type="http://schemas.openxmlformats.org/officeDocument/2006/relationships/slideLayout" Target="../slideLayouts/slideLayout4.xml"/><Relationship Id="rId5" Type="http://schemas.openxmlformats.org/officeDocument/2006/relationships/image" Target="file:////Volumes/Promise%20Pegasus/FileShare/NEED/LocalGraphs/Counties/MN/Hennepin/laus_lf.png" TargetMode="Externa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hyperlink" Target="https://fred.stlouisfed.org/graph/?g=TSfI"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file:////Users/Jon/NEED%20Dropbox/Presentations/0Documents/Template/Delegate_Map.png"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file:////Users/Jon/NEED%20Dropbox/Presentations/0Documents/Template/legend.png" TargetMode="Externa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Inflation/cpi_veryrecent.png"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Gasoline/nom_retailgas.png" TargetMode="External"/><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file:////Volumes/Promise%20Pegasus/FileShare/Presentations/Base_New/Charts/0.USGraphs/Gasoline/retailgas.png" TargetMode="External"/><Relationship Id="rId4" Type="http://schemas.openxmlformats.org/officeDocument/2006/relationships/image" Target="../media/image36.png"/></Relationships>
</file>

<file path=ppt/slides/_rels/slide45.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Inflation/cpi_Fuel.png" TargetMode="External"/><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Inflation/cpi_Food.png" TargetMode="External"/><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Spending/Goods_v_Services.png" TargetMode="External"/><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Inflation/buildingcosts.png" TargetMode="External"/><Relationship Id="rId2" Type="http://schemas.openxmlformats.org/officeDocument/2006/relationships/image" Target="../media/image42.png"/><Relationship Id="rId1" Type="http://schemas.openxmlformats.org/officeDocument/2006/relationships/slideLayout" Target="../slideLayouts/slideLayout4.xml"/><Relationship Id="rId5" Type="http://schemas.openxmlformats.org/officeDocument/2006/relationships/image" Target="file:////Volumes/Promise%20Pegasus/FileShare/Presentations/Base_New/Charts/0.USGraphs/Inflation/usedcars.png" TargetMode="External"/><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SupplyChain/SupplyChainPressureIndex.png" TargetMode="External"/><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Inflation/PCE_recent.png" TargetMode="External"/><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Inflation/infl_exp.png" TargetMode="External"/><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Monetary/treas_recent.png"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Housing/mort_recent.png"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62.xml.rels><?xml version="1.0" encoding="UTF-8" standalone="yes"?>
<Relationships xmlns="http://schemas.openxmlformats.org/package/2006/relationships"><Relationship Id="rId2" Type="http://schemas.openxmlformats.org/officeDocument/2006/relationships/hyperlink" Target="http://www.needelegation.org/LocalGraphs"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a:t>
            </a:r>
            <a:r>
              <a:rPr lang="en-US" sz="3600" i="1" dirty="0"/>
              <a:t>Fall</a:t>
            </a:r>
            <a:r>
              <a:rPr lang="en-US" sz="3600" b="1" i="1" dirty="0"/>
              <a:t> 2022</a:t>
            </a:r>
          </a:p>
          <a:p>
            <a:pPr>
              <a:lnSpc>
                <a:spcPct val="100000"/>
              </a:lnSpc>
              <a:spcBef>
                <a:spcPts val="0"/>
              </a:spcBef>
            </a:pPr>
            <a:r>
              <a:rPr lang="en-US" sz="4400" dirty="0"/>
              <a:t>Contemporary Economic Policy Issues</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University of Minnesota</a:t>
            </a:r>
          </a:p>
          <a:p>
            <a:pPr>
              <a:lnSpc>
                <a:spcPct val="100000"/>
              </a:lnSpc>
              <a:spcBef>
                <a:spcPts val="0"/>
              </a:spcBef>
            </a:pPr>
            <a:r>
              <a:rPr lang="en-US" sz="3100" dirty="0">
                <a:solidFill>
                  <a:schemeClr val="tx2"/>
                </a:solidFill>
              </a:rPr>
              <a:t>Fall, 2022</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1385401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7E6F9-A980-2348-88F6-87696A437026}"/>
              </a:ext>
            </a:extLst>
          </p:cNvPr>
          <p:cNvSpPr>
            <a:spLocks noGrp="1"/>
          </p:cNvSpPr>
          <p:nvPr>
            <p:ph type="title"/>
          </p:nvPr>
        </p:nvSpPr>
        <p:spPr>
          <a:xfrm>
            <a:off x="745600" y="0"/>
            <a:ext cx="10515600" cy="1325563"/>
          </a:xfrm>
        </p:spPr>
        <p:txBody>
          <a:bodyPr/>
          <a:lstStyle/>
          <a:p>
            <a:r>
              <a:rPr lang="en-US" dirty="0">
                <a:solidFill>
                  <a:schemeClr val="bg1"/>
                </a:solidFill>
              </a:rPr>
              <a:t>Out</a:t>
            </a:r>
            <a:r>
              <a:rPr lang="en-US" dirty="0"/>
              <a:t>line</a:t>
            </a:r>
          </a:p>
        </p:txBody>
      </p:sp>
      <p:sp>
        <p:nvSpPr>
          <p:cNvPr id="3" name="Content Placeholder 2">
            <a:extLst>
              <a:ext uri="{FF2B5EF4-FFF2-40B4-BE49-F238E27FC236}">
                <a16:creationId xmlns:a16="http://schemas.microsoft.com/office/drawing/2014/main" id="{609E8607-FDD7-E740-A0B8-3B94245F7859}"/>
              </a:ext>
            </a:extLst>
          </p:cNvPr>
          <p:cNvSpPr>
            <a:spLocks noGrp="1"/>
          </p:cNvSpPr>
          <p:nvPr>
            <p:ph idx="1"/>
          </p:nvPr>
        </p:nvSpPr>
        <p:spPr>
          <a:xfrm>
            <a:off x="2814493" y="1602225"/>
            <a:ext cx="6563014" cy="4351338"/>
          </a:xfrm>
        </p:spPr>
        <p:txBody>
          <a:bodyPr>
            <a:normAutofit/>
          </a:bodyPr>
          <a:lstStyle/>
          <a:p>
            <a:r>
              <a:rPr lang="en-US" dirty="0"/>
              <a:t>About the U.S. Economy</a:t>
            </a:r>
          </a:p>
          <a:p>
            <a:r>
              <a:rPr lang="en-US" dirty="0"/>
              <a:t>Recession – The State of the US Economy</a:t>
            </a:r>
          </a:p>
          <a:p>
            <a:r>
              <a:rPr lang="en-US" dirty="0"/>
              <a:t>Global Comparisons</a:t>
            </a:r>
          </a:p>
          <a:p>
            <a:r>
              <a:rPr lang="en-US" dirty="0"/>
              <a:t>Inflation</a:t>
            </a:r>
          </a:p>
          <a:p>
            <a:r>
              <a:rPr lang="en-US" dirty="0"/>
              <a:t>Summary</a:t>
            </a:r>
          </a:p>
        </p:txBody>
      </p:sp>
      <p:sp>
        <p:nvSpPr>
          <p:cNvPr id="4" name="Slide Number Placeholder 3">
            <a:extLst>
              <a:ext uri="{FF2B5EF4-FFF2-40B4-BE49-F238E27FC236}">
                <a16:creationId xmlns:a16="http://schemas.microsoft.com/office/drawing/2014/main" id="{B99924DA-FE6F-254B-8EBF-5C58B48D45F1}"/>
              </a:ext>
            </a:extLst>
          </p:cNvPr>
          <p:cNvSpPr>
            <a:spLocks noGrp="1"/>
          </p:cNvSpPr>
          <p:nvPr>
            <p:ph type="sldNum" sz="quarter" idx="12"/>
          </p:nvPr>
        </p:nvSpPr>
        <p:spPr/>
        <p:txBody>
          <a:bodyPr/>
          <a:lstStyle/>
          <a:p>
            <a:fld id="{D9F085D5-EC86-4F6A-B501-C1359CB39116}" type="slidenum">
              <a:rPr lang="en-GB" smtClean="0"/>
              <a:t>10</a:t>
            </a:fld>
            <a:endParaRPr lang="en-GB" dirty="0"/>
          </a:p>
        </p:txBody>
      </p:sp>
    </p:spTree>
    <p:extLst>
      <p:ext uri="{BB962C8B-B14F-4D97-AF65-F5344CB8AC3E}">
        <p14:creationId xmlns:p14="http://schemas.microsoft.com/office/powerpoint/2010/main" val="955385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7EA9A-3C36-4643-A6DF-0C6CABDC8583}"/>
              </a:ext>
            </a:extLst>
          </p:cNvPr>
          <p:cNvSpPr>
            <a:spLocks noGrp="1"/>
          </p:cNvSpPr>
          <p:nvPr>
            <p:ph type="title"/>
          </p:nvPr>
        </p:nvSpPr>
        <p:spPr>
          <a:xfrm>
            <a:off x="1004456" y="0"/>
            <a:ext cx="10515600" cy="1325563"/>
          </a:xfrm>
        </p:spPr>
        <p:txBody>
          <a:bodyPr/>
          <a:lstStyle/>
          <a:p>
            <a:r>
              <a:rPr lang="en-US" dirty="0">
                <a:solidFill>
                  <a:schemeClr val="bg1"/>
                </a:solidFill>
              </a:rPr>
              <a:t>So</a:t>
            </a:r>
            <a:r>
              <a:rPr lang="en-US" dirty="0"/>
              <a:t>me Basic Statistics</a:t>
            </a:r>
          </a:p>
        </p:txBody>
      </p:sp>
      <p:graphicFrame>
        <p:nvGraphicFramePr>
          <p:cNvPr id="5" name="Table 5">
            <a:extLst>
              <a:ext uri="{FF2B5EF4-FFF2-40B4-BE49-F238E27FC236}">
                <a16:creationId xmlns:a16="http://schemas.microsoft.com/office/drawing/2014/main" id="{A1F32882-32CA-7F48-B318-EB2AC54163CE}"/>
              </a:ext>
            </a:extLst>
          </p:cNvPr>
          <p:cNvGraphicFramePr>
            <a:graphicFrameLocks noGrp="1"/>
          </p:cNvGraphicFramePr>
          <p:nvPr>
            <p:ph idx="1"/>
            <p:extLst>
              <p:ext uri="{D42A27DB-BD31-4B8C-83A1-F6EECF244321}">
                <p14:modId xmlns:p14="http://schemas.microsoft.com/office/powerpoint/2010/main" val="3750876931"/>
              </p:ext>
            </p:extLst>
          </p:nvPr>
        </p:nvGraphicFramePr>
        <p:xfrm>
          <a:off x="2342327" y="1096963"/>
          <a:ext cx="7839858" cy="4465112"/>
        </p:xfrm>
        <a:graphic>
          <a:graphicData uri="http://schemas.openxmlformats.org/drawingml/2006/table">
            <a:tbl>
              <a:tblPr firstRow="1" bandRow="1">
                <a:tableStyleId>{5C22544A-7EE6-4342-B048-85BDC9FD1C3A}</a:tableStyleId>
              </a:tblPr>
              <a:tblGrid>
                <a:gridCol w="4197248">
                  <a:extLst>
                    <a:ext uri="{9D8B030D-6E8A-4147-A177-3AD203B41FA5}">
                      <a16:colId xmlns:a16="http://schemas.microsoft.com/office/drawing/2014/main" val="1312289277"/>
                    </a:ext>
                  </a:extLst>
                </a:gridCol>
                <a:gridCol w="3642610">
                  <a:extLst>
                    <a:ext uri="{9D8B030D-6E8A-4147-A177-3AD203B41FA5}">
                      <a16:colId xmlns:a16="http://schemas.microsoft.com/office/drawing/2014/main" val="2451204267"/>
                    </a:ext>
                  </a:extLst>
                </a:gridCol>
              </a:tblGrid>
              <a:tr h="632887">
                <a:tc>
                  <a:txBody>
                    <a:bodyPr/>
                    <a:lstStyle/>
                    <a:p>
                      <a:r>
                        <a:rPr lang="en-US" sz="2400" dirty="0"/>
                        <a:t>Statistic:</a:t>
                      </a:r>
                    </a:p>
                  </a:txBody>
                  <a:tcPr anchor="b"/>
                </a:tc>
                <a:tc>
                  <a:txBody>
                    <a:bodyPr/>
                    <a:lstStyle/>
                    <a:p>
                      <a:pPr algn="ctr"/>
                      <a:r>
                        <a:rPr lang="en-US" sz="2400" dirty="0"/>
                        <a:t>Value</a:t>
                      </a:r>
                    </a:p>
                  </a:txBody>
                  <a:tcPr anchor="b"/>
                </a:tc>
                <a:extLst>
                  <a:ext uri="{0D108BD9-81ED-4DB2-BD59-A6C34878D82A}">
                    <a16:rowId xmlns:a16="http://schemas.microsoft.com/office/drawing/2014/main" val="4094460252"/>
                  </a:ext>
                </a:extLst>
              </a:tr>
              <a:tr h="632887">
                <a:tc>
                  <a:txBody>
                    <a:bodyPr/>
                    <a:lstStyle/>
                    <a:p>
                      <a:r>
                        <a:rPr lang="en-US" sz="2400" dirty="0"/>
                        <a:t>Population</a:t>
                      </a:r>
                    </a:p>
                  </a:txBody>
                  <a:tcPr anchor="ctr"/>
                </a:tc>
                <a:tc>
                  <a:txBody>
                    <a:bodyPr/>
                    <a:lstStyle/>
                    <a:p>
                      <a:pPr algn="ctr"/>
                      <a:r>
                        <a:rPr lang="en-US" sz="2400" dirty="0"/>
                        <a:t>333.1 Million</a:t>
                      </a:r>
                    </a:p>
                  </a:txBody>
                  <a:tcPr anchor="ctr"/>
                </a:tc>
                <a:extLst>
                  <a:ext uri="{0D108BD9-81ED-4DB2-BD59-A6C34878D82A}">
                    <a16:rowId xmlns:a16="http://schemas.microsoft.com/office/drawing/2014/main" val="2628399478"/>
                  </a:ext>
                </a:extLst>
              </a:tr>
              <a:tr h="632887">
                <a:tc>
                  <a:txBody>
                    <a:bodyPr/>
                    <a:lstStyle/>
                    <a:p>
                      <a:r>
                        <a:rPr lang="en-US" sz="2400" dirty="0"/>
                        <a:t>Labor Force</a:t>
                      </a:r>
                    </a:p>
                  </a:txBody>
                  <a:tcPr anchor="ctr"/>
                </a:tc>
                <a:tc>
                  <a:txBody>
                    <a:bodyPr/>
                    <a:lstStyle/>
                    <a:p>
                      <a:pPr algn="ctr"/>
                      <a:r>
                        <a:rPr lang="en-US" sz="2400" dirty="0"/>
                        <a:t>164.7 Million</a:t>
                      </a:r>
                    </a:p>
                  </a:txBody>
                  <a:tcPr anchor="ctr"/>
                </a:tc>
                <a:extLst>
                  <a:ext uri="{0D108BD9-81ED-4DB2-BD59-A6C34878D82A}">
                    <a16:rowId xmlns:a16="http://schemas.microsoft.com/office/drawing/2014/main" val="47377635"/>
                  </a:ext>
                </a:extLst>
              </a:tr>
              <a:tr h="632887">
                <a:tc>
                  <a:txBody>
                    <a:bodyPr/>
                    <a:lstStyle/>
                    <a:p>
                      <a:r>
                        <a:rPr lang="en-US" sz="2400" dirty="0"/>
                        <a:t>Employment</a:t>
                      </a:r>
                    </a:p>
                  </a:txBody>
                  <a:tcPr anchor="ctr"/>
                </a:tc>
                <a:tc>
                  <a:txBody>
                    <a:bodyPr/>
                    <a:lstStyle/>
                    <a:p>
                      <a:pPr algn="ctr"/>
                      <a:r>
                        <a:rPr lang="en-US" sz="2400" dirty="0"/>
                        <a:t>152.7 Million</a:t>
                      </a:r>
                    </a:p>
                  </a:txBody>
                  <a:tcPr anchor="ctr"/>
                </a:tc>
                <a:extLst>
                  <a:ext uri="{0D108BD9-81ED-4DB2-BD59-A6C34878D82A}">
                    <a16:rowId xmlns:a16="http://schemas.microsoft.com/office/drawing/2014/main" val="21105078"/>
                  </a:ext>
                </a:extLst>
              </a:tr>
              <a:tr h="686314">
                <a:tc>
                  <a:txBody>
                    <a:bodyPr/>
                    <a:lstStyle/>
                    <a:p>
                      <a:r>
                        <a:rPr lang="en-US" sz="2400" dirty="0"/>
                        <a:t>Gross Domestic Product (GDP)</a:t>
                      </a:r>
                    </a:p>
                  </a:txBody>
                  <a:tcPr anchor="ctr"/>
                </a:tc>
                <a:tc>
                  <a:txBody>
                    <a:bodyPr/>
                    <a:lstStyle/>
                    <a:p>
                      <a:pPr algn="ctr"/>
                      <a:r>
                        <a:rPr lang="en-US" sz="2400" dirty="0"/>
                        <a:t>$24.9 Trillion</a:t>
                      </a:r>
                    </a:p>
                  </a:txBody>
                  <a:tcPr anchor="ctr"/>
                </a:tc>
                <a:extLst>
                  <a:ext uri="{0D108BD9-81ED-4DB2-BD59-A6C34878D82A}">
                    <a16:rowId xmlns:a16="http://schemas.microsoft.com/office/drawing/2014/main" val="1709001420"/>
                  </a:ext>
                </a:extLst>
              </a:tr>
              <a:tr h="614363">
                <a:tc>
                  <a:txBody>
                    <a:bodyPr/>
                    <a:lstStyle/>
                    <a:p>
                      <a:r>
                        <a:rPr lang="en-US" sz="2400" dirty="0"/>
                        <a:t>Income per Capita</a:t>
                      </a:r>
                    </a:p>
                  </a:txBody>
                  <a:tcPr anchor="ctr"/>
                </a:tc>
                <a:tc>
                  <a:txBody>
                    <a:bodyPr/>
                    <a:lstStyle/>
                    <a:p>
                      <a:pPr algn="ctr"/>
                      <a:r>
                        <a:rPr lang="en-US" sz="2400" dirty="0"/>
                        <a:t>$64,908</a:t>
                      </a:r>
                    </a:p>
                  </a:txBody>
                  <a:tcPr anchor="ctr"/>
                </a:tc>
                <a:extLst>
                  <a:ext uri="{0D108BD9-81ED-4DB2-BD59-A6C34878D82A}">
                    <a16:rowId xmlns:a16="http://schemas.microsoft.com/office/drawing/2014/main" val="2239538101"/>
                  </a:ext>
                </a:extLst>
              </a:tr>
              <a:tr h="632887">
                <a:tc>
                  <a:txBody>
                    <a:bodyPr/>
                    <a:lstStyle/>
                    <a:p>
                      <a:r>
                        <a:rPr lang="en-US" sz="2400" dirty="0"/>
                        <a:t>Ave. Hourly Earnings</a:t>
                      </a:r>
                    </a:p>
                  </a:txBody>
                  <a:tcPr anchor="ctr"/>
                </a:tc>
                <a:tc>
                  <a:txBody>
                    <a:bodyPr/>
                    <a:lstStyle/>
                    <a:p>
                      <a:pPr algn="ctr"/>
                      <a:r>
                        <a:rPr lang="en-US" sz="2400" dirty="0"/>
                        <a:t>$32.36</a:t>
                      </a:r>
                    </a:p>
                  </a:txBody>
                  <a:tcPr anchor="ctr"/>
                </a:tc>
                <a:extLst>
                  <a:ext uri="{0D108BD9-81ED-4DB2-BD59-A6C34878D82A}">
                    <a16:rowId xmlns:a16="http://schemas.microsoft.com/office/drawing/2014/main" val="90563970"/>
                  </a:ext>
                </a:extLst>
              </a:tr>
            </a:tbl>
          </a:graphicData>
        </a:graphic>
      </p:graphicFrame>
      <p:sp>
        <p:nvSpPr>
          <p:cNvPr id="4" name="Slide Number Placeholder 3">
            <a:extLst>
              <a:ext uri="{FF2B5EF4-FFF2-40B4-BE49-F238E27FC236}">
                <a16:creationId xmlns:a16="http://schemas.microsoft.com/office/drawing/2014/main" id="{73250105-51EA-004E-ACC2-10F4529AFF06}"/>
              </a:ext>
            </a:extLst>
          </p:cNvPr>
          <p:cNvSpPr>
            <a:spLocks noGrp="1"/>
          </p:cNvSpPr>
          <p:nvPr>
            <p:ph type="sldNum" sz="quarter" idx="12"/>
          </p:nvPr>
        </p:nvSpPr>
        <p:spPr/>
        <p:txBody>
          <a:bodyPr/>
          <a:lstStyle/>
          <a:p>
            <a:fld id="{D9F085D5-EC86-4F6A-B501-C1359CB39116}" type="slidenum">
              <a:rPr lang="en-GB" smtClean="0"/>
              <a:t>11</a:t>
            </a:fld>
            <a:endParaRPr lang="en-GB"/>
          </a:p>
        </p:txBody>
      </p:sp>
    </p:spTree>
    <p:extLst>
      <p:ext uri="{BB962C8B-B14F-4D97-AF65-F5344CB8AC3E}">
        <p14:creationId xmlns:p14="http://schemas.microsoft.com/office/powerpoint/2010/main" val="3289929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36306-E787-8C4F-BBB6-C58FB5637541}"/>
              </a:ext>
            </a:extLst>
          </p:cNvPr>
          <p:cNvSpPr>
            <a:spLocks noGrp="1"/>
          </p:cNvSpPr>
          <p:nvPr>
            <p:ph type="title"/>
          </p:nvPr>
        </p:nvSpPr>
        <p:spPr>
          <a:xfrm>
            <a:off x="722450" y="0"/>
            <a:ext cx="10515600" cy="1325563"/>
          </a:xfrm>
        </p:spPr>
        <p:txBody>
          <a:bodyPr/>
          <a:lstStyle/>
          <a:p>
            <a:r>
              <a:rPr lang="en-US" dirty="0">
                <a:solidFill>
                  <a:schemeClr val="bg1"/>
                </a:solidFill>
              </a:rPr>
              <a:t>U.S.</a:t>
            </a:r>
            <a:r>
              <a:rPr lang="en-US" dirty="0"/>
              <a:t> Economy in Global Perspective</a:t>
            </a:r>
          </a:p>
        </p:txBody>
      </p:sp>
      <p:sp>
        <p:nvSpPr>
          <p:cNvPr id="4" name="Slide Number Placeholder 3">
            <a:extLst>
              <a:ext uri="{FF2B5EF4-FFF2-40B4-BE49-F238E27FC236}">
                <a16:creationId xmlns:a16="http://schemas.microsoft.com/office/drawing/2014/main" id="{D88DC48F-C405-BA42-B876-B4DBBD174CCC}"/>
              </a:ext>
            </a:extLst>
          </p:cNvPr>
          <p:cNvSpPr>
            <a:spLocks noGrp="1"/>
          </p:cNvSpPr>
          <p:nvPr>
            <p:ph type="sldNum" sz="quarter" idx="12"/>
          </p:nvPr>
        </p:nvSpPr>
        <p:spPr/>
        <p:txBody>
          <a:bodyPr/>
          <a:lstStyle/>
          <a:p>
            <a:fld id="{D9F085D5-EC86-4F6A-B501-C1359CB39116}" type="slidenum">
              <a:rPr lang="en-GB" smtClean="0"/>
              <a:t>12</a:t>
            </a:fld>
            <a:endParaRPr lang="en-GB"/>
          </a:p>
        </p:txBody>
      </p:sp>
      <p:sp>
        <p:nvSpPr>
          <p:cNvPr id="9" name="TextBox 8">
            <a:extLst>
              <a:ext uri="{FF2B5EF4-FFF2-40B4-BE49-F238E27FC236}">
                <a16:creationId xmlns:a16="http://schemas.microsoft.com/office/drawing/2014/main" id="{EE4BB2E5-5518-F949-B9FE-33D8AFCB324E}"/>
              </a:ext>
            </a:extLst>
          </p:cNvPr>
          <p:cNvSpPr txBox="1"/>
          <p:nvPr/>
        </p:nvSpPr>
        <p:spPr>
          <a:xfrm>
            <a:off x="1268544" y="1453274"/>
            <a:ext cx="4318811" cy="2246769"/>
          </a:xfrm>
          <a:prstGeom prst="rect">
            <a:avLst/>
          </a:prstGeom>
          <a:noFill/>
        </p:spPr>
        <p:txBody>
          <a:bodyPr wrap="none" rtlCol="0">
            <a:spAutoFit/>
          </a:bodyPr>
          <a:lstStyle/>
          <a:p>
            <a:pPr algn="ctr"/>
            <a:r>
              <a:rPr lang="en-US" sz="2800" b="1" dirty="0"/>
              <a:t>U.S. Nominal GDP:  </a:t>
            </a:r>
          </a:p>
          <a:p>
            <a:pPr algn="ctr"/>
            <a:endParaRPr lang="en-US" sz="2800" b="1" dirty="0"/>
          </a:p>
          <a:p>
            <a:pPr algn="ctr"/>
            <a:r>
              <a:rPr lang="en-US" sz="2800" b="1" dirty="0"/>
              <a:t>$</a:t>
            </a:r>
            <a:r>
              <a:rPr lang="en-US" sz="2800" b="1" u="sng" dirty="0"/>
              <a:t>21.747 trillion</a:t>
            </a:r>
            <a:r>
              <a:rPr lang="en-US" sz="2800" b="1" dirty="0"/>
              <a:t> in 2019-Q4</a:t>
            </a:r>
          </a:p>
          <a:p>
            <a:pPr algn="ctr"/>
            <a:r>
              <a:rPr lang="en-US" sz="2800" b="1" dirty="0"/>
              <a:t>$</a:t>
            </a:r>
            <a:r>
              <a:rPr lang="en-US" sz="2800" b="1" u="sng" dirty="0"/>
              <a:t>19.487 trillion </a:t>
            </a:r>
            <a:r>
              <a:rPr lang="en-US" sz="2800" b="1" dirty="0"/>
              <a:t>in 2020-Q2</a:t>
            </a:r>
          </a:p>
          <a:p>
            <a:pPr algn="ctr"/>
            <a:r>
              <a:rPr lang="en-US" sz="2800" b="1" dirty="0"/>
              <a:t>$</a:t>
            </a:r>
            <a:r>
              <a:rPr lang="en-US" sz="2800" b="1" u="sng" dirty="0"/>
              <a:t>24.852 trillion </a:t>
            </a:r>
            <a:r>
              <a:rPr lang="en-US" sz="2800" b="1" dirty="0"/>
              <a:t>in 2022-Q2</a:t>
            </a:r>
          </a:p>
        </p:txBody>
      </p:sp>
      <p:grpSp>
        <p:nvGrpSpPr>
          <p:cNvPr id="3" name="Group 2">
            <a:extLst>
              <a:ext uri="{FF2B5EF4-FFF2-40B4-BE49-F238E27FC236}">
                <a16:creationId xmlns:a16="http://schemas.microsoft.com/office/drawing/2014/main" id="{F3095CCD-9AE3-C842-AC9B-A107E0CEF3AE}"/>
              </a:ext>
            </a:extLst>
          </p:cNvPr>
          <p:cNvGrpSpPr/>
          <p:nvPr/>
        </p:nvGrpSpPr>
        <p:grpSpPr>
          <a:xfrm>
            <a:off x="632490" y="907379"/>
            <a:ext cx="11091423" cy="5458015"/>
            <a:chOff x="632490" y="907379"/>
            <a:chExt cx="11091423" cy="5458015"/>
          </a:xfrm>
        </p:grpSpPr>
        <p:grpSp>
          <p:nvGrpSpPr>
            <p:cNvPr id="11" name="Group 10">
              <a:extLst>
                <a:ext uri="{FF2B5EF4-FFF2-40B4-BE49-F238E27FC236}">
                  <a16:creationId xmlns:a16="http://schemas.microsoft.com/office/drawing/2014/main" id="{125A3588-7189-5A44-87E1-48F71AEFE0CC}"/>
                </a:ext>
              </a:extLst>
            </p:cNvPr>
            <p:cNvGrpSpPr/>
            <p:nvPr/>
          </p:nvGrpSpPr>
          <p:grpSpPr>
            <a:xfrm>
              <a:off x="632490" y="907379"/>
              <a:ext cx="11091423" cy="5458015"/>
              <a:chOff x="632490" y="907379"/>
              <a:chExt cx="11091423" cy="5458015"/>
            </a:xfrm>
          </p:grpSpPr>
          <p:pic>
            <p:nvPicPr>
              <p:cNvPr id="6" name="Picture 5" descr="A picture containing device&#10;&#10;Description automatically generated">
                <a:extLst>
                  <a:ext uri="{FF2B5EF4-FFF2-40B4-BE49-F238E27FC236}">
                    <a16:creationId xmlns:a16="http://schemas.microsoft.com/office/drawing/2014/main" id="{2D5E5678-4AC1-334D-A543-C44C300484CB}"/>
                  </a:ext>
                </a:extLst>
              </p:cNvPr>
              <p:cNvPicPr>
                <a:picLocks noChangeAspect="1"/>
              </p:cNvPicPr>
              <p:nvPr/>
            </p:nvPicPr>
            <p:blipFill>
              <a:blip r:embed="rId3"/>
              <a:stretch>
                <a:fillRect/>
              </a:stretch>
            </p:blipFill>
            <p:spPr>
              <a:xfrm>
                <a:off x="5510410" y="907379"/>
                <a:ext cx="6213503" cy="5458015"/>
              </a:xfrm>
              <a:prstGeom prst="rect">
                <a:avLst/>
              </a:prstGeom>
            </p:spPr>
          </p:pic>
          <p:pic>
            <p:nvPicPr>
              <p:cNvPr id="8" name="Picture 7" descr="A picture containing table&#10;&#10;Description automatically generated">
                <a:extLst>
                  <a:ext uri="{FF2B5EF4-FFF2-40B4-BE49-F238E27FC236}">
                    <a16:creationId xmlns:a16="http://schemas.microsoft.com/office/drawing/2014/main" id="{1D47F4E6-D576-014D-8D3D-AB355C4550E9}"/>
                  </a:ext>
                </a:extLst>
              </p:cNvPr>
              <p:cNvPicPr>
                <a:picLocks noChangeAspect="1"/>
              </p:cNvPicPr>
              <p:nvPr/>
            </p:nvPicPr>
            <p:blipFill>
              <a:blip r:embed="rId4"/>
              <a:stretch>
                <a:fillRect/>
              </a:stretch>
            </p:blipFill>
            <p:spPr>
              <a:xfrm>
                <a:off x="632490" y="4019732"/>
                <a:ext cx="5590761" cy="1714500"/>
              </a:xfrm>
              <a:prstGeom prst="rect">
                <a:avLst/>
              </a:prstGeom>
            </p:spPr>
          </p:pic>
        </p:grpSp>
        <p:sp>
          <p:nvSpPr>
            <p:cNvPr id="10" name="Rectangle 9">
              <a:extLst>
                <a:ext uri="{FF2B5EF4-FFF2-40B4-BE49-F238E27FC236}">
                  <a16:creationId xmlns:a16="http://schemas.microsoft.com/office/drawing/2014/main" id="{9332A59E-4EF4-4E40-B986-F3142AD56AC2}"/>
                </a:ext>
              </a:extLst>
            </p:cNvPr>
            <p:cNvSpPr/>
            <p:nvPr/>
          </p:nvSpPr>
          <p:spPr>
            <a:xfrm>
              <a:off x="8687708" y="2064125"/>
              <a:ext cx="1527571" cy="564773"/>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63172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BB741-D15D-9A4A-BF56-9B002E857EB8}"/>
              </a:ext>
            </a:extLst>
          </p:cNvPr>
          <p:cNvSpPr>
            <a:spLocks noGrp="1"/>
          </p:cNvSpPr>
          <p:nvPr>
            <p:ph type="title"/>
          </p:nvPr>
        </p:nvSpPr>
        <p:spPr>
          <a:xfrm>
            <a:off x="867075" y="0"/>
            <a:ext cx="10515600" cy="1325563"/>
          </a:xfrm>
        </p:spPr>
        <p:txBody>
          <a:bodyPr/>
          <a:lstStyle/>
          <a:p>
            <a:r>
              <a:rPr lang="en-US" dirty="0"/>
              <a:t> </a:t>
            </a:r>
            <a:r>
              <a:rPr lang="en-US" dirty="0">
                <a:solidFill>
                  <a:schemeClr val="bg1"/>
                </a:solidFill>
              </a:rPr>
              <a:t>Co</a:t>
            </a:r>
            <a:r>
              <a:rPr lang="en-US" dirty="0"/>
              <a:t>mposition of the U.S. Economy: 2020</a:t>
            </a:r>
          </a:p>
        </p:txBody>
      </p:sp>
      <p:pic>
        <p:nvPicPr>
          <p:cNvPr id="6" name="Content Placeholder 5" descr="A screenshot of a cell phone&#10;&#10;Description automatically generated">
            <a:extLst>
              <a:ext uri="{FF2B5EF4-FFF2-40B4-BE49-F238E27FC236}">
                <a16:creationId xmlns:a16="http://schemas.microsoft.com/office/drawing/2014/main" id="{0848E4B5-17A0-3346-9AE1-8493D9AAFE6E}"/>
              </a:ext>
            </a:extLst>
          </p:cNvPr>
          <p:cNvPicPr>
            <a:picLocks noGrp="1" noChangeAspect="1"/>
          </p:cNvPicPr>
          <p:nvPr>
            <p:ph idx="1"/>
          </p:nvPr>
        </p:nvPicPr>
        <p:blipFill>
          <a:blip r:embed="rId2" r:link="rId3"/>
          <a:stretch>
            <a:fillRect/>
          </a:stretch>
        </p:blipFill>
        <p:spPr>
          <a:xfrm>
            <a:off x="1235982" y="1325563"/>
            <a:ext cx="9720036" cy="4860018"/>
          </a:xfrm>
        </p:spPr>
      </p:pic>
      <p:sp>
        <p:nvSpPr>
          <p:cNvPr id="4" name="Slide Number Placeholder 3">
            <a:extLst>
              <a:ext uri="{FF2B5EF4-FFF2-40B4-BE49-F238E27FC236}">
                <a16:creationId xmlns:a16="http://schemas.microsoft.com/office/drawing/2014/main" id="{F0A25374-7042-A740-9080-0386894829AB}"/>
              </a:ext>
            </a:extLst>
          </p:cNvPr>
          <p:cNvSpPr>
            <a:spLocks noGrp="1"/>
          </p:cNvSpPr>
          <p:nvPr>
            <p:ph type="sldNum" sz="quarter" idx="12"/>
          </p:nvPr>
        </p:nvSpPr>
        <p:spPr/>
        <p:txBody>
          <a:bodyPr/>
          <a:lstStyle/>
          <a:p>
            <a:fld id="{D9F085D5-EC86-4F6A-B501-C1359CB39116}" type="slidenum">
              <a:rPr lang="en-GB" smtClean="0"/>
              <a:t>13</a:t>
            </a:fld>
            <a:endParaRPr lang="en-GB"/>
          </a:p>
        </p:txBody>
      </p:sp>
    </p:spTree>
    <p:extLst>
      <p:ext uri="{BB962C8B-B14F-4D97-AF65-F5344CB8AC3E}">
        <p14:creationId xmlns:p14="http://schemas.microsoft.com/office/powerpoint/2010/main" val="3792108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442E5-E5BB-A24C-B4F4-1AC66AE845F6}"/>
              </a:ext>
            </a:extLst>
          </p:cNvPr>
          <p:cNvSpPr>
            <a:spLocks noGrp="1"/>
          </p:cNvSpPr>
          <p:nvPr>
            <p:ph type="title"/>
          </p:nvPr>
        </p:nvSpPr>
        <p:spPr/>
        <p:txBody>
          <a:bodyPr>
            <a:normAutofit/>
          </a:bodyPr>
          <a:lstStyle/>
          <a:p>
            <a:r>
              <a:rPr lang="en-US" sz="3800" dirty="0"/>
              <a:t> </a:t>
            </a:r>
            <a:r>
              <a:rPr lang="en-US" sz="3800" dirty="0">
                <a:solidFill>
                  <a:schemeClr val="bg1"/>
                </a:solidFill>
              </a:rPr>
              <a:t>Co</a:t>
            </a:r>
            <a:r>
              <a:rPr lang="en-US" sz="3800" dirty="0"/>
              <a:t>mposition of the U.S. Economy: Employment</a:t>
            </a:r>
          </a:p>
        </p:txBody>
      </p:sp>
      <p:pic>
        <p:nvPicPr>
          <p:cNvPr id="5" name="Content Placeholder 4">
            <a:extLst>
              <a:ext uri="{FF2B5EF4-FFF2-40B4-BE49-F238E27FC236}">
                <a16:creationId xmlns:a16="http://schemas.microsoft.com/office/drawing/2014/main" id="{6A9F79A9-D87F-554E-AAF6-51DE59A4E384}"/>
              </a:ext>
            </a:extLst>
          </p:cNvPr>
          <p:cNvPicPr>
            <a:picLocks noGrp="1" noChangeAspect="1"/>
          </p:cNvPicPr>
          <p:nvPr>
            <p:ph idx="1"/>
          </p:nvPr>
        </p:nvPicPr>
        <p:blipFill>
          <a:blip r:embed="rId2" r:link="rId3"/>
          <a:srcRect/>
          <a:stretch>
            <a:fillRect/>
          </a:stretch>
        </p:blipFill>
        <p:spPr>
          <a:xfrm>
            <a:off x="1235964" y="1342480"/>
            <a:ext cx="9720072" cy="4860036"/>
          </a:xfrm>
        </p:spPr>
      </p:pic>
      <p:sp>
        <p:nvSpPr>
          <p:cNvPr id="4" name="Slide Number Placeholder 3">
            <a:extLst>
              <a:ext uri="{FF2B5EF4-FFF2-40B4-BE49-F238E27FC236}">
                <a16:creationId xmlns:a16="http://schemas.microsoft.com/office/drawing/2014/main" id="{2AE04A2E-C7AE-3C45-BBA5-54FB92478736}"/>
              </a:ext>
            </a:extLst>
          </p:cNvPr>
          <p:cNvSpPr>
            <a:spLocks noGrp="1"/>
          </p:cNvSpPr>
          <p:nvPr>
            <p:ph type="sldNum" sz="quarter" idx="12"/>
          </p:nvPr>
        </p:nvSpPr>
        <p:spPr/>
        <p:txBody>
          <a:bodyPr/>
          <a:lstStyle/>
          <a:p>
            <a:fld id="{D9F085D5-EC86-4F6A-B501-C1359CB39116}" type="slidenum">
              <a:rPr lang="en-GB" smtClean="0"/>
              <a:t>14</a:t>
            </a:fld>
            <a:endParaRPr lang="en-GB"/>
          </a:p>
        </p:txBody>
      </p:sp>
      <p:sp>
        <p:nvSpPr>
          <p:cNvPr id="3" name="TextBox 2">
            <a:extLst>
              <a:ext uri="{FF2B5EF4-FFF2-40B4-BE49-F238E27FC236}">
                <a16:creationId xmlns:a16="http://schemas.microsoft.com/office/drawing/2014/main" id="{47CB8D33-371A-6D44-A892-CA1C7CE43137}"/>
              </a:ext>
            </a:extLst>
          </p:cNvPr>
          <p:cNvSpPr txBox="1"/>
          <p:nvPr/>
        </p:nvSpPr>
        <p:spPr>
          <a:xfrm>
            <a:off x="2193367" y="2016497"/>
            <a:ext cx="2023503" cy="646331"/>
          </a:xfrm>
          <a:prstGeom prst="rect">
            <a:avLst/>
          </a:prstGeom>
          <a:noFill/>
        </p:spPr>
        <p:txBody>
          <a:bodyPr wrap="none" rtlCol="0">
            <a:spAutoFit/>
          </a:bodyPr>
          <a:lstStyle/>
          <a:p>
            <a:r>
              <a:rPr lang="en-US" dirty="0"/>
              <a:t>Manufacturing</a:t>
            </a:r>
          </a:p>
          <a:p>
            <a:r>
              <a:rPr lang="en-US" dirty="0"/>
              <a:t>GDP Share = 10.9%</a:t>
            </a:r>
          </a:p>
        </p:txBody>
      </p:sp>
      <p:sp>
        <p:nvSpPr>
          <p:cNvPr id="6" name="TextBox 5">
            <a:extLst>
              <a:ext uri="{FF2B5EF4-FFF2-40B4-BE49-F238E27FC236}">
                <a16:creationId xmlns:a16="http://schemas.microsoft.com/office/drawing/2014/main" id="{44FCA95A-4835-5946-8CBF-6063282B9EB8}"/>
              </a:ext>
            </a:extLst>
          </p:cNvPr>
          <p:cNvSpPr txBox="1"/>
          <p:nvPr/>
        </p:nvSpPr>
        <p:spPr>
          <a:xfrm>
            <a:off x="7257738" y="2016497"/>
            <a:ext cx="2528449" cy="369332"/>
          </a:xfrm>
          <a:prstGeom prst="rect">
            <a:avLst/>
          </a:prstGeom>
          <a:noFill/>
        </p:spPr>
        <p:txBody>
          <a:bodyPr wrap="none" rtlCol="0">
            <a:spAutoFit/>
          </a:bodyPr>
          <a:lstStyle/>
          <a:p>
            <a:r>
              <a:rPr lang="en-US" dirty="0"/>
              <a:t>Health GDP Share = 7.4%</a:t>
            </a:r>
          </a:p>
        </p:txBody>
      </p:sp>
      <p:cxnSp>
        <p:nvCxnSpPr>
          <p:cNvPr id="8" name="Straight Connector 7">
            <a:extLst>
              <a:ext uri="{FF2B5EF4-FFF2-40B4-BE49-F238E27FC236}">
                <a16:creationId xmlns:a16="http://schemas.microsoft.com/office/drawing/2014/main" id="{BF30A952-DB98-514F-9A89-DDE8D236A6D6}"/>
              </a:ext>
            </a:extLst>
          </p:cNvPr>
          <p:cNvCxnSpPr>
            <a:cxnSpLocks/>
          </p:cNvCxnSpPr>
          <p:nvPr/>
        </p:nvCxnSpPr>
        <p:spPr>
          <a:xfrm>
            <a:off x="2578308" y="2662828"/>
            <a:ext cx="0" cy="455126"/>
          </a:xfrm>
          <a:prstGeom prst="line">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11853A1-9522-9B43-AB68-BC0CEEF63C3B}"/>
              </a:ext>
            </a:extLst>
          </p:cNvPr>
          <p:cNvCxnSpPr>
            <a:cxnSpLocks/>
          </p:cNvCxnSpPr>
          <p:nvPr/>
        </p:nvCxnSpPr>
        <p:spPr>
          <a:xfrm>
            <a:off x="8994098" y="2385829"/>
            <a:ext cx="792089" cy="276999"/>
          </a:xfrm>
          <a:prstGeom prst="line">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A802197-7E8A-F144-9247-9BA044043297}"/>
              </a:ext>
            </a:extLst>
          </p:cNvPr>
          <p:cNvSpPr txBox="1"/>
          <p:nvPr/>
        </p:nvSpPr>
        <p:spPr>
          <a:xfrm>
            <a:off x="7155450" y="6488070"/>
            <a:ext cx="4293163" cy="307777"/>
          </a:xfrm>
          <a:prstGeom prst="rect">
            <a:avLst/>
          </a:prstGeom>
          <a:noFill/>
        </p:spPr>
        <p:txBody>
          <a:bodyPr wrap="none" rtlCol="0">
            <a:spAutoFit/>
          </a:bodyPr>
          <a:lstStyle/>
          <a:p>
            <a:r>
              <a:rPr lang="en-US" sz="1400" dirty="0"/>
              <a:t>Note: Does not add to 100% because of omitted sectors.</a:t>
            </a:r>
          </a:p>
        </p:txBody>
      </p:sp>
    </p:spTree>
    <p:extLst>
      <p:ext uri="{BB962C8B-B14F-4D97-AF65-F5344CB8AC3E}">
        <p14:creationId xmlns:p14="http://schemas.microsoft.com/office/powerpoint/2010/main" val="2118699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7576D-1642-394B-8562-5124CE15A7BC}"/>
              </a:ext>
            </a:extLst>
          </p:cNvPr>
          <p:cNvSpPr>
            <a:spLocks noGrp="1"/>
          </p:cNvSpPr>
          <p:nvPr>
            <p:ph type="title"/>
          </p:nvPr>
        </p:nvSpPr>
        <p:spPr>
          <a:xfrm>
            <a:off x="854529" y="0"/>
            <a:ext cx="10515600" cy="1325563"/>
          </a:xfrm>
        </p:spPr>
        <p:txBody>
          <a:bodyPr/>
          <a:lstStyle/>
          <a:p>
            <a:r>
              <a:rPr lang="en-US" dirty="0">
                <a:solidFill>
                  <a:schemeClr val="bg1"/>
                </a:solidFill>
              </a:rPr>
              <a:t>Em</a:t>
            </a:r>
            <a:r>
              <a:rPr lang="en-US" dirty="0"/>
              <a:t>ployment in Hennepin County</a:t>
            </a:r>
          </a:p>
        </p:txBody>
      </p:sp>
      <p:pic>
        <p:nvPicPr>
          <p:cNvPr id="6" name="Content Placeholder 5">
            <a:extLst>
              <a:ext uri="{FF2B5EF4-FFF2-40B4-BE49-F238E27FC236}">
                <a16:creationId xmlns:a16="http://schemas.microsoft.com/office/drawing/2014/main" id="{2C747B5E-A1F7-154E-B04A-11EC5CBCDE41}"/>
              </a:ext>
            </a:extLst>
          </p:cNvPr>
          <p:cNvPicPr>
            <a:picLocks noGrp="1" noChangeAspect="1"/>
          </p:cNvPicPr>
          <p:nvPr>
            <p:ph idx="1"/>
          </p:nvPr>
        </p:nvPicPr>
        <p:blipFill>
          <a:blip r:embed="rId2" r:link="rId3"/>
          <a:srcRect/>
          <a:stretch>
            <a:fillRect/>
          </a:stretch>
        </p:blipFill>
        <p:spPr>
          <a:xfrm>
            <a:off x="1066800" y="1201026"/>
            <a:ext cx="10058400" cy="5029200"/>
          </a:xfrm>
        </p:spPr>
      </p:pic>
      <p:sp>
        <p:nvSpPr>
          <p:cNvPr id="4" name="Slide Number Placeholder 3">
            <a:extLst>
              <a:ext uri="{FF2B5EF4-FFF2-40B4-BE49-F238E27FC236}">
                <a16:creationId xmlns:a16="http://schemas.microsoft.com/office/drawing/2014/main" id="{511F1469-2894-E140-9B86-AC4ADF93C6F1}"/>
              </a:ext>
            </a:extLst>
          </p:cNvPr>
          <p:cNvSpPr>
            <a:spLocks noGrp="1"/>
          </p:cNvSpPr>
          <p:nvPr>
            <p:ph type="sldNum" sz="quarter" idx="12"/>
          </p:nvPr>
        </p:nvSpPr>
        <p:spPr/>
        <p:txBody>
          <a:bodyPr/>
          <a:lstStyle/>
          <a:p>
            <a:fld id="{D9F085D5-EC86-4F6A-B501-C1359CB39116}" type="slidenum">
              <a:rPr lang="en-GB" smtClean="0"/>
              <a:t>15</a:t>
            </a:fld>
            <a:endParaRPr lang="en-GB"/>
          </a:p>
        </p:txBody>
      </p:sp>
      <p:sp>
        <p:nvSpPr>
          <p:cNvPr id="7" name="TextBox 6">
            <a:extLst>
              <a:ext uri="{FF2B5EF4-FFF2-40B4-BE49-F238E27FC236}">
                <a16:creationId xmlns:a16="http://schemas.microsoft.com/office/drawing/2014/main" id="{D6D53132-7FE9-1147-8B0A-3B21EE77893A}"/>
              </a:ext>
            </a:extLst>
          </p:cNvPr>
          <p:cNvSpPr txBox="1"/>
          <p:nvPr/>
        </p:nvSpPr>
        <p:spPr>
          <a:xfrm>
            <a:off x="7155450" y="6488070"/>
            <a:ext cx="4293163" cy="307777"/>
          </a:xfrm>
          <a:prstGeom prst="rect">
            <a:avLst/>
          </a:prstGeom>
          <a:noFill/>
        </p:spPr>
        <p:txBody>
          <a:bodyPr wrap="none" rtlCol="0">
            <a:spAutoFit/>
          </a:bodyPr>
          <a:lstStyle/>
          <a:p>
            <a:r>
              <a:rPr lang="en-US" sz="1400" dirty="0"/>
              <a:t>Note: Does not add to 100% because of omitted sectors.</a:t>
            </a:r>
          </a:p>
        </p:txBody>
      </p:sp>
    </p:spTree>
    <p:extLst>
      <p:ext uri="{BB962C8B-B14F-4D97-AF65-F5344CB8AC3E}">
        <p14:creationId xmlns:p14="http://schemas.microsoft.com/office/powerpoint/2010/main" val="1052344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2133-B8F4-E444-8925-B85C9CDCE971}"/>
              </a:ext>
            </a:extLst>
          </p:cNvPr>
          <p:cNvSpPr>
            <a:spLocks noGrp="1"/>
          </p:cNvSpPr>
          <p:nvPr>
            <p:ph type="title"/>
          </p:nvPr>
        </p:nvSpPr>
        <p:spPr/>
        <p:txBody>
          <a:bodyPr/>
          <a:lstStyle/>
          <a:p>
            <a:r>
              <a:rPr lang="en-US" dirty="0"/>
              <a:t>Recession(?)</a:t>
            </a:r>
          </a:p>
        </p:txBody>
      </p:sp>
      <p:sp>
        <p:nvSpPr>
          <p:cNvPr id="3" name="Text Placeholder 2">
            <a:extLst>
              <a:ext uri="{FF2B5EF4-FFF2-40B4-BE49-F238E27FC236}">
                <a16:creationId xmlns:a16="http://schemas.microsoft.com/office/drawing/2014/main" id="{74E7F2E2-CDBB-454D-8411-7DB79FE3E6B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2C2C103-F7D3-4943-ABEE-FF90027BF6F5}"/>
              </a:ext>
            </a:extLst>
          </p:cNvPr>
          <p:cNvSpPr>
            <a:spLocks noGrp="1"/>
          </p:cNvSpPr>
          <p:nvPr>
            <p:ph type="sldNum" sz="quarter" idx="12"/>
          </p:nvPr>
        </p:nvSpPr>
        <p:spPr/>
        <p:txBody>
          <a:bodyPr/>
          <a:lstStyle/>
          <a:p>
            <a:fld id="{D9F085D5-EC86-4F6A-B501-C1359CB39116}" type="slidenum">
              <a:rPr lang="en-GB" smtClean="0"/>
              <a:t>16</a:t>
            </a:fld>
            <a:endParaRPr lang="en-GB"/>
          </a:p>
        </p:txBody>
      </p:sp>
    </p:spTree>
    <p:extLst>
      <p:ext uri="{BB962C8B-B14F-4D97-AF65-F5344CB8AC3E}">
        <p14:creationId xmlns:p14="http://schemas.microsoft.com/office/powerpoint/2010/main" val="3103023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C2E73-5658-FE48-B187-7A8757314A4C}"/>
              </a:ext>
            </a:extLst>
          </p:cNvPr>
          <p:cNvSpPr>
            <a:spLocks noGrp="1"/>
          </p:cNvSpPr>
          <p:nvPr>
            <p:ph type="title"/>
          </p:nvPr>
        </p:nvSpPr>
        <p:spPr>
          <a:xfrm>
            <a:off x="710877" y="0"/>
            <a:ext cx="10515600" cy="1325563"/>
          </a:xfrm>
        </p:spPr>
        <p:txBody>
          <a:bodyPr/>
          <a:lstStyle/>
          <a:p>
            <a:r>
              <a:rPr lang="en-US" dirty="0">
                <a:solidFill>
                  <a:schemeClr val="bg1"/>
                </a:solidFill>
              </a:rPr>
              <a:t>Hea</a:t>
            </a:r>
            <a:r>
              <a:rPr lang="en-US" dirty="0"/>
              <a:t>dline:</a:t>
            </a:r>
          </a:p>
        </p:txBody>
      </p:sp>
      <p:sp>
        <p:nvSpPr>
          <p:cNvPr id="4" name="Slide Number Placeholder 3">
            <a:extLst>
              <a:ext uri="{FF2B5EF4-FFF2-40B4-BE49-F238E27FC236}">
                <a16:creationId xmlns:a16="http://schemas.microsoft.com/office/drawing/2014/main" id="{3A8F0EE6-CFA7-0542-BB2D-BE935D166EC6}"/>
              </a:ext>
            </a:extLst>
          </p:cNvPr>
          <p:cNvSpPr>
            <a:spLocks noGrp="1"/>
          </p:cNvSpPr>
          <p:nvPr>
            <p:ph type="sldNum" sz="quarter" idx="12"/>
          </p:nvPr>
        </p:nvSpPr>
        <p:spPr/>
        <p:txBody>
          <a:bodyPr/>
          <a:lstStyle/>
          <a:p>
            <a:fld id="{D9F085D5-EC86-4F6A-B501-C1359CB39116}" type="slidenum">
              <a:rPr lang="en-GB" smtClean="0"/>
              <a:t>17</a:t>
            </a:fld>
            <a:endParaRPr lang="en-GB"/>
          </a:p>
        </p:txBody>
      </p:sp>
      <p:pic>
        <p:nvPicPr>
          <p:cNvPr id="5" name="Picture 4">
            <a:extLst>
              <a:ext uri="{FF2B5EF4-FFF2-40B4-BE49-F238E27FC236}">
                <a16:creationId xmlns:a16="http://schemas.microsoft.com/office/drawing/2014/main" id="{EFDAC8DE-55E7-8242-BAB4-B6C69AFC3BDA}"/>
              </a:ext>
            </a:extLst>
          </p:cNvPr>
          <p:cNvPicPr>
            <a:picLocks noChangeAspect="1"/>
          </p:cNvPicPr>
          <p:nvPr/>
        </p:nvPicPr>
        <p:blipFill>
          <a:blip r:embed="rId2"/>
          <a:stretch>
            <a:fillRect/>
          </a:stretch>
        </p:blipFill>
        <p:spPr>
          <a:xfrm>
            <a:off x="3100513" y="1631712"/>
            <a:ext cx="5990974" cy="3671887"/>
          </a:xfrm>
          <a:prstGeom prst="rect">
            <a:avLst/>
          </a:prstGeom>
        </p:spPr>
      </p:pic>
    </p:spTree>
    <p:extLst>
      <p:ext uri="{BB962C8B-B14F-4D97-AF65-F5344CB8AC3E}">
        <p14:creationId xmlns:p14="http://schemas.microsoft.com/office/powerpoint/2010/main" val="1187092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29C44-DC2B-944E-A46A-9D0DE8D1662E}"/>
              </a:ext>
            </a:extLst>
          </p:cNvPr>
          <p:cNvSpPr>
            <a:spLocks noGrp="1"/>
          </p:cNvSpPr>
          <p:nvPr>
            <p:ph type="title"/>
          </p:nvPr>
        </p:nvSpPr>
        <p:spPr>
          <a:xfrm>
            <a:off x="875271" y="0"/>
            <a:ext cx="10515600" cy="1325563"/>
          </a:xfrm>
        </p:spPr>
        <p:txBody>
          <a:bodyPr/>
          <a:lstStyle/>
          <a:p>
            <a:r>
              <a:rPr lang="en-US" dirty="0">
                <a:solidFill>
                  <a:schemeClr val="bg1"/>
                </a:solidFill>
              </a:rPr>
              <a:t>GD</a:t>
            </a:r>
            <a:r>
              <a:rPr lang="en-US" dirty="0"/>
              <a:t>P: Quarterly Growth</a:t>
            </a:r>
          </a:p>
        </p:txBody>
      </p:sp>
      <p:sp>
        <p:nvSpPr>
          <p:cNvPr id="4" name="Slide Number Placeholder 3">
            <a:extLst>
              <a:ext uri="{FF2B5EF4-FFF2-40B4-BE49-F238E27FC236}">
                <a16:creationId xmlns:a16="http://schemas.microsoft.com/office/drawing/2014/main" id="{425183E5-391D-C948-B8F5-E54AEC8B4D41}"/>
              </a:ext>
            </a:extLst>
          </p:cNvPr>
          <p:cNvSpPr>
            <a:spLocks noGrp="1"/>
          </p:cNvSpPr>
          <p:nvPr>
            <p:ph type="sldNum" sz="quarter" idx="12"/>
          </p:nvPr>
        </p:nvSpPr>
        <p:spPr/>
        <p:txBody>
          <a:bodyPr/>
          <a:lstStyle/>
          <a:p>
            <a:fld id="{D9F085D5-EC86-4F6A-B501-C1359CB39116}" type="slidenum">
              <a:rPr lang="en-GB" smtClean="0"/>
              <a:t>18</a:t>
            </a:fld>
            <a:endParaRPr lang="en-GB"/>
          </a:p>
        </p:txBody>
      </p:sp>
      <p:pic>
        <p:nvPicPr>
          <p:cNvPr id="8" name="Content Placeholder 7">
            <a:extLst>
              <a:ext uri="{FF2B5EF4-FFF2-40B4-BE49-F238E27FC236}">
                <a16:creationId xmlns:a16="http://schemas.microsoft.com/office/drawing/2014/main" id="{823A3308-D906-5147-B47A-A7F3A6636337}"/>
              </a:ext>
            </a:extLst>
          </p:cNvPr>
          <p:cNvPicPr>
            <a:picLocks noGrp="1" noChangeAspect="1"/>
          </p:cNvPicPr>
          <p:nvPr>
            <p:ph idx="1"/>
          </p:nvPr>
        </p:nvPicPr>
        <p:blipFill>
          <a:blip r:embed="rId3" r:link="rId4"/>
          <a:srcRect/>
          <a:stretch>
            <a:fillRect/>
          </a:stretch>
        </p:blipFill>
        <p:spPr>
          <a:xfrm>
            <a:off x="946150" y="1080376"/>
            <a:ext cx="10299700" cy="5149850"/>
          </a:xfrm>
        </p:spPr>
      </p:pic>
    </p:spTree>
    <p:extLst>
      <p:ext uri="{BB962C8B-B14F-4D97-AF65-F5344CB8AC3E}">
        <p14:creationId xmlns:p14="http://schemas.microsoft.com/office/powerpoint/2010/main" val="2561679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CEED9167-0C90-0249-AC37-95007AA09B07}"/>
              </a:ext>
            </a:extLst>
          </p:cNvPr>
          <p:cNvPicPr>
            <a:picLocks noGrp="1" noChangeAspect="1"/>
          </p:cNvPicPr>
          <p:nvPr>
            <p:ph idx="1"/>
          </p:nvPr>
        </p:nvPicPr>
        <p:blipFill>
          <a:blip r:embed="rId2" r:link="rId3"/>
          <a:srcRect/>
          <a:stretch>
            <a:fillRect/>
          </a:stretch>
        </p:blipFill>
        <p:spPr>
          <a:xfrm>
            <a:off x="867384" y="1088877"/>
            <a:ext cx="10282698" cy="5141349"/>
          </a:xfrm>
        </p:spPr>
      </p:pic>
      <p:sp>
        <p:nvSpPr>
          <p:cNvPr id="2" name="Title 1">
            <a:extLst>
              <a:ext uri="{FF2B5EF4-FFF2-40B4-BE49-F238E27FC236}">
                <a16:creationId xmlns:a16="http://schemas.microsoft.com/office/drawing/2014/main" id="{80C4BD39-2117-415E-A656-F9F391A090A3}"/>
              </a:ext>
            </a:extLst>
          </p:cNvPr>
          <p:cNvSpPr>
            <a:spLocks noGrp="1"/>
          </p:cNvSpPr>
          <p:nvPr>
            <p:ph type="title"/>
          </p:nvPr>
        </p:nvSpPr>
        <p:spPr>
          <a:xfrm>
            <a:off x="867384" y="0"/>
            <a:ext cx="10515600" cy="1325563"/>
          </a:xfrm>
        </p:spPr>
        <p:txBody>
          <a:bodyPr/>
          <a:lstStyle/>
          <a:p>
            <a:r>
              <a:rPr lang="en-US" dirty="0">
                <a:solidFill>
                  <a:schemeClr val="bg1"/>
                </a:solidFill>
              </a:rPr>
              <a:t>GD</a:t>
            </a:r>
            <a:r>
              <a:rPr lang="en-US" dirty="0"/>
              <a:t>P Trajectory: Pandemic Plunge!</a:t>
            </a:r>
          </a:p>
        </p:txBody>
      </p:sp>
      <p:sp>
        <p:nvSpPr>
          <p:cNvPr id="4" name="Slide Number Placeholder 3">
            <a:extLst>
              <a:ext uri="{FF2B5EF4-FFF2-40B4-BE49-F238E27FC236}">
                <a16:creationId xmlns:a16="http://schemas.microsoft.com/office/drawing/2014/main" id="{48C952D9-4526-4892-AD54-F2C1EC1381AA}"/>
              </a:ext>
            </a:extLst>
          </p:cNvPr>
          <p:cNvSpPr>
            <a:spLocks noGrp="1"/>
          </p:cNvSpPr>
          <p:nvPr>
            <p:ph type="sldNum" sz="quarter" idx="12"/>
          </p:nvPr>
        </p:nvSpPr>
        <p:spPr/>
        <p:txBody>
          <a:bodyPr/>
          <a:lstStyle/>
          <a:p>
            <a:fld id="{D9F085D5-EC86-4F6A-B501-C1359CB39116}" type="slidenum">
              <a:rPr lang="en-GB" smtClean="0"/>
              <a:t>19</a:t>
            </a:fld>
            <a:endParaRPr lang="en-GB" dirty="0"/>
          </a:p>
        </p:txBody>
      </p:sp>
      <p:sp>
        <p:nvSpPr>
          <p:cNvPr id="11" name="TextBox 10">
            <a:extLst>
              <a:ext uri="{FF2B5EF4-FFF2-40B4-BE49-F238E27FC236}">
                <a16:creationId xmlns:a16="http://schemas.microsoft.com/office/drawing/2014/main" id="{7F2B28F7-D760-44C1-A506-2B4A4A778A45}"/>
              </a:ext>
            </a:extLst>
          </p:cNvPr>
          <p:cNvSpPr txBox="1"/>
          <p:nvPr/>
        </p:nvSpPr>
        <p:spPr>
          <a:xfrm>
            <a:off x="6635393" y="3429000"/>
            <a:ext cx="4149837" cy="1015663"/>
          </a:xfrm>
          <a:prstGeom prst="rect">
            <a:avLst/>
          </a:prstGeom>
          <a:noFill/>
        </p:spPr>
        <p:txBody>
          <a:bodyPr wrap="square" rtlCol="0">
            <a:spAutoFit/>
          </a:bodyPr>
          <a:lstStyle/>
          <a:p>
            <a:r>
              <a:rPr lang="en-US" sz="2000" dirty="0">
                <a:solidFill>
                  <a:srgbClr val="7030A0"/>
                </a:solidFill>
              </a:rPr>
              <a:t>GDP is:</a:t>
            </a:r>
          </a:p>
          <a:p>
            <a:pPr marL="342900" indent="-342900">
              <a:buFontTx/>
              <a:buChar char="-"/>
            </a:pPr>
            <a:r>
              <a:rPr lang="en-US" sz="2000" dirty="0">
                <a:solidFill>
                  <a:srgbClr val="7030A0"/>
                </a:solidFill>
              </a:rPr>
              <a:t>$0.6 Trillion below 2019 forecast.</a:t>
            </a:r>
          </a:p>
          <a:p>
            <a:pPr marL="342900" indent="-342900">
              <a:buFontTx/>
              <a:buChar char="-"/>
            </a:pPr>
            <a:r>
              <a:rPr lang="en-US" sz="2000" dirty="0">
                <a:solidFill>
                  <a:srgbClr val="7030A0"/>
                </a:solidFill>
              </a:rPr>
              <a:t>$0.6 Trillion ABOVE 2019-Q4 level.</a:t>
            </a:r>
          </a:p>
        </p:txBody>
      </p:sp>
    </p:spTree>
    <p:extLst>
      <p:ext uri="{BB962C8B-B14F-4D97-AF65-F5344CB8AC3E}">
        <p14:creationId xmlns:p14="http://schemas.microsoft.com/office/powerpoint/2010/main" val="4159326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a:xfrm>
            <a:off x="638510" y="0"/>
            <a:ext cx="10515600" cy="1325563"/>
          </a:xfrm>
        </p:spPr>
        <p:txBody>
          <a:bodyPr/>
          <a:lstStyle/>
          <a:p>
            <a:r>
              <a:rPr lang="en-US" dirty="0"/>
              <a:t> </a:t>
            </a:r>
            <a:r>
              <a:rPr lang="en-US" dirty="0">
                <a:solidFill>
                  <a:schemeClr val="bg1"/>
                </a:solidFill>
              </a:rPr>
              <a:t>Nat</a:t>
            </a:r>
            <a:r>
              <a:rPr lang="en-US" dirty="0"/>
              <a: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cs typeface="Calibri" panose="020F0502020204030204" pitchFamily="34" charset="0"/>
              </a:rPr>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cs typeface="Calibri" panose="020F0502020204030204" pitchFamily="34" charset="0"/>
              </a:rPr>
              <a:t>NEED unites the skills and knowledge of a vast network of professional economists to promote understanding of the economics of policy issues in the United States.</a:t>
            </a:r>
          </a:p>
          <a:p>
            <a:pPr lvl="1"/>
            <a:endParaRPr lang="en-US" dirty="0"/>
          </a:p>
          <a:p>
            <a:r>
              <a:rPr lang="en-US" dirty="0"/>
              <a:t>NEED Presentations</a:t>
            </a:r>
          </a:p>
          <a:p>
            <a:pPr lvl="1"/>
            <a:r>
              <a:rPr lang="en-US" dirty="0">
                <a:latin typeface="Calibri" panose="020F0502020204030204" pitchFamily="34" charset="0"/>
                <a:cs typeface="Calibri" panose="020F0502020204030204" pitchFamily="34" charset="0"/>
              </a:rPr>
              <a:t>Are nonpartisan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083254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A3358-63E1-1C47-A079-357F1BC78950}"/>
              </a:ext>
            </a:extLst>
          </p:cNvPr>
          <p:cNvSpPr>
            <a:spLocks noGrp="1"/>
          </p:cNvSpPr>
          <p:nvPr>
            <p:ph type="title"/>
          </p:nvPr>
        </p:nvSpPr>
        <p:spPr>
          <a:xfrm>
            <a:off x="796160" y="0"/>
            <a:ext cx="10515600" cy="1325563"/>
          </a:xfrm>
        </p:spPr>
        <p:txBody>
          <a:bodyPr/>
          <a:lstStyle/>
          <a:p>
            <a:r>
              <a:rPr lang="en-US" dirty="0">
                <a:solidFill>
                  <a:schemeClr val="bg1"/>
                </a:solidFill>
              </a:rPr>
              <a:t>Wh</a:t>
            </a:r>
            <a:r>
              <a:rPr lang="en-US" dirty="0"/>
              <a:t>at Is “Accounting” for the Decline?</a:t>
            </a:r>
          </a:p>
        </p:txBody>
      </p:sp>
      <p:sp>
        <p:nvSpPr>
          <p:cNvPr id="3" name="Content Placeholder 2">
            <a:extLst>
              <a:ext uri="{FF2B5EF4-FFF2-40B4-BE49-F238E27FC236}">
                <a16:creationId xmlns:a16="http://schemas.microsoft.com/office/drawing/2014/main" id="{4E6AAB63-AB4E-4345-9E18-47DE62CC5DFE}"/>
              </a:ext>
            </a:extLst>
          </p:cNvPr>
          <p:cNvSpPr>
            <a:spLocks noGrp="1"/>
          </p:cNvSpPr>
          <p:nvPr>
            <p:ph idx="1"/>
          </p:nvPr>
        </p:nvSpPr>
        <p:spPr/>
        <p:txBody>
          <a:bodyPr>
            <a:normAutofit/>
          </a:bodyPr>
          <a:lstStyle/>
          <a:p>
            <a:r>
              <a:rPr lang="en-US" dirty="0"/>
              <a:t>Expenditures drive GDP growth. </a:t>
            </a:r>
          </a:p>
          <a:p>
            <a:pPr lvl="1"/>
            <a:r>
              <a:rPr lang="en-US" dirty="0"/>
              <a:t>GDP is the sum of four categories of spending:</a:t>
            </a:r>
          </a:p>
          <a:p>
            <a:pPr lvl="2"/>
            <a:r>
              <a:rPr lang="en-US" dirty="0"/>
              <a:t>Consumption </a:t>
            </a:r>
          </a:p>
          <a:p>
            <a:pPr lvl="2"/>
            <a:r>
              <a:rPr lang="en-US" dirty="0"/>
              <a:t>Investment – </a:t>
            </a:r>
            <a:r>
              <a:rPr lang="en-US" b="1" dirty="0"/>
              <a:t>housing/business/inventories</a:t>
            </a:r>
          </a:p>
          <a:p>
            <a:pPr lvl="2"/>
            <a:r>
              <a:rPr lang="en-US" b="1" dirty="0"/>
              <a:t>Government spending </a:t>
            </a:r>
          </a:p>
          <a:p>
            <a:pPr lvl="2"/>
            <a:r>
              <a:rPr lang="en-US" dirty="0"/>
              <a:t>Net Exports: Exports – Imports</a:t>
            </a:r>
          </a:p>
        </p:txBody>
      </p:sp>
      <p:sp>
        <p:nvSpPr>
          <p:cNvPr id="4" name="Slide Number Placeholder 3">
            <a:extLst>
              <a:ext uri="{FF2B5EF4-FFF2-40B4-BE49-F238E27FC236}">
                <a16:creationId xmlns:a16="http://schemas.microsoft.com/office/drawing/2014/main" id="{DBE277A1-5FDE-7942-985A-A9DB596D16F0}"/>
              </a:ext>
            </a:extLst>
          </p:cNvPr>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3750738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CC9EE-5B2A-6F42-8817-4CDAFD44A88D}"/>
              </a:ext>
            </a:extLst>
          </p:cNvPr>
          <p:cNvSpPr>
            <a:spLocks noGrp="1"/>
          </p:cNvSpPr>
          <p:nvPr>
            <p:ph type="title"/>
          </p:nvPr>
        </p:nvSpPr>
        <p:spPr>
          <a:xfrm>
            <a:off x="778375" y="0"/>
            <a:ext cx="10515600" cy="1325563"/>
          </a:xfrm>
        </p:spPr>
        <p:txBody>
          <a:bodyPr/>
          <a:lstStyle/>
          <a:p>
            <a:r>
              <a:rPr lang="en-US" dirty="0">
                <a:solidFill>
                  <a:schemeClr val="bg1"/>
                </a:solidFill>
              </a:rPr>
              <a:t>Rec</a:t>
            </a:r>
            <a:r>
              <a:rPr lang="en-US" dirty="0"/>
              <a:t>ession?  Two Quarters….</a:t>
            </a:r>
          </a:p>
        </p:txBody>
      </p:sp>
      <p:sp>
        <p:nvSpPr>
          <p:cNvPr id="3" name="Content Placeholder 2">
            <a:extLst>
              <a:ext uri="{FF2B5EF4-FFF2-40B4-BE49-F238E27FC236}">
                <a16:creationId xmlns:a16="http://schemas.microsoft.com/office/drawing/2014/main" id="{4D44FDB6-13A2-1245-9DA2-74A0B9831BEF}"/>
              </a:ext>
            </a:extLst>
          </p:cNvPr>
          <p:cNvSpPr>
            <a:spLocks noGrp="1"/>
          </p:cNvSpPr>
          <p:nvPr>
            <p:ph idx="1"/>
          </p:nvPr>
        </p:nvSpPr>
        <p:spPr/>
        <p:txBody>
          <a:bodyPr/>
          <a:lstStyle/>
          <a:p>
            <a:r>
              <a:rPr lang="en-US" dirty="0"/>
              <a:t>Depends on what is driving the drop.</a:t>
            </a:r>
          </a:p>
          <a:p>
            <a:pPr lvl="1"/>
            <a:r>
              <a:rPr lang="en-US" dirty="0"/>
              <a:t>Inventories</a:t>
            </a:r>
          </a:p>
          <a:p>
            <a:pPr lvl="1"/>
            <a:r>
              <a:rPr lang="en-US" dirty="0"/>
              <a:t>Housing</a:t>
            </a:r>
          </a:p>
          <a:p>
            <a:pPr lvl="1"/>
            <a:r>
              <a:rPr lang="en-US" dirty="0"/>
              <a:t>Government spending</a:t>
            </a:r>
          </a:p>
          <a:p>
            <a:r>
              <a:rPr lang="en-US" dirty="0"/>
              <a:t>Consumer spending is still ok.</a:t>
            </a:r>
          </a:p>
          <a:p>
            <a:r>
              <a:rPr lang="en-US" dirty="0"/>
              <a:t>Employment growth is solid.</a:t>
            </a:r>
          </a:p>
          <a:p>
            <a:r>
              <a:rPr lang="en-US" dirty="0"/>
              <a:t>Other indicators are still ok.</a:t>
            </a:r>
          </a:p>
        </p:txBody>
      </p:sp>
      <p:sp>
        <p:nvSpPr>
          <p:cNvPr id="4" name="Slide Number Placeholder 3">
            <a:extLst>
              <a:ext uri="{FF2B5EF4-FFF2-40B4-BE49-F238E27FC236}">
                <a16:creationId xmlns:a16="http://schemas.microsoft.com/office/drawing/2014/main" id="{199975B5-EFF8-FF40-81FA-6F7EE10790D0}"/>
              </a:ext>
            </a:extLst>
          </p:cNvPr>
          <p:cNvSpPr>
            <a:spLocks noGrp="1"/>
          </p:cNvSpPr>
          <p:nvPr>
            <p:ph type="sldNum" sz="quarter" idx="12"/>
          </p:nvPr>
        </p:nvSpPr>
        <p:spPr/>
        <p:txBody>
          <a:bodyPr/>
          <a:lstStyle/>
          <a:p>
            <a:fld id="{D9F085D5-EC86-4F6A-B501-C1359CB39116}" type="slidenum">
              <a:rPr lang="en-GB" smtClean="0"/>
              <a:t>21</a:t>
            </a:fld>
            <a:endParaRPr lang="en-GB"/>
          </a:p>
        </p:txBody>
      </p:sp>
    </p:spTree>
    <p:extLst>
      <p:ext uri="{BB962C8B-B14F-4D97-AF65-F5344CB8AC3E}">
        <p14:creationId xmlns:p14="http://schemas.microsoft.com/office/powerpoint/2010/main" val="597297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484" y="0"/>
            <a:ext cx="10515600" cy="1325563"/>
          </a:xfrm>
        </p:spPr>
        <p:txBody>
          <a:bodyPr/>
          <a:lstStyle/>
          <a:p>
            <a:r>
              <a:rPr lang="en-US" dirty="0">
                <a:solidFill>
                  <a:schemeClr val="bg1"/>
                </a:solidFill>
              </a:rPr>
              <a:t> Con</a:t>
            </a:r>
            <a:r>
              <a:rPr lang="en-US" dirty="0"/>
              <a:t>tribution to GDP Growth: Consumption</a:t>
            </a:r>
          </a:p>
        </p:txBody>
      </p:sp>
      <p:sp>
        <p:nvSpPr>
          <p:cNvPr id="4" name="Slide Number Placeholder 3"/>
          <p:cNvSpPr>
            <a:spLocks noGrp="1"/>
          </p:cNvSpPr>
          <p:nvPr>
            <p:ph type="sldNum" sz="quarter" idx="12"/>
          </p:nvPr>
        </p:nvSpPr>
        <p:spPr/>
        <p:txBody>
          <a:bodyPr/>
          <a:lstStyle/>
          <a:p>
            <a:fld id="{D9F085D5-EC86-4F6A-B501-C1359CB39116}" type="slidenum">
              <a:rPr lang="en-GB" smtClean="0"/>
              <a:t>22</a:t>
            </a:fld>
            <a:endParaRPr lang="en-GB"/>
          </a:p>
        </p:txBody>
      </p:sp>
      <p:pic>
        <p:nvPicPr>
          <p:cNvPr id="36" name="Content Placeholder 35">
            <a:extLst>
              <a:ext uri="{FF2B5EF4-FFF2-40B4-BE49-F238E27FC236}">
                <a16:creationId xmlns:a16="http://schemas.microsoft.com/office/drawing/2014/main" id="{D2990642-51F0-D741-ADB9-E768CE90A767}"/>
              </a:ext>
            </a:extLst>
          </p:cNvPr>
          <p:cNvPicPr>
            <a:picLocks noGrp="1" noChangeAspect="1"/>
          </p:cNvPicPr>
          <p:nvPr>
            <p:ph idx="1"/>
          </p:nvPr>
        </p:nvPicPr>
        <p:blipFill>
          <a:blip r:embed="rId3" r:link="rId4"/>
          <a:srcRect/>
          <a:stretch>
            <a:fillRect/>
          </a:stretch>
        </p:blipFill>
        <p:spPr>
          <a:xfrm>
            <a:off x="1065005" y="1195548"/>
            <a:ext cx="10061989" cy="5030994"/>
          </a:xfrm>
        </p:spPr>
      </p:pic>
    </p:spTree>
    <p:extLst>
      <p:ext uri="{BB962C8B-B14F-4D97-AF65-F5344CB8AC3E}">
        <p14:creationId xmlns:p14="http://schemas.microsoft.com/office/powerpoint/2010/main" val="806008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484" y="0"/>
            <a:ext cx="10515600" cy="1325563"/>
          </a:xfrm>
        </p:spPr>
        <p:txBody>
          <a:bodyPr/>
          <a:lstStyle/>
          <a:p>
            <a:r>
              <a:rPr lang="en-US" dirty="0">
                <a:solidFill>
                  <a:schemeClr val="bg1"/>
                </a:solidFill>
              </a:rPr>
              <a:t> Con</a:t>
            </a:r>
            <a:r>
              <a:rPr lang="en-US" dirty="0"/>
              <a:t>tribution to GDP Growth: Inventories</a:t>
            </a:r>
          </a:p>
        </p:txBody>
      </p:sp>
      <p:sp>
        <p:nvSpPr>
          <p:cNvPr id="4" name="Slide Number Placeholder 3"/>
          <p:cNvSpPr>
            <a:spLocks noGrp="1"/>
          </p:cNvSpPr>
          <p:nvPr>
            <p:ph type="sldNum" sz="quarter" idx="12"/>
          </p:nvPr>
        </p:nvSpPr>
        <p:spPr/>
        <p:txBody>
          <a:bodyPr/>
          <a:lstStyle/>
          <a:p>
            <a:fld id="{D9F085D5-EC86-4F6A-B501-C1359CB39116}" type="slidenum">
              <a:rPr lang="en-GB" smtClean="0"/>
              <a:t>23</a:t>
            </a:fld>
            <a:endParaRPr lang="en-GB"/>
          </a:p>
        </p:txBody>
      </p:sp>
      <p:pic>
        <p:nvPicPr>
          <p:cNvPr id="36" name="Content Placeholder 35">
            <a:extLst>
              <a:ext uri="{FF2B5EF4-FFF2-40B4-BE49-F238E27FC236}">
                <a16:creationId xmlns:a16="http://schemas.microsoft.com/office/drawing/2014/main" id="{D2990642-51F0-D741-ADB9-E768CE90A767}"/>
              </a:ext>
            </a:extLst>
          </p:cNvPr>
          <p:cNvPicPr>
            <a:picLocks noGrp="1" noChangeAspect="1"/>
          </p:cNvPicPr>
          <p:nvPr>
            <p:ph idx="1"/>
          </p:nvPr>
        </p:nvPicPr>
        <p:blipFill>
          <a:blip r:embed="rId3" r:link="rId4"/>
          <a:srcRect/>
          <a:stretch>
            <a:fillRect/>
          </a:stretch>
        </p:blipFill>
        <p:spPr>
          <a:xfrm>
            <a:off x="1065005" y="1195548"/>
            <a:ext cx="10061988" cy="5030994"/>
          </a:xfrm>
        </p:spPr>
      </p:pic>
      <p:sp>
        <p:nvSpPr>
          <p:cNvPr id="3" name="Rectangle 2">
            <a:extLst>
              <a:ext uri="{FF2B5EF4-FFF2-40B4-BE49-F238E27FC236}">
                <a16:creationId xmlns:a16="http://schemas.microsoft.com/office/drawing/2014/main" id="{BFE3782F-4718-5844-9221-9DCEE51FE5CC}"/>
              </a:ext>
            </a:extLst>
          </p:cNvPr>
          <p:cNvSpPr/>
          <p:nvPr/>
        </p:nvSpPr>
        <p:spPr>
          <a:xfrm>
            <a:off x="9889588" y="2236763"/>
            <a:ext cx="942535" cy="1083212"/>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013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401F3-3360-784A-BFFF-A5813789BDBB}"/>
              </a:ext>
            </a:extLst>
          </p:cNvPr>
          <p:cNvSpPr>
            <a:spLocks noGrp="1"/>
          </p:cNvSpPr>
          <p:nvPr>
            <p:ph type="title"/>
          </p:nvPr>
        </p:nvSpPr>
        <p:spPr>
          <a:xfrm>
            <a:off x="846940" y="31530"/>
            <a:ext cx="10515600" cy="1325563"/>
          </a:xfrm>
        </p:spPr>
        <p:txBody>
          <a:bodyPr/>
          <a:lstStyle/>
          <a:p>
            <a:r>
              <a:rPr lang="en-US" dirty="0">
                <a:solidFill>
                  <a:schemeClr val="bg1"/>
                </a:solidFill>
              </a:rPr>
              <a:t>Ind</a:t>
            </a:r>
            <a:r>
              <a:rPr lang="en-US" dirty="0"/>
              <a:t>ustrial Production (</a:t>
            </a:r>
            <a:r>
              <a:rPr lang="en-US" dirty="0" err="1"/>
              <a:t>Manuf</a:t>
            </a:r>
            <a:r>
              <a:rPr lang="en-US" dirty="0"/>
              <a:t>, Util, Mining)</a:t>
            </a:r>
          </a:p>
        </p:txBody>
      </p:sp>
      <p:pic>
        <p:nvPicPr>
          <p:cNvPr id="6" name="Content Placeholder 5" descr="Chart, line chart&#10;&#10;Description automatically generated">
            <a:extLst>
              <a:ext uri="{FF2B5EF4-FFF2-40B4-BE49-F238E27FC236}">
                <a16:creationId xmlns:a16="http://schemas.microsoft.com/office/drawing/2014/main" id="{07581432-9301-3D48-A570-7F5B244217B1}"/>
              </a:ext>
            </a:extLst>
          </p:cNvPr>
          <p:cNvPicPr>
            <a:picLocks noGrp="1" noChangeAspect="1"/>
          </p:cNvPicPr>
          <p:nvPr>
            <p:ph idx="1"/>
          </p:nvPr>
        </p:nvPicPr>
        <p:blipFill>
          <a:blip r:embed="rId2" r:link="rId3"/>
          <a:stretch>
            <a:fillRect/>
          </a:stretch>
        </p:blipFill>
        <p:spPr>
          <a:xfrm>
            <a:off x="1295400" y="1201026"/>
            <a:ext cx="10058400" cy="5029200"/>
          </a:xfrm>
        </p:spPr>
      </p:pic>
      <p:sp>
        <p:nvSpPr>
          <p:cNvPr id="4" name="Slide Number Placeholder 3">
            <a:extLst>
              <a:ext uri="{FF2B5EF4-FFF2-40B4-BE49-F238E27FC236}">
                <a16:creationId xmlns:a16="http://schemas.microsoft.com/office/drawing/2014/main" id="{3342A491-EB7B-E64A-B8E4-309882B79610}"/>
              </a:ext>
            </a:extLst>
          </p:cNvPr>
          <p:cNvSpPr>
            <a:spLocks noGrp="1"/>
          </p:cNvSpPr>
          <p:nvPr>
            <p:ph type="sldNum" sz="quarter" idx="12"/>
          </p:nvPr>
        </p:nvSpPr>
        <p:spPr/>
        <p:txBody>
          <a:bodyPr/>
          <a:lstStyle/>
          <a:p>
            <a:fld id="{D9F085D5-EC86-4F6A-B501-C1359CB39116}" type="slidenum">
              <a:rPr lang="en-GB" smtClean="0"/>
              <a:t>24</a:t>
            </a:fld>
            <a:endParaRPr lang="en-GB"/>
          </a:p>
        </p:txBody>
      </p:sp>
    </p:spTree>
    <p:extLst>
      <p:ext uri="{BB962C8B-B14F-4D97-AF65-F5344CB8AC3E}">
        <p14:creationId xmlns:p14="http://schemas.microsoft.com/office/powerpoint/2010/main" val="10380865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B2968-C1F7-984E-A56D-45797AE0A894}"/>
              </a:ext>
            </a:extLst>
          </p:cNvPr>
          <p:cNvSpPr>
            <a:spLocks noGrp="1"/>
          </p:cNvSpPr>
          <p:nvPr>
            <p:ph type="title"/>
          </p:nvPr>
        </p:nvSpPr>
        <p:spPr>
          <a:xfrm>
            <a:off x="818950" y="0"/>
            <a:ext cx="10515600" cy="1325563"/>
          </a:xfrm>
        </p:spPr>
        <p:txBody>
          <a:bodyPr/>
          <a:lstStyle/>
          <a:p>
            <a:r>
              <a:rPr lang="en-US" dirty="0">
                <a:solidFill>
                  <a:schemeClr val="bg1"/>
                </a:solidFill>
              </a:rPr>
              <a:t>Mo</a:t>
            </a:r>
            <a:r>
              <a:rPr lang="en-US" dirty="0"/>
              <a:t>nthly Changes in Nonfarm Employment</a:t>
            </a:r>
          </a:p>
        </p:txBody>
      </p:sp>
      <p:sp>
        <p:nvSpPr>
          <p:cNvPr id="4" name="Slide Number Placeholder 3">
            <a:extLst>
              <a:ext uri="{FF2B5EF4-FFF2-40B4-BE49-F238E27FC236}">
                <a16:creationId xmlns:a16="http://schemas.microsoft.com/office/drawing/2014/main" id="{F188D4AF-ACFD-CE42-BD51-A0439CE1ED52}"/>
              </a:ext>
            </a:extLst>
          </p:cNvPr>
          <p:cNvSpPr>
            <a:spLocks noGrp="1"/>
          </p:cNvSpPr>
          <p:nvPr>
            <p:ph type="sldNum" sz="quarter" idx="12"/>
          </p:nvPr>
        </p:nvSpPr>
        <p:spPr/>
        <p:txBody>
          <a:bodyPr/>
          <a:lstStyle/>
          <a:p>
            <a:fld id="{D9F085D5-EC86-4F6A-B501-C1359CB39116}" type="slidenum">
              <a:rPr lang="en-GB" smtClean="0"/>
              <a:t>25</a:t>
            </a:fld>
            <a:endParaRPr lang="en-GB"/>
          </a:p>
        </p:txBody>
      </p:sp>
      <p:pic>
        <p:nvPicPr>
          <p:cNvPr id="8" name="Content Placeholder 7">
            <a:extLst>
              <a:ext uri="{FF2B5EF4-FFF2-40B4-BE49-F238E27FC236}">
                <a16:creationId xmlns:a16="http://schemas.microsoft.com/office/drawing/2014/main" id="{A6BD40EF-5E41-8246-BCBD-55A7F152DDE2}"/>
              </a:ext>
            </a:extLst>
          </p:cNvPr>
          <p:cNvPicPr>
            <a:picLocks noGrp="1" noChangeAspect="1"/>
          </p:cNvPicPr>
          <p:nvPr>
            <p:ph idx="1"/>
          </p:nvPr>
        </p:nvPicPr>
        <p:blipFill>
          <a:blip r:embed="rId3" r:link="rId4"/>
          <a:srcRect/>
          <a:stretch>
            <a:fillRect/>
          </a:stretch>
        </p:blipFill>
        <p:spPr>
          <a:xfrm>
            <a:off x="1034796" y="1169022"/>
            <a:ext cx="10122408" cy="5061204"/>
          </a:xfrm>
        </p:spPr>
      </p:pic>
    </p:spTree>
    <p:extLst>
      <p:ext uri="{BB962C8B-B14F-4D97-AF65-F5344CB8AC3E}">
        <p14:creationId xmlns:p14="http://schemas.microsoft.com/office/powerpoint/2010/main" val="35575009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B2968-C1F7-984E-A56D-45797AE0A894}"/>
              </a:ext>
            </a:extLst>
          </p:cNvPr>
          <p:cNvSpPr>
            <a:spLocks noGrp="1"/>
          </p:cNvSpPr>
          <p:nvPr>
            <p:ph type="title"/>
          </p:nvPr>
        </p:nvSpPr>
        <p:spPr>
          <a:xfrm>
            <a:off x="818322" y="0"/>
            <a:ext cx="10515600" cy="1325563"/>
          </a:xfrm>
        </p:spPr>
        <p:txBody>
          <a:bodyPr/>
          <a:lstStyle/>
          <a:p>
            <a:r>
              <a:rPr lang="en-US" dirty="0">
                <a:solidFill>
                  <a:schemeClr val="bg1"/>
                </a:solidFill>
              </a:rPr>
              <a:t>Mo</a:t>
            </a:r>
            <a:r>
              <a:rPr lang="en-US" dirty="0"/>
              <a:t>nthly Changes in Nonfarm Employment</a:t>
            </a:r>
          </a:p>
        </p:txBody>
      </p:sp>
      <p:sp>
        <p:nvSpPr>
          <p:cNvPr id="4" name="Slide Number Placeholder 3">
            <a:extLst>
              <a:ext uri="{FF2B5EF4-FFF2-40B4-BE49-F238E27FC236}">
                <a16:creationId xmlns:a16="http://schemas.microsoft.com/office/drawing/2014/main" id="{F188D4AF-ACFD-CE42-BD51-A0439CE1ED52}"/>
              </a:ext>
            </a:extLst>
          </p:cNvPr>
          <p:cNvSpPr>
            <a:spLocks noGrp="1"/>
          </p:cNvSpPr>
          <p:nvPr>
            <p:ph type="sldNum" sz="quarter" idx="12"/>
          </p:nvPr>
        </p:nvSpPr>
        <p:spPr/>
        <p:txBody>
          <a:bodyPr/>
          <a:lstStyle/>
          <a:p>
            <a:fld id="{D9F085D5-EC86-4F6A-B501-C1359CB39116}" type="slidenum">
              <a:rPr lang="en-GB" smtClean="0"/>
              <a:t>26</a:t>
            </a:fld>
            <a:endParaRPr lang="en-GB"/>
          </a:p>
        </p:txBody>
      </p:sp>
      <p:pic>
        <p:nvPicPr>
          <p:cNvPr id="8" name="Content Placeholder 7">
            <a:extLst>
              <a:ext uri="{FF2B5EF4-FFF2-40B4-BE49-F238E27FC236}">
                <a16:creationId xmlns:a16="http://schemas.microsoft.com/office/drawing/2014/main" id="{A6BD40EF-5E41-8246-BCBD-55A7F152DDE2}"/>
              </a:ext>
            </a:extLst>
          </p:cNvPr>
          <p:cNvPicPr>
            <a:picLocks noGrp="1" noChangeAspect="1"/>
          </p:cNvPicPr>
          <p:nvPr>
            <p:ph idx="1"/>
          </p:nvPr>
        </p:nvPicPr>
        <p:blipFill>
          <a:blip r:embed="rId3" r:link="rId4"/>
          <a:srcRect/>
          <a:stretch>
            <a:fillRect/>
          </a:stretch>
        </p:blipFill>
        <p:spPr>
          <a:xfrm>
            <a:off x="1034796" y="1169022"/>
            <a:ext cx="10122408" cy="5061204"/>
          </a:xfrm>
        </p:spPr>
      </p:pic>
      <p:sp>
        <p:nvSpPr>
          <p:cNvPr id="3" name="TextBox 2">
            <a:extLst>
              <a:ext uri="{FF2B5EF4-FFF2-40B4-BE49-F238E27FC236}">
                <a16:creationId xmlns:a16="http://schemas.microsoft.com/office/drawing/2014/main" id="{D4DC8EA9-8691-8542-8EE8-2504701EDF7B}"/>
              </a:ext>
            </a:extLst>
          </p:cNvPr>
          <p:cNvSpPr txBox="1"/>
          <p:nvPr/>
        </p:nvSpPr>
        <p:spPr>
          <a:xfrm>
            <a:off x="9222249" y="2185740"/>
            <a:ext cx="1709763" cy="369332"/>
          </a:xfrm>
          <a:prstGeom prst="rect">
            <a:avLst/>
          </a:prstGeom>
          <a:noFill/>
        </p:spPr>
        <p:txBody>
          <a:bodyPr wrap="none" rtlCol="0">
            <a:spAutoFit/>
          </a:bodyPr>
          <a:lstStyle/>
          <a:p>
            <a:r>
              <a:rPr lang="en-US" dirty="0"/>
              <a:t>August: 315,000</a:t>
            </a:r>
          </a:p>
        </p:txBody>
      </p:sp>
    </p:spTree>
    <p:extLst>
      <p:ext uri="{BB962C8B-B14F-4D97-AF65-F5344CB8AC3E}">
        <p14:creationId xmlns:p14="http://schemas.microsoft.com/office/powerpoint/2010/main" val="29169541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E4C00-6EC5-8D44-B8A7-FCDF59A6C82F}"/>
              </a:ext>
            </a:extLst>
          </p:cNvPr>
          <p:cNvSpPr>
            <a:spLocks noGrp="1"/>
          </p:cNvSpPr>
          <p:nvPr>
            <p:ph type="title"/>
          </p:nvPr>
        </p:nvSpPr>
        <p:spPr/>
        <p:txBody>
          <a:bodyPr/>
          <a:lstStyle/>
          <a:p>
            <a:r>
              <a:rPr lang="en-US" dirty="0">
                <a:solidFill>
                  <a:schemeClr val="bg1"/>
                </a:solidFill>
              </a:rPr>
              <a:t>Em</a:t>
            </a:r>
            <a:r>
              <a:rPr lang="en-US" dirty="0"/>
              <a:t>ployment Gap</a:t>
            </a:r>
          </a:p>
        </p:txBody>
      </p:sp>
      <p:sp>
        <p:nvSpPr>
          <p:cNvPr id="4" name="Slide Number Placeholder 3">
            <a:extLst>
              <a:ext uri="{FF2B5EF4-FFF2-40B4-BE49-F238E27FC236}">
                <a16:creationId xmlns:a16="http://schemas.microsoft.com/office/drawing/2014/main" id="{EEBD7D96-E13D-744D-9726-53AA9AE61D1F}"/>
              </a:ext>
            </a:extLst>
          </p:cNvPr>
          <p:cNvSpPr>
            <a:spLocks noGrp="1"/>
          </p:cNvSpPr>
          <p:nvPr>
            <p:ph type="sldNum" sz="quarter" idx="12"/>
          </p:nvPr>
        </p:nvSpPr>
        <p:spPr/>
        <p:txBody>
          <a:bodyPr/>
          <a:lstStyle/>
          <a:p>
            <a:fld id="{D9F085D5-EC86-4F6A-B501-C1359CB39116}" type="slidenum">
              <a:rPr lang="en-GB" smtClean="0"/>
              <a:t>27</a:t>
            </a:fld>
            <a:endParaRPr lang="en-GB"/>
          </a:p>
        </p:txBody>
      </p:sp>
      <p:pic>
        <p:nvPicPr>
          <p:cNvPr id="8" name="Content Placeholder 7">
            <a:extLst>
              <a:ext uri="{FF2B5EF4-FFF2-40B4-BE49-F238E27FC236}">
                <a16:creationId xmlns:a16="http://schemas.microsoft.com/office/drawing/2014/main" id="{3E5D61EB-A64B-A048-8D42-438CE603E0E0}"/>
              </a:ext>
            </a:extLst>
          </p:cNvPr>
          <p:cNvPicPr>
            <a:picLocks noGrp="1" noChangeAspect="1"/>
          </p:cNvPicPr>
          <p:nvPr>
            <p:ph idx="1"/>
          </p:nvPr>
        </p:nvPicPr>
        <p:blipFill>
          <a:blip r:embed="rId3" r:link="rId4"/>
          <a:srcRect/>
          <a:stretch>
            <a:fillRect/>
          </a:stretch>
        </p:blipFill>
        <p:spPr>
          <a:xfrm>
            <a:off x="1066800" y="1201026"/>
            <a:ext cx="10058400" cy="5029200"/>
          </a:xfrm>
        </p:spPr>
      </p:pic>
      <p:sp>
        <p:nvSpPr>
          <p:cNvPr id="5" name="TextBox 4">
            <a:extLst>
              <a:ext uri="{FF2B5EF4-FFF2-40B4-BE49-F238E27FC236}">
                <a16:creationId xmlns:a16="http://schemas.microsoft.com/office/drawing/2014/main" id="{11BA220B-7EE2-9043-A729-4472610F60DF}"/>
              </a:ext>
            </a:extLst>
          </p:cNvPr>
          <p:cNvSpPr txBox="1"/>
          <p:nvPr/>
        </p:nvSpPr>
        <p:spPr>
          <a:xfrm>
            <a:off x="6293567" y="3346294"/>
            <a:ext cx="4488733" cy="738664"/>
          </a:xfrm>
          <a:prstGeom prst="rect">
            <a:avLst/>
          </a:prstGeom>
          <a:solidFill>
            <a:schemeClr val="bg1"/>
          </a:solidFill>
        </p:spPr>
        <p:txBody>
          <a:bodyPr wrap="square" rtlCol="0">
            <a:spAutoFit/>
          </a:bodyPr>
          <a:lstStyle/>
          <a:p>
            <a:r>
              <a:rPr lang="en-US" sz="2100" dirty="0"/>
              <a:t>240 thousand ABOVE February, 2020.</a:t>
            </a:r>
          </a:p>
          <a:p>
            <a:r>
              <a:rPr lang="en-US" sz="2100" dirty="0"/>
              <a:t>6.3 Million below where we should be.</a:t>
            </a:r>
          </a:p>
        </p:txBody>
      </p:sp>
    </p:spTree>
    <p:extLst>
      <p:ext uri="{BB962C8B-B14F-4D97-AF65-F5344CB8AC3E}">
        <p14:creationId xmlns:p14="http://schemas.microsoft.com/office/powerpoint/2010/main" val="68597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E66FE-9D58-4648-9F88-34936C0DCC6D}"/>
              </a:ext>
            </a:extLst>
          </p:cNvPr>
          <p:cNvSpPr>
            <a:spLocks noGrp="1"/>
          </p:cNvSpPr>
          <p:nvPr>
            <p:ph type="title"/>
          </p:nvPr>
        </p:nvSpPr>
        <p:spPr>
          <a:xfrm>
            <a:off x="733906" y="0"/>
            <a:ext cx="10515600" cy="1325563"/>
          </a:xfrm>
        </p:spPr>
        <p:txBody>
          <a:bodyPr>
            <a:normAutofit/>
          </a:bodyPr>
          <a:lstStyle/>
          <a:p>
            <a:r>
              <a:rPr lang="en-US" sz="3800" dirty="0">
                <a:solidFill>
                  <a:schemeClr val="bg1"/>
                </a:solidFill>
              </a:rPr>
              <a:t>Low</a:t>
            </a:r>
            <a:r>
              <a:rPr lang="en-US" sz="3800" dirty="0"/>
              <a:t> Wage Employment is Lagging</a:t>
            </a:r>
          </a:p>
        </p:txBody>
      </p:sp>
      <p:sp>
        <p:nvSpPr>
          <p:cNvPr id="4" name="Slide Number Placeholder 3">
            <a:extLst>
              <a:ext uri="{FF2B5EF4-FFF2-40B4-BE49-F238E27FC236}">
                <a16:creationId xmlns:a16="http://schemas.microsoft.com/office/drawing/2014/main" id="{A4E78E1A-A6FE-9749-9290-C57044BBEF13}"/>
              </a:ext>
            </a:extLst>
          </p:cNvPr>
          <p:cNvSpPr>
            <a:spLocks noGrp="1"/>
          </p:cNvSpPr>
          <p:nvPr>
            <p:ph type="sldNum" sz="quarter" idx="12"/>
          </p:nvPr>
        </p:nvSpPr>
        <p:spPr/>
        <p:txBody>
          <a:bodyPr/>
          <a:lstStyle/>
          <a:p>
            <a:fld id="{D9F085D5-EC86-4F6A-B501-C1359CB39116}" type="slidenum">
              <a:rPr lang="en-GB" smtClean="0"/>
              <a:t>28</a:t>
            </a:fld>
            <a:endParaRPr lang="en-GB"/>
          </a:p>
        </p:txBody>
      </p:sp>
      <p:pic>
        <p:nvPicPr>
          <p:cNvPr id="7" name="Picture 6">
            <a:extLst>
              <a:ext uri="{FF2B5EF4-FFF2-40B4-BE49-F238E27FC236}">
                <a16:creationId xmlns:a16="http://schemas.microsoft.com/office/drawing/2014/main" id="{4C020FA8-310A-264D-8A5D-220E9696655A}"/>
              </a:ext>
            </a:extLst>
          </p:cNvPr>
          <p:cNvPicPr>
            <a:picLocks noChangeAspect="1"/>
          </p:cNvPicPr>
          <p:nvPr/>
        </p:nvPicPr>
        <p:blipFill>
          <a:blip r:embed="rId2" r:link="rId3"/>
          <a:srcRect/>
          <a:stretch>
            <a:fillRect/>
          </a:stretch>
        </p:blipFill>
        <p:spPr>
          <a:xfrm>
            <a:off x="1208988" y="1203081"/>
            <a:ext cx="9774024" cy="4946249"/>
          </a:xfrm>
          <a:prstGeom prst="rect">
            <a:avLst/>
          </a:prstGeom>
        </p:spPr>
      </p:pic>
      <p:sp>
        <p:nvSpPr>
          <p:cNvPr id="6" name="Rectangle 5">
            <a:extLst>
              <a:ext uri="{FF2B5EF4-FFF2-40B4-BE49-F238E27FC236}">
                <a16:creationId xmlns:a16="http://schemas.microsoft.com/office/drawing/2014/main" id="{A41CA1F2-3B1C-064A-9C60-2459692F2DEE}"/>
              </a:ext>
            </a:extLst>
          </p:cNvPr>
          <p:cNvSpPr/>
          <p:nvPr/>
        </p:nvSpPr>
        <p:spPr>
          <a:xfrm>
            <a:off x="9382812" y="959270"/>
            <a:ext cx="1600200" cy="569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C24B000-6153-666D-7A1C-95033FFA77BD}"/>
              </a:ext>
            </a:extLst>
          </p:cNvPr>
          <p:cNvSpPr txBox="1"/>
          <p:nvPr/>
        </p:nvSpPr>
        <p:spPr>
          <a:xfrm>
            <a:off x="9122229" y="6456851"/>
            <a:ext cx="2459071" cy="276999"/>
          </a:xfrm>
          <a:prstGeom prst="rect">
            <a:avLst/>
          </a:prstGeom>
          <a:noFill/>
        </p:spPr>
        <p:txBody>
          <a:bodyPr wrap="none" rtlCol="0">
            <a:spAutoFit/>
          </a:bodyPr>
          <a:lstStyle/>
          <a:p>
            <a:r>
              <a:rPr lang="en-US" sz="1200" dirty="0"/>
              <a:t>Source: https://</a:t>
            </a:r>
            <a:r>
              <a:rPr lang="en-US" sz="1200" dirty="0" err="1"/>
              <a:t>tracktherecovery.org</a:t>
            </a:r>
            <a:endParaRPr lang="en-US" sz="1200" dirty="0"/>
          </a:p>
        </p:txBody>
      </p:sp>
    </p:spTree>
    <p:extLst>
      <p:ext uri="{BB962C8B-B14F-4D97-AF65-F5344CB8AC3E}">
        <p14:creationId xmlns:p14="http://schemas.microsoft.com/office/powerpoint/2010/main" val="4716464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a:blip r:embed="rId3">
            <a:alphaModFix/>
          </a:blip>
          <a:stretch>
            <a:fillRect/>
          </a:stretch>
        </p:blipFill>
        <p:spPr>
          <a:xfrm>
            <a:off x="87086" y="108859"/>
            <a:ext cx="12192000" cy="7044144"/>
          </a:xfrm>
          <a:prstGeom prst="rect">
            <a:avLst/>
          </a:prstGeom>
          <a:noFill/>
          <a:ln>
            <a:noFill/>
          </a:ln>
        </p:spPr>
      </p:pic>
      <p:sp>
        <p:nvSpPr>
          <p:cNvPr id="4" name="Title 1">
            <a:extLst>
              <a:ext uri="{FF2B5EF4-FFF2-40B4-BE49-F238E27FC236}">
                <a16:creationId xmlns:a16="http://schemas.microsoft.com/office/drawing/2014/main" id="{19F98761-0B86-859D-3DED-E19EFB871786}"/>
              </a:ext>
            </a:extLst>
          </p:cNvPr>
          <p:cNvSpPr>
            <a:spLocks noGrp="1"/>
          </p:cNvSpPr>
          <p:nvPr>
            <p:ph type="title"/>
          </p:nvPr>
        </p:nvSpPr>
        <p:spPr>
          <a:xfrm>
            <a:off x="1019628" y="420915"/>
            <a:ext cx="10515600" cy="1325563"/>
          </a:xfrm>
        </p:spPr>
        <p:txBody>
          <a:bodyPr/>
          <a:lstStyle/>
          <a:p>
            <a:r>
              <a:rPr lang="en-US" dirty="0">
                <a:solidFill>
                  <a:schemeClr val="bg1"/>
                </a:solidFill>
              </a:rPr>
              <a:t>Sti</a:t>
            </a:r>
            <a:r>
              <a:rPr lang="en-US" dirty="0"/>
              <a:t>mulus Payments Saved Low Wage Workers</a:t>
            </a:r>
          </a:p>
        </p:txBody>
      </p:sp>
      <p:pic>
        <p:nvPicPr>
          <p:cNvPr id="3" name="Picture 2">
            <a:extLst>
              <a:ext uri="{FF2B5EF4-FFF2-40B4-BE49-F238E27FC236}">
                <a16:creationId xmlns:a16="http://schemas.microsoft.com/office/drawing/2014/main" id="{00355CC0-9617-65C7-2370-DEAFD075DA07}"/>
              </a:ext>
            </a:extLst>
          </p:cNvPr>
          <p:cNvPicPr>
            <a:picLocks noChangeAspect="1"/>
          </p:cNvPicPr>
          <p:nvPr/>
        </p:nvPicPr>
        <p:blipFill>
          <a:blip r:embed="rId4"/>
          <a:stretch>
            <a:fillRect/>
          </a:stretch>
        </p:blipFill>
        <p:spPr>
          <a:xfrm>
            <a:off x="1336707" y="1142912"/>
            <a:ext cx="9692757" cy="529417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652+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49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38208694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16BD7-73F1-C6CE-B8E5-CA64F48FC769}"/>
              </a:ext>
            </a:extLst>
          </p:cNvPr>
          <p:cNvSpPr>
            <a:spLocks noGrp="1"/>
          </p:cNvSpPr>
          <p:nvPr>
            <p:ph type="title"/>
          </p:nvPr>
        </p:nvSpPr>
        <p:spPr/>
        <p:txBody>
          <a:bodyPr/>
          <a:lstStyle/>
          <a:p>
            <a:r>
              <a:rPr lang="en-US" dirty="0">
                <a:solidFill>
                  <a:schemeClr val="bg1"/>
                </a:solidFill>
              </a:rPr>
              <a:t>Wh</a:t>
            </a:r>
            <a:r>
              <a:rPr lang="en-US" dirty="0"/>
              <a:t>ere Have All the Workers Gone?</a:t>
            </a:r>
          </a:p>
        </p:txBody>
      </p:sp>
      <p:pic>
        <p:nvPicPr>
          <p:cNvPr id="5" name="Content Placeholder 4">
            <a:extLst>
              <a:ext uri="{FF2B5EF4-FFF2-40B4-BE49-F238E27FC236}">
                <a16:creationId xmlns:a16="http://schemas.microsoft.com/office/drawing/2014/main" id="{97C43C12-E557-96C7-2A62-25D999166238}"/>
              </a:ext>
            </a:extLst>
          </p:cNvPr>
          <p:cNvPicPr>
            <a:picLocks noGrp="1" noChangeAspect="1"/>
          </p:cNvPicPr>
          <p:nvPr>
            <p:ph idx="1"/>
          </p:nvPr>
        </p:nvPicPr>
        <p:blipFill>
          <a:blip r:embed="rId2" r:link="rId3"/>
          <a:srcRect/>
          <a:stretch>
            <a:fillRect/>
          </a:stretch>
        </p:blipFill>
        <p:spPr>
          <a:xfrm>
            <a:off x="1017241" y="1151467"/>
            <a:ext cx="10157518" cy="5078759"/>
          </a:xfrm>
          <a:prstGeom prst="rect">
            <a:avLst/>
          </a:prstGeom>
        </p:spPr>
      </p:pic>
      <p:sp>
        <p:nvSpPr>
          <p:cNvPr id="4" name="Slide Number Placeholder 3">
            <a:extLst>
              <a:ext uri="{FF2B5EF4-FFF2-40B4-BE49-F238E27FC236}">
                <a16:creationId xmlns:a16="http://schemas.microsoft.com/office/drawing/2014/main" id="{B6362EF5-0D2B-EAB0-195D-2931FD4C52BF}"/>
              </a:ext>
            </a:extLst>
          </p:cNvPr>
          <p:cNvSpPr>
            <a:spLocks noGrp="1"/>
          </p:cNvSpPr>
          <p:nvPr>
            <p:ph type="sldNum" sz="quarter" idx="12"/>
          </p:nvPr>
        </p:nvSpPr>
        <p:spPr/>
        <p:txBody>
          <a:bodyPr/>
          <a:lstStyle/>
          <a:p>
            <a:fld id="{D9F085D5-EC86-4F6A-B501-C1359CB39116}" type="slidenum">
              <a:rPr lang="en-GB" smtClean="0"/>
              <a:t>30</a:t>
            </a:fld>
            <a:endParaRPr lang="en-GB"/>
          </a:p>
        </p:txBody>
      </p:sp>
      <p:sp>
        <p:nvSpPr>
          <p:cNvPr id="3" name="TextBox 2">
            <a:extLst>
              <a:ext uri="{FF2B5EF4-FFF2-40B4-BE49-F238E27FC236}">
                <a16:creationId xmlns:a16="http://schemas.microsoft.com/office/drawing/2014/main" id="{99F7C67E-C23B-1D4E-9301-814DEC80BD11}"/>
              </a:ext>
            </a:extLst>
          </p:cNvPr>
          <p:cNvSpPr txBox="1"/>
          <p:nvPr/>
        </p:nvSpPr>
        <p:spPr>
          <a:xfrm>
            <a:off x="7744177" y="3593228"/>
            <a:ext cx="3750194" cy="369332"/>
          </a:xfrm>
          <a:prstGeom prst="rect">
            <a:avLst/>
          </a:prstGeom>
          <a:solidFill>
            <a:schemeClr val="bg1"/>
          </a:solidFill>
          <a:ln>
            <a:solidFill>
              <a:schemeClr val="accent1"/>
            </a:solidFill>
          </a:ln>
        </p:spPr>
        <p:txBody>
          <a:bodyPr wrap="none" rtlCol="0">
            <a:spAutoFit/>
          </a:bodyPr>
          <a:lstStyle/>
          <a:p>
            <a:r>
              <a:rPr lang="en-US" dirty="0"/>
              <a:t>3.7 million below where we should be</a:t>
            </a:r>
          </a:p>
        </p:txBody>
      </p:sp>
    </p:spTree>
    <p:extLst>
      <p:ext uri="{BB962C8B-B14F-4D97-AF65-F5344CB8AC3E}">
        <p14:creationId xmlns:p14="http://schemas.microsoft.com/office/powerpoint/2010/main" val="842809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840AB-BEAF-CE19-2483-C8757A794A0D}"/>
              </a:ext>
            </a:extLst>
          </p:cNvPr>
          <p:cNvSpPr>
            <a:spLocks noGrp="1"/>
          </p:cNvSpPr>
          <p:nvPr>
            <p:ph type="title"/>
          </p:nvPr>
        </p:nvSpPr>
        <p:spPr>
          <a:xfrm>
            <a:off x="1007535" y="0"/>
            <a:ext cx="10515600" cy="1325563"/>
          </a:xfrm>
        </p:spPr>
        <p:txBody>
          <a:bodyPr/>
          <a:lstStyle/>
          <a:p>
            <a:r>
              <a:rPr lang="en-US" dirty="0">
                <a:solidFill>
                  <a:schemeClr val="bg1"/>
                </a:solidFill>
              </a:rPr>
              <a:t>So</a:t>
            </a:r>
            <a:r>
              <a:rPr lang="en-US" dirty="0"/>
              <a:t>me Explanations</a:t>
            </a:r>
          </a:p>
        </p:txBody>
      </p:sp>
      <p:sp>
        <p:nvSpPr>
          <p:cNvPr id="4" name="Slide Number Placeholder 3">
            <a:extLst>
              <a:ext uri="{FF2B5EF4-FFF2-40B4-BE49-F238E27FC236}">
                <a16:creationId xmlns:a16="http://schemas.microsoft.com/office/drawing/2014/main" id="{35B54EA5-33A5-82FA-5DAE-A4E3DA99EF60}"/>
              </a:ext>
            </a:extLst>
          </p:cNvPr>
          <p:cNvSpPr>
            <a:spLocks noGrp="1"/>
          </p:cNvSpPr>
          <p:nvPr>
            <p:ph type="sldNum" sz="quarter" idx="12"/>
          </p:nvPr>
        </p:nvSpPr>
        <p:spPr/>
        <p:txBody>
          <a:bodyPr/>
          <a:lstStyle/>
          <a:p>
            <a:fld id="{D9F085D5-EC86-4F6A-B501-C1359CB39116}" type="slidenum">
              <a:rPr lang="en-GB" smtClean="0"/>
              <a:t>31</a:t>
            </a:fld>
            <a:endParaRPr lang="en-GB"/>
          </a:p>
        </p:txBody>
      </p:sp>
      <p:pic>
        <p:nvPicPr>
          <p:cNvPr id="5" name="Picture 2">
            <a:extLst>
              <a:ext uri="{FF2B5EF4-FFF2-40B4-BE49-F238E27FC236}">
                <a16:creationId xmlns:a16="http://schemas.microsoft.com/office/drawing/2014/main" id="{54ECF4B6-2969-D4EB-869C-ACF883087E4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69743" y="1162594"/>
            <a:ext cx="8517010" cy="506763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D63C81D-C977-F54D-9E6B-1165CA65648A}"/>
              </a:ext>
            </a:extLst>
          </p:cNvPr>
          <p:cNvSpPr txBox="1"/>
          <p:nvPr/>
        </p:nvSpPr>
        <p:spPr>
          <a:xfrm>
            <a:off x="4220308" y="4586068"/>
            <a:ext cx="3215880" cy="369332"/>
          </a:xfrm>
          <a:prstGeom prst="rect">
            <a:avLst/>
          </a:prstGeom>
          <a:solidFill>
            <a:schemeClr val="bg1"/>
          </a:solidFill>
        </p:spPr>
        <p:txBody>
          <a:bodyPr wrap="none" rtlCol="0">
            <a:spAutoFit/>
          </a:bodyPr>
          <a:lstStyle/>
          <a:p>
            <a:r>
              <a:rPr lang="en-US" dirty="0"/>
              <a:t>500 Thousand: Long COVID Exits</a:t>
            </a:r>
          </a:p>
        </p:txBody>
      </p:sp>
    </p:spTree>
    <p:extLst>
      <p:ext uri="{BB962C8B-B14F-4D97-AF65-F5344CB8AC3E}">
        <p14:creationId xmlns:p14="http://schemas.microsoft.com/office/powerpoint/2010/main" val="244273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E175A-C6B5-3F4F-9BEE-5B147673EED8}"/>
              </a:ext>
            </a:extLst>
          </p:cNvPr>
          <p:cNvSpPr>
            <a:spLocks noGrp="1"/>
          </p:cNvSpPr>
          <p:nvPr>
            <p:ph type="title"/>
          </p:nvPr>
        </p:nvSpPr>
        <p:spPr>
          <a:xfrm>
            <a:off x="936174" y="0"/>
            <a:ext cx="10515600" cy="1325563"/>
          </a:xfrm>
        </p:spPr>
        <p:txBody>
          <a:bodyPr/>
          <a:lstStyle/>
          <a:p>
            <a:r>
              <a:rPr lang="en-US" dirty="0">
                <a:solidFill>
                  <a:schemeClr val="bg1"/>
                </a:solidFill>
              </a:rPr>
              <a:t>Ho</a:t>
            </a:r>
            <a:r>
              <a:rPr lang="en-US" dirty="0"/>
              <a:t>w Are Things Where You Are?</a:t>
            </a:r>
          </a:p>
        </p:txBody>
      </p:sp>
      <p:pic>
        <p:nvPicPr>
          <p:cNvPr id="7" name="Content Placeholder 6">
            <a:extLst>
              <a:ext uri="{FF2B5EF4-FFF2-40B4-BE49-F238E27FC236}">
                <a16:creationId xmlns:a16="http://schemas.microsoft.com/office/drawing/2014/main" id="{490FBDC9-5178-8348-A516-BBED0E307187}"/>
              </a:ext>
            </a:extLst>
          </p:cNvPr>
          <p:cNvPicPr>
            <a:picLocks noGrp="1" noChangeAspect="1"/>
          </p:cNvPicPr>
          <p:nvPr>
            <p:ph sz="half" idx="1"/>
          </p:nvPr>
        </p:nvPicPr>
        <p:blipFill>
          <a:blip r:embed="rId2" r:link="rId3"/>
          <a:srcRect/>
          <a:stretch>
            <a:fillRect/>
          </a:stretch>
        </p:blipFill>
        <p:spPr>
          <a:xfrm>
            <a:off x="257908" y="1452537"/>
            <a:ext cx="5761892" cy="4192661"/>
          </a:xfrm>
        </p:spPr>
      </p:pic>
      <p:pic>
        <p:nvPicPr>
          <p:cNvPr id="9" name="Content Placeholder 8">
            <a:extLst>
              <a:ext uri="{FF2B5EF4-FFF2-40B4-BE49-F238E27FC236}">
                <a16:creationId xmlns:a16="http://schemas.microsoft.com/office/drawing/2014/main" id="{BA5FD49C-5C2A-EC42-9281-D07B23F4ACB8}"/>
              </a:ext>
            </a:extLst>
          </p:cNvPr>
          <p:cNvPicPr>
            <a:picLocks noGrp="1" noChangeAspect="1"/>
          </p:cNvPicPr>
          <p:nvPr>
            <p:ph sz="half" idx="2"/>
          </p:nvPr>
        </p:nvPicPr>
        <p:blipFill>
          <a:blip r:embed="rId4" r:link="rId5"/>
          <a:srcRect/>
          <a:stretch>
            <a:fillRect/>
          </a:stretch>
        </p:blipFill>
        <p:spPr>
          <a:xfrm>
            <a:off x="6172199" y="1452537"/>
            <a:ext cx="5761892" cy="4192662"/>
          </a:xfrm>
        </p:spPr>
      </p:pic>
      <p:sp>
        <p:nvSpPr>
          <p:cNvPr id="5" name="Slide Number Placeholder 4">
            <a:extLst>
              <a:ext uri="{FF2B5EF4-FFF2-40B4-BE49-F238E27FC236}">
                <a16:creationId xmlns:a16="http://schemas.microsoft.com/office/drawing/2014/main" id="{48D38573-FB5D-A64C-9FED-EE7FAF6901C9}"/>
              </a:ext>
            </a:extLst>
          </p:cNvPr>
          <p:cNvSpPr>
            <a:spLocks noGrp="1"/>
          </p:cNvSpPr>
          <p:nvPr>
            <p:ph type="sldNum" sz="quarter" idx="12"/>
          </p:nvPr>
        </p:nvSpPr>
        <p:spPr/>
        <p:txBody>
          <a:bodyPr/>
          <a:lstStyle/>
          <a:p>
            <a:fld id="{D9F085D5-EC86-4F6A-B501-C1359CB39116}" type="slidenum">
              <a:rPr lang="en-GB" smtClean="0"/>
              <a:t>32</a:t>
            </a:fld>
            <a:endParaRPr lang="en-GB"/>
          </a:p>
        </p:txBody>
      </p:sp>
    </p:spTree>
    <p:extLst>
      <p:ext uri="{BB962C8B-B14F-4D97-AF65-F5344CB8AC3E}">
        <p14:creationId xmlns:p14="http://schemas.microsoft.com/office/powerpoint/2010/main" val="39467712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44BA2-C159-2048-8B33-2FBFC767B2A6}"/>
              </a:ext>
            </a:extLst>
          </p:cNvPr>
          <p:cNvSpPr>
            <a:spLocks noGrp="1"/>
          </p:cNvSpPr>
          <p:nvPr>
            <p:ph type="title"/>
          </p:nvPr>
        </p:nvSpPr>
        <p:spPr/>
        <p:txBody>
          <a:bodyPr/>
          <a:lstStyle/>
          <a:p>
            <a:r>
              <a:rPr lang="en-US" dirty="0"/>
              <a:t>Inflation</a:t>
            </a:r>
          </a:p>
        </p:txBody>
      </p:sp>
      <p:sp>
        <p:nvSpPr>
          <p:cNvPr id="3" name="Text Placeholder 2">
            <a:extLst>
              <a:ext uri="{FF2B5EF4-FFF2-40B4-BE49-F238E27FC236}">
                <a16:creationId xmlns:a16="http://schemas.microsoft.com/office/drawing/2014/main" id="{620DDC87-713F-0F49-B31E-73F6DDC5B91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0587431-2867-EB4C-9155-DDF694B341D4}"/>
              </a:ext>
            </a:extLst>
          </p:cNvPr>
          <p:cNvSpPr>
            <a:spLocks noGrp="1"/>
          </p:cNvSpPr>
          <p:nvPr>
            <p:ph type="sldNum" sz="quarter" idx="12"/>
          </p:nvPr>
        </p:nvSpPr>
        <p:spPr/>
        <p:txBody>
          <a:bodyPr/>
          <a:lstStyle/>
          <a:p>
            <a:fld id="{D9F085D5-EC86-4F6A-B501-C1359CB39116}" type="slidenum">
              <a:rPr lang="en-GB" smtClean="0"/>
              <a:t>33</a:t>
            </a:fld>
            <a:endParaRPr lang="en-GB"/>
          </a:p>
        </p:txBody>
      </p:sp>
    </p:spTree>
    <p:extLst>
      <p:ext uri="{BB962C8B-B14F-4D97-AF65-F5344CB8AC3E}">
        <p14:creationId xmlns:p14="http://schemas.microsoft.com/office/powerpoint/2010/main" val="36279091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D9B3A-B559-2F4D-9E1B-509ED8F612A5}"/>
              </a:ext>
            </a:extLst>
          </p:cNvPr>
          <p:cNvSpPr>
            <a:spLocks noGrp="1"/>
          </p:cNvSpPr>
          <p:nvPr>
            <p:ph type="title"/>
          </p:nvPr>
        </p:nvSpPr>
        <p:spPr>
          <a:xfrm>
            <a:off x="836430" y="21020"/>
            <a:ext cx="10515600" cy="1325563"/>
          </a:xfrm>
        </p:spPr>
        <p:txBody>
          <a:bodyPr/>
          <a:lstStyle/>
          <a:p>
            <a:r>
              <a:rPr lang="en-US" dirty="0">
                <a:solidFill>
                  <a:schemeClr val="bg1"/>
                </a:solidFill>
              </a:rPr>
              <a:t>Infl</a:t>
            </a:r>
            <a:r>
              <a:rPr lang="en-US" dirty="0"/>
              <a:t>ation: Latest Figures</a:t>
            </a:r>
          </a:p>
        </p:txBody>
      </p:sp>
      <p:sp>
        <p:nvSpPr>
          <p:cNvPr id="4" name="Slide Number Placeholder 3">
            <a:extLst>
              <a:ext uri="{FF2B5EF4-FFF2-40B4-BE49-F238E27FC236}">
                <a16:creationId xmlns:a16="http://schemas.microsoft.com/office/drawing/2014/main" id="{E00E4FE7-BBF4-1741-A1B3-04ABBA730548}"/>
              </a:ext>
            </a:extLst>
          </p:cNvPr>
          <p:cNvSpPr>
            <a:spLocks noGrp="1"/>
          </p:cNvSpPr>
          <p:nvPr>
            <p:ph type="sldNum" sz="quarter" idx="12"/>
          </p:nvPr>
        </p:nvSpPr>
        <p:spPr/>
        <p:txBody>
          <a:bodyPr/>
          <a:lstStyle/>
          <a:p>
            <a:fld id="{D9F085D5-EC86-4F6A-B501-C1359CB39116}" type="slidenum">
              <a:rPr lang="en-GB" smtClean="0"/>
              <a:t>34</a:t>
            </a:fld>
            <a:endParaRPr lang="en-GB"/>
          </a:p>
        </p:txBody>
      </p:sp>
      <p:sp>
        <p:nvSpPr>
          <p:cNvPr id="3" name="TextBox 2">
            <a:extLst>
              <a:ext uri="{FF2B5EF4-FFF2-40B4-BE49-F238E27FC236}">
                <a16:creationId xmlns:a16="http://schemas.microsoft.com/office/drawing/2014/main" id="{4675D965-38A0-CE42-91CF-4EBB17D62A03}"/>
              </a:ext>
            </a:extLst>
          </p:cNvPr>
          <p:cNvSpPr txBox="1"/>
          <p:nvPr/>
        </p:nvSpPr>
        <p:spPr>
          <a:xfrm>
            <a:off x="10070170" y="6456851"/>
            <a:ext cx="1542089" cy="276999"/>
          </a:xfrm>
          <a:prstGeom prst="rect">
            <a:avLst/>
          </a:prstGeom>
          <a:noFill/>
        </p:spPr>
        <p:txBody>
          <a:bodyPr wrap="none" rtlCol="0">
            <a:spAutoFit/>
          </a:bodyPr>
          <a:lstStyle/>
          <a:p>
            <a:r>
              <a:rPr lang="en-US" sz="1200" dirty="0"/>
              <a:t>Source: </a:t>
            </a:r>
            <a:r>
              <a:rPr lang="en-US" sz="1200" dirty="0" err="1"/>
              <a:t>NYTimes.com</a:t>
            </a:r>
            <a:endParaRPr lang="en-US" sz="1200" dirty="0"/>
          </a:p>
        </p:txBody>
      </p:sp>
      <p:pic>
        <p:nvPicPr>
          <p:cNvPr id="6" name="Picture 5">
            <a:extLst>
              <a:ext uri="{FF2B5EF4-FFF2-40B4-BE49-F238E27FC236}">
                <a16:creationId xmlns:a16="http://schemas.microsoft.com/office/drawing/2014/main" id="{9C523648-6153-E448-9CAF-C3967A654597}"/>
              </a:ext>
            </a:extLst>
          </p:cNvPr>
          <p:cNvPicPr>
            <a:picLocks noChangeAspect="1"/>
          </p:cNvPicPr>
          <p:nvPr/>
        </p:nvPicPr>
        <p:blipFill>
          <a:blip r:embed="rId2"/>
          <a:stretch>
            <a:fillRect/>
          </a:stretch>
        </p:blipFill>
        <p:spPr>
          <a:xfrm>
            <a:off x="539460" y="1117386"/>
            <a:ext cx="11113079" cy="4999527"/>
          </a:xfrm>
          <a:prstGeom prst="rect">
            <a:avLst/>
          </a:prstGeom>
        </p:spPr>
      </p:pic>
    </p:spTree>
    <p:extLst>
      <p:ext uri="{BB962C8B-B14F-4D97-AF65-F5344CB8AC3E}">
        <p14:creationId xmlns:p14="http://schemas.microsoft.com/office/powerpoint/2010/main" val="5134936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52685-0CC0-4C48-9C48-085BE27C9709}"/>
              </a:ext>
            </a:extLst>
          </p:cNvPr>
          <p:cNvSpPr>
            <a:spLocks noGrp="1"/>
          </p:cNvSpPr>
          <p:nvPr>
            <p:ph type="title"/>
          </p:nvPr>
        </p:nvSpPr>
        <p:spPr>
          <a:xfrm>
            <a:off x="806668" y="0"/>
            <a:ext cx="10515600" cy="1325563"/>
          </a:xfrm>
        </p:spPr>
        <p:txBody>
          <a:bodyPr/>
          <a:lstStyle/>
          <a:p>
            <a:r>
              <a:rPr lang="en-US" dirty="0">
                <a:solidFill>
                  <a:schemeClr val="bg1"/>
                </a:solidFill>
              </a:rPr>
              <a:t>Wh</a:t>
            </a:r>
            <a:r>
              <a:rPr lang="en-US" dirty="0"/>
              <a:t>ich Prices?</a:t>
            </a:r>
          </a:p>
        </p:txBody>
      </p:sp>
      <p:sp>
        <p:nvSpPr>
          <p:cNvPr id="4" name="Slide Number Placeholder 3">
            <a:extLst>
              <a:ext uri="{FF2B5EF4-FFF2-40B4-BE49-F238E27FC236}">
                <a16:creationId xmlns:a16="http://schemas.microsoft.com/office/drawing/2014/main" id="{4CFC5975-D3B9-E94E-9A11-2367478C066F}"/>
              </a:ext>
            </a:extLst>
          </p:cNvPr>
          <p:cNvSpPr>
            <a:spLocks noGrp="1"/>
          </p:cNvSpPr>
          <p:nvPr>
            <p:ph type="sldNum" sz="quarter" idx="12"/>
          </p:nvPr>
        </p:nvSpPr>
        <p:spPr/>
        <p:txBody>
          <a:bodyPr/>
          <a:lstStyle/>
          <a:p>
            <a:fld id="{D9F085D5-EC86-4F6A-B501-C1359CB39116}" type="slidenum">
              <a:rPr lang="en-GB" smtClean="0"/>
              <a:t>35</a:t>
            </a:fld>
            <a:endParaRPr lang="en-GB"/>
          </a:p>
        </p:txBody>
      </p:sp>
      <p:pic>
        <p:nvPicPr>
          <p:cNvPr id="5" name="Picture 4">
            <a:extLst>
              <a:ext uri="{FF2B5EF4-FFF2-40B4-BE49-F238E27FC236}">
                <a16:creationId xmlns:a16="http://schemas.microsoft.com/office/drawing/2014/main" id="{B76B9BEF-5189-DF40-A93D-C42748C3BF43}"/>
              </a:ext>
            </a:extLst>
          </p:cNvPr>
          <p:cNvPicPr>
            <a:picLocks noChangeAspect="1"/>
          </p:cNvPicPr>
          <p:nvPr/>
        </p:nvPicPr>
        <p:blipFill>
          <a:blip r:embed="rId2"/>
          <a:stretch>
            <a:fillRect/>
          </a:stretch>
        </p:blipFill>
        <p:spPr>
          <a:xfrm>
            <a:off x="3916018" y="20341"/>
            <a:ext cx="6440112" cy="6711535"/>
          </a:xfrm>
          <a:prstGeom prst="rect">
            <a:avLst/>
          </a:prstGeom>
        </p:spPr>
      </p:pic>
      <p:cxnSp>
        <p:nvCxnSpPr>
          <p:cNvPr id="6" name="Straight Connector 5">
            <a:extLst>
              <a:ext uri="{FF2B5EF4-FFF2-40B4-BE49-F238E27FC236}">
                <a16:creationId xmlns:a16="http://schemas.microsoft.com/office/drawing/2014/main" id="{6C015217-088A-D89F-BD74-7E9DA2A87D98}"/>
              </a:ext>
            </a:extLst>
          </p:cNvPr>
          <p:cNvCxnSpPr/>
          <p:nvPr/>
        </p:nvCxnSpPr>
        <p:spPr>
          <a:xfrm>
            <a:off x="4266395" y="1685254"/>
            <a:ext cx="1506828" cy="0"/>
          </a:xfrm>
          <a:prstGeom prst="line">
            <a:avLst/>
          </a:prstGeom>
          <a:ln w="444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77D37A7-6937-E5D3-8ECB-F676D95AB770}"/>
              </a:ext>
            </a:extLst>
          </p:cNvPr>
          <p:cNvCxnSpPr/>
          <p:nvPr/>
        </p:nvCxnSpPr>
        <p:spPr>
          <a:xfrm>
            <a:off x="4761695" y="2466304"/>
            <a:ext cx="1506828" cy="0"/>
          </a:xfrm>
          <a:prstGeom prst="line">
            <a:avLst/>
          </a:prstGeom>
          <a:ln w="444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AD5AA7E-ECD5-CC20-3F3E-7FB503523BF8}"/>
              </a:ext>
            </a:extLst>
          </p:cNvPr>
          <p:cNvCxnSpPr/>
          <p:nvPr/>
        </p:nvCxnSpPr>
        <p:spPr>
          <a:xfrm>
            <a:off x="4589172" y="3301284"/>
            <a:ext cx="1506828" cy="0"/>
          </a:xfrm>
          <a:prstGeom prst="line">
            <a:avLst/>
          </a:prstGeom>
          <a:ln w="444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FB29967-48E7-DEF8-AC6C-315BCE09895D}"/>
              </a:ext>
            </a:extLst>
          </p:cNvPr>
          <p:cNvCxnSpPr/>
          <p:nvPr/>
        </p:nvCxnSpPr>
        <p:spPr>
          <a:xfrm>
            <a:off x="4761695" y="4408867"/>
            <a:ext cx="1506828" cy="0"/>
          </a:xfrm>
          <a:prstGeom prst="line">
            <a:avLst/>
          </a:prstGeom>
          <a:ln w="444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F0F7251-122F-F9BD-92D0-4F0B9F214EEF}"/>
              </a:ext>
            </a:extLst>
          </p:cNvPr>
          <p:cNvCxnSpPr/>
          <p:nvPr/>
        </p:nvCxnSpPr>
        <p:spPr>
          <a:xfrm>
            <a:off x="4450456" y="4692202"/>
            <a:ext cx="1506828" cy="0"/>
          </a:xfrm>
          <a:prstGeom prst="line">
            <a:avLst/>
          </a:prstGeom>
          <a:ln w="444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B0AF947-7D3B-BA01-160F-9C3CEAA5809B}"/>
              </a:ext>
            </a:extLst>
          </p:cNvPr>
          <p:cNvSpPr txBox="1"/>
          <p:nvPr/>
        </p:nvSpPr>
        <p:spPr>
          <a:xfrm>
            <a:off x="3438399" y="1492069"/>
            <a:ext cx="652807" cy="369332"/>
          </a:xfrm>
          <a:prstGeom prst="rect">
            <a:avLst/>
          </a:prstGeom>
          <a:noFill/>
        </p:spPr>
        <p:txBody>
          <a:bodyPr wrap="none" rtlCol="0">
            <a:spAutoFit/>
          </a:bodyPr>
          <a:lstStyle/>
          <a:p>
            <a:r>
              <a:rPr lang="en-US" dirty="0">
                <a:solidFill>
                  <a:srgbClr val="C00000"/>
                </a:solidFill>
              </a:rPr>
              <a:t>Food</a:t>
            </a:r>
          </a:p>
        </p:txBody>
      </p:sp>
    </p:spTree>
    <p:extLst>
      <p:ext uri="{BB962C8B-B14F-4D97-AF65-F5344CB8AC3E}">
        <p14:creationId xmlns:p14="http://schemas.microsoft.com/office/powerpoint/2010/main" val="1243944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72846-314F-1D42-B60C-B0A7A05E4EDF}"/>
              </a:ext>
            </a:extLst>
          </p:cNvPr>
          <p:cNvSpPr>
            <a:spLocks noGrp="1"/>
          </p:cNvSpPr>
          <p:nvPr>
            <p:ph type="title"/>
          </p:nvPr>
        </p:nvSpPr>
        <p:spPr>
          <a:xfrm>
            <a:off x="1011624" y="0"/>
            <a:ext cx="10515600" cy="1325563"/>
          </a:xfrm>
        </p:spPr>
        <p:txBody>
          <a:bodyPr/>
          <a:lstStyle/>
          <a:p>
            <a:r>
              <a:rPr lang="en-US" dirty="0">
                <a:solidFill>
                  <a:schemeClr val="bg1"/>
                </a:solidFill>
              </a:rPr>
              <a:t>Su</a:t>
            </a:r>
            <a:r>
              <a:rPr lang="en-US" dirty="0"/>
              <a:t>mming Up The US Economy</a:t>
            </a:r>
          </a:p>
        </p:txBody>
      </p:sp>
      <p:sp>
        <p:nvSpPr>
          <p:cNvPr id="4" name="Slide Number Placeholder 3">
            <a:extLst>
              <a:ext uri="{FF2B5EF4-FFF2-40B4-BE49-F238E27FC236}">
                <a16:creationId xmlns:a16="http://schemas.microsoft.com/office/drawing/2014/main" id="{47619C3D-3B56-CE48-A82B-6BB9D19DFFD9}"/>
              </a:ext>
            </a:extLst>
          </p:cNvPr>
          <p:cNvSpPr>
            <a:spLocks noGrp="1"/>
          </p:cNvSpPr>
          <p:nvPr>
            <p:ph type="sldNum" sz="quarter" idx="12"/>
          </p:nvPr>
        </p:nvSpPr>
        <p:spPr/>
        <p:txBody>
          <a:bodyPr/>
          <a:lstStyle/>
          <a:p>
            <a:fld id="{D9F085D5-EC86-4F6A-B501-C1359CB39116}" type="slidenum">
              <a:rPr lang="en-GB" smtClean="0"/>
              <a:t>36</a:t>
            </a:fld>
            <a:endParaRPr lang="en-GB"/>
          </a:p>
        </p:txBody>
      </p:sp>
      <p:pic>
        <p:nvPicPr>
          <p:cNvPr id="5" name="Picture 4">
            <a:extLst>
              <a:ext uri="{FF2B5EF4-FFF2-40B4-BE49-F238E27FC236}">
                <a16:creationId xmlns:a16="http://schemas.microsoft.com/office/drawing/2014/main" id="{2745DFFD-F62E-FB43-8A82-259B57B68059}"/>
              </a:ext>
            </a:extLst>
          </p:cNvPr>
          <p:cNvPicPr>
            <a:picLocks noChangeAspect="1"/>
          </p:cNvPicPr>
          <p:nvPr/>
        </p:nvPicPr>
        <p:blipFill>
          <a:blip r:embed="rId2"/>
          <a:stretch>
            <a:fillRect/>
          </a:stretch>
        </p:blipFill>
        <p:spPr>
          <a:xfrm>
            <a:off x="3168869" y="950908"/>
            <a:ext cx="7062952" cy="5505943"/>
          </a:xfrm>
          <a:prstGeom prst="rect">
            <a:avLst/>
          </a:prstGeom>
        </p:spPr>
      </p:pic>
      <p:sp>
        <p:nvSpPr>
          <p:cNvPr id="6" name="TextBox 5">
            <a:extLst>
              <a:ext uri="{FF2B5EF4-FFF2-40B4-BE49-F238E27FC236}">
                <a16:creationId xmlns:a16="http://schemas.microsoft.com/office/drawing/2014/main" id="{34865127-C0C7-3846-8332-8295CF6CAC17}"/>
              </a:ext>
            </a:extLst>
          </p:cNvPr>
          <p:cNvSpPr txBox="1"/>
          <p:nvPr/>
        </p:nvSpPr>
        <p:spPr>
          <a:xfrm>
            <a:off x="10070170" y="6456851"/>
            <a:ext cx="1542089" cy="276999"/>
          </a:xfrm>
          <a:prstGeom prst="rect">
            <a:avLst/>
          </a:prstGeom>
          <a:noFill/>
        </p:spPr>
        <p:txBody>
          <a:bodyPr wrap="none" rtlCol="0">
            <a:spAutoFit/>
          </a:bodyPr>
          <a:lstStyle/>
          <a:p>
            <a:r>
              <a:rPr lang="en-US" sz="1200" dirty="0"/>
              <a:t>Source: </a:t>
            </a:r>
            <a:r>
              <a:rPr lang="en-US" sz="1200" dirty="0" err="1"/>
              <a:t>NYTimes.com</a:t>
            </a:r>
            <a:endParaRPr lang="en-US" sz="1200" dirty="0"/>
          </a:p>
        </p:txBody>
      </p:sp>
    </p:spTree>
    <p:extLst>
      <p:ext uri="{BB962C8B-B14F-4D97-AF65-F5344CB8AC3E}">
        <p14:creationId xmlns:p14="http://schemas.microsoft.com/office/powerpoint/2010/main" val="5512925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14697-759D-3267-96E2-1EE9F2FBF14C}"/>
              </a:ext>
            </a:extLst>
          </p:cNvPr>
          <p:cNvSpPr>
            <a:spLocks noGrp="1"/>
          </p:cNvSpPr>
          <p:nvPr>
            <p:ph type="title"/>
          </p:nvPr>
        </p:nvSpPr>
        <p:spPr/>
        <p:txBody>
          <a:bodyPr/>
          <a:lstStyle/>
          <a:p>
            <a:r>
              <a:rPr lang="en-US" dirty="0"/>
              <a:t>Global Evidence</a:t>
            </a:r>
          </a:p>
        </p:txBody>
      </p:sp>
      <p:sp>
        <p:nvSpPr>
          <p:cNvPr id="3" name="Text Placeholder 2">
            <a:extLst>
              <a:ext uri="{FF2B5EF4-FFF2-40B4-BE49-F238E27FC236}">
                <a16:creationId xmlns:a16="http://schemas.microsoft.com/office/drawing/2014/main" id="{C57628F7-B737-ADB2-6949-03AA3591956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AD38138-4679-E118-48A4-398F85096819}"/>
              </a:ext>
            </a:extLst>
          </p:cNvPr>
          <p:cNvSpPr>
            <a:spLocks noGrp="1"/>
          </p:cNvSpPr>
          <p:nvPr>
            <p:ph type="sldNum" sz="quarter" idx="12"/>
          </p:nvPr>
        </p:nvSpPr>
        <p:spPr/>
        <p:txBody>
          <a:bodyPr/>
          <a:lstStyle/>
          <a:p>
            <a:fld id="{D9F085D5-EC86-4F6A-B501-C1359CB39116}" type="slidenum">
              <a:rPr lang="en-GB" smtClean="0"/>
              <a:t>37</a:t>
            </a:fld>
            <a:endParaRPr lang="en-GB"/>
          </a:p>
        </p:txBody>
      </p:sp>
    </p:spTree>
    <p:extLst>
      <p:ext uri="{BB962C8B-B14F-4D97-AF65-F5344CB8AC3E}">
        <p14:creationId xmlns:p14="http://schemas.microsoft.com/office/powerpoint/2010/main" val="31625732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A9A91-17AA-A774-1F45-856391680D51}"/>
              </a:ext>
            </a:extLst>
          </p:cNvPr>
          <p:cNvSpPr>
            <a:spLocks noGrp="1"/>
          </p:cNvSpPr>
          <p:nvPr>
            <p:ph type="title"/>
          </p:nvPr>
        </p:nvSpPr>
        <p:spPr>
          <a:xfrm>
            <a:off x="827690" y="0"/>
            <a:ext cx="10515600" cy="1325563"/>
          </a:xfrm>
        </p:spPr>
        <p:txBody>
          <a:bodyPr/>
          <a:lstStyle/>
          <a:p>
            <a:r>
              <a:rPr lang="en-US" dirty="0">
                <a:solidFill>
                  <a:schemeClr val="bg1"/>
                </a:solidFill>
              </a:rPr>
              <a:t>Infl</a:t>
            </a:r>
            <a:r>
              <a:rPr lang="en-US" dirty="0"/>
              <a:t>ation: Not just a US Problem</a:t>
            </a:r>
          </a:p>
        </p:txBody>
      </p:sp>
      <p:pic>
        <p:nvPicPr>
          <p:cNvPr id="6" name="Content Placeholder 5" descr="A red and white map&#10;&#10;Description automatically generated with low confidence">
            <a:extLst>
              <a:ext uri="{FF2B5EF4-FFF2-40B4-BE49-F238E27FC236}">
                <a16:creationId xmlns:a16="http://schemas.microsoft.com/office/drawing/2014/main" id="{66ED2581-8576-1498-31F8-06DB47304E12}"/>
              </a:ext>
            </a:extLst>
          </p:cNvPr>
          <p:cNvPicPr>
            <a:picLocks noGrp="1" noChangeAspect="1"/>
          </p:cNvPicPr>
          <p:nvPr>
            <p:ph idx="1"/>
          </p:nvPr>
        </p:nvPicPr>
        <p:blipFill>
          <a:blip r:embed="rId2"/>
          <a:stretch>
            <a:fillRect/>
          </a:stretch>
        </p:blipFill>
        <p:spPr>
          <a:xfrm>
            <a:off x="1912073" y="987915"/>
            <a:ext cx="8367853" cy="5242311"/>
          </a:xfrm>
        </p:spPr>
      </p:pic>
      <p:sp>
        <p:nvSpPr>
          <p:cNvPr id="4" name="Slide Number Placeholder 3">
            <a:extLst>
              <a:ext uri="{FF2B5EF4-FFF2-40B4-BE49-F238E27FC236}">
                <a16:creationId xmlns:a16="http://schemas.microsoft.com/office/drawing/2014/main" id="{1628120A-AAA5-00FA-47FC-A9D6CAF3F9E4}"/>
              </a:ext>
            </a:extLst>
          </p:cNvPr>
          <p:cNvSpPr>
            <a:spLocks noGrp="1"/>
          </p:cNvSpPr>
          <p:nvPr>
            <p:ph type="sldNum" sz="quarter" idx="12"/>
          </p:nvPr>
        </p:nvSpPr>
        <p:spPr/>
        <p:txBody>
          <a:bodyPr/>
          <a:lstStyle/>
          <a:p>
            <a:fld id="{D9F085D5-EC86-4F6A-B501-C1359CB39116}" type="slidenum">
              <a:rPr lang="en-GB" smtClean="0"/>
              <a:t>38</a:t>
            </a:fld>
            <a:endParaRPr lang="en-GB"/>
          </a:p>
        </p:txBody>
      </p:sp>
      <p:sp>
        <p:nvSpPr>
          <p:cNvPr id="7" name="TextBox 6">
            <a:extLst>
              <a:ext uri="{FF2B5EF4-FFF2-40B4-BE49-F238E27FC236}">
                <a16:creationId xmlns:a16="http://schemas.microsoft.com/office/drawing/2014/main" id="{98040C43-4D25-DB99-E13F-4F352671B9CF}"/>
              </a:ext>
            </a:extLst>
          </p:cNvPr>
          <p:cNvSpPr txBox="1"/>
          <p:nvPr/>
        </p:nvSpPr>
        <p:spPr>
          <a:xfrm>
            <a:off x="398073" y="3204217"/>
            <a:ext cx="2440092" cy="3139321"/>
          </a:xfrm>
          <a:prstGeom prst="rect">
            <a:avLst/>
          </a:prstGeom>
          <a:noFill/>
        </p:spPr>
        <p:txBody>
          <a:bodyPr wrap="none" rtlCol="0">
            <a:spAutoFit/>
          </a:bodyPr>
          <a:lstStyle/>
          <a:p>
            <a:r>
              <a:rPr lang="en-US" dirty="0"/>
              <a:t>United States:	8.5</a:t>
            </a:r>
          </a:p>
          <a:p>
            <a:endParaRPr lang="en-US" dirty="0"/>
          </a:p>
          <a:p>
            <a:r>
              <a:rPr lang="en-US" dirty="0"/>
              <a:t>Netherlands:	12.0</a:t>
            </a:r>
          </a:p>
          <a:p>
            <a:r>
              <a:rPr lang="en-US" dirty="0"/>
              <a:t>Spain:		10.4</a:t>
            </a:r>
          </a:p>
          <a:p>
            <a:r>
              <a:rPr lang="en-US" dirty="0"/>
              <a:t>United Kingdom:	10.1</a:t>
            </a:r>
          </a:p>
          <a:p>
            <a:r>
              <a:rPr lang="en-US" dirty="0"/>
              <a:t>Denmark:		8.9</a:t>
            </a:r>
          </a:p>
          <a:p>
            <a:r>
              <a:rPr lang="en-US" dirty="0"/>
              <a:t>Sweden:		8.5</a:t>
            </a:r>
          </a:p>
          <a:p>
            <a:r>
              <a:rPr lang="en-US" dirty="0"/>
              <a:t>Germany:		7.9</a:t>
            </a:r>
          </a:p>
          <a:p>
            <a:r>
              <a:rPr lang="en-US" dirty="0"/>
              <a:t>Norway:		6.5</a:t>
            </a:r>
          </a:p>
          <a:p>
            <a:r>
              <a:rPr lang="en-US" dirty="0"/>
              <a:t>France:		5.8</a:t>
            </a:r>
          </a:p>
          <a:p>
            <a:endParaRPr lang="en-US" dirty="0"/>
          </a:p>
        </p:txBody>
      </p:sp>
      <p:sp>
        <p:nvSpPr>
          <p:cNvPr id="3" name="TextBox 2">
            <a:extLst>
              <a:ext uri="{FF2B5EF4-FFF2-40B4-BE49-F238E27FC236}">
                <a16:creationId xmlns:a16="http://schemas.microsoft.com/office/drawing/2014/main" id="{8BF1BBF2-5679-A9C0-38BC-A38D9B257D73}"/>
              </a:ext>
            </a:extLst>
          </p:cNvPr>
          <p:cNvSpPr txBox="1"/>
          <p:nvPr/>
        </p:nvSpPr>
        <p:spPr>
          <a:xfrm>
            <a:off x="8649598" y="6456851"/>
            <a:ext cx="2704202" cy="276999"/>
          </a:xfrm>
          <a:prstGeom prst="rect">
            <a:avLst/>
          </a:prstGeom>
          <a:noFill/>
        </p:spPr>
        <p:txBody>
          <a:bodyPr wrap="none" rtlCol="0">
            <a:spAutoFit/>
          </a:bodyPr>
          <a:lstStyle/>
          <a:p>
            <a:r>
              <a:rPr lang="en-US" sz="1200" dirty="0"/>
              <a:t>Source: </a:t>
            </a:r>
            <a:r>
              <a:rPr lang="en-US" sz="1200" dirty="0" err="1"/>
              <a:t>TradingEconomics.com</a:t>
            </a:r>
            <a:r>
              <a:rPr lang="en-US" sz="1200" dirty="0"/>
              <a:t>, 9/12/22</a:t>
            </a:r>
          </a:p>
        </p:txBody>
      </p:sp>
    </p:spTree>
    <p:extLst>
      <p:ext uri="{BB962C8B-B14F-4D97-AF65-F5344CB8AC3E}">
        <p14:creationId xmlns:p14="http://schemas.microsoft.com/office/powerpoint/2010/main" val="10904517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2E767-0626-3E4A-A6DD-7B199B2C3E73}"/>
              </a:ext>
            </a:extLst>
          </p:cNvPr>
          <p:cNvSpPr>
            <a:spLocks noGrp="1"/>
          </p:cNvSpPr>
          <p:nvPr>
            <p:ph type="title"/>
          </p:nvPr>
        </p:nvSpPr>
        <p:spPr>
          <a:xfrm>
            <a:off x="741949" y="0"/>
            <a:ext cx="10515600" cy="1325563"/>
          </a:xfrm>
        </p:spPr>
        <p:txBody>
          <a:bodyPr/>
          <a:lstStyle/>
          <a:p>
            <a:r>
              <a:rPr lang="en-US" dirty="0">
                <a:solidFill>
                  <a:schemeClr val="bg1"/>
                </a:solidFill>
              </a:rPr>
              <a:t>Imp</a:t>
            </a:r>
            <a:r>
              <a:rPr lang="en-US" dirty="0"/>
              <a:t>ort Prices Are Elevated</a:t>
            </a:r>
          </a:p>
        </p:txBody>
      </p:sp>
      <p:sp>
        <p:nvSpPr>
          <p:cNvPr id="4" name="Slide Number Placeholder 3">
            <a:extLst>
              <a:ext uri="{FF2B5EF4-FFF2-40B4-BE49-F238E27FC236}">
                <a16:creationId xmlns:a16="http://schemas.microsoft.com/office/drawing/2014/main" id="{17B1860E-B719-0847-9D31-959DE6EDCA88}"/>
              </a:ext>
            </a:extLst>
          </p:cNvPr>
          <p:cNvSpPr>
            <a:spLocks noGrp="1"/>
          </p:cNvSpPr>
          <p:nvPr>
            <p:ph type="sldNum" sz="quarter" idx="12"/>
          </p:nvPr>
        </p:nvSpPr>
        <p:spPr/>
        <p:txBody>
          <a:bodyPr/>
          <a:lstStyle/>
          <a:p>
            <a:fld id="{D9F085D5-EC86-4F6A-B501-C1359CB39116}" type="slidenum">
              <a:rPr lang="en-GB" smtClean="0"/>
              <a:t>39</a:t>
            </a:fld>
            <a:endParaRPr lang="en-GB"/>
          </a:p>
        </p:txBody>
      </p:sp>
      <p:pic>
        <p:nvPicPr>
          <p:cNvPr id="6" name="FRED Graph Chart" descr="FRED Graph">
            <a:hlinkClick r:id="rId2" tooltip="View this chart in your browser. "/>
            <a:extLst>
              <a:ext uri="{FF2B5EF4-FFF2-40B4-BE49-F238E27FC236}">
                <a16:creationId xmlns:a16="http://schemas.microsoft.com/office/drawing/2014/main" id="{E3B9140B-3FC6-9842-B8A4-13C3C8698ED1}"/>
              </a:ext>
            </a:extLst>
          </p:cNvPr>
          <p:cNvPicPr>
            <a:picLocks noChangeAspect="1"/>
          </p:cNvPicPr>
          <p:nvPr/>
        </p:nvPicPr>
        <p:blipFill>
          <a:blip r:embed="rId3"/>
          <a:stretch>
            <a:fillRect/>
          </a:stretch>
        </p:blipFill>
        <p:spPr>
          <a:xfrm>
            <a:off x="2532184" y="1064472"/>
            <a:ext cx="7659565" cy="5165753"/>
          </a:xfrm>
          <a:prstGeom prst="rect">
            <a:avLst/>
          </a:prstGeom>
        </p:spPr>
      </p:pic>
      <p:sp>
        <p:nvSpPr>
          <p:cNvPr id="7" name="TextBox 6">
            <a:extLst>
              <a:ext uri="{FF2B5EF4-FFF2-40B4-BE49-F238E27FC236}">
                <a16:creationId xmlns:a16="http://schemas.microsoft.com/office/drawing/2014/main" id="{92C1582C-190B-7F4C-9999-046C4557D663}"/>
              </a:ext>
            </a:extLst>
          </p:cNvPr>
          <p:cNvSpPr txBox="1"/>
          <p:nvPr/>
        </p:nvSpPr>
        <p:spPr>
          <a:xfrm>
            <a:off x="3821723" y="1839050"/>
            <a:ext cx="3647089" cy="369332"/>
          </a:xfrm>
          <a:prstGeom prst="rect">
            <a:avLst/>
          </a:prstGeom>
          <a:noFill/>
        </p:spPr>
        <p:txBody>
          <a:bodyPr wrap="none" rtlCol="0">
            <a:spAutoFit/>
          </a:bodyPr>
          <a:lstStyle/>
          <a:p>
            <a:r>
              <a:rPr lang="en-US" dirty="0"/>
              <a:t>Inflation – Imported Products: 9-10%</a:t>
            </a:r>
          </a:p>
        </p:txBody>
      </p:sp>
    </p:spTree>
    <p:extLst>
      <p:ext uri="{BB962C8B-B14F-4D97-AF65-F5344CB8AC3E}">
        <p14:creationId xmlns:p14="http://schemas.microsoft.com/office/powerpoint/2010/main" val="699378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B23E-7084-7944-A45B-C6D0E0A6BF2E}"/>
              </a:ext>
            </a:extLst>
          </p:cNvPr>
          <p:cNvSpPr>
            <a:spLocks noGrp="1"/>
          </p:cNvSpPr>
          <p:nvPr>
            <p:ph type="title"/>
          </p:nvPr>
        </p:nvSpPr>
        <p:spPr>
          <a:xfrm>
            <a:off x="808220" y="0"/>
            <a:ext cx="10515600" cy="1325563"/>
          </a:xfrm>
        </p:spPr>
        <p:txBody>
          <a:bodyPr/>
          <a:lstStyle/>
          <a:p>
            <a:r>
              <a:rPr lang="en-US" dirty="0">
                <a:solidFill>
                  <a:schemeClr val="bg1"/>
                </a:solidFill>
              </a:rPr>
              <a:t>Wh</a:t>
            </a:r>
            <a:r>
              <a:rPr lang="en-US" dirty="0"/>
              <a:t>ere Are We?</a:t>
            </a:r>
          </a:p>
        </p:txBody>
      </p:sp>
      <p:pic>
        <p:nvPicPr>
          <p:cNvPr id="6" name="Content Placeholder 5">
            <a:extLst>
              <a:ext uri="{FF2B5EF4-FFF2-40B4-BE49-F238E27FC236}">
                <a16:creationId xmlns:a16="http://schemas.microsoft.com/office/drawing/2014/main" id="{C4594F58-9AA6-F24A-964E-3AC22CA41A9A}"/>
              </a:ext>
            </a:extLst>
          </p:cNvPr>
          <p:cNvPicPr>
            <a:picLocks noGrp="1" noChangeAspect="1"/>
          </p:cNvPicPr>
          <p:nvPr>
            <p:ph idx="1"/>
          </p:nvPr>
        </p:nvPicPr>
        <p:blipFill>
          <a:blip r:embed="rId2" r:link="rId3"/>
          <a:srcRect/>
          <a:stretch>
            <a:fillRect/>
          </a:stretch>
        </p:blipFill>
        <p:spPr>
          <a:xfrm>
            <a:off x="1744845" y="1047352"/>
            <a:ext cx="7728643" cy="4786033"/>
          </a:xfrm>
        </p:spPr>
      </p:pic>
      <p:sp>
        <p:nvSpPr>
          <p:cNvPr id="4" name="Slide Number Placeholder 3">
            <a:extLst>
              <a:ext uri="{FF2B5EF4-FFF2-40B4-BE49-F238E27FC236}">
                <a16:creationId xmlns:a16="http://schemas.microsoft.com/office/drawing/2014/main" id="{B35876C4-A3D6-7242-9D80-C8D64A70ECD1}"/>
              </a:ext>
            </a:extLst>
          </p:cNvPr>
          <p:cNvSpPr>
            <a:spLocks noGrp="1"/>
          </p:cNvSpPr>
          <p:nvPr>
            <p:ph type="sldNum" sz="quarter" idx="12"/>
          </p:nvPr>
        </p:nvSpPr>
        <p:spPr/>
        <p:txBody>
          <a:bodyPr/>
          <a:lstStyle/>
          <a:p>
            <a:fld id="{D9F085D5-EC86-4F6A-B501-C1359CB39116}" type="slidenum">
              <a:rPr lang="en-GB" smtClean="0"/>
              <a:t>4</a:t>
            </a:fld>
            <a:endParaRPr lang="en-GB"/>
          </a:p>
        </p:txBody>
      </p:sp>
      <p:pic>
        <p:nvPicPr>
          <p:cNvPr id="8" name="Picture 7">
            <a:extLst>
              <a:ext uri="{FF2B5EF4-FFF2-40B4-BE49-F238E27FC236}">
                <a16:creationId xmlns:a16="http://schemas.microsoft.com/office/drawing/2014/main" id="{657DAB63-0268-1544-985C-0D4232ED6F4E}"/>
              </a:ext>
            </a:extLst>
          </p:cNvPr>
          <p:cNvPicPr>
            <a:picLocks noChangeAspect="1"/>
          </p:cNvPicPr>
          <p:nvPr/>
        </p:nvPicPr>
        <p:blipFill>
          <a:blip r:embed="rId4" r:link="rId5"/>
          <a:srcRect/>
          <a:stretch>
            <a:fillRect/>
          </a:stretch>
        </p:blipFill>
        <p:spPr>
          <a:xfrm>
            <a:off x="8806449" y="3937439"/>
            <a:ext cx="2241495" cy="1498600"/>
          </a:xfrm>
          <a:prstGeom prst="rect">
            <a:avLst/>
          </a:prstGeom>
        </p:spPr>
      </p:pic>
    </p:spTree>
    <p:extLst>
      <p:ext uri="{BB962C8B-B14F-4D97-AF65-F5344CB8AC3E}">
        <p14:creationId xmlns:p14="http://schemas.microsoft.com/office/powerpoint/2010/main" val="16345776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A9A91-17AA-A774-1F45-856391680D51}"/>
              </a:ext>
            </a:extLst>
          </p:cNvPr>
          <p:cNvSpPr>
            <a:spLocks noGrp="1"/>
          </p:cNvSpPr>
          <p:nvPr>
            <p:ph type="title"/>
          </p:nvPr>
        </p:nvSpPr>
        <p:spPr>
          <a:xfrm>
            <a:off x="706261" y="32658"/>
            <a:ext cx="10515600" cy="1325563"/>
          </a:xfrm>
        </p:spPr>
        <p:txBody>
          <a:bodyPr>
            <a:normAutofit/>
          </a:bodyPr>
          <a:lstStyle/>
          <a:p>
            <a:r>
              <a:rPr lang="en-US" sz="3800" dirty="0">
                <a:solidFill>
                  <a:schemeClr val="bg1"/>
                </a:solidFill>
              </a:rPr>
              <a:t>GDP</a:t>
            </a:r>
            <a:r>
              <a:rPr lang="en-US" sz="3800" dirty="0"/>
              <a:t>: U.S. Stands Out, But Not Alone</a:t>
            </a:r>
          </a:p>
        </p:txBody>
      </p:sp>
      <p:pic>
        <p:nvPicPr>
          <p:cNvPr id="6" name="Content Placeholder 5">
            <a:extLst>
              <a:ext uri="{FF2B5EF4-FFF2-40B4-BE49-F238E27FC236}">
                <a16:creationId xmlns:a16="http://schemas.microsoft.com/office/drawing/2014/main" id="{66ED2581-8576-1498-31F8-06DB47304E12}"/>
              </a:ext>
            </a:extLst>
          </p:cNvPr>
          <p:cNvPicPr>
            <a:picLocks noGrp="1" noChangeAspect="1"/>
          </p:cNvPicPr>
          <p:nvPr>
            <p:ph idx="1"/>
          </p:nvPr>
        </p:nvPicPr>
        <p:blipFill>
          <a:blip r:embed="rId2"/>
          <a:srcRect/>
          <a:stretch/>
        </p:blipFill>
        <p:spPr>
          <a:xfrm>
            <a:off x="1961873" y="987915"/>
            <a:ext cx="8268252" cy="5242311"/>
          </a:xfrm>
        </p:spPr>
      </p:pic>
      <p:sp>
        <p:nvSpPr>
          <p:cNvPr id="4" name="Slide Number Placeholder 3">
            <a:extLst>
              <a:ext uri="{FF2B5EF4-FFF2-40B4-BE49-F238E27FC236}">
                <a16:creationId xmlns:a16="http://schemas.microsoft.com/office/drawing/2014/main" id="{1628120A-AAA5-00FA-47FC-A9D6CAF3F9E4}"/>
              </a:ext>
            </a:extLst>
          </p:cNvPr>
          <p:cNvSpPr>
            <a:spLocks noGrp="1"/>
          </p:cNvSpPr>
          <p:nvPr>
            <p:ph type="sldNum" sz="quarter" idx="12"/>
          </p:nvPr>
        </p:nvSpPr>
        <p:spPr/>
        <p:txBody>
          <a:bodyPr/>
          <a:lstStyle/>
          <a:p>
            <a:fld id="{D9F085D5-EC86-4F6A-B501-C1359CB39116}" type="slidenum">
              <a:rPr lang="en-GB" smtClean="0"/>
              <a:t>40</a:t>
            </a:fld>
            <a:endParaRPr lang="en-GB"/>
          </a:p>
        </p:txBody>
      </p:sp>
      <p:sp>
        <p:nvSpPr>
          <p:cNvPr id="7" name="TextBox 6">
            <a:extLst>
              <a:ext uri="{FF2B5EF4-FFF2-40B4-BE49-F238E27FC236}">
                <a16:creationId xmlns:a16="http://schemas.microsoft.com/office/drawing/2014/main" id="{98040C43-4D25-DB99-E13F-4F352671B9CF}"/>
              </a:ext>
            </a:extLst>
          </p:cNvPr>
          <p:cNvSpPr txBox="1"/>
          <p:nvPr/>
        </p:nvSpPr>
        <p:spPr>
          <a:xfrm>
            <a:off x="398074" y="3204217"/>
            <a:ext cx="2393604" cy="3139321"/>
          </a:xfrm>
          <a:prstGeom prst="rect">
            <a:avLst/>
          </a:prstGeom>
          <a:noFill/>
        </p:spPr>
        <p:txBody>
          <a:bodyPr wrap="none" rtlCol="0">
            <a:spAutoFit/>
          </a:bodyPr>
          <a:lstStyle/>
          <a:p>
            <a:r>
              <a:rPr lang="en-US" dirty="0"/>
              <a:t>United States:	-0.6</a:t>
            </a:r>
          </a:p>
          <a:p>
            <a:endParaRPr lang="en-US" dirty="0"/>
          </a:p>
          <a:p>
            <a:r>
              <a:rPr lang="en-US" dirty="0"/>
              <a:t>Netherlands:	2.6</a:t>
            </a:r>
          </a:p>
          <a:p>
            <a:r>
              <a:rPr lang="en-US" dirty="0"/>
              <a:t>Spain:		1.1</a:t>
            </a:r>
          </a:p>
          <a:p>
            <a:r>
              <a:rPr lang="en-US" dirty="0"/>
              <a:t>United Kingdom:	-0.1</a:t>
            </a:r>
          </a:p>
          <a:p>
            <a:r>
              <a:rPr lang="en-US" dirty="0"/>
              <a:t>Denmark:		0.9</a:t>
            </a:r>
          </a:p>
          <a:p>
            <a:r>
              <a:rPr lang="en-US" dirty="0"/>
              <a:t>Sweden:		0.9</a:t>
            </a:r>
          </a:p>
          <a:p>
            <a:r>
              <a:rPr lang="en-US" dirty="0"/>
              <a:t>Germany:		0.1</a:t>
            </a:r>
          </a:p>
          <a:p>
            <a:r>
              <a:rPr lang="en-US" dirty="0"/>
              <a:t>Norway:		0.7</a:t>
            </a:r>
          </a:p>
          <a:p>
            <a:r>
              <a:rPr lang="en-US" dirty="0"/>
              <a:t>France:		0.5</a:t>
            </a:r>
          </a:p>
          <a:p>
            <a:endParaRPr lang="en-US" dirty="0"/>
          </a:p>
        </p:txBody>
      </p:sp>
      <p:sp>
        <p:nvSpPr>
          <p:cNvPr id="3" name="TextBox 2">
            <a:extLst>
              <a:ext uri="{FF2B5EF4-FFF2-40B4-BE49-F238E27FC236}">
                <a16:creationId xmlns:a16="http://schemas.microsoft.com/office/drawing/2014/main" id="{8BF1BBF2-5679-A9C0-38BC-A38D9B257D73}"/>
              </a:ext>
            </a:extLst>
          </p:cNvPr>
          <p:cNvSpPr txBox="1"/>
          <p:nvPr/>
        </p:nvSpPr>
        <p:spPr>
          <a:xfrm>
            <a:off x="8649598" y="6456851"/>
            <a:ext cx="2704202" cy="276999"/>
          </a:xfrm>
          <a:prstGeom prst="rect">
            <a:avLst/>
          </a:prstGeom>
          <a:noFill/>
        </p:spPr>
        <p:txBody>
          <a:bodyPr wrap="none" rtlCol="0">
            <a:spAutoFit/>
          </a:bodyPr>
          <a:lstStyle/>
          <a:p>
            <a:r>
              <a:rPr lang="en-US" sz="1200" dirty="0"/>
              <a:t>Source: </a:t>
            </a:r>
            <a:r>
              <a:rPr lang="en-US" sz="1200" dirty="0" err="1"/>
              <a:t>TradingEconomics.com</a:t>
            </a:r>
            <a:r>
              <a:rPr lang="en-US" sz="1200" dirty="0"/>
              <a:t>, 9/12/22</a:t>
            </a:r>
          </a:p>
        </p:txBody>
      </p:sp>
    </p:spTree>
    <p:extLst>
      <p:ext uri="{BB962C8B-B14F-4D97-AF65-F5344CB8AC3E}">
        <p14:creationId xmlns:p14="http://schemas.microsoft.com/office/powerpoint/2010/main" val="33029666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320A3-39B1-5645-884F-2D9B4336E30A}"/>
              </a:ext>
            </a:extLst>
          </p:cNvPr>
          <p:cNvSpPr>
            <a:spLocks noGrp="1"/>
          </p:cNvSpPr>
          <p:nvPr>
            <p:ph type="title"/>
          </p:nvPr>
        </p:nvSpPr>
        <p:spPr>
          <a:xfrm>
            <a:off x="796160" y="0"/>
            <a:ext cx="10515600" cy="1325563"/>
          </a:xfrm>
        </p:spPr>
        <p:txBody>
          <a:bodyPr/>
          <a:lstStyle/>
          <a:p>
            <a:r>
              <a:rPr lang="en-US" dirty="0">
                <a:solidFill>
                  <a:schemeClr val="bg1"/>
                </a:solidFill>
              </a:rPr>
              <a:t>Glo</a:t>
            </a:r>
            <a:r>
              <a:rPr lang="en-US" dirty="0"/>
              <a:t>bal Summary</a:t>
            </a:r>
          </a:p>
        </p:txBody>
      </p:sp>
      <p:sp>
        <p:nvSpPr>
          <p:cNvPr id="3" name="Content Placeholder 2">
            <a:extLst>
              <a:ext uri="{FF2B5EF4-FFF2-40B4-BE49-F238E27FC236}">
                <a16:creationId xmlns:a16="http://schemas.microsoft.com/office/drawing/2014/main" id="{3501192C-6EF7-ED45-8903-4776FA265387}"/>
              </a:ext>
            </a:extLst>
          </p:cNvPr>
          <p:cNvSpPr>
            <a:spLocks noGrp="1"/>
          </p:cNvSpPr>
          <p:nvPr>
            <p:ph idx="1"/>
          </p:nvPr>
        </p:nvSpPr>
        <p:spPr/>
        <p:txBody>
          <a:bodyPr/>
          <a:lstStyle/>
          <a:p>
            <a:r>
              <a:rPr lang="en-US" dirty="0"/>
              <a:t>Developed economies are uniformly down.</a:t>
            </a:r>
          </a:p>
          <a:p>
            <a:pPr lvl="1"/>
            <a:r>
              <a:rPr lang="en-US" dirty="0"/>
              <a:t>Not entirely a surprise. The bounce back from the early closures was rapid.</a:t>
            </a:r>
          </a:p>
          <a:p>
            <a:r>
              <a:rPr lang="en-US" dirty="0"/>
              <a:t>We have very little experience with this type of a global shock.</a:t>
            </a:r>
          </a:p>
          <a:p>
            <a:pPr lvl="1"/>
            <a:r>
              <a:rPr lang="en-US" dirty="0"/>
              <a:t>Entirely possible that interconnected economies will be on a similar cycle.</a:t>
            </a:r>
          </a:p>
          <a:p>
            <a:r>
              <a:rPr lang="en-US" dirty="0"/>
              <a:t>Somewhat surprising because the economic responses varied across countries. However:</a:t>
            </a:r>
          </a:p>
          <a:p>
            <a:pPr lvl="1"/>
            <a:r>
              <a:rPr lang="en-US" dirty="0"/>
              <a:t>Significant stimulus was a common theme.</a:t>
            </a:r>
          </a:p>
          <a:p>
            <a:pPr lvl="1"/>
            <a:r>
              <a:rPr lang="en-US" dirty="0"/>
              <a:t>Supply chain issues are a common theme.</a:t>
            </a:r>
          </a:p>
          <a:p>
            <a:pPr lvl="1"/>
            <a:r>
              <a:rPr lang="en-US" dirty="0"/>
              <a:t>Shifts from purchases of services to goods was a common theme.</a:t>
            </a:r>
          </a:p>
          <a:p>
            <a:pPr lvl="2"/>
            <a:r>
              <a:rPr lang="en-US" dirty="0"/>
              <a:t>And now the shift back.</a:t>
            </a:r>
          </a:p>
        </p:txBody>
      </p:sp>
      <p:sp>
        <p:nvSpPr>
          <p:cNvPr id="4" name="Slide Number Placeholder 3">
            <a:extLst>
              <a:ext uri="{FF2B5EF4-FFF2-40B4-BE49-F238E27FC236}">
                <a16:creationId xmlns:a16="http://schemas.microsoft.com/office/drawing/2014/main" id="{E608B211-AEB3-8944-AA5F-F2C6B395BDF2}"/>
              </a:ext>
            </a:extLst>
          </p:cNvPr>
          <p:cNvSpPr>
            <a:spLocks noGrp="1"/>
          </p:cNvSpPr>
          <p:nvPr>
            <p:ph type="sldNum" sz="quarter" idx="12"/>
          </p:nvPr>
        </p:nvSpPr>
        <p:spPr/>
        <p:txBody>
          <a:bodyPr/>
          <a:lstStyle/>
          <a:p>
            <a:fld id="{D9F085D5-EC86-4F6A-B501-C1359CB39116}" type="slidenum">
              <a:rPr lang="en-GB" smtClean="0"/>
              <a:t>41</a:t>
            </a:fld>
            <a:endParaRPr lang="en-GB"/>
          </a:p>
        </p:txBody>
      </p:sp>
    </p:spTree>
    <p:extLst>
      <p:ext uri="{BB962C8B-B14F-4D97-AF65-F5344CB8AC3E}">
        <p14:creationId xmlns:p14="http://schemas.microsoft.com/office/powerpoint/2010/main" val="27585012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44BA2-C159-2048-8B33-2FBFC767B2A6}"/>
              </a:ext>
            </a:extLst>
          </p:cNvPr>
          <p:cNvSpPr>
            <a:spLocks noGrp="1"/>
          </p:cNvSpPr>
          <p:nvPr>
            <p:ph type="title"/>
          </p:nvPr>
        </p:nvSpPr>
        <p:spPr/>
        <p:txBody>
          <a:bodyPr/>
          <a:lstStyle/>
          <a:p>
            <a:r>
              <a:rPr lang="en-US" dirty="0"/>
              <a:t>Inflation: A Closer Look</a:t>
            </a:r>
          </a:p>
        </p:txBody>
      </p:sp>
      <p:sp>
        <p:nvSpPr>
          <p:cNvPr id="3" name="Text Placeholder 2">
            <a:extLst>
              <a:ext uri="{FF2B5EF4-FFF2-40B4-BE49-F238E27FC236}">
                <a16:creationId xmlns:a16="http://schemas.microsoft.com/office/drawing/2014/main" id="{620DDC87-713F-0F49-B31E-73F6DDC5B91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0587431-2867-EB4C-9155-DDF694B341D4}"/>
              </a:ext>
            </a:extLst>
          </p:cNvPr>
          <p:cNvSpPr>
            <a:spLocks noGrp="1"/>
          </p:cNvSpPr>
          <p:nvPr>
            <p:ph type="sldNum" sz="quarter" idx="12"/>
          </p:nvPr>
        </p:nvSpPr>
        <p:spPr/>
        <p:txBody>
          <a:bodyPr/>
          <a:lstStyle/>
          <a:p>
            <a:fld id="{D9F085D5-EC86-4F6A-B501-C1359CB39116}" type="slidenum">
              <a:rPr lang="en-GB" smtClean="0"/>
              <a:t>42</a:t>
            </a:fld>
            <a:endParaRPr lang="en-GB"/>
          </a:p>
        </p:txBody>
      </p:sp>
    </p:spTree>
    <p:extLst>
      <p:ext uri="{BB962C8B-B14F-4D97-AF65-F5344CB8AC3E}">
        <p14:creationId xmlns:p14="http://schemas.microsoft.com/office/powerpoint/2010/main" val="4871230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E9849-526A-DC48-B291-30D94B03885F}"/>
              </a:ext>
            </a:extLst>
          </p:cNvPr>
          <p:cNvSpPr>
            <a:spLocks noGrp="1"/>
          </p:cNvSpPr>
          <p:nvPr>
            <p:ph type="title"/>
          </p:nvPr>
        </p:nvSpPr>
        <p:spPr/>
        <p:txBody>
          <a:bodyPr/>
          <a:lstStyle/>
          <a:p>
            <a:r>
              <a:rPr lang="en-US" dirty="0">
                <a:solidFill>
                  <a:schemeClr val="bg1"/>
                </a:solidFill>
              </a:rPr>
              <a:t>Infl</a:t>
            </a:r>
            <a:r>
              <a:rPr lang="en-US" dirty="0"/>
              <a:t>ation – Climbing! Or Turning Around?</a:t>
            </a:r>
          </a:p>
        </p:txBody>
      </p:sp>
      <p:sp>
        <p:nvSpPr>
          <p:cNvPr id="4" name="Slide Number Placeholder 3">
            <a:extLst>
              <a:ext uri="{FF2B5EF4-FFF2-40B4-BE49-F238E27FC236}">
                <a16:creationId xmlns:a16="http://schemas.microsoft.com/office/drawing/2014/main" id="{6909BE60-BE5B-AF4D-857F-64090922EF8D}"/>
              </a:ext>
            </a:extLst>
          </p:cNvPr>
          <p:cNvSpPr>
            <a:spLocks noGrp="1"/>
          </p:cNvSpPr>
          <p:nvPr>
            <p:ph type="sldNum" sz="quarter" idx="12"/>
          </p:nvPr>
        </p:nvSpPr>
        <p:spPr/>
        <p:txBody>
          <a:bodyPr/>
          <a:lstStyle/>
          <a:p>
            <a:fld id="{D9F085D5-EC86-4F6A-B501-C1359CB39116}" type="slidenum">
              <a:rPr lang="en-GB" smtClean="0"/>
              <a:t>43</a:t>
            </a:fld>
            <a:endParaRPr lang="en-GB"/>
          </a:p>
        </p:txBody>
      </p:sp>
      <p:pic>
        <p:nvPicPr>
          <p:cNvPr id="5" name="Picture 4">
            <a:extLst>
              <a:ext uri="{FF2B5EF4-FFF2-40B4-BE49-F238E27FC236}">
                <a16:creationId xmlns:a16="http://schemas.microsoft.com/office/drawing/2014/main" id="{F8F12856-2917-634A-BAE4-8CBB3B913117}"/>
              </a:ext>
            </a:extLst>
          </p:cNvPr>
          <p:cNvPicPr>
            <a:picLocks noChangeAspect="1"/>
          </p:cNvPicPr>
          <p:nvPr/>
        </p:nvPicPr>
        <p:blipFill>
          <a:blip r:embed="rId3" r:link="rId4"/>
          <a:srcRect/>
          <a:stretch>
            <a:fillRect/>
          </a:stretch>
        </p:blipFill>
        <p:spPr>
          <a:xfrm>
            <a:off x="1066800" y="1197222"/>
            <a:ext cx="10058400" cy="5029200"/>
          </a:xfrm>
          <a:prstGeom prst="rect">
            <a:avLst/>
          </a:prstGeom>
        </p:spPr>
      </p:pic>
    </p:spTree>
    <p:extLst>
      <p:ext uri="{BB962C8B-B14F-4D97-AF65-F5344CB8AC3E}">
        <p14:creationId xmlns:p14="http://schemas.microsoft.com/office/powerpoint/2010/main" val="31318956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6CD3E-8E5A-4444-8DBA-C9D84358B77D}"/>
              </a:ext>
            </a:extLst>
          </p:cNvPr>
          <p:cNvSpPr>
            <a:spLocks noGrp="1"/>
          </p:cNvSpPr>
          <p:nvPr>
            <p:ph type="title"/>
          </p:nvPr>
        </p:nvSpPr>
        <p:spPr>
          <a:xfrm>
            <a:off x="745600" y="0"/>
            <a:ext cx="10515600" cy="1325563"/>
          </a:xfrm>
        </p:spPr>
        <p:txBody>
          <a:bodyPr/>
          <a:lstStyle/>
          <a:p>
            <a:r>
              <a:rPr lang="en-US" dirty="0">
                <a:solidFill>
                  <a:schemeClr val="bg1"/>
                </a:solidFill>
              </a:rPr>
              <a:t>Gas</a:t>
            </a:r>
            <a:r>
              <a:rPr lang="en-US" dirty="0"/>
              <a:t> Prices: National Average at the Pump</a:t>
            </a:r>
          </a:p>
        </p:txBody>
      </p:sp>
      <p:pic>
        <p:nvPicPr>
          <p:cNvPr id="6" name="Content Placeholder 5" descr="Graphical user interface, application&#10;&#10;Description automatically generated">
            <a:extLst>
              <a:ext uri="{FF2B5EF4-FFF2-40B4-BE49-F238E27FC236}">
                <a16:creationId xmlns:a16="http://schemas.microsoft.com/office/drawing/2014/main" id="{12CEA2F0-CC6D-D44B-9C8B-DA7C4DD14882}"/>
              </a:ext>
            </a:extLst>
          </p:cNvPr>
          <p:cNvPicPr>
            <a:picLocks noGrp="1" noChangeAspect="1"/>
          </p:cNvPicPr>
          <p:nvPr>
            <p:ph idx="1"/>
          </p:nvPr>
        </p:nvPicPr>
        <p:blipFill>
          <a:blip r:embed="rId2" r:link="rId3"/>
          <a:stretch>
            <a:fillRect/>
          </a:stretch>
        </p:blipFill>
        <p:spPr>
          <a:xfrm>
            <a:off x="1072985" y="1136118"/>
            <a:ext cx="10188215" cy="5094108"/>
          </a:xfrm>
        </p:spPr>
      </p:pic>
      <p:sp>
        <p:nvSpPr>
          <p:cNvPr id="4" name="Slide Number Placeholder 3">
            <a:extLst>
              <a:ext uri="{FF2B5EF4-FFF2-40B4-BE49-F238E27FC236}">
                <a16:creationId xmlns:a16="http://schemas.microsoft.com/office/drawing/2014/main" id="{54E7D49B-1F8B-0D4C-8934-42AF75CF17DA}"/>
              </a:ext>
            </a:extLst>
          </p:cNvPr>
          <p:cNvSpPr>
            <a:spLocks noGrp="1"/>
          </p:cNvSpPr>
          <p:nvPr>
            <p:ph type="sldNum" sz="quarter" idx="12"/>
          </p:nvPr>
        </p:nvSpPr>
        <p:spPr/>
        <p:txBody>
          <a:bodyPr/>
          <a:lstStyle/>
          <a:p>
            <a:fld id="{D9F085D5-EC86-4F6A-B501-C1359CB39116}" type="slidenum">
              <a:rPr lang="en-GB" smtClean="0"/>
              <a:t>44</a:t>
            </a:fld>
            <a:endParaRPr lang="en-GB"/>
          </a:p>
        </p:txBody>
      </p:sp>
      <p:pic>
        <p:nvPicPr>
          <p:cNvPr id="8" name="Picture 7" descr="Graphical user interface, chart&#10;&#10;Description automatically generated">
            <a:extLst>
              <a:ext uri="{FF2B5EF4-FFF2-40B4-BE49-F238E27FC236}">
                <a16:creationId xmlns:a16="http://schemas.microsoft.com/office/drawing/2014/main" id="{5DB0F12F-0ED4-984D-AF97-A56B7FB65F18}"/>
              </a:ext>
            </a:extLst>
          </p:cNvPr>
          <p:cNvPicPr>
            <a:picLocks noChangeAspect="1"/>
          </p:cNvPicPr>
          <p:nvPr/>
        </p:nvPicPr>
        <p:blipFill>
          <a:blip r:embed="rId4" r:link="rId5"/>
          <a:stretch>
            <a:fillRect/>
          </a:stretch>
        </p:blipFill>
        <p:spPr>
          <a:xfrm>
            <a:off x="1072985" y="1136118"/>
            <a:ext cx="10188216" cy="5094108"/>
          </a:xfrm>
          <a:prstGeom prst="rect">
            <a:avLst/>
          </a:prstGeom>
        </p:spPr>
      </p:pic>
      <p:pic>
        <p:nvPicPr>
          <p:cNvPr id="3" name="Picture 2">
            <a:extLst>
              <a:ext uri="{FF2B5EF4-FFF2-40B4-BE49-F238E27FC236}">
                <a16:creationId xmlns:a16="http://schemas.microsoft.com/office/drawing/2014/main" id="{76323C21-105C-6A44-93B9-3CC233184A02}"/>
              </a:ext>
            </a:extLst>
          </p:cNvPr>
          <p:cNvPicPr>
            <a:picLocks noChangeAspect="1"/>
          </p:cNvPicPr>
          <p:nvPr/>
        </p:nvPicPr>
        <p:blipFill>
          <a:blip r:embed="rId6"/>
          <a:stretch>
            <a:fillRect/>
          </a:stretch>
        </p:blipFill>
        <p:spPr>
          <a:xfrm>
            <a:off x="2152185" y="1325563"/>
            <a:ext cx="3371712" cy="1566096"/>
          </a:xfrm>
          <a:prstGeom prst="rect">
            <a:avLst/>
          </a:prstGeom>
        </p:spPr>
      </p:pic>
    </p:spTree>
    <p:extLst>
      <p:ext uri="{BB962C8B-B14F-4D97-AF65-F5344CB8AC3E}">
        <p14:creationId xmlns:p14="http://schemas.microsoft.com/office/powerpoint/2010/main" val="11794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105A7-FBD0-1443-964B-6AA96A4678B8}"/>
              </a:ext>
            </a:extLst>
          </p:cNvPr>
          <p:cNvSpPr>
            <a:spLocks noGrp="1"/>
          </p:cNvSpPr>
          <p:nvPr>
            <p:ph type="title"/>
          </p:nvPr>
        </p:nvSpPr>
        <p:spPr>
          <a:xfrm>
            <a:off x="793596" y="0"/>
            <a:ext cx="10515600" cy="1325563"/>
          </a:xfrm>
        </p:spPr>
        <p:txBody>
          <a:bodyPr/>
          <a:lstStyle/>
          <a:p>
            <a:r>
              <a:rPr lang="en-US" dirty="0">
                <a:solidFill>
                  <a:schemeClr val="bg1"/>
                </a:solidFill>
              </a:rPr>
              <a:t>Fue</a:t>
            </a:r>
            <a:r>
              <a:rPr lang="en-US" dirty="0"/>
              <a:t>l Costs Are Still Elevated</a:t>
            </a:r>
          </a:p>
        </p:txBody>
      </p:sp>
      <p:pic>
        <p:nvPicPr>
          <p:cNvPr id="7" name="Content Placeholder 6">
            <a:extLst>
              <a:ext uri="{FF2B5EF4-FFF2-40B4-BE49-F238E27FC236}">
                <a16:creationId xmlns:a16="http://schemas.microsoft.com/office/drawing/2014/main" id="{AFA611C2-045A-AB40-9848-9D4A1FCF004F}"/>
              </a:ext>
            </a:extLst>
          </p:cNvPr>
          <p:cNvPicPr>
            <a:picLocks noGrp="1" noChangeAspect="1"/>
          </p:cNvPicPr>
          <p:nvPr>
            <p:ph idx="1"/>
          </p:nvPr>
        </p:nvPicPr>
        <p:blipFill>
          <a:blip r:embed="rId2" r:link="rId3"/>
          <a:srcRect/>
          <a:stretch>
            <a:fillRect/>
          </a:stretch>
        </p:blipFill>
        <p:spPr>
          <a:xfrm>
            <a:off x="1066800" y="1201026"/>
            <a:ext cx="10058400" cy="5029200"/>
          </a:xfrm>
        </p:spPr>
      </p:pic>
      <p:sp>
        <p:nvSpPr>
          <p:cNvPr id="4" name="Slide Number Placeholder 3">
            <a:extLst>
              <a:ext uri="{FF2B5EF4-FFF2-40B4-BE49-F238E27FC236}">
                <a16:creationId xmlns:a16="http://schemas.microsoft.com/office/drawing/2014/main" id="{DBF53E48-3241-F74A-96DB-ACC29DE0872C}"/>
              </a:ext>
            </a:extLst>
          </p:cNvPr>
          <p:cNvSpPr>
            <a:spLocks noGrp="1"/>
          </p:cNvSpPr>
          <p:nvPr>
            <p:ph type="sldNum" sz="quarter" idx="12"/>
          </p:nvPr>
        </p:nvSpPr>
        <p:spPr/>
        <p:txBody>
          <a:bodyPr/>
          <a:lstStyle/>
          <a:p>
            <a:fld id="{D9F085D5-EC86-4F6A-B501-C1359CB39116}" type="slidenum">
              <a:rPr lang="en-GB" smtClean="0"/>
              <a:t>45</a:t>
            </a:fld>
            <a:endParaRPr lang="en-GB"/>
          </a:p>
        </p:txBody>
      </p:sp>
    </p:spTree>
    <p:extLst>
      <p:ext uri="{BB962C8B-B14F-4D97-AF65-F5344CB8AC3E}">
        <p14:creationId xmlns:p14="http://schemas.microsoft.com/office/powerpoint/2010/main" val="11042472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105A7-FBD0-1443-964B-6AA96A4678B8}"/>
              </a:ext>
            </a:extLst>
          </p:cNvPr>
          <p:cNvSpPr>
            <a:spLocks noGrp="1"/>
          </p:cNvSpPr>
          <p:nvPr>
            <p:ph type="title"/>
          </p:nvPr>
        </p:nvSpPr>
        <p:spPr>
          <a:xfrm>
            <a:off x="771294" y="0"/>
            <a:ext cx="10515600" cy="1325563"/>
          </a:xfrm>
        </p:spPr>
        <p:txBody>
          <a:bodyPr/>
          <a:lstStyle/>
          <a:p>
            <a:r>
              <a:rPr lang="en-US" dirty="0">
                <a:solidFill>
                  <a:schemeClr val="bg1"/>
                </a:solidFill>
              </a:rPr>
              <a:t>Foo</a:t>
            </a:r>
            <a:r>
              <a:rPr lang="en-US" dirty="0"/>
              <a:t>d Costs Continue to Rise</a:t>
            </a:r>
          </a:p>
        </p:txBody>
      </p:sp>
      <p:pic>
        <p:nvPicPr>
          <p:cNvPr id="7" name="Content Placeholder 6">
            <a:extLst>
              <a:ext uri="{FF2B5EF4-FFF2-40B4-BE49-F238E27FC236}">
                <a16:creationId xmlns:a16="http://schemas.microsoft.com/office/drawing/2014/main" id="{AFA611C2-045A-AB40-9848-9D4A1FCF004F}"/>
              </a:ext>
            </a:extLst>
          </p:cNvPr>
          <p:cNvPicPr>
            <a:picLocks noGrp="1" noChangeAspect="1"/>
          </p:cNvPicPr>
          <p:nvPr>
            <p:ph idx="1"/>
          </p:nvPr>
        </p:nvPicPr>
        <p:blipFill>
          <a:blip r:embed="rId2" r:link="rId3"/>
          <a:srcRect/>
          <a:stretch>
            <a:fillRect/>
          </a:stretch>
        </p:blipFill>
        <p:spPr>
          <a:xfrm>
            <a:off x="1066800" y="1201026"/>
            <a:ext cx="10058400" cy="5029200"/>
          </a:xfrm>
        </p:spPr>
      </p:pic>
      <p:sp>
        <p:nvSpPr>
          <p:cNvPr id="4" name="Slide Number Placeholder 3">
            <a:extLst>
              <a:ext uri="{FF2B5EF4-FFF2-40B4-BE49-F238E27FC236}">
                <a16:creationId xmlns:a16="http://schemas.microsoft.com/office/drawing/2014/main" id="{DBF53E48-3241-F74A-96DB-ACC29DE0872C}"/>
              </a:ext>
            </a:extLst>
          </p:cNvPr>
          <p:cNvSpPr>
            <a:spLocks noGrp="1"/>
          </p:cNvSpPr>
          <p:nvPr>
            <p:ph type="sldNum" sz="quarter" idx="12"/>
          </p:nvPr>
        </p:nvSpPr>
        <p:spPr/>
        <p:txBody>
          <a:bodyPr/>
          <a:lstStyle/>
          <a:p>
            <a:fld id="{D9F085D5-EC86-4F6A-B501-C1359CB39116}" type="slidenum">
              <a:rPr lang="en-GB" smtClean="0"/>
              <a:t>46</a:t>
            </a:fld>
            <a:endParaRPr lang="en-GB"/>
          </a:p>
        </p:txBody>
      </p:sp>
      <p:sp>
        <p:nvSpPr>
          <p:cNvPr id="3" name="TextBox 2">
            <a:extLst>
              <a:ext uri="{FF2B5EF4-FFF2-40B4-BE49-F238E27FC236}">
                <a16:creationId xmlns:a16="http://schemas.microsoft.com/office/drawing/2014/main" id="{5EA69CAD-9913-374F-B7A8-918D1B9137B6}"/>
              </a:ext>
            </a:extLst>
          </p:cNvPr>
          <p:cNvSpPr txBox="1"/>
          <p:nvPr/>
        </p:nvSpPr>
        <p:spPr>
          <a:xfrm>
            <a:off x="2322786" y="1954924"/>
            <a:ext cx="3363421" cy="646331"/>
          </a:xfrm>
          <a:prstGeom prst="rect">
            <a:avLst/>
          </a:prstGeom>
          <a:noFill/>
        </p:spPr>
        <p:txBody>
          <a:bodyPr wrap="none" rtlCol="0">
            <a:spAutoFit/>
          </a:bodyPr>
          <a:lstStyle/>
          <a:p>
            <a:r>
              <a:rPr lang="en-US" dirty="0"/>
              <a:t>Food at home: 		13.5</a:t>
            </a:r>
          </a:p>
          <a:p>
            <a:r>
              <a:rPr lang="en-US" dirty="0"/>
              <a:t>Food away from home:	  8.0</a:t>
            </a:r>
          </a:p>
        </p:txBody>
      </p:sp>
    </p:spTree>
    <p:extLst>
      <p:ext uri="{BB962C8B-B14F-4D97-AF65-F5344CB8AC3E}">
        <p14:creationId xmlns:p14="http://schemas.microsoft.com/office/powerpoint/2010/main" val="387835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DB004D-673D-7D4C-A7E3-FB405CB6953D}"/>
              </a:ext>
            </a:extLst>
          </p:cNvPr>
          <p:cNvSpPr>
            <a:spLocks noGrp="1"/>
          </p:cNvSpPr>
          <p:nvPr>
            <p:ph type="sldNum" sz="quarter" idx="12"/>
          </p:nvPr>
        </p:nvSpPr>
        <p:spPr/>
        <p:txBody>
          <a:bodyPr/>
          <a:lstStyle/>
          <a:p>
            <a:fld id="{D9F085D5-EC86-4F6A-B501-C1359CB39116}" type="slidenum">
              <a:rPr lang="en-GB" smtClean="0"/>
              <a:t>47</a:t>
            </a:fld>
            <a:endParaRPr lang="en-GB"/>
          </a:p>
        </p:txBody>
      </p:sp>
      <p:pic>
        <p:nvPicPr>
          <p:cNvPr id="3" name="Picture 2">
            <a:extLst>
              <a:ext uri="{FF2B5EF4-FFF2-40B4-BE49-F238E27FC236}">
                <a16:creationId xmlns:a16="http://schemas.microsoft.com/office/drawing/2014/main" id="{B0C8225D-F2EA-DC46-83B8-28CE97E514F5}"/>
              </a:ext>
            </a:extLst>
          </p:cNvPr>
          <p:cNvPicPr>
            <a:picLocks noChangeAspect="1"/>
          </p:cNvPicPr>
          <p:nvPr/>
        </p:nvPicPr>
        <p:blipFill>
          <a:blip r:embed="rId2"/>
          <a:stretch>
            <a:fillRect/>
          </a:stretch>
        </p:blipFill>
        <p:spPr>
          <a:xfrm>
            <a:off x="1035050" y="762000"/>
            <a:ext cx="10121900" cy="5334000"/>
          </a:xfrm>
          <a:prstGeom prst="rect">
            <a:avLst/>
          </a:prstGeom>
        </p:spPr>
      </p:pic>
      <p:sp>
        <p:nvSpPr>
          <p:cNvPr id="4" name="TextBox 3">
            <a:extLst>
              <a:ext uri="{FF2B5EF4-FFF2-40B4-BE49-F238E27FC236}">
                <a16:creationId xmlns:a16="http://schemas.microsoft.com/office/drawing/2014/main" id="{B6B2D780-7539-8F40-B7AA-F5F140FF7B4E}"/>
              </a:ext>
            </a:extLst>
          </p:cNvPr>
          <p:cNvSpPr txBox="1"/>
          <p:nvPr/>
        </p:nvSpPr>
        <p:spPr>
          <a:xfrm>
            <a:off x="10121326" y="6456851"/>
            <a:ext cx="1484830" cy="276999"/>
          </a:xfrm>
          <a:prstGeom prst="rect">
            <a:avLst/>
          </a:prstGeom>
          <a:noFill/>
        </p:spPr>
        <p:txBody>
          <a:bodyPr wrap="none" rtlCol="0">
            <a:spAutoFit/>
          </a:bodyPr>
          <a:lstStyle/>
          <a:p>
            <a:r>
              <a:rPr lang="en-US" sz="1200" dirty="0"/>
              <a:t>Source: Investopedia</a:t>
            </a:r>
          </a:p>
        </p:txBody>
      </p:sp>
    </p:spTree>
    <p:extLst>
      <p:ext uri="{BB962C8B-B14F-4D97-AF65-F5344CB8AC3E}">
        <p14:creationId xmlns:p14="http://schemas.microsoft.com/office/powerpoint/2010/main" val="23100980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99B0F-A0AE-744C-A6C0-1EBEA90332EF}"/>
              </a:ext>
            </a:extLst>
          </p:cNvPr>
          <p:cNvSpPr>
            <a:spLocks noGrp="1"/>
          </p:cNvSpPr>
          <p:nvPr>
            <p:ph type="title"/>
          </p:nvPr>
        </p:nvSpPr>
        <p:spPr>
          <a:xfrm>
            <a:off x="753792" y="0"/>
            <a:ext cx="10515600" cy="1325563"/>
          </a:xfrm>
        </p:spPr>
        <p:txBody>
          <a:bodyPr/>
          <a:lstStyle/>
          <a:p>
            <a:r>
              <a:rPr lang="en-US" dirty="0">
                <a:solidFill>
                  <a:schemeClr val="bg1"/>
                </a:solidFill>
              </a:rPr>
              <a:t>Spe</a:t>
            </a:r>
            <a:r>
              <a:rPr lang="en-US" dirty="0"/>
              <a:t>nding Patterns Changed - More Goods!</a:t>
            </a:r>
          </a:p>
        </p:txBody>
      </p:sp>
      <p:pic>
        <p:nvPicPr>
          <p:cNvPr id="6" name="Content Placeholder 5" descr="Chart, line chart&#10;&#10;Description automatically generated">
            <a:extLst>
              <a:ext uri="{FF2B5EF4-FFF2-40B4-BE49-F238E27FC236}">
                <a16:creationId xmlns:a16="http://schemas.microsoft.com/office/drawing/2014/main" id="{53E19C85-8D8B-7947-BF9C-DE16B875997A}"/>
              </a:ext>
            </a:extLst>
          </p:cNvPr>
          <p:cNvPicPr>
            <a:picLocks noGrp="1" noChangeAspect="1"/>
          </p:cNvPicPr>
          <p:nvPr>
            <p:ph idx="1"/>
          </p:nvPr>
        </p:nvPicPr>
        <p:blipFill>
          <a:blip r:embed="rId2" r:link="rId3"/>
          <a:stretch>
            <a:fillRect/>
          </a:stretch>
        </p:blipFill>
        <p:spPr>
          <a:xfrm>
            <a:off x="1066800" y="1201026"/>
            <a:ext cx="10058400" cy="5029200"/>
          </a:xfrm>
        </p:spPr>
      </p:pic>
      <p:sp>
        <p:nvSpPr>
          <p:cNvPr id="4" name="Slide Number Placeholder 3">
            <a:extLst>
              <a:ext uri="{FF2B5EF4-FFF2-40B4-BE49-F238E27FC236}">
                <a16:creationId xmlns:a16="http://schemas.microsoft.com/office/drawing/2014/main" id="{9E8A3A6E-F995-2847-90D3-02229EAA8B90}"/>
              </a:ext>
            </a:extLst>
          </p:cNvPr>
          <p:cNvSpPr>
            <a:spLocks noGrp="1"/>
          </p:cNvSpPr>
          <p:nvPr>
            <p:ph type="sldNum" sz="quarter" idx="12"/>
          </p:nvPr>
        </p:nvSpPr>
        <p:spPr/>
        <p:txBody>
          <a:bodyPr/>
          <a:lstStyle/>
          <a:p>
            <a:fld id="{D9F085D5-EC86-4F6A-B501-C1359CB39116}" type="slidenum">
              <a:rPr lang="en-GB" smtClean="0"/>
              <a:t>48</a:t>
            </a:fld>
            <a:endParaRPr lang="en-GB"/>
          </a:p>
        </p:txBody>
      </p:sp>
      <p:sp>
        <p:nvSpPr>
          <p:cNvPr id="7" name="TextBox 6">
            <a:extLst>
              <a:ext uri="{FF2B5EF4-FFF2-40B4-BE49-F238E27FC236}">
                <a16:creationId xmlns:a16="http://schemas.microsoft.com/office/drawing/2014/main" id="{65A23926-A457-9C44-BB74-AE3EA13B39C6}"/>
              </a:ext>
            </a:extLst>
          </p:cNvPr>
          <p:cNvSpPr txBox="1"/>
          <p:nvPr/>
        </p:nvSpPr>
        <p:spPr>
          <a:xfrm>
            <a:off x="8257735" y="2180492"/>
            <a:ext cx="2616422" cy="646331"/>
          </a:xfrm>
          <a:prstGeom prst="rect">
            <a:avLst/>
          </a:prstGeom>
          <a:noFill/>
        </p:spPr>
        <p:txBody>
          <a:bodyPr wrap="none" rtlCol="0">
            <a:spAutoFit/>
          </a:bodyPr>
          <a:lstStyle/>
          <a:p>
            <a:r>
              <a:rPr lang="en-US" dirty="0"/>
              <a:t>Goods spending up 14.3%</a:t>
            </a:r>
          </a:p>
          <a:p>
            <a:r>
              <a:rPr lang="en-US" dirty="0"/>
              <a:t>- And coming down.</a:t>
            </a:r>
          </a:p>
        </p:txBody>
      </p:sp>
      <p:sp>
        <p:nvSpPr>
          <p:cNvPr id="8" name="TextBox 7">
            <a:extLst>
              <a:ext uri="{FF2B5EF4-FFF2-40B4-BE49-F238E27FC236}">
                <a16:creationId xmlns:a16="http://schemas.microsoft.com/office/drawing/2014/main" id="{4F9C169E-8399-F94F-A9D9-B17A3A23DB29}"/>
              </a:ext>
            </a:extLst>
          </p:cNvPr>
          <p:cNvSpPr txBox="1"/>
          <p:nvPr/>
        </p:nvSpPr>
        <p:spPr>
          <a:xfrm>
            <a:off x="8257735" y="3220087"/>
            <a:ext cx="2661819" cy="646331"/>
          </a:xfrm>
          <a:prstGeom prst="rect">
            <a:avLst/>
          </a:prstGeom>
          <a:noFill/>
        </p:spPr>
        <p:txBody>
          <a:bodyPr wrap="none" rtlCol="0">
            <a:spAutoFit/>
          </a:bodyPr>
          <a:lstStyle/>
          <a:p>
            <a:r>
              <a:rPr lang="en-US" dirty="0"/>
              <a:t>Services spending up 0.7%</a:t>
            </a:r>
          </a:p>
          <a:p>
            <a:r>
              <a:rPr lang="en-US" dirty="0"/>
              <a:t>- And going up.</a:t>
            </a:r>
          </a:p>
        </p:txBody>
      </p:sp>
      <p:sp>
        <p:nvSpPr>
          <p:cNvPr id="9" name="Oval 8">
            <a:extLst>
              <a:ext uri="{FF2B5EF4-FFF2-40B4-BE49-F238E27FC236}">
                <a16:creationId xmlns:a16="http://schemas.microsoft.com/office/drawing/2014/main" id="{FCBEAE1D-6AEB-DF4F-B7B7-A3D3B2896BC9}"/>
              </a:ext>
            </a:extLst>
          </p:cNvPr>
          <p:cNvSpPr/>
          <p:nvPr/>
        </p:nvSpPr>
        <p:spPr>
          <a:xfrm>
            <a:off x="7512148" y="1325563"/>
            <a:ext cx="436098" cy="362560"/>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168E1DF-95B1-DF4A-A13E-79E7688ED8D4}"/>
              </a:ext>
            </a:extLst>
          </p:cNvPr>
          <p:cNvSpPr txBox="1"/>
          <p:nvPr/>
        </p:nvSpPr>
        <p:spPr>
          <a:xfrm>
            <a:off x="2598804" y="1626493"/>
            <a:ext cx="2670924" cy="646331"/>
          </a:xfrm>
          <a:prstGeom prst="rect">
            <a:avLst/>
          </a:prstGeom>
          <a:solidFill>
            <a:schemeClr val="bg1"/>
          </a:solidFill>
        </p:spPr>
        <p:txBody>
          <a:bodyPr wrap="none" rtlCol="0">
            <a:spAutoFit/>
          </a:bodyPr>
          <a:lstStyle/>
          <a:p>
            <a:r>
              <a:rPr lang="en-US" sz="3600" b="1" dirty="0"/>
              <a:t>Demand-Pull</a:t>
            </a:r>
          </a:p>
        </p:txBody>
      </p:sp>
    </p:spTree>
    <p:extLst>
      <p:ext uri="{BB962C8B-B14F-4D97-AF65-F5344CB8AC3E}">
        <p14:creationId xmlns:p14="http://schemas.microsoft.com/office/powerpoint/2010/main" val="3996733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81D65-4E99-4D49-AED2-2191C898E127}"/>
              </a:ext>
            </a:extLst>
          </p:cNvPr>
          <p:cNvSpPr>
            <a:spLocks noGrp="1"/>
          </p:cNvSpPr>
          <p:nvPr>
            <p:ph type="title"/>
          </p:nvPr>
        </p:nvSpPr>
        <p:spPr/>
        <p:txBody>
          <a:bodyPr/>
          <a:lstStyle/>
          <a:p>
            <a:r>
              <a:rPr lang="en-US" dirty="0">
                <a:solidFill>
                  <a:schemeClr val="bg1"/>
                </a:solidFill>
              </a:rPr>
              <a:t>Infl</a:t>
            </a:r>
            <a:r>
              <a:rPr lang="en-US" dirty="0"/>
              <a:t>ation: Concentrated</a:t>
            </a:r>
          </a:p>
        </p:txBody>
      </p:sp>
      <p:pic>
        <p:nvPicPr>
          <p:cNvPr id="7" name="Content Placeholder 6" descr="Chart, line chart&#10;&#10;Description automatically generated">
            <a:extLst>
              <a:ext uri="{FF2B5EF4-FFF2-40B4-BE49-F238E27FC236}">
                <a16:creationId xmlns:a16="http://schemas.microsoft.com/office/drawing/2014/main" id="{D2CB956B-4BC5-8649-9607-DBA0282F2496}"/>
              </a:ext>
            </a:extLst>
          </p:cNvPr>
          <p:cNvPicPr>
            <a:picLocks noGrp="1" noChangeAspect="1"/>
          </p:cNvPicPr>
          <p:nvPr>
            <p:ph sz="half" idx="1"/>
          </p:nvPr>
        </p:nvPicPr>
        <p:blipFill>
          <a:blip r:embed="rId2" r:link="rId3"/>
          <a:stretch>
            <a:fillRect/>
          </a:stretch>
        </p:blipFill>
        <p:spPr>
          <a:xfrm>
            <a:off x="82882" y="1300163"/>
            <a:ext cx="5936918" cy="4319339"/>
          </a:xfrm>
        </p:spPr>
      </p:pic>
      <p:pic>
        <p:nvPicPr>
          <p:cNvPr id="9" name="Content Placeholder 8" descr="Chart, line chart&#10;&#10;Description automatically generated">
            <a:extLst>
              <a:ext uri="{FF2B5EF4-FFF2-40B4-BE49-F238E27FC236}">
                <a16:creationId xmlns:a16="http://schemas.microsoft.com/office/drawing/2014/main" id="{210C1134-5845-A140-A47C-1CE79172B90B}"/>
              </a:ext>
            </a:extLst>
          </p:cNvPr>
          <p:cNvPicPr>
            <a:picLocks noGrp="1" noChangeAspect="1"/>
          </p:cNvPicPr>
          <p:nvPr>
            <p:ph sz="half" idx="2"/>
          </p:nvPr>
        </p:nvPicPr>
        <p:blipFill>
          <a:blip r:embed="rId4" r:link="rId5"/>
          <a:stretch>
            <a:fillRect/>
          </a:stretch>
        </p:blipFill>
        <p:spPr>
          <a:xfrm>
            <a:off x="6172200" y="1325563"/>
            <a:ext cx="5936918" cy="4319339"/>
          </a:xfrm>
        </p:spPr>
      </p:pic>
      <p:sp>
        <p:nvSpPr>
          <p:cNvPr id="5" name="Slide Number Placeholder 4">
            <a:extLst>
              <a:ext uri="{FF2B5EF4-FFF2-40B4-BE49-F238E27FC236}">
                <a16:creationId xmlns:a16="http://schemas.microsoft.com/office/drawing/2014/main" id="{06650A23-B73A-FC48-BE6A-A6B6DE9EE5D2}"/>
              </a:ext>
            </a:extLst>
          </p:cNvPr>
          <p:cNvSpPr>
            <a:spLocks noGrp="1"/>
          </p:cNvSpPr>
          <p:nvPr>
            <p:ph type="sldNum" sz="quarter" idx="12"/>
          </p:nvPr>
        </p:nvSpPr>
        <p:spPr/>
        <p:txBody>
          <a:bodyPr/>
          <a:lstStyle/>
          <a:p>
            <a:fld id="{D9F085D5-EC86-4F6A-B501-C1359CB39116}" type="slidenum">
              <a:rPr lang="en-GB" smtClean="0"/>
              <a:t>49</a:t>
            </a:fld>
            <a:endParaRPr lang="en-GB"/>
          </a:p>
        </p:txBody>
      </p:sp>
      <p:sp>
        <p:nvSpPr>
          <p:cNvPr id="6" name="TextBox 5">
            <a:extLst>
              <a:ext uri="{FF2B5EF4-FFF2-40B4-BE49-F238E27FC236}">
                <a16:creationId xmlns:a16="http://schemas.microsoft.com/office/drawing/2014/main" id="{2099E16D-83B5-2046-B0D4-F27B416F6617}"/>
              </a:ext>
            </a:extLst>
          </p:cNvPr>
          <p:cNvSpPr txBox="1"/>
          <p:nvPr/>
        </p:nvSpPr>
        <p:spPr>
          <a:xfrm>
            <a:off x="4965132" y="4504571"/>
            <a:ext cx="2072555" cy="646331"/>
          </a:xfrm>
          <a:prstGeom prst="rect">
            <a:avLst/>
          </a:prstGeom>
          <a:solidFill>
            <a:schemeClr val="bg1"/>
          </a:solidFill>
        </p:spPr>
        <p:txBody>
          <a:bodyPr wrap="none" rtlCol="0">
            <a:spAutoFit/>
          </a:bodyPr>
          <a:lstStyle/>
          <a:p>
            <a:r>
              <a:rPr lang="en-US" sz="3600" b="1" dirty="0"/>
              <a:t>Cost-Push</a:t>
            </a:r>
          </a:p>
        </p:txBody>
      </p:sp>
    </p:spTree>
    <p:extLst>
      <p:ext uri="{BB962C8B-B14F-4D97-AF65-F5344CB8AC3E}">
        <p14:creationId xmlns:p14="http://schemas.microsoft.com/office/powerpoint/2010/main" val="1040034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US Economy</a:t>
            </a:r>
          </a:p>
          <a:p>
            <a:pPr>
              <a:spcAft>
                <a:spcPts val="1000"/>
              </a:spcAft>
            </a:pPr>
            <a:r>
              <a:rPr lang="en-US" dirty="0"/>
              <a:t>Healthcare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a:p>
            <a:pPr>
              <a:spcAft>
                <a:spcPts val="1000"/>
              </a:spcAft>
            </a:pPr>
            <a:r>
              <a:rPr lang="en-US" dirty="0"/>
              <a:t>Healthcare Economics</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10479919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D23A8-7FBD-FE4E-8CBD-8D17D401FD88}"/>
              </a:ext>
            </a:extLst>
          </p:cNvPr>
          <p:cNvSpPr>
            <a:spLocks noGrp="1"/>
          </p:cNvSpPr>
          <p:nvPr>
            <p:ph type="title"/>
          </p:nvPr>
        </p:nvSpPr>
        <p:spPr>
          <a:xfrm>
            <a:off x="723899" y="0"/>
            <a:ext cx="10515600" cy="1325563"/>
          </a:xfrm>
        </p:spPr>
        <p:txBody>
          <a:bodyPr/>
          <a:lstStyle/>
          <a:p>
            <a:r>
              <a:rPr lang="en-US" dirty="0">
                <a:solidFill>
                  <a:schemeClr val="bg1"/>
                </a:solidFill>
              </a:rPr>
              <a:t>Sup</a:t>
            </a:r>
            <a:r>
              <a:rPr lang="en-US" dirty="0"/>
              <a:t>ply Chains</a:t>
            </a:r>
          </a:p>
        </p:txBody>
      </p:sp>
      <p:sp>
        <p:nvSpPr>
          <p:cNvPr id="4" name="Slide Number Placeholder 3">
            <a:extLst>
              <a:ext uri="{FF2B5EF4-FFF2-40B4-BE49-F238E27FC236}">
                <a16:creationId xmlns:a16="http://schemas.microsoft.com/office/drawing/2014/main" id="{72828606-6940-2342-BAB8-215E2FC37C49}"/>
              </a:ext>
            </a:extLst>
          </p:cNvPr>
          <p:cNvSpPr>
            <a:spLocks noGrp="1"/>
          </p:cNvSpPr>
          <p:nvPr>
            <p:ph type="sldNum" sz="quarter" idx="12"/>
          </p:nvPr>
        </p:nvSpPr>
        <p:spPr/>
        <p:txBody>
          <a:bodyPr/>
          <a:lstStyle/>
          <a:p>
            <a:fld id="{D9F085D5-EC86-4F6A-B501-C1359CB39116}" type="slidenum">
              <a:rPr lang="en-GB" smtClean="0"/>
              <a:t>50</a:t>
            </a:fld>
            <a:endParaRPr lang="en-GB"/>
          </a:p>
        </p:txBody>
      </p:sp>
      <p:pic>
        <p:nvPicPr>
          <p:cNvPr id="12" name="Content Placeholder 11" descr="Chart&#10;&#10;Description automatically generated">
            <a:extLst>
              <a:ext uri="{FF2B5EF4-FFF2-40B4-BE49-F238E27FC236}">
                <a16:creationId xmlns:a16="http://schemas.microsoft.com/office/drawing/2014/main" id="{C42B8B70-0A9E-0543-9930-D1B7CBED860F}"/>
              </a:ext>
            </a:extLst>
          </p:cNvPr>
          <p:cNvPicPr>
            <a:picLocks noGrp="1" noChangeAspect="1"/>
          </p:cNvPicPr>
          <p:nvPr>
            <p:ph idx="1"/>
          </p:nvPr>
        </p:nvPicPr>
        <p:blipFill>
          <a:blip r:embed="rId2" r:link="rId3"/>
          <a:stretch>
            <a:fillRect/>
          </a:stretch>
        </p:blipFill>
        <p:spPr>
          <a:xfrm>
            <a:off x="1191337" y="1190596"/>
            <a:ext cx="10048162" cy="5024081"/>
          </a:xfrm>
        </p:spPr>
      </p:pic>
      <p:sp>
        <p:nvSpPr>
          <p:cNvPr id="13" name="TextBox 12">
            <a:extLst>
              <a:ext uri="{FF2B5EF4-FFF2-40B4-BE49-F238E27FC236}">
                <a16:creationId xmlns:a16="http://schemas.microsoft.com/office/drawing/2014/main" id="{E73A177B-34EB-5149-9428-D30C9623F06D}"/>
              </a:ext>
            </a:extLst>
          </p:cNvPr>
          <p:cNvSpPr txBox="1"/>
          <p:nvPr/>
        </p:nvSpPr>
        <p:spPr>
          <a:xfrm>
            <a:off x="4965132" y="4504571"/>
            <a:ext cx="2072555" cy="646331"/>
          </a:xfrm>
          <a:prstGeom prst="rect">
            <a:avLst/>
          </a:prstGeom>
          <a:solidFill>
            <a:schemeClr val="bg1"/>
          </a:solidFill>
        </p:spPr>
        <p:txBody>
          <a:bodyPr wrap="none" rtlCol="0">
            <a:spAutoFit/>
          </a:bodyPr>
          <a:lstStyle/>
          <a:p>
            <a:r>
              <a:rPr lang="en-US" sz="3600" b="1" dirty="0"/>
              <a:t>Cost-Push</a:t>
            </a:r>
          </a:p>
        </p:txBody>
      </p:sp>
    </p:spTree>
    <p:extLst>
      <p:ext uri="{BB962C8B-B14F-4D97-AF65-F5344CB8AC3E}">
        <p14:creationId xmlns:p14="http://schemas.microsoft.com/office/powerpoint/2010/main" val="287330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5363D-13AE-4444-A8EB-28570275CB81}"/>
              </a:ext>
            </a:extLst>
          </p:cNvPr>
          <p:cNvSpPr>
            <a:spLocks noGrp="1"/>
          </p:cNvSpPr>
          <p:nvPr>
            <p:ph type="title"/>
          </p:nvPr>
        </p:nvSpPr>
        <p:spPr>
          <a:xfrm>
            <a:off x="750064" y="0"/>
            <a:ext cx="10515600" cy="1325563"/>
          </a:xfrm>
        </p:spPr>
        <p:txBody>
          <a:bodyPr/>
          <a:lstStyle/>
          <a:p>
            <a:r>
              <a:rPr lang="en-US" dirty="0">
                <a:solidFill>
                  <a:schemeClr val="bg1"/>
                </a:solidFill>
              </a:rPr>
              <a:t>Fed</a:t>
            </a:r>
            <a:r>
              <a:rPr lang="en-US" dirty="0"/>
              <a:t>’s Preferred Measure of Inflation</a:t>
            </a:r>
          </a:p>
        </p:txBody>
      </p:sp>
      <p:pic>
        <p:nvPicPr>
          <p:cNvPr id="6" name="Content Placeholder 5" descr="Graphical user interface, application&#10;&#10;Description automatically generated">
            <a:extLst>
              <a:ext uri="{FF2B5EF4-FFF2-40B4-BE49-F238E27FC236}">
                <a16:creationId xmlns:a16="http://schemas.microsoft.com/office/drawing/2014/main" id="{20746157-9DBA-D34B-8872-BC589478608F}"/>
              </a:ext>
            </a:extLst>
          </p:cNvPr>
          <p:cNvPicPr>
            <a:picLocks noGrp="1" noChangeAspect="1"/>
          </p:cNvPicPr>
          <p:nvPr>
            <p:ph idx="1"/>
          </p:nvPr>
        </p:nvPicPr>
        <p:blipFill>
          <a:blip r:embed="rId2" r:link="rId3"/>
          <a:stretch>
            <a:fillRect/>
          </a:stretch>
        </p:blipFill>
        <p:spPr>
          <a:xfrm>
            <a:off x="1066800" y="1201026"/>
            <a:ext cx="10058400" cy="5029200"/>
          </a:xfrm>
        </p:spPr>
      </p:pic>
      <p:sp>
        <p:nvSpPr>
          <p:cNvPr id="4" name="Slide Number Placeholder 3">
            <a:extLst>
              <a:ext uri="{FF2B5EF4-FFF2-40B4-BE49-F238E27FC236}">
                <a16:creationId xmlns:a16="http://schemas.microsoft.com/office/drawing/2014/main" id="{57C2FA82-A796-B945-903C-BE0608AD5F3C}"/>
              </a:ext>
            </a:extLst>
          </p:cNvPr>
          <p:cNvSpPr>
            <a:spLocks noGrp="1"/>
          </p:cNvSpPr>
          <p:nvPr>
            <p:ph type="sldNum" sz="quarter" idx="12"/>
          </p:nvPr>
        </p:nvSpPr>
        <p:spPr/>
        <p:txBody>
          <a:bodyPr/>
          <a:lstStyle/>
          <a:p>
            <a:fld id="{D9F085D5-EC86-4F6A-B501-C1359CB39116}" type="slidenum">
              <a:rPr lang="en-GB" smtClean="0"/>
              <a:t>51</a:t>
            </a:fld>
            <a:endParaRPr lang="en-GB"/>
          </a:p>
        </p:txBody>
      </p:sp>
    </p:spTree>
    <p:extLst>
      <p:ext uri="{BB962C8B-B14F-4D97-AF65-F5344CB8AC3E}">
        <p14:creationId xmlns:p14="http://schemas.microsoft.com/office/powerpoint/2010/main" val="38697873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C6179-38BB-4B93-877F-D3E29D879ADF}"/>
              </a:ext>
            </a:extLst>
          </p:cNvPr>
          <p:cNvSpPr>
            <a:spLocks noGrp="1"/>
          </p:cNvSpPr>
          <p:nvPr>
            <p:ph type="title"/>
          </p:nvPr>
        </p:nvSpPr>
        <p:spPr/>
        <p:txBody>
          <a:bodyPr/>
          <a:lstStyle/>
          <a:p>
            <a:r>
              <a:rPr lang="en-US" dirty="0">
                <a:solidFill>
                  <a:schemeClr val="bg1"/>
                </a:solidFill>
              </a:rPr>
              <a:t>My</a:t>
            </a:r>
            <a:r>
              <a:rPr lang="en-US" dirty="0"/>
              <a:t> Diagnosis for the Uptick in Inflation </a:t>
            </a:r>
          </a:p>
        </p:txBody>
      </p:sp>
      <p:sp>
        <p:nvSpPr>
          <p:cNvPr id="3" name="Content Placeholder 2">
            <a:extLst>
              <a:ext uri="{FF2B5EF4-FFF2-40B4-BE49-F238E27FC236}">
                <a16:creationId xmlns:a16="http://schemas.microsoft.com/office/drawing/2014/main" id="{244D4062-94C1-42C1-B9BD-4179D241A8FA}"/>
              </a:ext>
            </a:extLst>
          </p:cNvPr>
          <p:cNvSpPr>
            <a:spLocks noGrp="1"/>
          </p:cNvSpPr>
          <p:nvPr>
            <p:ph idx="1"/>
          </p:nvPr>
        </p:nvSpPr>
        <p:spPr/>
        <p:txBody>
          <a:bodyPr/>
          <a:lstStyle/>
          <a:p>
            <a:r>
              <a:rPr lang="en-US" dirty="0"/>
              <a:t>Spending patterns have changed dramatically.</a:t>
            </a:r>
          </a:p>
          <a:p>
            <a:r>
              <a:rPr lang="en-US" dirty="0"/>
              <a:t>Yes, there were supply chain issues that affected some areas in particular (e.g., computer chips).</a:t>
            </a:r>
          </a:p>
          <a:p>
            <a:r>
              <a:rPr lang="en-US" dirty="0"/>
              <a:t>But there was also too much total spending.</a:t>
            </a:r>
          </a:p>
          <a:p>
            <a:r>
              <a:rPr lang="en-US" dirty="0"/>
              <a:t>Fiscal stimulus led households to increase saving over 2021 by more than $2 trillion. Strong retail sales numbers suggest they are prepared to spend it.</a:t>
            </a:r>
          </a:p>
          <a:p>
            <a:r>
              <a:rPr lang="en-US" dirty="0"/>
              <a:t>Whose to Blame:  ARP probably too big, but the Fed could have acted sooner.</a:t>
            </a:r>
          </a:p>
        </p:txBody>
      </p:sp>
      <p:sp>
        <p:nvSpPr>
          <p:cNvPr id="4" name="Slide Number Placeholder 3">
            <a:extLst>
              <a:ext uri="{FF2B5EF4-FFF2-40B4-BE49-F238E27FC236}">
                <a16:creationId xmlns:a16="http://schemas.microsoft.com/office/drawing/2014/main" id="{75FE8195-C736-4289-BF84-7C9434E63D34}"/>
              </a:ext>
            </a:extLst>
          </p:cNvPr>
          <p:cNvSpPr>
            <a:spLocks noGrp="1"/>
          </p:cNvSpPr>
          <p:nvPr>
            <p:ph type="sldNum" sz="quarter" idx="12"/>
          </p:nvPr>
        </p:nvSpPr>
        <p:spPr/>
        <p:txBody>
          <a:bodyPr/>
          <a:lstStyle/>
          <a:p>
            <a:fld id="{D9F085D5-EC86-4F6A-B501-C1359CB39116}" type="slidenum">
              <a:rPr lang="en-GB" smtClean="0"/>
              <a:t>52</a:t>
            </a:fld>
            <a:endParaRPr lang="en-GB"/>
          </a:p>
        </p:txBody>
      </p:sp>
    </p:spTree>
    <p:extLst>
      <p:ext uri="{BB962C8B-B14F-4D97-AF65-F5344CB8AC3E}">
        <p14:creationId xmlns:p14="http://schemas.microsoft.com/office/powerpoint/2010/main" val="358523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Me</a:t>
            </a:r>
            <a:r>
              <a:rPr lang="en-US" dirty="0">
                <a:solidFill>
                  <a:schemeClr val="accent1">
                    <a:lumMod val="75000"/>
                  </a:schemeClr>
                </a:solidFill>
              </a:rPr>
              <a:t>asure of Inflation Expectations</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D9F085D5-EC86-4F6A-B501-C1359CB39116}" type="slidenum">
              <a:rPr lang="en-GB" smtClean="0"/>
              <a:t>53</a:t>
            </a:fld>
            <a:endParaRPr lang="en-GB"/>
          </a:p>
        </p:txBody>
      </p:sp>
      <p:pic>
        <p:nvPicPr>
          <p:cNvPr id="11" name="Content Placeholder 10">
            <a:extLst>
              <a:ext uri="{FF2B5EF4-FFF2-40B4-BE49-F238E27FC236}">
                <a16:creationId xmlns:a16="http://schemas.microsoft.com/office/drawing/2014/main" id="{21E72156-AB9E-2546-A67F-D8C264526FBD}"/>
              </a:ext>
            </a:extLst>
          </p:cNvPr>
          <p:cNvPicPr>
            <a:picLocks noGrp="1" noChangeAspect="1"/>
          </p:cNvPicPr>
          <p:nvPr>
            <p:ph idx="1"/>
          </p:nvPr>
        </p:nvPicPr>
        <p:blipFill>
          <a:blip r:embed="rId2" r:link="rId3"/>
          <a:srcRect/>
          <a:stretch>
            <a:fillRect/>
          </a:stretch>
        </p:blipFill>
        <p:spPr>
          <a:xfrm>
            <a:off x="0" y="1480828"/>
            <a:ext cx="8702674" cy="4351337"/>
          </a:xfrm>
        </p:spPr>
      </p:pic>
      <p:sp>
        <p:nvSpPr>
          <p:cNvPr id="6" name="TextBox 5"/>
          <p:cNvSpPr txBox="1"/>
          <p:nvPr/>
        </p:nvSpPr>
        <p:spPr>
          <a:xfrm>
            <a:off x="7067000" y="3367904"/>
            <a:ext cx="4653582" cy="2585323"/>
          </a:xfrm>
          <a:prstGeom prst="rect">
            <a:avLst/>
          </a:prstGeom>
          <a:solidFill>
            <a:schemeClr val="bg1"/>
          </a:solidFill>
        </p:spPr>
        <p:txBody>
          <a:bodyPr wrap="none" rtlCol="0">
            <a:spAutoFit/>
          </a:bodyPr>
          <a:lstStyle/>
          <a:p>
            <a:r>
              <a:rPr lang="en-US" dirty="0">
                <a:solidFill>
                  <a:schemeClr val="accent1">
                    <a:lumMod val="75000"/>
                  </a:schemeClr>
                </a:solidFill>
              </a:rPr>
              <a:t>Breakeven Inflation Rate = Difference between </a:t>
            </a:r>
          </a:p>
          <a:p>
            <a:r>
              <a:rPr lang="en-US" dirty="0">
                <a:solidFill>
                  <a:schemeClr val="accent1">
                    <a:lumMod val="75000"/>
                  </a:schemeClr>
                </a:solidFill>
              </a:rPr>
              <a:t>nominal and real 5-year and 10-year Treasury </a:t>
            </a:r>
          </a:p>
          <a:p>
            <a:r>
              <a:rPr lang="en-US" dirty="0">
                <a:solidFill>
                  <a:schemeClr val="accent1">
                    <a:lumMod val="75000"/>
                  </a:schemeClr>
                </a:solidFill>
              </a:rPr>
              <a:t>constant maturity securities. </a:t>
            </a:r>
          </a:p>
          <a:p>
            <a:endParaRPr lang="en-US" dirty="0">
              <a:solidFill>
                <a:schemeClr val="accent1">
                  <a:lumMod val="75000"/>
                </a:schemeClr>
              </a:solidFill>
            </a:endParaRPr>
          </a:p>
          <a:p>
            <a:r>
              <a:rPr lang="en-US" dirty="0">
                <a:solidFill>
                  <a:schemeClr val="accent1">
                    <a:lumMod val="75000"/>
                  </a:schemeClr>
                </a:solidFill>
              </a:rPr>
              <a:t>Market participants expect around 2.4% </a:t>
            </a:r>
          </a:p>
          <a:p>
            <a:r>
              <a:rPr lang="en-US" dirty="0">
                <a:solidFill>
                  <a:schemeClr val="accent1">
                    <a:lumMod val="75000"/>
                  </a:schemeClr>
                </a:solidFill>
              </a:rPr>
              <a:t>inflation annually over the next 10 years and </a:t>
            </a:r>
          </a:p>
          <a:p>
            <a:r>
              <a:rPr lang="en-US" dirty="0">
                <a:solidFill>
                  <a:schemeClr val="accent1">
                    <a:lumMod val="75000"/>
                  </a:schemeClr>
                </a:solidFill>
              </a:rPr>
              <a:t>2.6% over the next 5 years. </a:t>
            </a:r>
          </a:p>
          <a:p>
            <a:endParaRPr lang="en-US" dirty="0">
              <a:solidFill>
                <a:schemeClr val="accent1">
                  <a:lumMod val="75000"/>
                </a:schemeClr>
              </a:solidFill>
            </a:endParaRPr>
          </a:p>
          <a:p>
            <a:r>
              <a:rPr lang="en-US" dirty="0">
                <a:solidFill>
                  <a:schemeClr val="accent1">
                    <a:lumMod val="75000"/>
                  </a:schemeClr>
                </a:solidFill>
              </a:rPr>
              <a:t>Inflation expectations are calming down.</a:t>
            </a:r>
          </a:p>
        </p:txBody>
      </p:sp>
    </p:spTree>
    <p:extLst>
      <p:ext uri="{BB962C8B-B14F-4D97-AF65-F5344CB8AC3E}">
        <p14:creationId xmlns:p14="http://schemas.microsoft.com/office/powerpoint/2010/main" val="5922097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638C0-D6BB-E04A-B038-3AE0C4CE1EA0}"/>
              </a:ext>
            </a:extLst>
          </p:cNvPr>
          <p:cNvSpPr>
            <a:spLocks noGrp="1"/>
          </p:cNvSpPr>
          <p:nvPr>
            <p:ph type="title"/>
          </p:nvPr>
        </p:nvSpPr>
        <p:spPr/>
        <p:txBody>
          <a:bodyPr/>
          <a:lstStyle/>
          <a:p>
            <a:r>
              <a:rPr lang="en-US" dirty="0"/>
              <a:t>What’s the Fed Doing About It?</a:t>
            </a:r>
          </a:p>
        </p:txBody>
      </p:sp>
      <p:sp>
        <p:nvSpPr>
          <p:cNvPr id="3" name="Text Placeholder 2">
            <a:extLst>
              <a:ext uri="{FF2B5EF4-FFF2-40B4-BE49-F238E27FC236}">
                <a16:creationId xmlns:a16="http://schemas.microsoft.com/office/drawing/2014/main" id="{2A5F1762-7F27-034B-9A1E-7DF4CA0A630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56F6F8E-D5F7-554C-87DD-571BD9B83512}"/>
              </a:ext>
            </a:extLst>
          </p:cNvPr>
          <p:cNvSpPr>
            <a:spLocks noGrp="1"/>
          </p:cNvSpPr>
          <p:nvPr>
            <p:ph type="sldNum" sz="quarter" idx="12"/>
          </p:nvPr>
        </p:nvSpPr>
        <p:spPr/>
        <p:txBody>
          <a:bodyPr/>
          <a:lstStyle/>
          <a:p>
            <a:fld id="{D9F085D5-EC86-4F6A-B501-C1359CB39116}" type="slidenum">
              <a:rPr lang="en-GB" smtClean="0"/>
              <a:t>54</a:t>
            </a:fld>
            <a:endParaRPr lang="en-GB"/>
          </a:p>
        </p:txBody>
      </p:sp>
    </p:spTree>
    <p:extLst>
      <p:ext uri="{BB962C8B-B14F-4D97-AF65-F5344CB8AC3E}">
        <p14:creationId xmlns:p14="http://schemas.microsoft.com/office/powerpoint/2010/main" val="27935407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3B4B8-4EA4-7A45-853F-BEA07BBF8ABB}"/>
              </a:ext>
            </a:extLst>
          </p:cNvPr>
          <p:cNvSpPr>
            <a:spLocks noGrp="1"/>
          </p:cNvSpPr>
          <p:nvPr>
            <p:ph type="title"/>
          </p:nvPr>
        </p:nvSpPr>
        <p:spPr>
          <a:xfrm>
            <a:off x="768751" y="0"/>
            <a:ext cx="10515600" cy="1325563"/>
          </a:xfrm>
        </p:spPr>
        <p:txBody>
          <a:bodyPr/>
          <a:lstStyle/>
          <a:p>
            <a:r>
              <a:rPr lang="en-US" dirty="0">
                <a:solidFill>
                  <a:schemeClr val="bg1"/>
                </a:solidFill>
              </a:rPr>
              <a:t>Fed</a:t>
            </a:r>
            <a:r>
              <a:rPr lang="en-US" dirty="0"/>
              <a:t>eral Funds Rate</a:t>
            </a:r>
          </a:p>
        </p:txBody>
      </p:sp>
      <p:sp>
        <p:nvSpPr>
          <p:cNvPr id="4" name="Slide Number Placeholder 3">
            <a:extLst>
              <a:ext uri="{FF2B5EF4-FFF2-40B4-BE49-F238E27FC236}">
                <a16:creationId xmlns:a16="http://schemas.microsoft.com/office/drawing/2014/main" id="{4F134A19-F5A9-7642-8967-20E339E22126}"/>
              </a:ext>
            </a:extLst>
          </p:cNvPr>
          <p:cNvSpPr>
            <a:spLocks noGrp="1"/>
          </p:cNvSpPr>
          <p:nvPr>
            <p:ph type="sldNum" sz="quarter" idx="12"/>
          </p:nvPr>
        </p:nvSpPr>
        <p:spPr/>
        <p:txBody>
          <a:bodyPr/>
          <a:lstStyle/>
          <a:p>
            <a:fld id="{D9F085D5-EC86-4F6A-B501-C1359CB39116}" type="slidenum">
              <a:rPr lang="en-GB" smtClean="0"/>
              <a:t>55</a:t>
            </a:fld>
            <a:endParaRPr lang="en-GB"/>
          </a:p>
        </p:txBody>
      </p:sp>
      <p:pic>
        <p:nvPicPr>
          <p:cNvPr id="3" name="Picture 2">
            <a:extLst>
              <a:ext uri="{FF2B5EF4-FFF2-40B4-BE49-F238E27FC236}">
                <a16:creationId xmlns:a16="http://schemas.microsoft.com/office/drawing/2014/main" id="{C01EB9C4-8D8B-444B-9AC5-074A28721325}"/>
              </a:ext>
            </a:extLst>
          </p:cNvPr>
          <p:cNvPicPr>
            <a:picLocks noChangeAspect="1"/>
          </p:cNvPicPr>
          <p:nvPr/>
        </p:nvPicPr>
        <p:blipFill>
          <a:blip r:embed="rId3"/>
          <a:stretch>
            <a:fillRect/>
          </a:stretch>
        </p:blipFill>
        <p:spPr>
          <a:xfrm>
            <a:off x="1166080" y="1059067"/>
            <a:ext cx="10118271" cy="5016976"/>
          </a:xfrm>
          <a:prstGeom prst="rect">
            <a:avLst/>
          </a:prstGeom>
        </p:spPr>
      </p:pic>
      <p:sp>
        <p:nvSpPr>
          <p:cNvPr id="5" name="TextBox 4">
            <a:extLst>
              <a:ext uri="{FF2B5EF4-FFF2-40B4-BE49-F238E27FC236}">
                <a16:creationId xmlns:a16="http://schemas.microsoft.com/office/drawing/2014/main" id="{21273DDA-508D-456F-401F-F97C6DF015D2}"/>
              </a:ext>
            </a:extLst>
          </p:cNvPr>
          <p:cNvSpPr txBox="1"/>
          <p:nvPr/>
        </p:nvSpPr>
        <p:spPr>
          <a:xfrm>
            <a:off x="7837714" y="2641600"/>
            <a:ext cx="3073855" cy="584775"/>
          </a:xfrm>
          <a:prstGeom prst="rect">
            <a:avLst/>
          </a:prstGeom>
          <a:noFill/>
        </p:spPr>
        <p:txBody>
          <a:bodyPr wrap="none" rtlCol="0">
            <a:spAutoFit/>
          </a:bodyPr>
          <a:lstStyle/>
          <a:p>
            <a:r>
              <a:rPr lang="en-US" sz="3200" dirty="0"/>
              <a:t>Just raised to: 3%</a:t>
            </a:r>
          </a:p>
        </p:txBody>
      </p:sp>
    </p:spTree>
    <p:extLst>
      <p:ext uri="{BB962C8B-B14F-4D97-AF65-F5344CB8AC3E}">
        <p14:creationId xmlns:p14="http://schemas.microsoft.com/office/powerpoint/2010/main" val="35798654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AF649-CF95-E546-A283-6CED117989DA}"/>
              </a:ext>
            </a:extLst>
          </p:cNvPr>
          <p:cNvSpPr>
            <a:spLocks noGrp="1"/>
          </p:cNvSpPr>
          <p:nvPr>
            <p:ph type="title"/>
          </p:nvPr>
        </p:nvSpPr>
        <p:spPr>
          <a:xfrm>
            <a:off x="749791" y="0"/>
            <a:ext cx="10515600" cy="1325563"/>
          </a:xfrm>
        </p:spPr>
        <p:txBody>
          <a:bodyPr/>
          <a:lstStyle/>
          <a:p>
            <a:r>
              <a:rPr lang="en-US" dirty="0">
                <a:solidFill>
                  <a:schemeClr val="bg1"/>
                </a:solidFill>
              </a:rPr>
              <a:t>Imp</a:t>
            </a:r>
            <a:r>
              <a:rPr lang="en-US" dirty="0"/>
              <a:t>lications for Demand</a:t>
            </a:r>
          </a:p>
        </p:txBody>
      </p:sp>
      <p:sp>
        <p:nvSpPr>
          <p:cNvPr id="3" name="Content Placeholder 2">
            <a:extLst>
              <a:ext uri="{FF2B5EF4-FFF2-40B4-BE49-F238E27FC236}">
                <a16:creationId xmlns:a16="http://schemas.microsoft.com/office/drawing/2014/main" id="{3C73AB2B-C671-A34D-AC1D-6EE66D950907}"/>
              </a:ext>
            </a:extLst>
          </p:cNvPr>
          <p:cNvSpPr>
            <a:spLocks noGrp="1"/>
          </p:cNvSpPr>
          <p:nvPr>
            <p:ph idx="1"/>
          </p:nvPr>
        </p:nvSpPr>
        <p:spPr/>
        <p:txBody>
          <a:bodyPr/>
          <a:lstStyle/>
          <a:p>
            <a:r>
              <a:rPr lang="en-US" dirty="0"/>
              <a:t>Investment borrowing</a:t>
            </a:r>
          </a:p>
          <a:p>
            <a:r>
              <a:rPr lang="en-US" dirty="0"/>
              <a:t>Home loans – tied to 10-year Treasury</a:t>
            </a:r>
          </a:p>
          <a:p>
            <a:r>
              <a:rPr lang="en-US" dirty="0"/>
              <a:t>Car loans</a:t>
            </a:r>
          </a:p>
          <a:p>
            <a:r>
              <a:rPr lang="en-US" dirty="0"/>
              <a:t>Credit cards</a:t>
            </a:r>
          </a:p>
          <a:p>
            <a:r>
              <a:rPr lang="en-US" dirty="0"/>
              <a:t>Savings accounts – positive</a:t>
            </a:r>
          </a:p>
          <a:p>
            <a:r>
              <a:rPr lang="en-US" dirty="0"/>
              <a:t>And more….</a:t>
            </a:r>
          </a:p>
        </p:txBody>
      </p:sp>
      <p:sp>
        <p:nvSpPr>
          <p:cNvPr id="4" name="Slide Number Placeholder 3">
            <a:extLst>
              <a:ext uri="{FF2B5EF4-FFF2-40B4-BE49-F238E27FC236}">
                <a16:creationId xmlns:a16="http://schemas.microsoft.com/office/drawing/2014/main" id="{5818B984-42BC-8641-A55F-ADCEBA1906FE}"/>
              </a:ext>
            </a:extLst>
          </p:cNvPr>
          <p:cNvSpPr>
            <a:spLocks noGrp="1"/>
          </p:cNvSpPr>
          <p:nvPr>
            <p:ph type="sldNum" sz="quarter" idx="12"/>
          </p:nvPr>
        </p:nvSpPr>
        <p:spPr/>
        <p:txBody>
          <a:bodyPr/>
          <a:lstStyle/>
          <a:p>
            <a:fld id="{D9F085D5-EC86-4F6A-B501-C1359CB39116}" type="slidenum">
              <a:rPr lang="en-GB" smtClean="0"/>
              <a:t>56</a:t>
            </a:fld>
            <a:endParaRPr lang="en-GB"/>
          </a:p>
        </p:txBody>
      </p:sp>
    </p:spTree>
    <p:extLst>
      <p:ext uri="{BB962C8B-B14F-4D97-AF65-F5344CB8AC3E}">
        <p14:creationId xmlns:p14="http://schemas.microsoft.com/office/powerpoint/2010/main" val="41776963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871F1-2249-1441-8FA5-7ABFAF7F3030}"/>
              </a:ext>
            </a:extLst>
          </p:cNvPr>
          <p:cNvSpPr>
            <a:spLocks noGrp="1"/>
          </p:cNvSpPr>
          <p:nvPr>
            <p:ph type="title"/>
          </p:nvPr>
        </p:nvSpPr>
        <p:spPr>
          <a:xfrm>
            <a:off x="872925" y="0"/>
            <a:ext cx="10515600" cy="1325563"/>
          </a:xfrm>
        </p:spPr>
        <p:txBody>
          <a:bodyPr/>
          <a:lstStyle/>
          <a:p>
            <a:r>
              <a:rPr lang="en-US" dirty="0">
                <a:solidFill>
                  <a:schemeClr val="bg1"/>
                </a:solidFill>
              </a:rPr>
              <a:t>Tre</a:t>
            </a:r>
            <a:r>
              <a:rPr lang="en-US" dirty="0"/>
              <a:t>asuries</a:t>
            </a:r>
          </a:p>
        </p:txBody>
      </p:sp>
      <p:sp>
        <p:nvSpPr>
          <p:cNvPr id="4" name="Slide Number Placeholder 3">
            <a:extLst>
              <a:ext uri="{FF2B5EF4-FFF2-40B4-BE49-F238E27FC236}">
                <a16:creationId xmlns:a16="http://schemas.microsoft.com/office/drawing/2014/main" id="{BED3DF6E-3455-3242-A5BE-1ACFBEFA0607}"/>
              </a:ext>
            </a:extLst>
          </p:cNvPr>
          <p:cNvSpPr>
            <a:spLocks noGrp="1"/>
          </p:cNvSpPr>
          <p:nvPr>
            <p:ph type="sldNum" sz="quarter" idx="12"/>
          </p:nvPr>
        </p:nvSpPr>
        <p:spPr/>
        <p:txBody>
          <a:bodyPr/>
          <a:lstStyle/>
          <a:p>
            <a:fld id="{D9F085D5-EC86-4F6A-B501-C1359CB39116}" type="slidenum">
              <a:rPr lang="en-GB" smtClean="0"/>
              <a:t>57</a:t>
            </a:fld>
            <a:endParaRPr lang="en-GB"/>
          </a:p>
        </p:txBody>
      </p:sp>
      <p:pic>
        <p:nvPicPr>
          <p:cNvPr id="8" name="Content Placeholder 7">
            <a:extLst>
              <a:ext uri="{FF2B5EF4-FFF2-40B4-BE49-F238E27FC236}">
                <a16:creationId xmlns:a16="http://schemas.microsoft.com/office/drawing/2014/main" id="{61F6AEA0-59D4-1E48-8EAA-529745308464}"/>
              </a:ext>
            </a:extLst>
          </p:cNvPr>
          <p:cNvPicPr>
            <a:picLocks noGrp="1" noChangeAspect="1"/>
          </p:cNvPicPr>
          <p:nvPr>
            <p:ph idx="1"/>
          </p:nvPr>
        </p:nvPicPr>
        <p:blipFill>
          <a:blip r:embed="rId3" r:link="rId4"/>
          <a:srcRect/>
          <a:stretch>
            <a:fillRect/>
          </a:stretch>
        </p:blipFill>
        <p:spPr>
          <a:xfrm>
            <a:off x="1066800" y="1201026"/>
            <a:ext cx="10058400" cy="5029200"/>
          </a:xfrm>
        </p:spPr>
      </p:pic>
    </p:spTree>
    <p:extLst>
      <p:ext uri="{BB962C8B-B14F-4D97-AF65-F5344CB8AC3E}">
        <p14:creationId xmlns:p14="http://schemas.microsoft.com/office/powerpoint/2010/main" val="1734485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0B8AE-6B33-1E46-901B-86647EC97212}"/>
              </a:ext>
            </a:extLst>
          </p:cNvPr>
          <p:cNvSpPr>
            <a:spLocks noGrp="1"/>
          </p:cNvSpPr>
          <p:nvPr>
            <p:ph type="title"/>
          </p:nvPr>
        </p:nvSpPr>
        <p:spPr>
          <a:xfrm>
            <a:off x="806668" y="0"/>
            <a:ext cx="10515600" cy="1325563"/>
          </a:xfrm>
        </p:spPr>
        <p:txBody>
          <a:bodyPr/>
          <a:lstStyle/>
          <a:p>
            <a:r>
              <a:rPr lang="en-US" dirty="0">
                <a:solidFill>
                  <a:schemeClr val="bg1"/>
                </a:solidFill>
              </a:rPr>
              <a:t>Mo</a:t>
            </a:r>
            <a:r>
              <a:rPr lang="en-US" dirty="0"/>
              <a:t>rtgage Rates</a:t>
            </a:r>
          </a:p>
        </p:txBody>
      </p:sp>
      <p:sp>
        <p:nvSpPr>
          <p:cNvPr id="4" name="Slide Number Placeholder 3">
            <a:extLst>
              <a:ext uri="{FF2B5EF4-FFF2-40B4-BE49-F238E27FC236}">
                <a16:creationId xmlns:a16="http://schemas.microsoft.com/office/drawing/2014/main" id="{0922432B-E759-C04C-9BE5-266897CB88A8}"/>
              </a:ext>
            </a:extLst>
          </p:cNvPr>
          <p:cNvSpPr>
            <a:spLocks noGrp="1"/>
          </p:cNvSpPr>
          <p:nvPr>
            <p:ph type="sldNum" sz="quarter" idx="12"/>
          </p:nvPr>
        </p:nvSpPr>
        <p:spPr/>
        <p:txBody>
          <a:bodyPr/>
          <a:lstStyle/>
          <a:p>
            <a:fld id="{D9F085D5-EC86-4F6A-B501-C1359CB39116}" type="slidenum">
              <a:rPr lang="en-GB" smtClean="0"/>
              <a:t>58</a:t>
            </a:fld>
            <a:endParaRPr lang="en-GB"/>
          </a:p>
        </p:txBody>
      </p:sp>
      <p:pic>
        <p:nvPicPr>
          <p:cNvPr id="6" name="Picture 5">
            <a:extLst>
              <a:ext uri="{FF2B5EF4-FFF2-40B4-BE49-F238E27FC236}">
                <a16:creationId xmlns:a16="http://schemas.microsoft.com/office/drawing/2014/main" id="{74ED5679-8139-0F44-A40C-BC27E9F4DD33}"/>
              </a:ext>
            </a:extLst>
          </p:cNvPr>
          <p:cNvPicPr>
            <a:picLocks noChangeAspect="1"/>
          </p:cNvPicPr>
          <p:nvPr/>
        </p:nvPicPr>
        <p:blipFill>
          <a:blip r:embed="rId3" r:link="rId4"/>
          <a:srcRect/>
          <a:stretch>
            <a:fillRect/>
          </a:stretch>
        </p:blipFill>
        <p:spPr>
          <a:xfrm>
            <a:off x="1066800" y="1201026"/>
            <a:ext cx="10058400" cy="5029200"/>
          </a:xfrm>
          <a:prstGeom prst="rect">
            <a:avLst/>
          </a:prstGeom>
        </p:spPr>
      </p:pic>
    </p:spTree>
    <p:extLst>
      <p:ext uri="{BB962C8B-B14F-4D97-AF65-F5344CB8AC3E}">
        <p14:creationId xmlns:p14="http://schemas.microsoft.com/office/powerpoint/2010/main" val="6282133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F4664-FC0B-752A-BEC6-15CD9512FF80}"/>
              </a:ext>
            </a:extLst>
          </p:cNvPr>
          <p:cNvSpPr>
            <a:spLocks noGrp="1"/>
          </p:cNvSpPr>
          <p:nvPr>
            <p:ph type="title"/>
          </p:nvPr>
        </p:nvSpPr>
        <p:spPr>
          <a:ln w="28575">
            <a:noFill/>
          </a:ln>
        </p:spPr>
        <p:txBody>
          <a:bodyPr/>
          <a:lstStyle/>
          <a:p>
            <a:r>
              <a:rPr lang="en-US" dirty="0">
                <a:solidFill>
                  <a:schemeClr val="bg1"/>
                </a:solidFill>
              </a:rPr>
              <a:t>Tak</a:t>
            </a:r>
            <a:r>
              <a:rPr lang="en-US" dirty="0"/>
              <a:t>eaways</a:t>
            </a:r>
          </a:p>
        </p:txBody>
      </p:sp>
      <p:sp>
        <p:nvSpPr>
          <p:cNvPr id="3" name="Content Placeholder 2">
            <a:extLst>
              <a:ext uri="{FF2B5EF4-FFF2-40B4-BE49-F238E27FC236}">
                <a16:creationId xmlns:a16="http://schemas.microsoft.com/office/drawing/2014/main" id="{F8D5F203-97A0-659E-B5A8-1A2A42606968}"/>
              </a:ext>
            </a:extLst>
          </p:cNvPr>
          <p:cNvSpPr>
            <a:spLocks noGrp="1"/>
          </p:cNvSpPr>
          <p:nvPr>
            <p:ph idx="1"/>
          </p:nvPr>
        </p:nvSpPr>
        <p:spPr>
          <a:xfrm>
            <a:off x="838200" y="1570730"/>
            <a:ext cx="10678610" cy="4351338"/>
          </a:xfrm>
          <a:ln>
            <a:noFill/>
          </a:ln>
        </p:spPr>
        <p:txBody>
          <a:bodyPr>
            <a:normAutofit fontScale="92500" lnSpcReduction="20000"/>
          </a:bodyPr>
          <a:lstStyle/>
          <a:p>
            <a:r>
              <a:rPr lang="en-US" dirty="0"/>
              <a:t>Is a recession on the horizon? </a:t>
            </a:r>
          </a:p>
          <a:p>
            <a:pPr lvl="1"/>
            <a:r>
              <a:rPr lang="en-US" dirty="0"/>
              <a:t>Larry Summers, Jamie </a:t>
            </a:r>
            <a:r>
              <a:rPr lang="en-US" dirty="0" err="1"/>
              <a:t>Dimon</a:t>
            </a:r>
            <a:r>
              <a:rPr lang="en-US" dirty="0"/>
              <a:t>, and Elon Musk are worried about a recession.</a:t>
            </a:r>
          </a:p>
          <a:p>
            <a:pPr lvl="1"/>
            <a:r>
              <a:rPr lang="en-US" dirty="0"/>
              <a:t>While the chances of slipping into a recession have increased, I think on many dimensions the economy is doing quite well.</a:t>
            </a:r>
          </a:p>
          <a:p>
            <a:pPr lvl="2"/>
            <a:r>
              <a:rPr lang="en-US" dirty="0"/>
              <a:t>Consumer’s have been driving the recovery, and consumer’s account for two-thirds of GDP.</a:t>
            </a:r>
          </a:p>
          <a:p>
            <a:pPr lvl="2"/>
            <a:r>
              <a:rPr lang="en-US" dirty="0"/>
              <a:t>Job creation remains robust – 315k </a:t>
            </a:r>
            <a:r>
              <a:rPr lang="en-US"/>
              <a:t>in August.</a:t>
            </a:r>
            <a:endParaRPr lang="en-US" dirty="0"/>
          </a:p>
          <a:p>
            <a:pPr marL="914400" lvl="2" indent="0">
              <a:buNone/>
            </a:pPr>
            <a:endParaRPr lang="en-US" dirty="0"/>
          </a:p>
          <a:p>
            <a:r>
              <a:rPr lang="en-US" dirty="0"/>
              <a:t>What about GDP? </a:t>
            </a:r>
          </a:p>
          <a:p>
            <a:pPr lvl="1"/>
            <a:r>
              <a:rPr lang="en-US" dirty="0"/>
              <a:t>2022:Q1 was -1.6%, 2022:Q2 was -0.6.</a:t>
            </a:r>
          </a:p>
          <a:p>
            <a:pPr lvl="1"/>
            <a:r>
              <a:rPr lang="en-US" dirty="0"/>
              <a:t>Much of this lower growth was driven by lower inventory.</a:t>
            </a:r>
          </a:p>
          <a:p>
            <a:pPr lvl="2"/>
            <a:r>
              <a:rPr lang="en-US" dirty="0"/>
              <a:t>Inventories led GDP growth in 2021:Q4, didn’t sell, so production in Q1&amp;Q2 fell.</a:t>
            </a:r>
          </a:p>
          <a:p>
            <a:pPr lvl="1"/>
            <a:r>
              <a:rPr lang="en-US" dirty="0"/>
              <a:t>Housing markets – very tightly linked to interest rates – softened … A LOT.</a:t>
            </a:r>
          </a:p>
          <a:p>
            <a:pPr lvl="1"/>
            <a:r>
              <a:rPr lang="en-US" dirty="0"/>
              <a:t>Government spending is falling.</a:t>
            </a:r>
          </a:p>
        </p:txBody>
      </p:sp>
    </p:spTree>
    <p:extLst>
      <p:ext uri="{BB962C8B-B14F-4D97-AF65-F5344CB8AC3E}">
        <p14:creationId xmlns:p14="http://schemas.microsoft.com/office/powerpoint/2010/main" val="79819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dissolv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dissolv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dissolve">
                                      <p:cBhvr>
                                        <p:cTn id="42" dur="500"/>
                                        <p:tgtEl>
                                          <p:spTgt spid="3">
                                            <p:txEl>
                                              <p:pRg st="8" end="8"/>
                                            </p:txEl>
                                          </p:spTgt>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dissolve">
                                      <p:cBhvr>
                                        <p:cTn id="45" dur="500"/>
                                        <p:tgtEl>
                                          <p:spTgt spid="3">
                                            <p:txEl>
                                              <p:pRg st="9" end="9"/>
                                            </p:txEl>
                                          </p:spTgt>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dissolve">
                                      <p:cBhvr>
                                        <p:cTn id="48" dur="500"/>
                                        <p:tgtEl>
                                          <p:spTgt spid="3">
                                            <p:txEl>
                                              <p:pRg st="10" end="10"/>
                                            </p:txEl>
                                          </p:spTgt>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dissolve">
                                      <p:cBhvr>
                                        <p:cTn id="5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a:xfrm>
            <a:off x="618280" y="0"/>
            <a:ext cx="10515600" cy="1325563"/>
          </a:xfrm>
        </p:spPr>
        <p:txBody>
          <a:bodyPr/>
          <a:lstStyle/>
          <a:p>
            <a:r>
              <a:rPr lang="en-US" dirty="0">
                <a:solidFill>
                  <a:schemeClr val="bg1"/>
                </a:solidFill>
              </a:rPr>
              <a:t> Cou</a:t>
            </a:r>
            <a:r>
              <a:rPr lang="en-US" dirty="0"/>
              <a:t>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618279" y="1325563"/>
            <a:ext cx="10738834" cy="4351338"/>
          </a:xfrm>
        </p:spPr>
        <p:txBody>
          <a:bodyPr/>
          <a:lstStyle/>
          <a:p>
            <a:pPr>
              <a:spcAft>
                <a:spcPts val="1000"/>
              </a:spcAft>
            </a:pPr>
            <a:r>
              <a:rPr lang="en-US" dirty="0"/>
              <a:t>Contemporary Economic Policy</a:t>
            </a:r>
          </a:p>
          <a:p>
            <a:pPr lvl="1">
              <a:spcAft>
                <a:spcPts val="1000"/>
              </a:spcAft>
            </a:pPr>
            <a:r>
              <a:rPr lang="en-US" b="1" dirty="0"/>
              <a:t>Week 1 (10/4): 	U.S. Economic Update (Jon </a:t>
            </a:r>
            <a:r>
              <a:rPr lang="en-US" b="1" dirty="0" err="1"/>
              <a:t>Haveman</a:t>
            </a:r>
            <a:r>
              <a:rPr lang="en-US" b="1" dirty="0"/>
              <a:t>, NEED)</a:t>
            </a:r>
          </a:p>
          <a:p>
            <a:pPr lvl="1">
              <a:spcAft>
                <a:spcPts val="1000"/>
              </a:spcAft>
            </a:pPr>
            <a:r>
              <a:rPr lang="en-US" dirty="0"/>
              <a:t>Week 2 (10/11): Trade and Globalization (Alan Deardorff, Univ. of Michigan)</a:t>
            </a:r>
          </a:p>
          <a:p>
            <a:pPr lvl="1">
              <a:spcAft>
                <a:spcPts val="1000"/>
              </a:spcAft>
            </a:pPr>
            <a:r>
              <a:rPr lang="en-US" dirty="0"/>
              <a:t>Week 3 (10/18): Federal Debt (Joseph Carolan, Oakland University)</a:t>
            </a:r>
          </a:p>
          <a:p>
            <a:pPr lvl="1">
              <a:spcAft>
                <a:spcPts val="1000"/>
              </a:spcAft>
            </a:pPr>
            <a:r>
              <a:rPr lang="en-US" dirty="0"/>
              <a:t>Week 4 (10/25):	Economic Inequality (Jon </a:t>
            </a:r>
            <a:r>
              <a:rPr lang="en-US" dirty="0" err="1"/>
              <a:t>Haveman</a:t>
            </a:r>
            <a:r>
              <a:rPr lang="en-US" dirty="0"/>
              <a:t>, NEED)</a:t>
            </a:r>
          </a:p>
          <a:p>
            <a:pPr lvl="1">
              <a:spcAft>
                <a:spcPts val="1000"/>
              </a:spcAft>
            </a:pPr>
            <a:r>
              <a:rPr lang="en-US" dirty="0"/>
              <a:t>Week 5 (11/1):	Climate Change Economics (Sarah Jacobson, Williams College)</a:t>
            </a:r>
          </a:p>
          <a:p>
            <a:pPr lvl="1">
              <a:spcAft>
                <a:spcPts val="1000"/>
              </a:spcAft>
            </a:pPr>
            <a:r>
              <a:rPr lang="en-US" dirty="0"/>
              <a:t>Week 6 (11/8):	Trade Deficits and Exchange Rates (Alan Deardorff, Univ. of MI)</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12612177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1D1F9-7BF0-AD4B-A069-2C298A4322CC}"/>
              </a:ext>
            </a:extLst>
          </p:cNvPr>
          <p:cNvSpPr>
            <a:spLocks noGrp="1"/>
          </p:cNvSpPr>
          <p:nvPr>
            <p:ph type="title"/>
          </p:nvPr>
        </p:nvSpPr>
        <p:spPr>
          <a:xfrm>
            <a:off x="881232" y="0"/>
            <a:ext cx="10515600" cy="1325563"/>
          </a:xfrm>
        </p:spPr>
        <p:txBody>
          <a:bodyPr/>
          <a:lstStyle/>
          <a:p>
            <a:r>
              <a:rPr lang="en-US" dirty="0">
                <a:solidFill>
                  <a:schemeClr val="bg1"/>
                </a:solidFill>
              </a:rPr>
              <a:t>Tra</a:t>
            </a:r>
            <a:r>
              <a:rPr lang="en-US" dirty="0"/>
              <a:t>de and Globalization: </a:t>
            </a:r>
            <a:r>
              <a:rPr lang="en-US"/>
              <a:t>Alan Deardorff</a:t>
            </a:r>
            <a:endParaRPr lang="en-US" dirty="0"/>
          </a:p>
        </p:txBody>
      </p:sp>
      <p:sp>
        <p:nvSpPr>
          <p:cNvPr id="4" name="Slide Number Placeholder 3">
            <a:extLst>
              <a:ext uri="{FF2B5EF4-FFF2-40B4-BE49-F238E27FC236}">
                <a16:creationId xmlns:a16="http://schemas.microsoft.com/office/drawing/2014/main" id="{14DEEF06-B51E-A347-BE47-E83AEC2E3A89}"/>
              </a:ext>
            </a:extLst>
          </p:cNvPr>
          <p:cNvSpPr>
            <a:spLocks noGrp="1"/>
          </p:cNvSpPr>
          <p:nvPr>
            <p:ph type="sldNum" sz="quarter" idx="12"/>
          </p:nvPr>
        </p:nvSpPr>
        <p:spPr/>
        <p:txBody>
          <a:bodyPr/>
          <a:lstStyle/>
          <a:p>
            <a:fld id="{D9F085D5-EC86-4F6A-B501-C1359CB39116}" type="slidenum">
              <a:rPr lang="en-GB" smtClean="0"/>
              <a:t>60</a:t>
            </a:fld>
            <a:endParaRPr lang="en-GB"/>
          </a:p>
        </p:txBody>
      </p:sp>
      <p:sp>
        <p:nvSpPr>
          <p:cNvPr id="5" name="TextBox 4">
            <a:extLst>
              <a:ext uri="{FF2B5EF4-FFF2-40B4-BE49-F238E27FC236}">
                <a16:creationId xmlns:a16="http://schemas.microsoft.com/office/drawing/2014/main" id="{EA4FD983-DF47-2A49-82FA-0E5FFF9E2820}"/>
              </a:ext>
            </a:extLst>
          </p:cNvPr>
          <p:cNvSpPr txBox="1"/>
          <p:nvPr/>
        </p:nvSpPr>
        <p:spPr>
          <a:xfrm>
            <a:off x="8680525" y="6510508"/>
            <a:ext cx="3013038" cy="276999"/>
          </a:xfrm>
          <a:prstGeom prst="rect">
            <a:avLst/>
          </a:prstGeom>
          <a:solidFill>
            <a:schemeClr val="bg1"/>
          </a:solidFill>
        </p:spPr>
        <p:txBody>
          <a:bodyPr wrap="square" rtlCol="0">
            <a:spAutoFit/>
          </a:bodyPr>
          <a:lstStyle/>
          <a:p>
            <a:r>
              <a:rPr lang="en-US" sz="1200" dirty="0"/>
              <a:t>Source:  World Development Report 2020</a:t>
            </a:r>
          </a:p>
        </p:txBody>
      </p:sp>
      <p:pic>
        <p:nvPicPr>
          <p:cNvPr id="6" name="Picture 5">
            <a:extLst>
              <a:ext uri="{FF2B5EF4-FFF2-40B4-BE49-F238E27FC236}">
                <a16:creationId xmlns:a16="http://schemas.microsoft.com/office/drawing/2014/main" id="{9F97258B-6534-C04C-9514-85EB5477E265}"/>
              </a:ext>
            </a:extLst>
          </p:cNvPr>
          <p:cNvPicPr>
            <a:picLocks noChangeAspect="1"/>
          </p:cNvPicPr>
          <p:nvPr/>
        </p:nvPicPr>
        <p:blipFill>
          <a:blip r:embed="rId2"/>
          <a:stretch>
            <a:fillRect/>
          </a:stretch>
        </p:blipFill>
        <p:spPr>
          <a:xfrm>
            <a:off x="3195025" y="921081"/>
            <a:ext cx="6298754" cy="5403797"/>
          </a:xfrm>
          <a:prstGeom prst="rect">
            <a:avLst/>
          </a:prstGeom>
        </p:spPr>
      </p:pic>
    </p:spTree>
    <p:extLst>
      <p:ext uri="{BB962C8B-B14F-4D97-AF65-F5344CB8AC3E}">
        <p14:creationId xmlns:p14="http://schemas.microsoft.com/office/powerpoint/2010/main" val="19809279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62355"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Jon D. </a:t>
            </a:r>
            <a:r>
              <a:rPr lang="en-US" dirty="0" err="1"/>
              <a:t>Haveman</a:t>
            </a:r>
            <a:endParaRPr lang="en-US" dirty="0"/>
          </a:p>
          <a:p>
            <a:pPr marL="0" indent="0" algn="ctr">
              <a:buNone/>
            </a:pPr>
            <a:r>
              <a:rPr lang="en-US" dirty="0" err="1"/>
              <a:t>Jon@NEEDelegation.org</a:t>
            </a:r>
            <a:endParaRPr lang="en-US" dirty="0"/>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u="sng" dirty="0">
                <a:hlinkClick r:id="rId4"/>
              </a:rPr>
              <a:t>www.NEEDelegation.org/testimonials.php</a:t>
            </a:r>
            <a:endParaRPr lang="en-US" u="sng" dirty="0"/>
          </a:p>
          <a:p>
            <a:pPr marL="0" indent="0" algn="ctr">
              <a:buNone/>
            </a:pPr>
            <a:endParaRPr lang="en-US" u="sng" dirty="0"/>
          </a:p>
          <a:p>
            <a:pPr marL="0" indent="0" algn="ctr">
              <a:buNone/>
            </a:pPr>
            <a:r>
              <a:rPr lang="en-US" dirty="0"/>
              <a:t>Become a Friend of NEED:  www.NEEDelegation.org/friend.php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61</a:t>
            </a:fld>
            <a:endParaRPr lang="en-GB" dirty="0"/>
          </a:p>
        </p:txBody>
      </p:sp>
    </p:spTree>
    <p:extLst>
      <p:ext uri="{BB962C8B-B14F-4D97-AF65-F5344CB8AC3E}">
        <p14:creationId xmlns:p14="http://schemas.microsoft.com/office/powerpoint/2010/main" val="4180837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70583-B943-B44B-8490-B6803B3B7ADC}"/>
              </a:ext>
            </a:extLst>
          </p:cNvPr>
          <p:cNvSpPr>
            <a:spLocks noGrp="1"/>
          </p:cNvSpPr>
          <p:nvPr>
            <p:ph type="title"/>
          </p:nvPr>
        </p:nvSpPr>
        <p:spPr/>
        <p:txBody>
          <a:bodyPr>
            <a:normAutofit/>
          </a:bodyPr>
          <a:lstStyle/>
          <a:p>
            <a:r>
              <a:rPr lang="en-US" sz="5000" dirty="0">
                <a:hlinkClick r:id="rId2"/>
              </a:rPr>
              <a:t>www.NEEDelegation.org/LocalGraphs</a:t>
            </a:r>
            <a:br>
              <a:rPr lang="en-US" sz="5000" dirty="0"/>
            </a:br>
            <a:endParaRPr lang="en-US" sz="5000" dirty="0"/>
          </a:p>
        </p:txBody>
      </p:sp>
      <p:sp>
        <p:nvSpPr>
          <p:cNvPr id="3" name="Text Placeholder 2">
            <a:extLst>
              <a:ext uri="{FF2B5EF4-FFF2-40B4-BE49-F238E27FC236}">
                <a16:creationId xmlns:a16="http://schemas.microsoft.com/office/drawing/2014/main" id="{5BAC2BF2-AD29-174E-8A41-AD8AEFCC2B43}"/>
              </a:ext>
            </a:extLst>
          </p:cNvPr>
          <p:cNvSpPr>
            <a:spLocks noGrp="1"/>
          </p:cNvSpPr>
          <p:nvPr>
            <p:ph type="body" idx="1"/>
          </p:nvPr>
        </p:nvSpPr>
        <p:spPr/>
        <p:txBody>
          <a:bodyPr/>
          <a:lstStyle/>
          <a:p>
            <a:r>
              <a:rPr lang="en-US" dirty="0"/>
              <a:t>For every state and county in the United States.</a:t>
            </a:r>
          </a:p>
          <a:p>
            <a:r>
              <a:rPr lang="en-US" dirty="0"/>
              <a:t>Detailed graphs on employment, housing, moves, and other statistics.</a:t>
            </a:r>
          </a:p>
        </p:txBody>
      </p:sp>
      <p:sp>
        <p:nvSpPr>
          <p:cNvPr id="4" name="Slide Number Placeholder 3">
            <a:extLst>
              <a:ext uri="{FF2B5EF4-FFF2-40B4-BE49-F238E27FC236}">
                <a16:creationId xmlns:a16="http://schemas.microsoft.com/office/drawing/2014/main" id="{06ACEAAA-E031-8B48-B3E4-329ACA54D6D4}"/>
              </a:ext>
            </a:extLst>
          </p:cNvPr>
          <p:cNvSpPr>
            <a:spLocks noGrp="1"/>
          </p:cNvSpPr>
          <p:nvPr>
            <p:ph type="sldNum" sz="quarter" idx="12"/>
          </p:nvPr>
        </p:nvSpPr>
        <p:spPr/>
        <p:txBody>
          <a:bodyPr/>
          <a:lstStyle/>
          <a:p>
            <a:fld id="{D9F085D5-EC86-4F6A-B501-C1359CB39116}" type="slidenum">
              <a:rPr lang="en-GB" smtClean="0"/>
              <a:t>62</a:t>
            </a:fld>
            <a:endParaRPr lang="en-GB"/>
          </a:p>
        </p:txBody>
      </p:sp>
    </p:spTree>
    <p:extLst>
      <p:ext uri="{BB962C8B-B14F-4D97-AF65-F5344CB8AC3E}">
        <p14:creationId xmlns:p14="http://schemas.microsoft.com/office/powerpoint/2010/main" val="1265375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lstStyle/>
          <a:p>
            <a:r>
              <a:rPr lang="en-US" dirty="0"/>
              <a:t>Please submit questions of clarification in the chat.</a:t>
            </a:r>
          </a:p>
          <a:p>
            <a:pPr lvl="1"/>
            <a:r>
              <a:rPr lang="en-US" dirty="0"/>
              <a:t>I will try to handle them as they come up.</a:t>
            </a:r>
          </a:p>
          <a:p>
            <a:r>
              <a:rPr lang="en-US" dirty="0"/>
              <a:t>We will do a verbal Q&amp;A once the material has been presented.</a:t>
            </a:r>
          </a:p>
          <a:p>
            <a:r>
              <a:rPr lang="en-US" dirty="0"/>
              <a:t>OLLI allowing, we can stay beyond the end of class to have further discussion.</a:t>
            </a:r>
          </a:p>
          <a:p>
            <a:r>
              <a:rPr lang="en-US" dirty="0"/>
              <a:t>Slides will be available from the NEED website tomorrow (https://needelegation.org/delivered_presentations.php)</a:t>
            </a:r>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7</a:t>
            </a:fld>
            <a:endParaRPr lang="en-GB"/>
          </a:p>
        </p:txBody>
      </p:sp>
    </p:spTree>
    <p:extLst>
      <p:ext uri="{BB962C8B-B14F-4D97-AF65-F5344CB8AC3E}">
        <p14:creationId xmlns:p14="http://schemas.microsoft.com/office/powerpoint/2010/main" val="2947001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1776790"/>
            <a:ext cx="10219508" cy="874970"/>
          </a:xfrm>
        </p:spPr>
        <p:txBody>
          <a:bodyPr anchor="ctr" anchorCtr="0">
            <a:noAutofit/>
          </a:bodyPr>
          <a:lstStyle/>
          <a:p>
            <a:pPr>
              <a:lnSpc>
                <a:spcPct val="100000"/>
              </a:lnSpc>
              <a:spcBef>
                <a:spcPts val="0"/>
              </a:spcBef>
            </a:pPr>
            <a:endParaRPr lang="en-US" sz="4800" dirty="0"/>
          </a:p>
          <a:p>
            <a:pPr>
              <a:lnSpc>
                <a:spcPct val="100000"/>
              </a:lnSpc>
              <a:spcBef>
                <a:spcPts val="0"/>
              </a:spcBef>
            </a:pPr>
            <a:r>
              <a:rPr lang="en-US" sz="4800" dirty="0"/>
              <a:t>US Economy: Update</a:t>
            </a:r>
            <a:endParaRPr lang="en-US" sz="4800" b="1" dirty="0"/>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8</a:t>
            </a:fld>
            <a:endParaRPr lang="en-US" dirty="0"/>
          </a:p>
        </p:txBody>
      </p:sp>
      <p:sp>
        <p:nvSpPr>
          <p:cNvPr id="7" name="Subtitle 2">
            <a:extLst>
              <a:ext uri="{FF2B5EF4-FFF2-40B4-BE49-F238E27FC236}">
                <a16:creationId xmlns:a16="http://schemas.microsoft.com/office/drawing/2014/main" id="{9D2299F7-B118-F94E-8862-E4A57C984DB5}"/>
              </a:ext>
            </a:extLst>
          </p:cNvPr>
          <p:cNvSpPr txBox="1">
            <a:spLocks/>
          </p:cNvSpPr>
          <p:nvPr/>
        </p:nvSpPr>
        <p:spPr>
          <a:xfrm>
            <a:off x="1547649" y="4460328"/>
            <a:ext cx="9144000" cy="158878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NEED</a:t>
            </a:r>
          </a:p>
          <a:p>
            <a:pPr>
              <a:lnSpc>
                <a:spcPct val="100000"/>
              </a:lnSpc>
              <a:spcBef>
                <a:spcPts val="0"/>
              </a:spcBef>
            </a:pPr>
            <a:r>
              <a:rPr lang="en-US" sz="2200" dirty="0">
                <a:solidFill>
                  <a:schemeClr val="tx2"/>
                </a:solidFill>
              </a:rPr>
              <a:t>October 4, 2022</a:t>
            </a:r>
          </a:p>
        </p:txBody>
      </p:sp>
      <p:sp>
        <p:nvSpPr>
          <p:cNvPr id="4" name="TextBox 3">
            <a:extLst>
              <a:ext uri="{FF2B5EF4-FFF2-40B4-BE49-F238E27FC236}">
                <a16:creationId xmlns:a16="http://schemas.microsoft.com/office/drawing/2014/main" id="{B26D7F51-049F-674F-8A06-04B9CAEBB587}"/>
              </a:ext>
            </a:extLst>
          </p:cNvPr>
          <p:cNvSpPr txBox="1"/>
          <p:nvPr/>
        </p:nvSpPr>
        <p:spPr>
          <a:xfrm>
            <a:off x="3774831" y="550985"/>
            <a:ext cx="184731" cy="369332"/>
          </a:xfrm>
          <a:prstGeom prst="rect">
            <a:avLst/>
          </a:prstGeom>
          <a:noFill/>
        </p:spPr>
        <p:txBody>
          <a:bodyPr wrap="none" rtlCol="0">
            <a:spAutoFit/>
          </a:bodyPr>
          <a:lstStyle/>
          <a:p>
            <a:endParaRPr lang="en-US" dirty="0"/>
          </a:p>
        </p:txBody>
      </p:sp>
      <p:pic>
        <p:nvPicPr>
          <p:cNvPr id="1028" name="Picture 4" descr="Gas prices today: How much is gas in my state? How does it compare?">
            <a:extLst>
              <a:ext uri="{FF2B5EF4-FFF2-40B4-BE49-F238E27FC236}">
                <a16:creationId xmlns:a16="http://schemas.microsoft.com/office/drawing/2014/main" id="{7F20DA37-4CEF-4A34-9FE9-1020D78DA6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9713" y="4340821"/>
            <a:ext cx="3574461" cy="20116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04CF4ED5-150E-4A95-92A6-9DF43EE48E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31" y="0"/>
            <a:ext cx="2583018" cy="2651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225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a:xfrm>
            <a:off x="838200" y="1570730"/>
            <a:ext cx="10515600" cy="3330723"/>
          </a:xfrm>
        </p:spPr>
        <p:txBody>
          <a:bodyPr>
            <a:normAutofit fontScale="85000" lnSpcReduction="20000"/>
          </a:bodyPr>
          <a:lstStyle/>
          <a:p>
            <a:r>
              <a:rPr lang="en-US" dirty="0"/>
              <a:t>This slide deck was authored by:</a:t>
            </a:r>
          </a:p>
          <a:p>
            <a:pPr lvl="1"/>
            <a:r>
              <a:rPr lang="en-US" dirty="0"/>
              <a:t>Jon D. Haveman, NEED</a:t>
            </a:r>
          </a:p>
          <a:p>
            <a:pPr lvl="1"/>
            <a:r>
              <a:rPr lang="en-US" dirty="0"/>
              <a:t>Scott Baier, Clemson University</a:t>
            </a:r>
          </a:p>
          <a:p>
            <a:pPr lvl="1"/>
            <a:r>
              <a:rPr lang="en-US" dirty="0"/>
              <a:t>Geoffrey </a:t>
            </a:r>
            <a:r>
              <a:rPr lang="en-US" dirty="0" err="1"/>
              <a:t>Woglom</a:t>
            </a:r>
            <a:r>
              <a:rPr lang="en-US" dirty="0"/>
              <a:t>, Amherst College (Emeritus)</a:t>
            </a:r>
          </a:p>
          <a:p>
            <a:pPr lvl="1"/>
            <a:r>
              <a:rPr lang="en-US" dirty="0"/>
              <a:t>Brian </a:t>
            </a:r>
            <a:r>
              <a:rPr lang="en-US" dirty="0" err="1"/>
              <a:t>Dombeck</a:t>
            </a:r>
            <a:r>
              <a:rPr lang="en-US" dirty="0"/>
              <a:t>, Lewis &amp; Clark College</a:t>
            </a:r>
          </a:p>
          <a:p>
            <a:pPr lvl="1"/>
            <a:r>
              <a:rPr lang="en-US" dirty="0"/>
              <a:t>Doris </a:t>
            </a:r>
            <a:r>
              <a:rPr lang="en-US" dirty="0" err="1"/>
              <a:t>Geide</a:t>
            </a:r>
            <a:r>
              <a:rPr lang="en-US" dirty="0"/>
              <a:t>-Stevenson, Weber State</a:t>
            </a:r>
          </a:p>
          <a:p>
            <a:endParaRPr lang="en-US" dirty="0"/>
          </a:p>
          <a:p>
            <a:r>
              <a:rPr lang="en-US" dirty="0"/>
              <a:t>Disclaimer</a:t>
            </a:r>
          </a:p>
          <a:p>
            <a:pPr lvl="1"/>
            <a:r>
              <a:rPr lang="en-US" sz="1800" dirty="0"/>
              <a:t>NEED presentations are designed to be nonpartisan.</a:t>
            </a:r>
          </a:p>
          <a:p>
            <a:pPr lvl="1"/>
            <a:r>
              <a:rPr lang="en-US" sz="1800" dirty="0"/>
              <a:t>It is, however, inevitable that the presenter will be asked for and will provide their own views.</a:t>
            </a:r>
          </a:p>
          <a:p>
            <a:pPr lvl="1"/>
            <a:r>
              <a:rPr lang="en-US" sz="1800"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9</a:t>
            </a:fld>
            <a:endParaRPr lang="en-GB" dirty="0"/>
          </a:p>
        </p:txBody>
      </p:sp>
    </p:spTree>
    <p:extLst>
      <p:ext uri="{BB962C8B-B14F-4D97-AF65-F5344CB8AC3E}">
        <p14:creationId xmlns:p14="http://schemas.microsoft.com/office/powerpoint/2010/main" val="347204615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17599</TotalTime>
  <Words>2107</Words>
  <Application>Microsoft Macintosh PowerPoint</Application>
  <PresentationFormat>Widescreen</PresentationFormat>
  <Paragraphs>372</Paragraphs>
  <Slides>62</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62</vt:i4>
      </vt:variant>
    </vt:vector>
  </HeadingPairs>
  <TitlesOfParts>
    <vt:vector size="66" baseType="lpstr">
      <vt:lpstr>Arial</vt:lpstr>
      <vt:lpstr>Calibri</vt:lpstr>
      <vt:lpstr>Courier New</vt:lpstr>
      <vt:lpstr>Custom Design</vt:lpstr>
      <vt:lpstr>PowerPoint Presentation</vt:lpstr>
      <vt:lpstr> National Economic Education Delegation</vt:lpstr>
      <vt:lpstr>Who Are We?</vt:lpstr>
      <vt:lpstr>Where Are We?</vt:lpstr>
      <vt:lpstr> Available NEED Topics Include:</vt:lpstr>
      <vt:lpstr> Course Outline</vt:lpstr>
      <vt:lpstr>Submitting Questions</vt:lpstr>
      <vt:lpstr>PowerPoint Presentation</vt:lpstr>
      <vt:lpstr>Credits and Disclaimer</vt:lpstr>
      <vt:lpstr>Outline</vt:lpstr>
      <vt:lpstr>Some Basic Statistics</vt:lpstr>
      <vt:lpstr>U.S. Economy in Global Perspective</vt:lpstr>
      <vt:lpstr> Composition of the U.S. Economy: 2020</vt:lpstr>
      <vt:lpstr> Composition of the U.S. Economy: Employment</vt:lpstr>
      <vt:lpstr>Employment in Hennepin County</vt:lpstr>
      <vt:lpstr>Recession(?)</vt:lpstr>
      <vt:lpstr>Headline:</vt:lpstr>
      <vt:lpstr>GDP: Quarterly Growth</vt:lpstr>
      <vt:lpstr>GDP Trajectory: Pandemic Plunge!</vt:lpstr>
      <vt:lpstr>What Is “Accounting” for the Decline?</vt:lpstr>
      <vt:lpstr>Recession?  Two Quarters….</vt:lpstr>
      <vt:lpstr> Contribution to GDP Growth: Consumption</vt:lpstr>
      <vt:lpstr> Contribution to GDP Growth: Inventories</vt:lpstr>
      <vt:lpstr>Industrial Production (Manuf, Util, Mining)</vt:lpstr>
      <vt:lpstr>Monthly Changes in Nonfarm Employment</vt:lpstr>
      <vt:lpstr>Monthly Changes in Nonfarm Employment</vt:lpstr>
      <vt:lpstr>Employment Gap</vt:lpstr>
      <vt:lpstr>Low Wage Employment is Lagging</vt:lpstr>
      <vt:lpstr>Stimulus Payments Saved Low Wage Workers</vt:lpstr>
      <vt:lpstr>Where Have All the Workers Gone?</vt:lpstr>
      <vt:lpstr>Some Explanations</vt:lpstr>
      <vt:lpstr>How Are Things Where You Are?</vt:lpstr>
      <vt:lpstr>Inflation</vt:lpstr>
      <vt:lpstr>Inflation: Latest Figures</vt:lpstr>
      <vt:lpstr>Which Prices?</vt:lpstr>
      <vt:lpstr>Summing Up The US Economy</vt:lpstr>
      <vt:lpstr>Global Evidence</vt:lpstr>
      <vt:lpstr>Inflation: Not just a US Problem</vt:lpstr>
      <vt:lpstr>Import Prices Are Elevated</vt:lpstr>
      <vt:lpstr>GDP: U.S. Stands Out, But Not Alone</vt:lpstr>
      <vt:lpstr>Global Summary</vt:lpstr>
      <vt:lpstr>Inflation: A Closer Look</vt:lpstr>
      <vt:lpstr>Inflation – Climbing! Or Turning Around?</vt:lpstr>
      <vt:lpstr>Gas Prices: National Average at the Pump</vt:lpstr>
      <vt:lpstr>Fuel Costs Are Still Elevated</vt:lpstr>
      <vt:lpstr>Food Costs Continue to Rise</vt:lpstr>
      <vt:lpstr>PowerPoint Presentation</vt:lpstr>
      <vt:lpstr>Spending Patterns Changed - More Goods!</vt:lpstr>
      <vt:lpstr>Inflation: Concentrated</vt:lpstr>
      <vt:lpstr>Supply Chains</vt:lpstr>
      <vt:lpstr>Fed’s Preferred Measure of Inflation</vt:lpstr>
      <vt:lpstr>My Diagnosis for the Uptick in Inflation </vt:lpstr>
      <vt:lpstr>Measure of Inflation Expectations</vt:lpstr>
      <vt:lpstr>What’s the Fed Doing About It?</vt:lpstr>
      <vt:lpstr>Federal Funds Rate</vt:lpstr>
      <vt:lpstr>Implications for Demand</vt:lpstr>
      <vt:lpstr>Treasuries</vt:lpstr>
      <vt:lpstr>Mortgage Rates</vt:lpstr>
      <vt:lpstr>Takeaways</vt:lpstr>
      <vt:lpstr>Trade and Globalization: Alan Deardorff</vt:lpstr>
      <vt:lpstr> Thank you!</vt:lpstr>
      <vt:lpstr>www.NEEDelegation.org/LocalGraphs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353</cp:revision>
  <cp:lastPrinted>2022-09-23T17:26:15Z</cp:lastPrinted>
  <dcterms:created xsi:type="dcterms:W3CDTF">2017-05-03T22:30:38Z</dcterms:created>
  <dcterms:modified xsi:type="dcterms:W3CDTF">2022-10-04T19:19:24Z</dcterms:modified>
</cp:coreProperties>
</file>