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9"/>
  </p:notesMasterIdLst>
  <p:sldIdLst>
    <p:sldId id="4306" r:id="rId2"/>
    <p:sldId id="328" r:id="rId3"/>
    <p:sldId id="3935" r:id="rId4"/>
    <p:sldId id="1029" r:id="rId5"/>
    <p:sldId id="4001" r:id="rId6"/>
    <p:sldId id="4311" r:id="rId7"/>
    <p:sldId id="4099" r:id="rId8"/>
    <p:sldId id="1204" r:id="rId9"/>
    <p:sldId id="4101" r:id="rId10"/>
    <p:sldId id="4094" r:id="rId11"/>
    <p:sldId id="4360" r:id="rId12"/>
    <p:sldId id="4182" r:id="rId13"/>
    <p:sldId id="4142" r:id="rId14"/>
    <p:sldId id="1091" r:id="rId15"/>
    <p:sldId id="3943" r:id="rId16"/>
    <p:sldId id="4349" r:id="rId17"/>
    <p:sldId id="1166" r:id="rId18"/>
    <p:sldId id="4348" r:id="rId19"/>
    <p:sldId id="3982" r:id="rId20"/>
    <p:sldId id="4358" r:id="rId21"/>
    <p:sldId id="4347" r:id="rId22"/>
    <p:sldId id="4218" r:id="rId23"/>
    <p:sldId id="317" r:id="rId24"/>
    <p:sldId id="3886" r:id="rId25"/>
    <p:sldId id="262" r:id="rId26"/>
    <p:sldId id="4217" r:id="rId27"/>
    <p:sldId id="340" r:id="rId28"/>
    <p:sldId id="4222" r:id="rId29"/>
    <p:sldId id="4147" r:id="rId30"/>
    <p:sldId id="354" r:id="rId31"/>
    <p:sldId id="4073" r:id="rId32"/>
    <p:sldId id="278" r:id="rId33"/>
    <p:sldId id="3855" r:id="rId34"/>
    <p:sldId id="4258" r:id="rId35"/>
    <p:sldId id="4316" r:id="rId36"/>
    <p:sldId id="4304" r:id="rId37"/>
    <p:sldId id="4357" r:id="rId38"/>
    <p:sldId id="4359" r:id="rId39"/>
    <p:sldId id="4223" r:id="rId40"/>
    <p:sldId id="4355" r:id="rId41"/>
    <p:sldId id="4344" r:id="rId42"/>
    <p:sldId id="4334" r:id="rId43"/>
    <p:sldId id="4336" r:id="rId44"/>
    <p:sldId id="4353" r:id="rId45"/>
    <p:sldId id="4337" r:id="rId46"/>
    <p:sldId id="4338" r:id="rId47"/>
    <p:sldId id="4063" r:id="rId48"/>
    <p:sldId id="360" r:id="rId49"/>
    <p:sldId id="4198" r:id="rId50"/>
    <p:sldId id="4225" r:id="rId51"/>
    <p:sldId id="4226" r:id="rId52"/>
    <p:sldId id="4062" r:id="rId53"/>
    <p:sldId id="4346" r:id="rId54"/>
    <p:sldId id="4012" r:id="rId55"/>
    <p:sldId id="4140" r:id="rId56"/>
    <p:sldId id="4362" r:id="rId57"/>
    <p:sldId id="4162" r:id="rId58"/>
    <p:sldId id="4190" r:id="rId59"/>
    <p:sldId id="4221" r:id="rId60"/>
    <p:sldId id="292" r:id="rId61"/>
    <p:sldId id="4216" r:id="rId62"/>
    <p:sldId id="293" r:id="rId63"/>
    <p:sldId id="290" r:id="rId64"/>
    <p:sldId id="4168" r:id="rId65"/>
    <p:sldId id="4361" r:id="rId66"/>
    <p:sldId id="1197" r:id="rId67"/>
    <p:sldId id="405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09" autoAdjust="0"/>
    <p:restoredTop sz="94862"/>
  </p:normalViewPr>
  <p:slideViewPr>
    <p:cSldViewPr snapToGrid="0" snapToObjects="1">
      <p:cViewPr varScale="1">
        <p:scale>
          <a:sx n="111" d="100"/>
          <a:sy n="111" d="100"/>
        </p:scale>
        <p:origin x="232" y="51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vestopedia.com/insights/worlds-top-economies/#countries-by-gd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https://www.investopedia.com/insights/worlds-top-economies/#countries-by-gdp</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63519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Cpi_recent.png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069812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99480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treas_recent.png</a:t>
            </a:r>
            <a:endParaRPr lang="en-US" baseline="0" dirty="0"/>
          </a:p>
        </p:txBody>
      </p:sp>
      <p:sp>
        <p:nvSpPr>
          <p:cNvPr id="4" name="Slide Number Placeholder 3"/>
          <p:cNvSpPr>
            <a:spLocks noGrp="1"/>
          </p:cNvSpPr>
          <p:nvPr>
            <p:ph type="sldNum" sz="quarter" idx="10"/>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7565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29405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Recall:</a:t>
            </a:r>
            <a:r>
              <a:rPr lang="en-US" dirty="0"/>
              <a:t> GDP is measures production of an economy;</a:t>
            </a:r>
            <a:r>
              <a:rPr lang="en-US" baseline="0" dirty="0"/>
              <a:t> we often measure GDP as the sum of spending on final goods/services produced within an economy. The first three categories (C,I,G) contain spending on both domestically and foreign produced goods. To accurately measure domestic production, we subtract domestic consumption of foreign goods (imports).</a:t>
            </a:r>
          </a:p>
          <a:p>
            <a:pPr marL="0" indent="0">
              <a:buNone/>
            </a:pPr>
            <a:endParaRPr lang="en-US" dirty="0"/>
          </a:p>
          <a:p>
            <a:pPr marL="0" indent="0">
              <a:buNone/>
            </a:pPr>
            <a:r>
              <a:rPr lang="en-US" b="1" dirty="0"/>
              <a:t>The Point:</a:t>
            </a:r>
            <a:r>
              <a:rPr lang="en-US" b="1" baseline="0" dirty="0"/>
              <a:t> </a:t>
            </a:r>
            <a:r>
              <a:rPr lang="en-US" dirty="0"/>
              <a:t>Analysis</a:t>
            </a:r>
            <a:r>
              <a:rPr lang="en-US" baseline="0" dirty="0"/>
              <a:t> of components of GDP as well as the production side of the economy should provide a comprehensive picture of the US economic landscape</a:t>
            </a:r>
          </a:p>
          <a:p>
            <a:pPr marL="228600" indent="-228600">
              <a:buAutoNum type="arabicParenBoth"/>
            </a:pP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13591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43625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a:t>Average GDP growth from</a:t>
            </a:r>
            <a:r>
              <a:rPr lang="en-US" baseline="0" dirty="0"/>
              <a:t> 1990-2007 is 2.99% and from 2010+ is 2.19%</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a:t>Average Consumption contribution from 1990-2007 is 2.16 percentage points and from 2010+ is 1.67 percentage points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511131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4954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402614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600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file:////Volumes/Promise%20Pegasus/FileShare/NEED/LocalGraphs/National/gdp_shares.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Volumes/Promise%20Pegasus/FileShare/NEED/LocalGraphs/National/emp_shares.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Volumes/Promise%20Pegasus/FileShare/NEED/LocalGraphs/Counties/FL/Palm_Beach/emp_shares.pn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panValues.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Consumption.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_Contributions/contrib_Private_Inv.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roductivity/INDPRO.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file:////Users/Jon/NEED%20Dropbox/Presentations/Coronavirus/Images/emp_lowwage.png"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fred.stlouisfed.org/graph/?g=TSfI"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cpi_veryrecent.p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asoline/nom_retailgas.png"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file:////Volumes/Promise%20Pegasus/FileShare/Presentations/Base_New/Charts/0.USGraphs/Gasoline/retailgas.png" TargetMode="Externa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uel.png"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cpi_Food.png"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Goods_v_Services.png"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buildingcosts.png" TargetMode="External"/><Relationship Id="rId2" Type="http://schemas.openxmlformats.org/officeDocument/2006/relationships/image" Target="../media/image56.png"/><Relationship Id="rId1" Type="http://schemas.openxmlformats.org/officeDocument/2006/relationships/slideLayout" Target="../slideLayouts/slideLayout4.xml"/><Relationship Id="rId5" Type="http://schemas.openxmlformats.org/officeDocument/2006/relationships/image" Target="file:////Volumes/Promise%20Pegasus/FileShare/Presentations/Base_New/Charts/0.USGraphs/Inflation/usedcars.png" TargetMode="Externa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upplyChain/SupplyChainPressureIndex.png"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CorporateProfits/corporateprofits_recession.png"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infl_exp.png"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treas_recent.pn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Housing/mort_recent.png"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tiff"/><Relationship Id="rId7" Type="http://schemas.openxmlformats.org/officeDocument/2006/relationships/image" Target="../media/image11.jpg"/><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0.tiff"/><Relationship Id="rId11" Type="http://schemas.openxmlformats.org/officeDocument/2006/relationships/image" Target="../media/image15.jpg"/><Relationship Id="rId5" Type="http://schemas.openxmlformats.org/officeDocument/2006/relationships/image" Target="../media/image9.tiff"/><Relationship Id="rId10" Type="http://schemas.openxmlformats.org/officeDocument/2006/relationships/image" Target="../media/image14.jpg"/><Relationship Id="rId4" Type="http://schemas.openxmlformats.org/officeDocument/2006/relationships/image" Target="../media/image8.tiff"/><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Florida Atlantic University</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777242" y="0"/>
            <a:ext cx="10515600" cy="1325563"/>
          </a:xfrm>
        </p:spPr>
        <p:txBody>
          <a:bodyPr/>
          <a:lstStyle/>
          <a:p>
            <a:r>
              <a:rPr lang="en-US" dirty="0">
                <a:solidFill>
                  <a:schemeClr val="bg1"/>
                </a:solidFill>
              </a:rPr>
              <a:t>The</a:t>
            </a:r>
            <a:r>
              <a:rPr lang="en-US" dirty="0"/>
              <a:t> B-W Wealth Gap</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6" y="3131562"/>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46912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8C0-D909-4047-AF19-95730CF2AEEF}"/>
              </a:ext>
            </a:extLst>
          </p:cNvPr>
          <p:cNvSpPr>
            <a:spLocks noGrp="1"/>
          </p:cNvSpPr>
          <p:nvPr>
            <p:ph type="title"/>
          </p:nvPr>
        </p:nvSpPr>
        <p:spPr/>
        <p:txBody>
          <a:bodyPr/>
          <a:lstStyle/>
          <a:p>
            <a:r>
              <a:rPr lang="en-US" dirty="0">
                <a:solidFill>
                  <a:schemeClr val="bg1"/>
                </a:solidFill>
              </a:rPr>
              <a:t>Tra</a:t>
            </a:r>
            <a:r>
              <a:rPr lang="en-US" dirty="0"/>
              <a:t>de Deficits and Exchange Rates</a:t>
            </a:r>
          </a:p>
        </p:txBody>
      </p:sp>
      <p:sp>
        <p:nvSpPr>
          <p:cNvPr id="4" name="Slide Number Placeholder 3">
            <a:extLst>
              <a:ext uri="{FF2B5EF4-FFF2-40B4-BE49-F238E27FC236}">
                <a16:creationId xmlns:a16="http://schemas.microsoft.com/office/drawing/2014/main" id="{D96FD946-3FC2-B44C-AA99-8C56D457C739}"/>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8564F304-E443-75A5-68AB-C239915E3105}"/>
              </a:ext>
            </a:extLst>
          </p:cNvPr>
          <p:cNvPicPr>
            <a:picLocks noChangeAspect="1"/>
          </p:cNvPicPr>
          <p:nvPr/>
        </p:nvPicPr>
        <p:blipFill>
          <a:blip r:embed="rId2"/>
          <a:stretch>
            <a:fillRect/>
          </a:stretch>
        </p:blipFill>
        <p:spPr>
          <a:xfrm>
            <a:off x="0" y="936134"/>
            <a:ext cx="12192000" cy="4985732"/>
          </a:xfrm>
          <a:prstGeom prst="rect">
            <a:avLst/>
          </a:prstGeom>
        </p:spPr>
      </p:pic>
    </p:spTree>
    <p:extLst>
      <p:ext uri="{BB962C8B-B14F-4D97-AF65-F5344CB8AC3E}">
        <p14:creationId xmlns:p14="http://schemas.microsoft.com/office/powerpoint/2010/main" val="395621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94700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Economic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13</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NEED</a:t>
            </a:r>
          </a:p>
          <a:p>
            <a:pPr>
              <a:lnSpc>
                <a:spcPct val="100000"/>
              </a:lnSpc>
              <a:spcBef>
                <a:spcPts val="0"/>
              </a:spcBef>
            </a:pPr>
            <a:r>
              <a:rPr lang="en-US" sz="2200" dirty="0">
                <a:solidFill>
                  <a:schemeClr val="tx2"/>
                </a:solidFill>
              </a:rPr>
              <a:t>October 6,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2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14</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About the U.S. Economy</a:t>
            </a:r>
          </a:p>
          <a:p>
            <a:r>
              <a:rPr lang="en-US" dirty="0"/>
              <a:t>Recession – The State of the US Economy</a:t>
            </a:r>
          </a:p>
          <a:p>
            <a:r>
              <a:rPr lang="en-US" dirty="0"/>
              <a:t>Global Comparisons</a:t>
            </a:r>
          </a:p>
          <a:p>
            <a:r>
              <a:rPr lang="en-US" dirty="0"/>
              <a:t>Inflation</a:t>
            </a:r>
          </a:p>
          <a:p>
            <a:r>
              <a:rPr lang="en-US" dirty="0"/>
              <a:t>Summary</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15</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EA9A-3C36-4643-A6DF-0C6CABDC8583}"/>
              </a:ext>
            </a:extLst>
          </p:cNvPr>
          <p:cNvSpPr>
            <a:spLocks noGrp="1"/>
          </p:cNvSpPr>
          <p:nvPr>
            <p:ph type="title"/>
          </p:nvPr>
        </p:nvSpPr>
        <p:spPr>
          <a:xfrm>
            <a:off x="1004456" y="0"/>
            <a:ext cx="10515600" cy="1325563"/>
          </a:xfrm>
        </p:spPr>
        <p:txBody>
          <a:bodyPr/>
          <a:lstStyle/>
          <a:p>
            <a:r>
              <a:rPr lang="en-US" dirty="0">
                <a:solidFill>
                  <a:schemeClr val="bg1"/>
                </a:solidFill>
              </a:rPr>
              <a:t>So</a:t>
            </a:r>
            <a:r>
              <a:rPr lang="en-US" dirty="0"/>
              <a:t>me Basic Statistics</a:t>
            </a:r>
          </a:p>
        </p:txBody>
      </p:sp>
      <p:graphicFrame>
        <p:nvGraphicFramePr>
          <p:cNvPr id="5" name="Table 5">
            <a:extLst>
              <a:ext uri="{FF2B5EF4-FFF2-40B4-BE49-F238E27FC236}">
                <a16:creationId xmlns:a16="http://schemas.microsoft.com/office/drawing/2014/main" id="{A1F32882-32CA-7F48-B318-EB2AC54163CE}"/>
              </a:ext>
            </a:extLst>
          </p:cNvPr>
          <p:cNvGraphicFramePr>
            <a:graphicFrameLocks noGrp="1"/>
          </p:cNvGraphicFramePr>
          <p:nvPr>
            <p:ph idx="1"/>
            <p:extLst>
              <p:ext uri="{D42A27DB-BD31-4B8C-83A1-F6EECF244321}">
                <p14:modId xmlns:p14="http://schemas.microsoft.com/office/powerpoint/2010/main" val="1309429678"/>
              </p:ext>
            </p:extLst>
          </p:nvPr>
        </p:nvGraphicFramePr>
        <p:xfrm>
          <a:off x="2342327" y="1096963"/>
          <a:ext cx="7839858" cy="4465112"/>
        </p:xfrm>
        <a:graphic>
          <a:graphicData uri="http://schemas.openxmlformats.org/drawingml/2006/table">
            <a:tbl>
              <a:tblPr firstRow="1" bandRow="1">
                <a:tableStyleId>{5C22544A-7EE6-4342-B048-85BDC9FD1C3A}</a:tableStyleId>
              </a:tblPr>
              <a:tblGrid>
                <a:gridCol w="4197248">
                  <a:extLst>
                    <a:ext uri="{9D8B030D-6E8A-4147-A177-3AD203B41FA5}">
                      <a16:colId xmlns:a16="http://schemas.microsoft.com/office/drawing/2014/main" val="1312289277"/>
                    </a:ext>
                  </a:extLst>
                </a:gridCol>
                <a:gridCol w="3642610">
                  <a:extLst>
                    <a:ext uri="{9D8B030D-6E8A-4147-A177-3AD203B41FA5}">
                      <a16:colId xmlns:a16="http://schemas.microsoft.com/office/drawing/2014/main" val="2451204267"/>
                    </a:ext>
                  </a:extLst>
                </a:gridCol>
              </a:tblGrid>
              <a:tr h="632887">
                <a:tc>
                  <a:txBody>
                    <a:bodyPr/>
                    <a:lstStyle/>
                    <a:p>
                      <a:r>
                        <a:rPr lang="en-US" sz="2400" dirty="0"/>
                        <a:t>Statistic:</a:t>
                      </a:r>
                    </a:p>
                  </a:txBody>
                  <a:tcPr anchor="b"/>
                </a:tc>
                <a:tc>
                  <a:txBody>
                    <a:bodyPr/>
                    <a:lstStyle/>
                    <a:p>
                      <a:pPr algn="ctr"/>
                      <a:r>
                        <a:rPr lang="en-US" sz="2400" dirty="0"/>
                        <a:t>Value</a:t>
                      </a:r>
                    </a:p>
                  </a:txBody>
                  <a:tcPr anchor="b"/>
                </a:tc>
                <a:extLst>
                  <a:ext uri="{0D108BD9-81ED-4DB2-BD59-A6C34878D82A}">
                    <a16:rowId xmlns:a16="http://schemas.microsoft.com/office/drawing/2014/main" val="4094460252"/>
                  </a:ext>
                </a:extLst>
              </a:tr>
              <a:tr h="632887">
                <a:tc>
                  <a:txBody>
                    <a:bodyPr/>
                    <a:lstStyle/>
                    <a:p>
                      <a:r>
                        <a:rPr lang="en-US" sz="2400" dirty="0"/>
                        <a:t>Population</a:t>
                      </a:r>
                    </a:p>
                  </a:txBody>
                  <a:tcPr anchor="ctr"/>
                </a:tc>
                <a:tc>
                  <a:txBody>
                    <a:bodyPr/>
                    <a:lstStyle/>
                    <a:p>
                      <a:pPr algn="ctr"/>
                      <a:r>
                        <a:rPr lang="en-US" sz="2400" dirty="0"/>
                        <a:t>333.2 Million</a:t>
                      </a:r>
                    </a:p>
                  </a:txBody>
                  <a:tcPr anchor="ctr"/>
                </a:tc>
                <a:extLst>
                  <a:ext uri="{0D108BD9-81ED-4DB2-BD59-A6C34878D82A}">
                    <a16:rowId xmlns:a16="http://schemas.microsoft.com/office/drawing/2014/main" val="2628399478"/>
                  </a:ext>
                </a:extLst>
              </a:tr>
              <a:tr h="632887">
                <a:tc>
                  <a:txBody>
                    <a:bodyPr/>
                    <a:lstStyle/>
                    <a:p>
                      <a:r>
                        <a:rPr lang="en-US" sz="2400" dirty="0"/>
                        <a:t>Labor Force</a:t>
                      </a:r>
                    </a:p>
                  </a:txBody>
                  <a:tcPr anchor="ctr"/>
                </a:tc>
                <a:tc>
                  <a:txBody>
                    <a:bodyPr/>
                    <a:lstStyle/>
                    <a:p>
                      <a:pPr algn="ctr"/>
                      <a:r>
                        <a:rPr lang="en-US" sz="2400" dirty="0"/>
                        <a:t>164.7 Million</a:t>
                      </a:r>
                    </a:p>
                  </a:txBody>
                  <a:tcPr anchor="ctr"/>
                </a:tc>
                <a:extLst>
                  <a:ext uri="{0D108BD9-81ED-4DB2-BD59-A6C34878D82A}">
                    <a16:rowId xmlns:a16="http://schemas.microsoft.com/office/drawing/2014/main" val="47377635"/>
                  </a:ext>
                </a:extLst>
              </a:tr>
              <a:tr h="632887">
                <a:tc>
                  <a:txBody>
                    <a:bodyPr/>
                    <a:lstStyle/>
                    <a:p>
                      <a:r>
                        <a:rPr lang="en-US" sz="2400" dirty="0"/>
                        <a:t>Employment</a:t>
                      </a:r>
                    </a:p>
                  </a:txBody>
                  <a:tcPr anchor="ctr"/>
                </a:tc>
                <a:tc>
                  <a:txBody>
                    <a:bodyPr/>
                    <a:lstStyle/>
                    <a:p>
                      <a:pPr algn="ctr"/>
                      <a:r>
                        <a:rPr lang="en-US" sz="2400" dirty="0"/>
                        <a:t>152.7 Million</a:t>
                      </a:r>
                    </a:p>
                  </a:txBody>
                  <a:tcPr anchor="ctr"/>
                </a:tc>
                <a:extLst>
                  <a:ext uri="{0D108BD9-81ED-4DB2-BD59-A6C34878D82A}">
                    <a16:rowId xmlns:a16="http://schemas.microsoft.com/office/drawing/2014/main" val="21105078"/>
                  </a:ext>
                </a:extLst>
              </a:tr>
              <a:tr h="686314">
                <a:tc>
                  <a:txBody>
                    <a:bodyPr/>
                    <a:lstStyle/>
                    <a:p>
                      <a:r>
                        <a:rPr lang="en-US" sz="2400" dirty="0"/>
                        <a:t>Gross Domestic Product (GDP)</a:t>
                      </a:r>
                    </a:p>
                  </a:txBody>
                  <a:tcPr anchor="ctr"/>
                </a:tc>
                <a:tc>
                  <a:txBody>
                    <a:bodyPr/>
                    <a:lstStyle/>
                    <a:p>
                      <a:pPr algn="ctr"/>
                      <a:r>
                        <a:rPr lang="en-US" sz="2400" dirty="0"/>
                        <a:t>$25.2 Trillion</a:t>
                      </a:r>
                    </a:p>
                  </a:txBody>
                  <a:tcPr anchor="ctr"/>
                </a:tc>
                <a:extLst>
                  <a:ext uri="{0D108BD9-81ED-4DB2-BD59-A6C34878D82A}">
                    <a16:rowId xmlns:a16="http://schemas.microsoft.com/office/drawing/2014/main" val="1709001420"/>
                  </a:ext>
                </a:extLst>
              </a:tr>
              <a:tr h="614363">
                <a:tc>
                  <a:txBody>
                    <a:bodyPr/>
                    <a:lstStyle/>
                    <a:p>
                      <a:r>
                        <a:rPr lang="en-US" sz="2400" dirty="0"/>
                        <a:t>Income per Capita</a:t>
                      </a:r>
                    </a:p>
                  </a:txBody>
                  <a:tcPr anchor="ctr"/>
                </a:tc>
                <a:tc>
                  <a:txBody>
                    <a:bodyPr/>
                    <a:lstStyle/>
                    <a:p>
                      <a:pPr algn="ctr"/>
                      <a:r>
                        <a:rPr lang="en-US" sz="2400" dirty="0"/>
                        <a:t>$64,953</a:t>
                      </a:r>
                    </a:p>
                  </a:txBody>
                  <a:tcPr anchor="ctr"/>
                </a:tc>
                <a:extLst>
                  <a:ext uri="{0D108BD9-81ED-4DB2-BD59-A6C34878D82A}">
                    <a16:rowId xmlns:a16="http://schemas.microsoft.com/office/drawing/2014/main" val="2239538101"/>
                  </a:ext>
                </a:extLst>
              </a:tr>
              <a:tr h="632887">
                <a:tc>
                  <a:txBody>
                    <a:bodyPr/>
                    <a:lstStyle/>
                    <a:p>
                      <a:r>
                        <a:rPr lang="en-US" sz="2400" dirty="0"/>
                        <a:t>Ave. Hourly Earnings</a:t>
                      </a:r>
                    </a:p>
                  </a:txBody>
                  <a:tcPr anchor="ctr"/>
                </a:tc>
                <a:tc>
                  <a:txBody>
                    <a:bodyPr/>
                    <a:lstStyle/>
                    <a:p>
                      <a:pPr algn="ctr"/>
                      <a:r>
                        <a:rPr lang="en-US" sz="2400" dirty="0"/>
                        <a:t>$32.36</a:t>
                      </a:r>
                    </a:p>
                  </a:txBody>
                  <a:tcPr anchor="ctr"/>
                </a:tc>
                <a:extLst>
                  <a:ext uri="{0D108BD9-81ED-4DB2-BD59-A6C34878D82A}">
                    <a16:rowId xmlns:a16="http://schemas.microsoft.com/office/drawing/2014/main" val="90563970"/>
                  </a:ext>
                </a:extLst>
              </a:tr>
            </a:tbl>
          </a:graphicData>
        </a:graphic>
      </p:graphicFrame>
      <p:sp>
        <p:nvSpPr>
          <p:cNvPr id="4" name="Slide Number Placeholder 3">
            <a:extLst>
              <a:ext uri="{FF2B5EF4-FFF2-40B4-BE49-F238E27FC236}">
                <a16:creationId xmlns:a16="http://schemas.microsoft.com/office/drawing/2014/main" id="{73250105-51EA-004E-ACC2-10F4529AFF06}"/>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6" name="TextBox 5">
            <a:extLst>
              <a:ext uri="{FF2B5EF4-FFF2-40B4-BE49-F238E27FC236}">
                <a16:creationId xmlns:a16="http://schemas.microsoft.com/office/drawing/2014/main" id="{3FC1F518-1D5D-EB4B-921B-42892DB98A70}"/>
              </a:ext>
            </a:extLst>
          </p:cNvPr>
          <p:cNvSpPr txBox="1"/>
          <p:nvPr/>
        </p:nvSpPr>
        <p:spPr>
          <a:xfrm>
            <a:off x="9417749" y="6441462"/>
            <a:ext cx="2102307" cy="307777"/>
          </a:xfrm>
          <a:prstGeom prst="rect">
            <a:avLst/>
          </a:prstGeom>
          <a:noFill/>
        </p:spPr>
        <p:txBody>
          <a:bodyPr wrap="none" rtlCol="0">
            <a:spAutoFit/>
          </a:bodyPr>
          <a:lstStyle/>
          <a:p>
            <a:r>
              <a:rPr lang="en-US" sz="1400" dirty="0"/>
              <a:t>Source: </a:t>
            </a:r>
            <a:r>
              <a:rPr lang="en-US" sz="1400" dirty="0" err="1"/>
              <a:t>fred.stlouisfed.org</a:t>
            </a:r>
            <a:endParaRPr lang="en-US" sz="1400" dirty="0"/>
          </a:p>
        </p:txBody>
      </p:sp>
    </p:spTree>
    <p:extLst>
      <p:ext uri="{BB962C8B-B14F-4D97-AF65-F5344CB8AC3E}">
        <p14:creationId xmlns:p14="http://schemas.microsoft.com/office/powerpoint/2010/main" val="328992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6306-E787-8C4F-BBB6-C58FB5637541}"/>
              </a:ext>
            </a:extLst>
          </p:cNvPr>
          <p:cNvSpPr>
            <a:spLocks noGrp="1"/>
          </p:cNvSpPr>
          <p:nvPr>
            <p:ph type="title"/>
          </p:nvPr>
        </p:nvSpPr>
        <p:spPr>
          <a:xfrm>
            <a:off x="722450" y="0"/>
            <a:ext cx="10515600" cy="1325563"/>
          </a:xfrm>
        </p:spPr>
        <p:txBody>
          <a:bodyPr/>
          <a:lstStyle/>
          <a:p>
            <a:r>
              <a:rPr lang="en-US" dirty="0">
                <a:solidFill>
                  <a:schemeClr val="bg1"/>
                </a:solidFill>
              </a:rPr>
              <a:t>U.S.</a:t>
            </a:r>
            <a:r>
              <a:rPr lang="en-US" dirty="0"/>
              <a:t> Economy in Global Perspective</a:t>
            </a:r>
          </a:p>
        </p:txBody>
      </p:sp>
      <p:sp>
        <p:nvSpPr>
          <p:cNvPr id="4" name="Slide Number Placeholder 3">
            <a:extLst>
              <a:ext uri="{FF2B5EF4-FFF2-40B4-BE49-F238E27FC236}">
                <a16:creationId xmlns:a16="http://schemas.microsoft.com/office/drawing/2014/main" id="{D88DC48F-C405-BA42-B876-B4DBBD174CCC}"/>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9" name="TextBox 8">
            <a:extLst>
              <a:ext uri="{FF2B5EF4-FFF2-40B4-BE49-F238E27FC236}">
                <a16:creationId xmlns:a16="http://schemas.microsoft.com/office/drawing/2014/main" id="{EE4BB2E5-5518-F949-B9FE-33D8AFCB324E}"/>
              </a:ext>
            </a:extLst>
          </p:cNvPr>
          <p:cNvSpPr txBox="1"/>
          <p:nvPr/>
        </p:nvSpPr>
        <p:spPr>
          <a:xfrm>
            <a:off x="1268544" y="1453274"/>
            <a:ext cx="4318811" cy="2246769"/>
          </a:xfrm>
          <a:prstGeom prst="rect">
            <a:avLst/>
          </a:prstGeom>
          <a:noFill/>
        </p:spPr>
        <p:txBody>
          <a:bodyPr wrap="none" rtlCol="0">
            <a:spAutoFit/>
          </a:bodyPr>
          <a:lstStyle/>
          <a:p>
            <a:pPr algn="ctr"/>
            <a:r>
              <a:rPr lang="en-US" sz="2800" b="1" dirty="0"/>
              <a:t>U.S. Nominal GDP:  </a:t>
            </a:r>
          </a:p>
          <a:p>
            <a:pPr algn="ctr"/>
            <a:endParaRPr lang="en-US" sz="2800" b="1" dirty="0"/>
          </a:p>
          <a:p>
            <a:pPr algn="ctr"/>
            <a:r>
              <a:rPr lang="en-US" sz="2800" b="1" dirty="0"/>
              <a:t>$</a:t>
            </a:r>
            <a:r>
              <a:rPr lang="en-US" sz="2800" b="1" u="sng" dirty="0"/>
              <a:t>21.538 trillion</a:t>
            </a:r>
            <a:r>
              <a:rPr lang="en-US" sz="2800" b="1" dirty="0"/>
              <a:t> in 2019-Q4</a:t>
            </a:r>
          </a:p>
          <a:p>
            <a:pPr algn="ctr"/>
            <a:r>
              <a:rPr lang="en-US" sz="2800" b="1" dirty="0"/>
              <a:t>$</a:t>
            </a:r>
            <a:r>
              <a:rPr lang="en-US" sz="2800" b="1" u="sng" dirty="0"/>
              <a:t>19.637 trillion </a:t>
            </a:r>
            <a:r>
              <a:rPr lang="en-US" sz="2800" b="1" dirty="0"/>
              <a:t>in 2020-Q2</a:t>
            </a:r>
          </a:p>
          <a:p>
            <a:pPr algn="ctr"/>
            <a:r>
              <a:rPr lang="en-US" sz="2800" b="1" dirty="0"/>
              <a:t>$</a:t>
            </a:r>
            <a:r>
              <a:rPr lang="en-US" sz="2800" b="1" u="sng" dirty="0"/>
              <a:t>25.248 trillion </a:t>
            </a:r>
            <a:r>
              <a:rPr lang="en-US" sz="2800" b="1" dirty="0"/>
              <a:t>in 2022-Q2</a:t>
            </a:r>
          </a:p>
        </p:txBody>
      </p:sp>
      <p:grpSp>
        <p:nvGrpSpPr>
          <p:cNvPr id="3" name="Group 2">
            <a:extLst>
              <a:ext uri="{FF2B5EF4-FFF2-40B4-BE49-F238E27FC236}">
                <a16:creationId xmlns:a16="http://schemas.microsoft.com/office/drawing/2014/main" id="{F3095CCD-9AE3-C842-AC9B-A107E0CEF3AE}"/>
              </a:ext>
            </a:extLst>
          </p:cNvPr>
          <p:cNvGrpSpPr/>
          <p:nvPr/>
        </p:nvGrpSpPr>
        <p:grpSpPr>
          <a:xfrm>
            <a:off x="632490" y="907379"/>
            <a:ext cx="11091423" cy="5458015"/>
            <a:chOff x="632490" y="907379"/>
            <a:chExt cx="11091423" cy="5458015"/>
          </a:xfrm>
        </p:grpSpPr>
        <p:grpSp>
          <p:nvGrpSpPr>
            <p:cNvPr id="11" name="Group 10">
              <a:extLst>
                <a:ext uri="{FF2B5EF4-FFF2-40B4-BE49-F238E27FC236}">
                  <a16:creationId xmlns:a16="http://schemas.microsoft.com/office/drawing/2014/main" id="{125A3588-7189-5A44-87E1-48F71AEFE0CC}"/>
                </a:ext>
              </a:extLst>
            </p:cNvPr>
            <p:cNvGrpSpPr/>
            <p:nvPr/>
          </p:nvGrpSpPr>
          <p:grpSpPr>
            <a:xfrm>
              <a:off x="632490" y="907379"/>
              <a:ext cx="11091423" cy="5458015"/>
              <a:chOff x="632490" y="907379"/>
              <a:chExt cx="11091423" cy="5458015"/>
            </a:xfrm>
          </p:grpSpPr>
          <p:pic>
            <p:nvPicPr>
              <p:cNvPr id="6" name="Picture 5" descr="A picture containing device&#10;&#10;Description automatically generated">
                <a:extLst>
                  <a:ext uri="{FF2B5EF4-FFF2-40B4-BE49-F238E27FC236}">
                    <a16:creationId xmlns:a16="http://schemas.microsoft.com/office/drawing/2014/main" id="{2D5E5678-4AC1-334D-A543-C44C300484CB}"/>
                  </a:ext>
                </a:extLst>
              </p:cNvPr>
              <p:cNvPicPr>
                <a:picLocks noChangeAspect="1"/>
              </p:cNvPicPr>
              <p:nvPr/>
            </p:nvPicPr>
            <p:blipFill>
              <a:blip r:embed="rId3"/>
              <a:stretch>
                <a:fillRect/>
              </a:stretch>
            </p:blipFill>
            <p:spPr>
              <a:xfrm>
                <a:off x="5510410" y="907379"/>
                <a:ext cx="6213503" cy="5458015"/>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1D47F4E6-D576-014D-8D3D-AB355C4550E9}"/>
                  </a:ext>
                </a:extLst>
              </p:cNvPr>
              <p:cNvPicPr>
                <a:picLocks noChangeAspect="1"/>
              </p:cNvPicPr>
              <p:nvPr/>
            </p:nvPicPr>
            <p:blipFill>
              <a:blip r:embed="rId4"/>
              <a:stretch>
                <a:fillRect/>
              </a:stretch>
            </p:blipFill>
            <p:spPr>
              <a:xfrm>
                <a:off x="632490" y="4019732"/>
                <a:ext cx="5590761" cy="1714500"/>
              </a:xfrm>
              <a:prstGeom prst="rect">
                <a:avLst/>
              </a:prstGeom>
            </p:spPr>
          </p:pic>
        </p:grpSp>
        <p:sp>
          <p:nvSpPr>
            <p:cNvPr id="10" name="Rectangle 9">
              <a:extLst>
                <a:ext uri="{FF2B5EF4-FFF2-40B4-BE49-F238E27FC236}">
                  <a16:creationId xmlns:a16="http://schemas.microsoft.com/office/drawing/2014/main" id="{9332A59E-4EF4-4E40-B986-F3142AD56AC2}"/>
                </a:ext>
              </a:extLst>
            </p:cNvPr>
            <p:cNvSpPr/>
            <p:nvPr/>
          </p:nvSpPr>
          <p:spPr>
            <a:xfrm>
              <a:off x="8687708" y="2064125"/>
              <a:ext cx="1527571" cy="56477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317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B741-D15D-9A4A-BF56-9B002E857EB8}"/>
              </a:ext>
            </a:extLst>
          </p:cNvPr>
          <p:cNvSpPr>
            <a:spLocks noGrp="1"/>
          </p:cNvSpPr>
          <p:nvPr>
            <p:ph type="title"/>
          </p:nvPr>
        </p:nvSpPr>
        <p:spPr>
          <a:xfrm>
            <a:off x="867075" y="0"/>
            <a:ext cx="10515600" cy="1325563"/>
          </a:xfrm>
        </p:spPr>
        <p:txBody>
          <a:bodyPr/>
          <a:lstStyle/>
          <a:p>
            <a:r>
              <a:rPr lang="en-US" dirty="0"/>
              <a:t> </a:t>
            </a:r>
            <a:r>
              <a:rPr lang="en-US" dirty="0">
                <a:solidFill>
                  <a:schemeClr val="bg1"/>
                </a:solidFill>
              </a:rPr>
              <a:t>Co</a:t>
            </a:r>
            <a:r>
              <a:rPr lang="en-US" dirty="0"/>
              <a:t>mposition of the U.S. Economy: 2020</a:t>
            </a:r>
          </a:p>
        </p:txBody>
      </p:sp>
      <p:pic>
        <p:nvPicPr>
          <p:cNvPr id="6" name="Content Placeholder 5">
            <a:extLst>
              <a:ext uri="{FF2B5EF4-FFF2-40B4-BE49-F238E27FC236}">
                <a16:creationId xmlns:a16="http://schemas.microsoft.com/office/drawing/2014/main" id="{0848E4B5-17A0-3346-9AE1-8493D9AAFE6E}"/>
              </a:ext>
            </a:extLst>
          </p:cNvPr>
          <p:cNvPicPr>
            <a:picLocks noGrp="1" noChangeAspect="1"/>
          </p:cNvPicPr>
          <p:nvPr>
            <p:ph idx="1"/>
          </p:nvPr>
        </p:nvPicPr>
        <p:blipFill>
          <a:blip r:embed="rId2" r:link="rId3"/>
          <a:srcRect/>
          <a:stretch>
            <a:fillRect/>
          </a:stretch>
        </p:blipFill>
        <p:spPr>
          <a:xfrm>
            <a:off x="1235982" y="1325563"/>
            <a:ext cx="9720036" cy="4860018"/>
          </a:xfrm>
        </p:spPr>
      </p:pic>
      <p:sp>
        <p:nvSpPr>
          <p:cNvPr id="4" name="Slide Number Placeholder 3">
            <a:extLst>
              <a:ext uri="{FF2B5EF4-FFF2-40B4-BE49-F238E27FC236}">
                <a16:creationId xmlns:a16="http://schemas.microsoft.com/office/drawing/2014/main" id="{F0A25374-7042-A740-9080-0386894829AB}"/>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792108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42E5-E5BB-A24C-B4F4-1AC66AE845F6}"/>
              </a:ext>
            </a:extLst>
          </p:cNvPr>
          <p:cNvSpPr>
            <a:spLocks noGrp="1"/>
          </p:cNvSpPr>
          <p:nvPr>
            <p:ph type="title"/>
          </p:nvPr>
        </p:nvSpPr>
        <p:spPr/>
        <p:txBody>
          <a:bodyPr>
            <a:normAutofit/>
          </a:bodyPr>
          <a:lstStyle/>
          <a:p>
            <a:r>
              <a:rPr lang="en-US" sz="3800" dirty="0"/>
              <a:t> </a:t>
            </a:r>
            <a:r>
              <a:rPr lang="en-US" sz="3800" dirty="0">
                <a:solidFill>
                  <a:schemeClr val="bg1"/>
                </a:solidFill>
              </a:rPr>
              <a:t>Co</a:t>
            </a:r>
            <a:r>
              <a:rPr lang="en-US" sz="3800" dirty="0"/>
              <a:t>mposition of the U.S. Economy: Employment</a:t>
            </a:r>
          </a:p>
        </p:txBody>
      </p:sp>
      <p:pic>
        <p:nvPicPr>
          <p:cNvPr id="5" name="Content Placeholder 4">
            <a:extLst>
              <a:ext uri="{FF2B5EF4-FFF2-40B4-BE49-F238E27FC236}">
                <a16:creationId xmlns:a16="http://schemas.microsoft.com/office/drawing/2014/main" id="{6A9F79A9-D87F-554E-AAF6-51DE59A4E384}"/>
              </a:ext>
            </a:extLst>
          </p:cNvPr>
          <p:cNvPicPr>
            <a:picLocks noGrp="1" noChangeAspect="1"/>
          </p:cNvPicPr>
          <p:nvPr>
            <p:ph idx="1"/>
          </p:nvPr>
        </p:nvPicPr>
        <p:blipFill>
          <a:blip r:embed="rId2" r:link="rId3"/>
          <a:srcRect/>
          <a:stretch>
            <a:fillRect/>
          </a:stretch>
        </p:blipFill>
        <p:spPr>
          <a:xfrm>
            <a:off x="1235964" y="1342480"/>
            <a:ext cx="9720072" cy="4860036"/>
          </a:xfrm>
        </p:spPr>
      </p:pic>
      <p:sp>
        <p:nvSpPr>
          <p:cNvPr id="4" name="Slide Number Placeholder 3">
            <a:extLst>
              <a:ext uri="{FF2B5EF4-FFF2-40B4-BE49-F238E27FC236}">
                <a16:creationId xmlns:a16="http://schemas.microsoft.com/office/drawing/2014/main" id="{2AE04A2E-C7AE-3C45-BBA5-54FB92478736}"/>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3" name="TextBox 2">
            <a:extLst>
              <a:ext uri="{FF2B5EF4-FFF2-40B4-BE49-F238E27FC236}">
                <a16:creationId xmlns:a16="http://schemas.microsoft.com/office/drawing/2014/main" id="{47CB8D33-371A-6D44-A892-CA1C7CE43137}"/>
              </a:ext>
            </a:extLst>
          </p:cNvPr>
          <p:cNvSpPr txBox="1"/>
          <p:nvPr/>
        </p:nvSpPr>
        <p:spPr>
          <a:xfrm>
            <a:off x="2193367" y="2016497"/>
            <a:ext cx="1970604" cy="646331"/>
          </a:xfrm>
          <a:prstGeom prst="rect">
            <a:avLst/>
          </a:prstGeom>
          <a:noFill/>
        </p:spPr>
        <p:txBody>
          <a:bodyPr wrap="none" rtlCol="0">
            <a:spAutoFit/>
          </a:bodyPr>
          <a:lstStyle/>
          <a:p>
            <a:r>
              <a:rPr lang="en-US" dirty="0"/>
              <a:t>Manufacturing</a:t>
            </a:r>
          </a:p>
          <a:p>
            <a:r>
              <a:rPr lang="en-US" dirty="0"/>
              <a:t>GDP Share = 10.6%</a:t>
            </a:r>
          </a:p>
        </p:txBody>
      </p:sp>
      <p:sp>
        <p:nvSpPr>
          <p:cNvPr id="6" name="TextBox 5">
            <a:extLst>
              <a:ext uri="{FF2B5EF4-FFF2-40B4-BE49-F238E27FC236}">
                <a16:creationId xmlns:a16="http://schemas.microsoft.com/office/drawing/2014/main" id="{44FCA95A-4835-5946-8CBF-6063282B9EB8}"/>
              </a:ext>
            </a:extLst>
          </p:cNvPr>
          <p:cNvSpPr txBox="1"/>
          <p:nvPr/>
        </p:nvSpPr>
        <p:spPr>
          <a:xfrm>
            <a:off x="7257738" y="2016497"/>
            <a:ext cx="2528449" cy="369332"/>
          </a:xfrm>
          <a:prstGeom prst="rect">
            <a:avLst/>
          </a:prstGeom>
          <a:noFill/>
        </p:spPr>
        <p:txBody>
          <a:bodyPr wrap="none" rtlCol="0">
            <a:spAutoFit/>
          </a:bodyPr>
          <a:lstStyle/>
          <a:p>
            <a:r>
              <a:rPr lang="en-US" dirty="0"/>
              <a:t>Health GDP Share = 7.7%</a:t>
            </a:r>
          </a:p>
        </p:txBody>
      </p:sp>
      <p:cxnSp>
        <p:nvCxnSpPr>
          <p:cNvPr id="8" name="Straight Connector 7">
            <a:extLst>
              <a:ext uri="{FF2B5EF4-FFF2-40B4-BE49-F238E27FC236}">
                <a16:creationId xmlns:a16="http://schemas.microsoft.com/office/drawing/2014/main" id="{BF30A952-DB98-514F-9A89-DDE8D236A6D6}"/>
              </a:ext>
            </a:extLst>
          </p:cNvPr>
          <p:cNvCxnSpPr>
            <a:cxnSpLocks/>
          </p:cNvCxnSpPr>
          <p:nvPr/>
        </p:nvCxnSpPr>
        <p:spPr>
          <a:xfrm>
            <a:off x="2578308" y="2662828"/>
            <a:ext cx="0" cy="455126"/>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1853A1-9522-9B43-AB68-BC0CEEF63C3B}"/>
              </a:ext>
            </a:extLst>
          </p:cNvPr>
          <p:cNvCxnSpPr>
            <a:cxnSpLocks/>
          </p:cNvCxnSpPr>
          <p:nvPr/>
        </p:nvCxnSpPr>
        <p:spPr>
          <a:xfrm>
            <a:off x="8994098" y="2385829"/>
            <a:ext cx="792089" cy="276999"/>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802197-7E8A-F144-9247-9BA044043297}"/>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21186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a:xfrm>
            <a:off x="638510" y="0"/>
            <a:ext cx="10515600" cy="1325563"/>
          </a:xfrm>
        </p:spPr>
        <p:txBody>
          <a:bodyPr/>
          <a:lstStyle/>
          <a:p>
            <a:r>
              <a:rPr lang="en-US" dirty="0"/>
              <a:t> </a:t>
            </a:r>
            <a:r>
              <a:rPr lang="en-US" dirty="0">
                <a:solidFill>
                  <a:schemeClr val="bg1"/>
                </a:solidFill>
              </a:rPr>
              <a:t>Nat</a:t>
            </a:r>
            <a:r>
              <a:rPr lang="en-US" dirty="0"/>
              <a: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576D-1642-394B-8562-5124CE15A7BC}"/>
              </a:ext>
            </a:extLst>
          </p:cNvPr>
          <p:cNvSpPr>
            <a:spLocks noGrp="1"/>
          </p:cNvSpPr>
          <p:nvPr>
            <p:ph type="title"/>
          </p:nvPr>
        </p:nvSpPr>
        <p:spPr>
          <a:xfrm>
            <a:off x="854529" y="0"/>
            <a:ext cx="10515600" cy="1325563"/>
          </a:xfrm>
        </p:spPr>
        <p:txBody>
          <a:bodyPr/>
          <a:lstStyle/>
          <a:p>
            <a:r>
              <a:rPr lang="en-US" dirty="0">
                <a:solidFill>
                  <a:schemeClr val="bg1"/>
                </a:solidFill>
              </a:rPr>
              <a:t>Em</a:t>
            </a:r>
            <a:r>
              <a:rPr lang="en-US" dirty="0"/>
              <a:t>ployment in Palm Beach County</a:t>
            </a:r>
          </a:p>
        </p:txBody>
      </p:sp>
      <p:pic>
        <p:nvPicPr>
          <p:cNvPr id="6" name="Content Placeholder 5">
            <a:extLst>
              <a:ext uri="{FF2B5EF4-FFF2-40B4-BE49-F238E27FC236}">
                <a16:creationId xmlns:a16="http://schemas.microsoft.com/office/drawing/2014/main" id="{2C747B5E-A1F7-154E-B04A-11EC5CBCDE41}"/>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511F1469-2894-E140-9B86-AC4ADF93C6F1}"/>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7" name="TextBox 6">
            <a:extLst>
              <a:ext uri="{FF2B5EF4-FFF2-40B4-BE49-F238E27FC236}">
                <a16:creationId xmlns:a16="http://schemas.microsoft.com/office/drawing/2014/main" id="{D6D53132-7FE9-1147-8B0A-3B21EE77893A}"/>
              </a:ext>
            </a:extLst>
          </p:cNvPr>
          <p:cNvSpPr txBox="1"/>
          <p:nvPr/>
        </p:nvSpPr>
        <p:spPr>
          <a:xfrm>
            <a:off x="7155450" y="6488070"/>
            <a:ext cx="4293163" cy="307777"/>
          </a:xfrm>
          <a:prstGeom prst="rect">
            <a:avLst/>
          </a:prstGeom>
          <a:noFill/>
        </p:spPr>
        <p:txBody>
          <a:bodyPr wrap="none" rtlCol="0">
            <a:spAutoFit/>
          </a:bodyPr>
          <a:lstStyle/>
          <a:p>
            <a:r>
              <a:rPr lang="en-US" sz="1400" dirty="0"/>
              <a:t>Note: Does not add to 100% because of omitted sectors.</a:t>
            </a:r>
          </a:p>
        </p:txBody>
      </p:sp>
    </p:spTree>
    <p:extLst>
      <p:ext uri="{BB962C8B-B14F-4D97-AF65-F5344CB8AC3E}">
        <p14:creationId xmlns:p14="http://schemas.microsoft.com/office/powerpoint/2010/main" val="105234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2133-B8F4-E444-8925-B85C9CDCE971}"/>
              </a:ext>
            </a:extLst>
          </p:cNvPr>
          <p:cNvSpPr>
            <a:spLocks noGrp="1"/>
          </p:cNvSpPr>
          <p:nvPr>
            <p:ph type="title"/>
          </p:nvPr>
        </p:nvSpPr>
        <p:spPr/>
        <p:txBody>
          <a:bodyPr/>
          <a:lstStyle/>
          <a:p>
            <a:r>
              <a:rPr lang="en-US" dirty="0"/>
              <a:t>Recession(?)</a:t>
            </a:r>
          </a:p>
        </p:txBody>
      </p:sp>
      <p:sp>
        <p:nvSpPr>
          <p:cNvPr id="3" name="Text Placeholder 2">
            <a:extLst>
              <a:ext uri="{FF2B5EF4-FFF2-40B4-BE49-F238E27FC236}">
                <a16:creationId xmlns:a16="http://schemas.microsoft.com/office/drawing/2014/main" id="{74E7F2E2-CDBB-454D-8411-7DB79FE3E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2C103-F7D3-4943-ABEE-FF90027BF6F5}"/>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10302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2E73-5658-FE48-B187-7A8757314A4C}"/>
              </a:ext>
            </a:extLst>
          </p:cNvPr>
          <p:cNvSpPr>
            <a:spLocks noGrp="1"/>
          </p:cNvSpPr>
          <p:nvPr>
            <p:ph type="title"/>
          </p:nvPr>
        </p:nvSpPr>
        <p:spPr>
          <a:xfrm>
            <a:off x="710877" y="0"/>
            <a:ext cx="10515600" cy="1325563"/>
          </a:xfrm>
        </p:spPr>
        <p:txBody>
          <a:bodyPr/>
          <a:lstStyle/>
          <a:p>
            <a:r>
              <a:rPr lang="en-US" dirty="0">
                <a:solidFill>
                  <a:schemeClr val="bg1"/>
                </a:solidFill>
              </a:rPr>
              <a:t>Hea</a:t>
            </a:r>
            <a:r>
              <a:rPr lang="en-US" dirty="0"/>
              <a:t>dline:</a:t>
            </a:r>
          </a:p>
        </p:txBody>
      </p:sp>
      <p:sp>
        <p:nvSpPr>
          <p:cNvPr id="4" name="Slide Number Placeholder 3">
            <a:extLst>
              <a:ext uri="{FF2B5EF4-FFF2-40B4-BE49-F238E27FC236}">
                <a16:creationId xmlns:a16="http://schemas.microsoft.com/office/drawing/2014/main" id="{3A8F0EE6-CFA7-0542-BB2D-BE935D166EC6}"/>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5" name="Picture 4">
            <a:extLst>
              <a:ext uri="{FF2B5EF4-FFF2-40B4-BE49-F238E27FC236}">
                <a16:creationId xmlns:a16="http://schemas.microsoft.com/office/drawing/2014/main" id="{EFDAC8DE-55E7-8242-BAB4-B6C69AFC3BDA}"/>
              </a:ext>
            </a:extLst>
          </p:cNvPr>
          <p:cNvPicPr>
            <a:picLocks noChangeAspect="1"/>
          </p:cNvPicPr>
          <p:nvPr/>
        </p:nvPicPr>
        <p:blipFill>
          <a:blip r:embed="rId2"/>
          <a:stretch>
            <a:fillRect/>
          </a:stretch>
        </p:blipFill>
        <p:spPr>
          <a:xfrm>
            <a:off x="3100513" y="1631712"/>
            <a:ext cx="5990974" cy="3671887"/>
          </a:xfrm>
          <a:prstGeom prst="rect">
            <a:avLst/>
          </a:prstGeom>
        </p:spPr>
      </p:pic>
    </p:spTree>
    <p:extLst>
      <p:ext uri="{BB962C8B-B14F-4D97-AF65-F5344CB8AC3E}">
        <p14:creationId xmlns:p14="http://schemas.microsoft.com/office/powerpoint/2010/main" val="1187092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Tree>
    <p:extLst>
      <p:ext uri="{BB962C8B-B14F-4D97-AF65-F5344CB8AC3E}">
        <p14:creationId xmlns:p14="http://schemas.microsoft.com/office/powerpoint/2010/main" val="256167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EED9167-0C90-0249-AC37-95007AA09B07}"/>
              </a:ext>
            </a:extLst>
          </p:cNvPr>
          <p:cNvPicPr>
            <a:picLocks noGrp="1" noChangeAspect="1"/>
          </p:cNvPicPr>
          <p:nvPr>
            <p:ph idx="1"/>
          </p:nvPr>
        </p:nvPicPr>
        <p:blipFill>
          <a:blip r:embed="rId2" r:link="rId3"/>
          <a:srcRect/>
          <a:stretch>
            <a:fillRect/>
          </a:stretch>
        </p:blipFill>
        <p:spPr>
          <a:xfrm>
            <a:off x="867384" y="1088877"/>
            <a:ext cx="10282698" cy="5141349"/>
          </a:xfrm>
        </p:spPr>
      </p:pic>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67384" y="0"/>
            <a:ext cx="10515600" cy="1325563"/>
          </a:xfrm>
        </p:spPr>
        <p:txBody>
          <a:bodyPr/>
          <a:lstStyle/>
          <a:p>
            <a:r>
              <a:rPr lang="en-US" dirty="0">
                <a:solidFill>
                  <a:schemeClr val="bg1"/>
                </a:solidFill>
              </a:rPr>
              <a:t>GD</a:t>
            </a:r>
            <a:r>
              <a:rPr lang="en-US" dirty="0"/>
              <a:t>P Trajectory: Pandemic Plunge!</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24</a:t>
            </a:fld>
            <a:endParaRPr lang="en-GB" dirty="0"/>
          </a:p>
        </p:txBody>
      </p:sp>
      <p:sp>
        <p:nvSpPr>
          <p:cNvPr id="11" name="TextBox 10">
            <a:extLst>
              <a:ext uri="{FF2B5EF4-FFF2-40B4-BE49-F238E27FC236}">
                <a16:creationId xmlns:a16="http://schemas.microsoft.com/office/drawing/2014/main" id="{7F2B28F7-D760-44C1-A506-2B4A4A778A45}"/>
              </a:ext>
            </a:extLst>
          </p:cNvPr>
          <p:cNvSpPr txBox="1"/>
          <p:nvPr/>
        </p:nvSpPr>
        <p:spPr>
          <a:xfrm>
            <a:off x="6635393" y="3429000"/>
            <a:ext cx="4149837" cy="1015663"/>
          </a:xfrm>
          <a:prstGeom prst="rect">
            <a:avLst/>
          </a:prstGeom>
          <a:noFill/>
        </p:spPr>
        <p:txBody>
          <a:bodyPr wrap="square" rtlCol="0">
            <a:spAutoFit/>
          </a:bodyPr>
          <a:lstStyle/>
          <a:p>
            <a:r>
              <a:rPr lang="en-US" sz="2000" dirty="0">
                <a:solidFill>
                  <a:srgbClr val="7030A0"/>
                </a:solidFill>
              </a:rPr>
              <a:t>GDP is:</a:t>
            </a:r>
          </a:p>
          <a:p>
            <a:pPr marL="342900" indent="-342900">
              <a:buFontTx/>
              <a:buChar char="-"/>
            </a:pPr>
            <a:r>
              <a:rPr lang="en-US" sz="2000" dirty="0">
                <a:solidFill>
                  <a:srgbClr val="7030A0"/>
                </a:solidFill>
              </a:rPr>
              <a:t>$0.4 Trillion below 2019 forecast.</a:t>
            </a:r>
          </a:p>
          <a:p>
            <a:pPr marL="342900" indent="-342900">
              <a:buFontTx/>
              <a:buChar char="-"/>
            </a:pPr>
            <a:r>
              <a:rPr lang="en-US" sz="2000" dirty="0">
                <a:solidFill>
                  <a:srgbClr val="7030A0"/>
                </a:solidFill>
              </a:rPr>
              <a:t>$0.8 Trillion ABOVE 2019-Q4 level.</a:t>
            </a:r>
          </a:p>
        </p:txBody>
      </p:sp>
    </p:spTree>
    <p:extLst>
      <p:ext uri="{BB962C8B-B14F-4D97-AF65-F5344CB8AC3E}">
        <p14:creationId xmlns:p14="http://schemas.microsoft.com/office/powerpoint/2010/main" val="4159326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3358-63E1-1C47-A079-357F1BC78950}"/>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at Is “Accounting” for the Decline?</a:t>
            </a:r>
          </a:p>
        </p:txBody>
      </p:sp>
      <p:sp>
        <p:nvSpPr>
          <p:cNvPr id="3" name="Content Placeholder 2">
            <a:extLst>
              <a:ext uri="{FF2B5EF4-FFF2-40B4-BE49-F238E27FC236}">
                <a16:creationId xmlns:a16="http://schemas.microsoft.com/office/drawing/2014/main" id="{4E6AAB63-AB4E-4345-9E18-47DE62CC5DFE}"/>
              </a:ext>
            </a:extLst>
          </p:cNvPr>
          <p:cNvSpPr>
            <a:spLocks noGrp="1"/>
          </p:cNvSpPr>
          <p:nvPr>
            <p:ph idx="1"/>
          </p:nvPr>
        </p:nvSpPr>
        <p:spPr/>
        <p:txBody>
          <a:bodyPr>
            <a:normAutofit/>
          </a:bodyPr>
          <a:lstStyle/>
          <a:p>
            <a:r>
              <a:rPr lang="en-US" dirty="0"/>
              <a:t>Expenditures drive GDP growth. </a:t>
            </a:r>
          </a:p>
          <a:p>
            <a:pPr lvl="1"/>
            <a:r>
              <a:rPr lang="en-US" dirty="0"/>
              <a:t>GDP is the sum of four categories of spending:</a:t>
            </a:r>
          </a:p>
          <a:p>
            <a:pPr lvl="2"/>
            <a:r>
              <a:rPr lang="en-US" dirty="0"/>
              <a:t>Consumption </a:t>
            </a:r>
          </a:p>
          <a:p>
            <a:pPr lvl="2"/>
            <a:r>
              <a:rPr lang="en-US" dirty="0"/>
              <a:t>Investment – housing/business/inventories</a:t>
            </a:r>
          </a:p>
          <a:p>
            <a:pPr lvl="2"/>
            <a:r>
              <a:rPr lang="en-US" dirty="0"/>
              <a:t>Government spending </a:t>
            </a:r>
          </a:p>
          <a:p>
            <a:pPr lvl="2"/>
            <a:r>
              <a:rPr lang="en-US" dirty="0"/>
              <a:t>Net Exports: Exports – Imports</a:t>
            </a:r>
          </a:p>
        </p:txBody>
      </p:sp>
      <p:sp>
        <p:nvSpPr>
          <p:cNvPr id="4" name="Slide Number Placeholder 3">
            <a:extLst>
              <a:ext uri="{FF2B5EF4-FFF2-40B4-BE49-F238E27FC236}">
                <a16:creationId xmlns:a16="http://schemas.microsoft.com/office/drawing/2014/main" id="{DBE277A1-5FDE-7942-985A-A9DB596D16F0}"/>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75073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C9EE-5B2A-6F42-8817-4CDAFD44A88D}"/>
              </a:ext>
            </a:extLst>
          </p:cNvPr>
          <p:cNvSpPr>
            <a:spLocks noGrp="1"/>
          </p:cNvSpPr>
          <p:nvPr>
            <p:ph type="title"/>
          </p:nvPr>
        </p:nvSpPr>
        <p:spPr>
          <a:xfrm>
            <a:off x="778375" y="0"/>
            <a:ext cx="10515600" cy="1325563"/>
          </a:xfrm>
        </p:spPr>
        <p:txBody>
          <a:bodyPr/>
          <a:lstStyle/>
          <a:p>
            <a:r>
              <a:rPr lang="en-US" dirty="0">
                <a:solidFill>
                  <a:schemeClr val="bg1"/>
                </a:solidFill>
              </a:rPr>
              <a:t>Rec</a:t>
            </a:r>
            <a:r>
              <a:rPr lang="en-US" dirty="0"/>
              <a:t>ession?  Two Quarters….</a:t>
            </a:r>
          </a:p>
        </p:txBody>
      </p:sp>
      <p:sp>
        <p:nvSpPr>
          <p:cNvPr id="3" name="Content Placeholder 2">
            <a:extLst>
              <a:ext uri="{FF2B5EF4-FFF2-40B4-BE49-F238E27FC236}">
                <a16:creationId xmlns:a16="http://schemas.microsoft.com/office/drawing/2014/main" id="{4D44FDB6-13A2-1245-9DA2-74A0B9831BEF}"/>
              </a:ext>
            </a:extLst>
          </p:cNvPr>
          <p:cNvSpPr>
            <a:spLocks noGrp="1"/>
          </p:cNvSpPr>
          <p:nvPr>
            <p:ph idx="1"/>
          </p:nvPr>
        </p:nvSpPr>
        <p:spPr/>
        <p:txBody>
          <a:bodyPr/>
          <a:lstStyle/>
          <a:p>
            <a:r>
              <a:rPr lang="en-US" dirty="0"/>
              <a:t>Depends on what is driving the drop.</a:t>
            </a:r>
          </a:p>
          <a:p>
            <a:pPr lvl="1"/>
            <a:r>
              <a:rPr lang="en-US" dirty="0"/>
              <a:t>Inventories</a:t>
            </a:r>
          </a:p>
          <a:p>
            <a:pPr lvl="1"/>
            <a:r>
              <a:rPr lang="en-US" dirty="0"/>
              <a:t>Housing</a:t>
            </a:r>
          </a:p>
          <a:p>
            <a:pPr lvl="1"/>
            <a:r>
              <a:rPr lang="en-US" dirty="0"/>
              <a:t>Government spending</a:t>
            </a:r>
          </a:p>
          <a:p>
            <a:r>
              <a:rPr lang="en-US" dirty="0"/>
              <a:t>Consumer spending is still ok.</a:t>
            </a:r>
          </a:p>
          <a:p>
            <a:r>
              <a:rPr lang="en-US" dirty="0"/>
              <a:t>Employment growth is solid.</a:t>
            </a:r>
          </a:p>
          <a:p>
            <a:r>
              <a:rPr lang="en-US" dirty="0"/>
              <a:t>Other indicators are still ok.</a:t>
            </a:r>
          </a:p>
        </p:txBody>
      </p:sp>
      <p:sp>
        <p:nvSpPr>
          <p:cNvPr id="4" name="Slide Number Placeholder 3">
            <a:extLst>
              <a:ext uri="{FF2B5EF4-FFF2-40B4-BE49-F238E27FC236}">
                <a16:creationId xmlns:a16="http://schemas.microsoft.com/office/drawing/2014/main" id="{199975B5-EFF8-FF40-81FA-6F7EE10790D0}"/>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597297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Consumption</a:t>
            </a:r>
          </a:p>
        </p:txBody>
      </p:sp>
      <p:sp>
        <p:nvSpPr>
          <p:cNvPr id="4" name="Slide Number Placeholder 3"/>
          <p:cNvSpPr>
            <a:spLocks noGrp="1"/>
          </p:cNvSpPr>
          <p:nvPr>
            <p:ph type="sldNum" sz="quarter" idx="12"/>
          </p:nvPr>
        </p:nvSpPr>
        <p:spPr/>
        <p:txBody>
          <a:bodyPr/>
          <a:lstStyle/>
          <a:p>
            <a:fld id="{D9F085D5-EC86-4F6A-B501-C1359CB39116}" type="slidenum">
              <a:rPr lang="en-GB" smtClean="0"/>
              <a:t>27</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9" cy="5030994"/>
          </a:xfrm>
        </p:spPr>
      </p:pic>
    </p:spTree>
    <p:extLst>
      <p:ext uri="{BB962C8B-B14F-4D97-AF65-F5344CB8AC3E}">
        <p14:creationId xmlns:p14="http://schemas.microsoft.com/office/powerpoint/2010/main" val="806008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84" y="0"/>
            <a:ext cx="10515600" cy="1325563"/>
          </a:xfrm>
        </p:spPr>
        <p:txBody>
          <a:bodyPr/>
          <a:lstStyle/>
          <a:p>
            <a:r>
              <a:rPr lang="en-US" dirty="0">
                <a:solidFill>
                  <a:schemeClr val="bg1"/>
                </a:solidFill>
              </a:rPr>
              <a:t> Con</a:t>
            </a:r>
            <a:r>
              <a:rPr lang="en-US" dirty="0"/>
              <a:t>tribution to GDP Growth: Inventories</a:t>
            </a:r>
          </a:p>
        </p:txBody>
      </p:sp>
      <p:sp>
        <p:nvSpPr>
          <p:cNvPr id="4" name="Slide Number Placeholder 3"/>
          <p:cNvSpPr>
            <a:spLocks noGrp="1"/>
          </p:cNvSpPr>
          <p:nvPr>
            <p:ph type="sldNum" sz="quarter" idx="12"/>
          </p:nvPr>
        </p:nvSpPr>
        <p:spPr/>
        <p:txBody>
          <a:bodyPr/>
          <a:lstStyle/>
          <a:p>
            <a:fld id="{D9F085D5-EC86-4F6A-B501-C1359CB39116}" type="slidenum">
              <a:rPr lang="en-GB" smtClean="0"/>
              <a:t>28</a:t>
            </a:fld>
            <a:endParaRPr lang="en-GB"/>
          </a:p>
        </p:txBody>
      </p:sp>
      <p:pic>
        <p:nvPicPr>
          <p:cNvPr id="36" name="Content Placeholder 35">
            <a:extLst>
              <a:ext uri="{FF2B5EF4-FFF2-40B4-BE49-F238E27FC236}">
                <a16:creationId xmlns:a16="http://schemas.microsoft.com/office/drawing/2014/main" id="{D2990642-51F0-D741-ADB9-E768CE90A767}"/>
              </a:ext>
            </a:extLst>
          </p:cNvPr>
          <p:cNvPicPr>
            <a:picLocks noGrp="1" noChangeAspect="1"/>
          </p:cNvPicPr>
          <p:nvPr>
            <p:ph idx="1"/>
          </p:nvPr>
        </p:nvPicPr>
        <p:blipFill>
          <a:blip r:embed="rId3" r:link="rId4"/>
          <a:srcRect/>
          <a:stretch>
            <a:fillRect/>
          </a:stretch>
        </p:blipFill>
        <p:spPr>
          <a:xfrm>
            <a:off x="1065005" y="1195548"/>
            <a:ext cx="10061988" cy="5030994"/>
          </a:xfrm>
        </p:spPr>
      </p:pic>
      <p:sp>
        <p:nvSpPr>
          <p:cNvPr id="3" name="Rectangle 2">
            <a:extLst>
              <a:ext uri="{FF2B5EF4-FFF2-40B4-BE49-F238E27FC236}">
                <a16:creationId xmlns:a16="http://schemas.microsoft.com/office/drawing/2014/main" id="{BFE3782F-4718-5844-9221-9DCEE51FE5CC}"/>
              </a:ext>
            </a:extLst>
          </p:cNvPr>
          <p:cNvSpPr/>
          <p:nvPr/>
        </p:nvSpPr>
        <p:spPr>
          <a:xfrm>
            <a:off x="9889588" y="2236763"/>
            <a:ext cx="942535" cy="108321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13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01F3-3360-784A-BFFF-A5813789BDBB}"/>
              </a:ext>
            </a:extLst>
          </p:cNvPr>
          <p:cNvSpPr>
            <a:spLocks noGrp="1"/>
          </p:cNvSpPr>
          <p:nvPr>
            <p:ph type="title"/>
          </p:nvPr>
        </p:nvSpPr>
        <p:spPr>
          <a:xfrm>
            <a:off x="846940" y="31530"/>
            <a:ext cx="10515600" cy="1325563"/>
          </a:xfrm>
        </p:spPr>
        <p:txBody>
          <a:bodyPr/>
          <a:lstStyle/>
          <a:p>
            <a:r>
              <a:rPr lang="en-US" dirty="0">
                <a:solidFill>
                  <a:schemeClr val="bg1"/>
                </a:solidFill>
              </a:rPr>
              <a:t>Ind</a:t>
            </a:r>
            <a:r>
              <a:rPr lang="en-US" dirty="0"/>
              <a:t>ustrial Production (</a:t>
            </a:r>
            <a:r>
              <a:rPr lang="en-US" dirty="0" err="1"/>
              <a:t>Manuf</a:t>
            </a:r>
            <a:r>
              <a:rPr lang="en-US" dirty="0"/>
              <a:t>, Util, Mining)</a:t>
            </a:r>
          </a:p>
        </p:txBody>
      </p:sp>
      <p:pic>
        <p:nvPicPr>
          <p:cNvPr id="6" name="Content Placeholder 5" descr="Chart, line chart&#10;&#10;Description automatically generated">
            <a:extLst>
              <a:ext uri="{FF2B5EF4-FFF2-40B4-BE49-F238E27FC236}">
                <a16:creationId xmlns:a16="http://schemas.microsoft.com/office/drawing/2014/main" id="{07581432-9301-3D48-A570-7F5B244217B1}"/>
              </a:ext>
            </a:extLst>
          </p:cNvPr>
          <p:cNvPicPr>
            <a:picLocks noGrp="1" noChangeAspect="1"/>
          </p:cNvPicPr>
          <p:nvPr>
            <p:ph idx="1"/>
          </p:nvPr>
        </p:nvPicPr>
        <p:blipFill>
          <a:blip r:embed="rId2" r:link="rId3"/>
          <a:stretch>
            <a:fillRect/>
          </a:stretch>
        </p:blipFill>
        <p:spPr>
          <a:xfrm>
            <a:off x="1295400" y="1201026"/>
            <a:ext cx="10058400" cy="5029200"/>
          </a:xfrm>
        </p:spPr>
      </p:pic>
      <p:sp>
        <p:nvSpPr>
          <p:cNvPr id="4" name="Slide Number Placeholder 3">
            <a:extLst>
              <a:ext uri="{FF2B5EF4-FFF2-40B4-BE49-F238E27FC236}">
                <a16:creationId xmlns:a16="http://schemas.microsoft.com/office/drawing/2014/main" id="{3342A491-EB7B-E64A-B8E4-309882B79610}"/>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03808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919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950"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3557500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3" name="TextBox 2">
            <a:extLst>
              <a:ext uri="{FF2B5EF4-FFF2-40B4-BE49-F238E27FC236}">
                <a16:creationId xmlns:a16="http://schemas.microsoft.com/office/drawing/2014/main" id="{D4DC8EA9-8691-8542-8EE8-2504701EDF7B}"/>
              </a:ext>
            </a:extLst>
          </p:cNvPr>
          <p:cNvSpPr txBox="1"/>
          <p:nvPr/>
        </p:nvSpPr>
        <p:spPr>
          <a:xfrm>
            <a:off x="9222249" y="2185740"/>
            <a:ext cx="1709763" cy="369332"/>
          </a:xfrm>
          <a:prstGeom prst="rect">
            <a:avLst/>
          </a:prstGeom>
          <a:noFill/>
        </p:spPr>
        <p:txBody>
          <a:bodyPr wrap="none" rtlCol="0">
            <a:spAutoFit/>
          </a:bodyPr>
          <a:lstStyle/>
          <a:p>
            <a:r>
              <a:rPr lang="en-US" dirty="0"/>
              <a:t>August: 315,000</a:t>
            </a:r>
          </a:p>
        </p:txBody>
      </p:sp>
    </p:spTree>
    <p:extLst>
      <p:ext uri="{BB962C8B-B14F-4D97-AF65-F5344CB8AC3E}">
        <p14:creationId xmlns:p14="http://schemas.microsoft.com/office/powerpoint/2010/main" val="2916954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488733" cy="738664"/>
          </a:xfrm>
          <a:prstGeom prst="rect">
            <a:avLst/>
          </a:prstGeom>
          <a:solidFill>
            <a:schemeClr val="bg1"/>
          </a:solidFill>
        </p:spPr>
        <p:txBody>
          <a:bodyPr wrap="square" rtlCol="0">
            <a:spAutoFit/>
          </a:bodyPr>
          <a:lstStyle/>
          <a:p>
            <a:r>
              <a:rPr lang="en-US" sz="2100" dirty="0"/>
              <a:t>240 thousand ABOVE February, 2020.</a:t>
            </a:r>
          </a:p>
          <a:p>
            <a:r>
              <a:rPr lang="en-US" sz="2100" dirty="0"/>
              <a:t>6.3 Million below where we should be.</a:t>
            </a:r>
          </a:p>
        </p:txBody>
      </p:sp>
    </p:spTree>
    <p:extLst>
      <p:ext uri="{BB962C8B-B14F-4D97-AF65-F5344CB8AC3E}">
        <p14:creationId xmlns:p14="http://schemas.microsoft.com/office/powerpoint/2010/main" val="6859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66FE-9D58-4648-9F88-34936C0DCC6D}"/>
              </a:ext>
            </a:extLst>
          </p:cNvPr>
          <p:cNvSpPr>
            <a:spLocks noGrp="1"/>
          </p:cNvSpPr>
          <p:nvPr>
            <p:ph type="title"/>
          </p:nvPr>
        </p:nvSpPr>
        <p:spPr>
          <a:xfrm>
            <a:off x="733906" y="0"/>
            <a:ext cx="10515600" cy="1325563"/>
          </a:xfrm>
        </p:spPr>
        <p:txBody>
          <a:bodyPr>
            <a:normAutofit/>
          </a:bodyPr>
          <a:lstStyle/>
          <a:p>
            <a:r>
              <a:rPr lang="en-US" sz="3800" dirty="0">
                <a:solidFill>
                  <a:schemeClr val="bg1"/>
                </a:solidFill>
              </a:rPr>
              <a:t>Low</a:t>
            </a:r>
            <a:r>
              <a:rPr lang="en-US" sz="3800" dirty="0"/>
              <a:t> Wage Employment is Lagging</a:t>
            </a:r>
          </a:p>
        </p:txBody>
      </p:sp>
      <p:sp>
        <p:nvSpPr>
          <p:cNvPr id="4" name="Slide Number Placeholder 3">
            <a:extLst>
              <a:ext uri="{FF2B5EF4-FFF2-40B4-BE49-F238E27FC236}">
                <a16:creationId xmlns:a16="http://schemas.microsoft.com/office/drawing/2014/main" id="{A4E78E1A-A6FE-9749-9290-C57044BBEF13}"/>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7" name="Picture 6">
            <a:extLst>
              <a:ext uri="{FF2B5EF4-FFF2-40B4-BE49-F238E27FC236}">
                <a16:creationId xmlns:a16="http://schemas.microsoft.com/office/drawing/2014/main" id="{4C020FA8-310A-264D-8A5D-220E9696655A}"/>
              </a:ext>
            </a:extLst>
          </p:cNvPr>
          <p:cNvPicPr>
            <a:picLocks noChangeAspect="1"/>
          </p:cNvPicPr>
          <p:nvPr/>
        </p:nvPicPr>
        <p:blipFill>
          <a:blip r:embed="rId2" r:link="rId3"/>
          <a:srcRect/>
          <a:stretch>
            <a:fillRect/>
          </a:stretch>
        </p:blipFill>
        <p:spPr>
          <a:xfrm>
            <a:off x="1208988" y="1203081"/>
            <a:ext cx="9774024" cy="4946249"/>
          </a:xfrm>
          <a:prstGeom prst="rect">
            <a:avLst/>
          </a:prstGeom>
        </p:spPr>
      </p:pic>
      <p:sp>
        <p:nvSpPr>
          <p:cNvPr id="6" name="Rectangle 5">
            <a:extLst>
              <a:ext uri="{FF2B5EF4-FFF2-40B4-BE49-F238E27FC236}">
                <a16:creationId xmlns:a16="http://schemas.microsoft.com/office/drawing/2014/main" id="{A41CA1F2-3B1C-064A-9C60-2459692F2DEE}"/>
              </a:ext>
            </a:extLst>
          </p:cNvPr>
          <p:cNvSpPr/>
          <p:nvPr/>
        </p:nvSpPr>
        <p:spPr>
          <a:xfrm>
            <a:off x="9382812" y="959270"/>
            <a:ext cx="1600200" cy="56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4B000-6153-666D-7A1C-95033FFA77BD}"/>
              </a:ext>
            </a:extLst>
          </p:cNvPr>
          <p:cNvSpPr txBox="1"/>
          <p:nvPr/>
        </p:nvSpPr>
        <p:spPr>
          <a:xfrm>
            <a:off x="9122229" y="6456851"/>
            <a:ext cx="2459071" cy="276999"/>
          </a:xfrm>
          <a:prstGeom prst="rect">
            <a:avLst/>
          </a:prstGeom>
          <a:noFill/>
        </p:spPr>
        <p:txBody>
          <a:bodyPr wrap="none" rtlCol="0">
            <a:spAutoFit/>
          </a:bodyPr>
          <a:lstStyle/>
          <a:p>
            <a:r>
              <a:rPr lang="en-US" sz="1200" dirty="0"/>
              <a:t>Source: https://</a:t>
            </a:r>
            <a:r>
              <a:rPr lang="en-US" sz="1200" dirty="0" err="1"/>
              <a:t>tracktherecovery.org</a:t>
            </a:r>
            <a:endParaRPr lang="en-US" sz="1200" dirty="0"/>
          </a:p>
        </p:txBody>
      </p:sp>
    </p:spTree>
    <p:extLst>
      <p:ext uri="{BB962C8B-B14F-4D97-AF65-F5344CB8AC3E}">
        <p14:creationId xmlns:p14="http://schemas.microsoft.com/office/powerpoint/2010/main" val="471646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1336707" y="1142912"/>
            <a:ext cx="9692757" cy="529417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a:xfrm>
            <a:off x="780325" y="0"/>
            <a:ext cx="10515600" cy="1325563"/>
          </a:xfrm>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3.7 million below where we should be</a:t>
            </a:r>
          </a:p>
        </p:txBody>
      </p:sp>
    </p:spTree>
    <p:extLst>
      <p:ext uri="{BB962C8B-B14F-4D97-AF65-F5344CB8AC3E}">
        <p14:creationId xmlns:p14="http://schemas.microsoft.com/office/powerpoint/2010/main" val="84280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0AB-BEAF-CE19-2483-C8757A794A0D}"/>
              </a:ext>
            </a:extLst>
          </p:cNvPr>
          <p:cNvSpPr>
            <a:spLocks noGrp="1"/>
          </p:cNvSpPr>
          <p:nvPr>
            <p:ph type="title"/>
          </p:nvPr>
        </p:nvSpPr>
        <p:spPr>
          <a:xfrm>
            <a:off x="1007535" y="0"/>
            <a:ext cx="10515600" cy="1325563"/>
          </a:xfrm>
        </p:spPr>
        <p:txBody>
          <a:bodyPr/>
          <a:lstStyle/>
          <a:p>
            <a:r>
              <a:rPr lang="en-US" dirty="0">
                <a:solidFill>
                  <a:schemeClr val="bg1"/>
                </a:solidFill>
              </a:rPr>
              <a:t>So</a:t>
            </a:r>
            <a:r>
              <a:rPr lang="en-US" dirty="0"/>
              <a:t>me Explanations</a:t>
            </a:r>
          </a:p>
        </p:txBody>
      </p:sp>
      <p:sp>
        <p:nvSpPr>
          <p:cNvPr id="4" name="Slide Number Placeholder 3">
            <a:extLst>
              <a:ext uri="{FF2B5EF4-FFF2-40B4-BE49-F238E27FC236}">
                <a16:creationId xmlns:a16="http://schemas.microsoft.com/office/drawing/2014/main" id="{35B54EA5-33A5-82FA-5DAE-A4E3DA99EF60}"/>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5" name="Picture 2">
            <a:extLst>
              <a:ext uri="{FF2B5EF4-FFF2-40B4-BE49-F238E27FC236}">
                <a16:creationId xmlns:a16="http://schemas.microsoft.com/office/drawing/2014/main" id="{54ECF4B6-2969-D4EB-869C-ACF883087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9743" y="1162594"/>
            <a:ext cx="8517010" cy="5067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63C81D-C977-F54D-9E6B-1165CA65648A}"/>
              </a:ext>
            </a:extLst>
          </p:cNvPr>
          <p:cNvSpPr txBox="1"/>
          <p:nvPr/>
        </p:nvSpPr>
        <p:spPr>
          <a:xfrm>
            <a:off x="4220308" y="4586068"/>
            <a:ext cx="3215880" cy="369332"/>
          </a:xfrm>
          <a:prstGeom prst="rect">
            <a:avLst/>
          </a:prstGeom>
          <a:solidFill>
            <a:schemeClr val="bg1"/>
          </a:solidFill>
        </p:spPr>
        <p:txBody>
          <a:bodyPr wrap="none" rtlCol="0">
            <a:spAutoFit/>
          </a:bodyPr>
          <a:lstStyle/>
          <a:p>
            <a:r>
              <a:rPr lang="en-US" dirty="0"/>
              <a:t>500 Thousand: Long COVID Exits</a:t>
            </a:r>
          </a:p>
        </p:txBody>
      </p:sp>
    </p:spTree>
    <p:extLst>
      <p:ext uri="{BB962C8B-B14F-4D97-AF65-F5344CB8AC3E}">
        <p14:creationId xmlns:p14="http://schemas.microsoft.com/office/powerpoint/2010/main" val="24427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175A-C6B5-3F4F-9BEE-5B147673EED8}"/>
              </a:ext>
            </a:extLst>
          </p:cNvPr>
          <p:cNvSpPr>
            <a:spLocks noGrp="1"/>
          </p:cNvSpPr>
          <p:nvPr>
            <p:ph type="title"/>
          </p:nvPr>
        </p:nvSpPr>
        <p:spPr>
          <a:xfrm>
            <a:off x="936174" y="0"/>
            <a:ext cx="10515600" cy="1325563"/>
          </a:xfrm>
        </p:spPr>
        <p:txBody>
          <a:bodyPr/>
          <a:lstStyle/>
          <a:p>
            <a:r>
              <a:rPr lang="en-US" dirty="0">
                <a:solidFill>
                  <a:schemeClr val="bg1"/>
                </a:solidFill>
              </a:rPr>
              <a:t>Ho</a:t>
            </a:r>
            <a:r>
              <a:rPr lang="en-US" dirty="0"/>
              <a:t>w Are Things Where You Are?</a:t>
            </a:r>
          </a:p>
        </p:txBody>
      </p:sp>
      <p:pic>
        <p:nvPicPr>
          <p:cNvPr id="7" name="Content Placeholder 6">
            <a:extLst>
              <a:ext uri="{FF2B5EF4-FFF2-40B4-BE49-F238E27FC236}">
                <a16:creationId xmlns:a16="http://schemas.microsoft.com/office/drawing/2014/main" id="{490FBDC9-5178-8348-A516-BBED0E307187}"/>
              </a:ext>
            </a:extLst>
          </p:cNvPr>
          <p:cNvPicPr>
            <a:picLocks noGrp="1" noChangeAspect="1"/>
          </p:cNvPicPr>
          <p:nvPr>
            <p:ph sz="half" idx="1"/>
          </p:nvPr>
        </p:nvPicPr>
        <p:blipFill>
          <a:blip r:embed="rId2"/>
          <a:srcRect/>
          <a:stretch/>
        </p:blipFill>
        <p:spPr>
          <a:xfrm>
            <a:off x="257908" y="1456752"/>
            <a:ext cx="5761892" cy="4184231"/>
          </a:xfrm>
        </p:spPr>
      </p:pic>
      <p:pic>
        <p:nvPicPr>
          <p:cNvPr id="9" name="Content Placeholder 8">
            <a:extLst>
              <a:ext uri="{FF2B5EF4-FFF2-40B4-BE49-F238E27FC236}">
                <a16:creationId xmlns:a16="http://schemas.microsoft.com/office/drawing/2014/main" id="{BA5FD49C-5C2A-EC42-9281-D07B23F4ACB8}"/>
              </a:ext>
            </a:extLst>
          </p:cNvPr>
          <p:cNvPicPr>
            <a:picLocks noGrp="1" noChangeAspect="1"/>
          </p:cNvPicPr>
          <p:nvPr>
            <p:ph sz="half" idx="2"/>
          </p:nvPr>
        </p:nvPicPr>
        <p:blipFill>
          <a:blip r:embed="rId3"/>
          <a:srcRect/>
          <a:stretch/>
        </p:blipFill>
        <p:spPr>
          <a:xfrm>
            <a:off x="6172199" y="1456752"/>
            <a:ext cx="5761893" cy="4184231"/>
          </a:xfrm>
        </p:spPr>
      </p:pic>
      <p:sp>
        <p:nvSpPr>
          <p:cNvPr id="5" name="Slide Number Placeholder 4">
            <a:extLst>
              <a:ext uri="{FF2B5EF4-FFF2-40B4-BE49-F238E27FC236}">
                <a16:creationId xmlns:a16="http://schemas.microsoft.com/office/drawing/2014/main" id="{48D38573-FB5D-A64C-9FED-EE7FAF6901C9}"/>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946771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a:t>Inflation</a:t>
            </a:r>
            <a:endParaRPr lang="en-US" dirty="0"/>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627909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Infl</a:t>
            </a:r>
            <a:r>
              <a:rPr lang="en-US" dirty="0"/>
              <a:t>ation: Latest Figures</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a:extLst>
              <a:ext uri="{FF2B5EF4-FFF2-40B4-BE49-F238E27FC236}">
                <a16:creationId xmlns:a16="http://schemas.microsoft.com/office/drawing/2014/main" id="{9C523648-6153-E448-9CAF-C3967A654597}"/>
              </a:ext>
            </a:extLst>
          </p:cNvPr>
          <p:cNvPicPr>
            <a:picLocks noChangeAspect="1"/>
          </p:cNvPicPr>
          <p:nvPr/>
        </p:nvPicPr>
        <p:blipFill>
          <a:blip r:embed="rId2"/>
          <a:stretch>
            <a:fillRect/>
          </a:stretch>
        </p:blipFill>
        <p:spPr>
          <a:xfrm>
            <a:off x="539460" y="1117386"/>
            <a:ext cx="11113079" cy="4999527"/>
          </a:xfrm>
          <a:prstGeom prst="rect">
            <a:avLst/>
          </a:prstGeom>
        </p:spPr>
      </p:pic>
    </p:spTree>
    <p:extLst>
      <p:ext uri="{BB962C8B-B14F-4D97-AF65-F5344CB8AC3E}">
        <p14:creationId xmlns:p14="http://schemas.microsoft.com/office/powerpoint/2010/main" val="51349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808220"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5" name="Picture 4">
            <a:extLst>
              <a:ext uri="{FF2B5EF4-FFF2-40B4-BE49-F238E27FC236}">
                <a16:creationId xmlns:a16="http://schemas.microsoft.com/office/drawing/2014/main" id="{B76B9BEF-5189-DF40-A93D-C42748C3BF43}"/>
              </a:ext>
            </a:extLst>
          </p:cNvPr>
          <p:cNvPicPr>
            <a:picLocks noChangeAspect="1"/>
          </p:cNvPicPr>
          <p:nvPr/>
        </p:nvPicPr>
        <p:blipFill>
          <a:blip r:embed="rId2"/>
          <a:stretch>
            <a:fillRect/>
          </a:stretch>
        </p:blipFill>
        <p:spPr>
          <a:xfrm>
            <a:off x="3916018" y="20341"/>
            <a:ext cx="6440112" cy="6711535"/>
          </a:xfrm>
          <a:prstGeom prst="rect">
            <a:avLst/>
          </a:prstGeom>
        </p:spPr>
      </p:pic>
      <p:cxnSp>
        <p:nvCxnSpPr>
          <p:cNvPr id="6" name="Straight Connector 5">
            <a:extLst>
              <a:ext uri="{FF2B5EF4-FFF2-40B4-BE49-F238E27FC236}">
                <a16:creationId xmlns:a16="http://schemas.microsoft.com/office/drawing/2014/main" id="{6C015217-088A-D89F-BD74-7E9DA2A87D98}"/>
              </a:ext>
            </a:extLst>
          </p:cNvPr>
          <p:cNvCxnSpPr/>
          <p:nvPr/>
        </p:nvCxnSpPr>
        <p:spPr>
          <a:xfrm>
            <a:off x="4266395" y="168525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77D37A7-6937-E5D3-8ECB-F676D95AB770}"/>
              </a:ext>
            </a:extLst>
          </p:cNvPr>
          <p:cNvCxnSpPr/>
          <p:nvPr/>
        </p:nvCxnSpPr>
        <p:spPr>
          <a:xfrm>
            <a:off x="4761695" y="246630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D5AA7E-ECD5-CC20-3F3E-7FB503523BF8}"/>
              </a:ext>
            </a:extLst>
          </p:cNvPr>
          <p:cNvCxnSpPr/>
          <p:nvPr/>
        </p:nvCxnSpPr>
        <p:spPr>
          <a:xfrm>
            <a:off x="4589172" y="3301284"/>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B29967-48E7-DEF8-AC6C-315BCE09895D}"/>
              </a:ext>
            </a:extLst>
          </p:cNvPr>
          <p:cNvCxnSpPr/>
          <p:nvPr/>
        </p:nvCxnSpPr>
        <p:spPr>
          <a:xfrm>
            <a:off x="4761695" y="4408867"/>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0F7251-122F-F9BD-92D0-4F0B9F214EEF}"/>
              </a:ext>
            </a:extLst>
          </p:cNvPr>
          <p:cNvCxnSpPr/>
          <p:nvPr/>
        </p:nvCxnSpPr>
        <p:spPr>
          <a:xfrm>
            <a:off x="4450456" y="4692202"/>
            <a:ext cx="1506828" cy="0"/>
          </a:xfrm>
          <a:prstGeom prst="line">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0AF947-7D3B-BA01-160F-9C3CEAA5809B}"/>
              </a:ext>
            </a:extLst>
          </p:cNvPr>
          <p:cNvSpPr txBox="1"/>
          <p:nvPr/>
        </p:nvSpPr>
        <p:spPr>
          <a:xfrm>
            <a:off x="3438399" y="1492069"/>
            <a:ext cx="652807" cy="369332"/>
          </a:xfrm>
          <a:prstGeom prst="rect">
            <a:avLst/>
          </a:prstGeom>
          <a:noFill/>
        </p:spPr>
        <p:txBody>
          <a:bodyPr wrap="none" rtlCol="0">
            <a:spAutoFit/>
          </a:bodyPr>
          <a:lstStyle/>
          <a:p>
            <a:r>
              <a:rPr lang="en-US" dirty="0">
                <a:solidFill>
                  <a:srgbClr val="C00000"/>
                </a:solidFill>
              </a:rPr>
              <a:t>Food</a:t>
            </a:r>
          </a:p>
        </p:txBody>
      </p:sp>
    </p:spTree>
    <p:extLst>
      <p:ext uri="{BB962C8B-B14F-4D97-AF65-F5344CB8AC3E}">
        <p14:creationId xmlns:p14="http://schemas.microsoft.com/office/powerpoint/2010/main" val="12439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2846-314F-1D42-B60C-B0A7A05E4EDF}"/>
              </a:ext>
            </a:extLst>
          </p:cNvPr>
          <p:cNvSpPr>
            <a:spLocks noGrp="1"/>
          </p:cNvSpPr>
          <p:nvPr>
            <p:ph type="title"/>
          </p:nvPr>
        </p:nvSpPr>
        <p:spPr>
          <a:xfrm>
            <a:off x="1011624" y="0"/>
            <a:ext cx="10515600" cy="1325563"/>
          </a:xfrm>
        </p:spPr>
        <p:txBody>
          <a:bodyPr/>
          <a:lstStyle/>
          <a:p>
            <a:r>
              <a:rPr lang="en-US" dirty="0">
                <a:solidFill>
                  <a:schemeClr val="bg1"/>
                </a:solidFill>
              </a:rPr>
              <a:t>Su</a:t>
            </a:r>
            <a:r>
              <a:rPr lang="en-US" dirty="0"/>
              <a:t>mming Up The US Economy</a:t>
            </a:r>
          </a:p>
        </p:txBody>
      </p:sp>
      <p:sp>
        <p:nvSpPr>
          <p:cNvPr id="4" name="Slide Number Placeholder 3">
            <a:extLst>
              <a:ext uri="{FF2B5EF4-FFF2-40B4-BE49-F238E27FC236}">
                <a16:creationId xmlns:a16="http://schemas.microsoft.com/office/drawing/2014/main" id="{47619C3D-3B56-CE48-A82B-6BB9D19DFFD9}"/>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5" name="Picture 4">
            <a:extLst>
              <a:ext uri="{FF2B5EF4-FFF2-40B4-BE49-F238E27FC236}">
                <a16:creationId xmlns:a16="http://schemas.microsoft.com/office/drawing/2014/main" id="{2745DFFD-F62E-FB43-8A82-259B57B68059}"/>
              </a:ext>
            </a:extLst>
          </p:cNvPr>
          <p:cNvPicPr>
            <a:picLocks noChangeAspect="1"/>
          </p:cNvPicPr>
          <p:nvPr/>
        </p:nvPicPr>
        <p:blipFill>
          <a:blip r:embed="rId2"/>
          <a:stretch>
            <a:fillRect/>
          </a:stretch>
        </p:blipFill>
        <p:spPr>
          <a:xfrm>
            <a:off x="3168869" y="950908"/>
            <a:ext cx="7062952" cy="5505943"/>
          </a:xfrm>
          <a:prstGeom prst="rect">
            <a:avLst/>
          </a:prstGeom>
        </p:spPr>
      </p:pic>
      <p:sp>
        <p:nvSpPr>
          <p:cNvPr id="6" name="TextBox 5">
            <a:extLst>
              <a:ext uri="{FF2B5EF4-FFF2-40B4-BE49-F238E27FC236}">
                <a16:creationId xmlns:a16="http://schemas.microsoft.com/office/drawing/2014/main" id="{34865127-C0C7-3846-8332-8295CF6CAC17}"/>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551292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4697-759D-3267-96E2-1EE9F2FBF14C}"/>
              </a:ext>
            </a:extLst>
          </p:cNvPr>
          <p:cNvSpPr>
            <a:spLocks noGrp="1"/>
          </p:cNvSpPr>
          <p:nvPr>
            <p:ph type="title"/>
          </p:nvPr>
        </p:nvSpPr>
        <p:spPr/>
        <p:txBody>
          <a:bodyPr/>
          <a:lstStyle/>
          <a:p>
            <a:r>
              <a:rPr lang="en-US" dirty="0"/>
              <a:t>Global Evidence</a:t>
            </a:r>
          </a:p>
        </p:txBody>
      </p:sp>
      <p:sp>
        <p:nvSpPr>
          <p:cNvPr id="3" name="Text Placeholder 2">
            <a:extLst>
              <a:ext uri="{FF2B5EF4-FFF2-40B4-BE49-F238E27FC236}">
                <a16:creationId xmlns:a16="http://schemas.microsoft.com/office/drawing/2014/main" id="{C57628F7-B737-ADB2-6949-03AA359195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D38138-4679-E118-48A4-398F85096819}"/>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162573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827690" y="0"/>
            <a:ext cx="10515600" cy="1325563"/>
          </a:xfrm>
        </p:spPr>
        <p:txBody>
          <a:bodyPr/>
          <a:lstStyle/>
          <a:p>
            <a:r>
              <a:rPr lang="en-US" dirty="0">
                <a:solidFill>
                  <a:schemeClr val="bg1"/>
                </a:solidFill>
              </a:rPr>
              <a:t>Infl</a:t>
            </a:r>
            <a:r>
              <a:rPr lang="en-US" dirty="0"/>
              <a:t>ation: Not just a US Problem</a:t>
            </a:r>
          </a:p>
        </p:txBody>
      </p:sp>
      <p:pic>
        <p:nvPicPr>
          <p:cNvPr id="6" name="Content Placeholder 5" descr="A red and white map&#10;&#10;Description automatically generated with low confidence">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tretch>
            <a:fillRect/>
          </a:stretch>
        </p:blipFill>
        <p:spPr>
          <a:xfrm>
            <a:off x="1912073" y="987915"/>
            <a:ext cx="8367853"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3" y="3204217"/>
            <a:ext cx="2440092" cy="3139321"/>
          </a:xfrm>
          <a:prstGeom prst="rect">
            <a:avLst/>
          </a:prstGeom>
          <a:noFill/>
        </p:spPr>
        <p:txBody>
          <a:bodyPr wrap="none" rtlCol="0">
            <a:spAutoFit/>
          </a:bodyPr>
          <a:lstStyle/>
          <a:p>
            <a:r>
              <a:rPr lang="en-US" dirty="0"/>
              <a:t>United States:	8.5</a:t>
            </a:r>
          </a:p>
          <a:p>
            <a:endParaRPr lang="en-US" dirty="0"/>
          </a:p>
          <a:p>
            <a:r>
              <a:rPr lang="en-US" dirty="0"/>
              <a:t>Netherlands:	12.0</a:t>
            </a:r>
          </a:p>
          <a:p>
            <a:r>
              <a:rPr lang="en-US" dirty="0"/>
              <a:t>Spain:		10.4</a:t>
            </a:r>
          </a:p>
          <a:p>
            <a:r>
              <a:rPr lang="en-US" dirty="0"/>
              <a:t>United Kingdom:	10.1</a:t>
            </a:r>
          </a:p>
          <a:p>
            <a:r>
              <a:rPr lang="en-US" dirty="0"/>
              <a:t>Denmark:		8.9</a:t>
            </a:r>
          </a:p>
          <a:p>
            <a:r>
              <a:rPr lang="en-US" dirty="0"/>
              <a:t>Sweden:		8.5</a:t>
            </a:r>
          </a:p>
          <a:p>
            <a:r>
              <a:rPr lang="en-US" dirty="0"/>
              <a:t>Germany:		7.9</a:t>
            </a:r>
          </a:p>
          <a:p>
            <a:r>
              <a:rPr lang="en-US" dirty="0"/>
              <a:t>Norway:		6.5</a:t>
            </a:r>
          </a:p>
          <a:p>
            <a:r>
              <a:rPr lang="en-US" dirty="0"/>
              <a:t>France:		5.8</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1090451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E767-0626-3E4A-A6DD-7B199B2C3E73}"/>
              </a:ext>
            </a:extLst>
          </p:cNvPr>
          <p:cNvSpPr>
            <a:spLocks noGrp="1"/>
          </p:cNvSpPr>
          <p:nvPr>
            <p:ph type="title"/>
          </p:nvPr>
        </p:nvSpPr>
        <p:spPr>
          <a:xfrm>
            <a:off x="741949" y="0"/>
            <a:ext cx="10515600" cy="1325563"/>
          </a:xfrm>
        </p:spPr>
        <p:txBody>
          <a:bodyPr/>
          <a:lstStyle/>
          <a:p>
            <a:r>
              <a:rPr lang="en-US" dirty="0">
                <a:solidFill>
                  <a:schemeClr val="bg1"/>
                </a:solidFill>
              </a:rPr>
              <a:t>Imp</a:t>
            </a:r>
            <a:r>
              <a:rPr lang="en-US" dirty="0"/>
              <a:t>ort Prices Are Elevated</a:t>
            </a:r>
          </a:p>
        </p:txBody>
      </p:sp>
      <p:sp>
        <p:nvSpPr>
          <p:cNvPr id="4" name="Slide Number Placeholder 3">
            <a:extLst>
              <a:ext uri="{FF2B5EF4-FFF2-40B4-BE49-F238E27FC236}">
                <a16:creationId xmlns:a16="http://schemas.microsoft.com/office/drawing/2014/main" id="{17B1860E-B719-0847-9D31-959DE6EDCA88}"/>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6" name="FRED Graph Chart" descr="FRED Graph">
            <a:hlinkClick r:id="rId2" tooltip="View this chart in your browser. "/>
            <a:extLst>
              <a:ext uri="{FF2B5EF4-FFF2-40B4-BE49-F238E27FC236}">
                <a16:creationId xmlns:a16="http://schemas.microsoft.com/office/drawing/2014/main" id="{E3B9140B-3FC6-9842-B8A4-13C3C8698ED1}"/>
              </a:ext>
            </a:extLst>
          </p:cNvPr>
          <p:cNvPicPr>
            <a:picLocks noChangeAspect="1"/>
          </p:cNvPicPr>
          <p:nvPr/>
        </p:nvPicPr>
        <p:blipFill>
          <a:blip r:embed="rId3"/>
          <a:stretch>
            <a:fillRect/>
          </a:stretch>
        </p:blipFill>
        <p:spPr>
          <a:xfrm>
            <a:off x="2532184" y="1064472"/>
            <a:ext cx="7659565" cy="5165753"/>
          </a:xfrm>
          <a:prstGeom prst="rect">
            <a:avLst/>
          </a:prstGeom>
        </p:spPr>
      </p:pic>
      <p:sp>
        <p:nvSpPr>
          <p:cNvPr id="7" name="TextBox 6">
            <a:extLst>
              <a:ext uri="{FF2B5EF4-FFF2-40B4-BE49-F238E27FC236}">
                <a16:creationId xmlns:a16="http://schemas.microsoft.com/office/drawing/2014/main" id="{92C1582C-190B-7F4C-9999-046C4557D663}"/>
              </a:ext>
            </a:extLst>
          </p:cNvPr>
          <p:cNvSpPr txBox="1"/>
          <p:nvPr/>
        </p:nvSpPr>
        <p:spPr>
          <a:xfrm>
            <a:off x="3821723" y="1839050"/>
            <a:ext cx="3647089" cy="369332"/>
          </a:xfrm>
          <a:prstGeom prst="rect">
            <a:avLst/>
          </a:prstGeom>
          <a:noFill/>
        </p:spPr>
        <p:txBody>
          <a:bodyPr wrap="none" rtlCol="0">
            <a:spAutoFit/>
          </a:bodyPr>
          <a:lstStyle/>
          <a:p>
            <a:r>
              <a:rPr lang="en-US" dirty="0"/>
              <a:t>Inflation – Imported Products: 9-10%</a:t>
            </a:r>
          </a:p>
        </p:txBody>
      </p:sp>
    </p:spTree>
    <p:extLst>
      <p:ext uri="{BB962C8B-B14F-4D97-AF65-F5344CB8AC3E}">
        <p14:creationId xmlns:p14="http://schemas.microsoft.com/office/powerpoint/2010/main" val="699378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9A91-17AA-A774-1F45-856391680D51}"/>
              </a:ext>
            </a:extLst>
          </p:cNvPr>
          <p:cNvSpPr>
            <a:spLocks noGrp="1"/>
          </p:cNvSpPr>
          <p:nvPr>
            <p:ph type="title"/>
          </p:nvPr>
        </p:nvSpPr>
        <p:spPr>
          <a:xfrm>
            <a:off x="706261" y="32658"/>
            <a:ext cx="10515600" cy="1325563"/>
          </a:xfrm>
        </p:spPr>
        <p:txBody>
          <a:bodyPr>
            <a:normAutofit/>
          </a:bodyPr>
          <a:lstStyle/>
          <a:p>
            <a:r>
              <a:rPr lang="en-US" sz="3800" dirty="0">
                <a:solidFill>
                  <a:schemeClr val="bg1"/>
                </a:solidFill>
              </a:rPr>
              <a:t>GDP</a:t>
            </a:r>
            <a:r>
              <a:rPr lang="en-US" sz="3800" dirty="0"/>
              <a:t>: U.S. Stands Out, But Not Alone</a:t>
            </a:r>
          </a:p>
        </p:txBody>
      </p:sp>
      <p:pic>
        <p:nvPicPr>
          <p:cNvPr id="6" name="Content Placeholder 5">
            <a:extLst>
              <a:ext uri="{FF2B5EF4-FFF2-40B4-BE49-F238E27FC236}">
                <a16:creationId xmlns:a16="http://schemas.microsoft.com/office/drawing/2014/main" id="{66ED2581-8576-1498-31F8-06DB47304E12}"/>
              </a:ext>
            </a:extLst>
          </p:cNvPr>
          <p:cNvPicPr>
            <a:picLocks noGrp="1" noChangeAspect="1"/>
          </p:cNvPicPr>
          <p:nvPr>
            <p:ph idx="1"/>
          </p:nvPr>
        </p:nvPicPr>
        <p:blipFill>
          <a:blip r:embed="rId2"/>
          <a:srcRect/>
          <a:stretch/>
        </p:blipFill>
        <p:spPr>
          <a:xfrm>
            <a:off x="1961873" y="987915"/>
            <a:ext cx="8268252" cy="5242311"/>
          </a:xfrm>
        </p:spPr>
      </p:pic>
      <p:sp>
        <p:nvSpPr>
          <p:cNvPr id="4" name="Slide Number Placeholder 3">
            <a:extLst>
              <a:ext uri="{FF2B5EF4-FFF2-40B4-BE49-F238E27FC236}">
                <a16:creationId xmlns:a16="http://schemas.microsoft.com/office/drawing/2014/main" id="{1628120A-AAA5-00FA-47FC-A9D6CAF3F9E4}"/>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7" name="TextBox 6">
            <a:extLst>
              <a:ext uri="{FF2B5EF4-FFF2-40B4-BE49-F238E27FC236}">
                <a16:creationId xmlns:a16="http://schemas.microsoft.com/office/drawing/2014/main" id="{98040C43-4D25-DB99-E13F-4F352671B9CF}"/>
              </a:ext>
            </a:extLst>
          </p:cNvPr>
          <p:cNvSpPr txBox="1"/>
          <p:nvPr/>
        </p:nvSpPr>
        <p:spPr>
          <a:xfrm>
            <a:off x="398074" y="3204217"/>
            <a:ext cx="2393604" cy="3139321"/>
          </a:xfrm>
          <a:prstGeom prst="rect">
            <a:avLst/>
          </a:prstGeom>
          <a:noFill/>
        </p:spPr>
        <p:txBody>
          <a:bodyPr wrap="none" rtlCol="0">
            <a:spAutoFit/>
          </a:bodyPr>
          <a:lstStyle/>
          <a:p>
            <a:r>
              <a:rPr lang="en-US" dirty="0"/>
              <a:t>United States:	-0.6</a:t>
            </a:r>
          </a:p>
          <a:p>
            <a:endParaRPr lang="en-US" dirty="0"/>
          </a:p>
          <a:p>
            <a:r>
              <a:rPr lang="en-US" dirty="0"/>
              <a:t>Netherlands:	2.6</a:t>
            </a:r>
          </a:p>
          <a:p>
            <a:r>
              <a:rPr lang="en-US" dirty="0"/>
              <a:t>Spain:		1.1</a:t>
            </a:r>
          </a:p>
          <a:p>
            <a:r>
              <a:rPr lang="en-US" dirty="0"/>
              <a:t>United Kingdom:	-0.1</a:t>
            </a:r>
          </a:p>
          <a:p>
            <a:r>
              <a:rPr lang="en-US" dirty="0"/>
              <a:t>Denmark:		0.9</a:t>
            </a:r>
          </a:p>
          <a:p>
            <a:r>
              <a:rPr lang="en-US" dirty="0"/>
              <a:t>Sweden:		0.9</a:t>
            </a:r>
          </a:p>
          <a:p>
            <a:r>
              <a:rPr lang="en-US" dirty="0"/>
              <a:t>Germany:		0.1</a:t>
            </a:r>
          </a:p>
          <a:p>
            <a:r>
              <a:rPr lang="en-US" dirty="0"/>
              <a:t>Norway:		0.7</a:t>
            </a:r>
          </a:p>
          <a:p>
            <a:r>
              <a:rPr lang="en-US" dirty="0"/>
              <a:t>France:		0.5</a:t>
            </a:r>
          </a:p>
          <a:p>
            <a:endParaRPr lang="en-US" dirty="0"/>
          </a:p>
        </p:txBody>
      </p:sp>
      <p:sp>
        <p:nvSpPr>
          <p:cNvPr id="3" name="TextBox 2">
            <a:extLst>
              <a:ext uri="{FF2B5EF4-FFF2-40B4-BE49-F238E27FC236}">
                <a16:creationId xmlns:a16="http://schemas.microsoft.com/office/drawing/2014/main" id="{8BF1BBF2-5679-A9C0-38BC-A38D9B257D73}"/>
              </a:ext>
            </a:extLst>
          </p:cNvPr>
          <p:cNvSpPr txBox="1"/>
          <p:nvPr/>
        </p:nvSpPr>
        <p:spPr>
          <a:xfrm>
            <a:off x="8649598" y="6456851"/>
            <a:ext cx="2704202" cy="276999"/>
          </a:xfrm>
          <a:prstGeom prst="rect">
            <a:avLst/>
          </a:prstGeom>
          <a:noFill/>
        </p:spPr>
        <p:txBody>
          <a:bodyPr wrap="none" rtlCol="0">
            <a:spAutoFit/>
          </a:bodyPr>
          <a:lstStyle/>
          <a:p>
            <a:r>
              <a:rPr lang="en-US" sz="1200" dirty="0"/>
              <a:t>Source: </a:t>
            </a:r>
            <a:r>
              <a:rPr lang="en-US" sz="1200" dirty="0" err="1"/>
              <a:t>TradingEconomics.com</a:t>
            </a:r>
            <a:r>
              <a:rPr lang="en-US" sz="1200" dirty="0"/>
              <a:t>, 9/12/22</a:t>
            </a:r>
          </a:p>
        </p:txBody>
      </p:sp>
    </p:spTree>
    <p:extLst>
      <p:ext uri="{BB962C8B-B14F-4D97-AF65-F5344CB8AC3E}">
        <p14:creationId xmlns:p14="http://schemas.microsoft.com/office/powerpoint/2010/main" val="3302966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20A3-39B1-5645-884F-2D9B4336E30A}"/>
              </a:ext>
            </a:extLst>
          </p:cNvPr>
          <p:cNvSpPr>
            <a:spLocks noGrp="1"/>
          </p:cNvSpPr>
          <p:nvPr>
            <p:ph type="title"/>
          </p:nvPr>
        </p:nvSpPr>
        <p:spPr>
          <a:xfrm>
            <a:off x="796160" y="0"/>
            <a:ext cx="10515600" cy="1325563"/>
          </a:xfrm>
        </p:spPr>
        <p:txBody>
          <a:bodyPr/>
          <a:lstStyle/>
          <a:p>
            <a:r>
              <a:rPr lang="en-US" dirty="0">
                <a:solidFill>
                  <a:schemeClr val="bg1"/>
                </a:solidFill>
              </a:rPr>
              <a:t>Glo</a:t>
            </a:r>
            <a:r>
              <a:rPr lang="en-US" dirty="0"/>
              <a:t>bal Summary</a:t>
            </a:r>
          </a:p>
        </p:txBody>
      </p:sp>
      <p:sp>
        <p:nvSpPr>
          <p:cNvPr id="3" name="Content Placeholder 2">
            <a:extLst>
              <a:ext uri="{FF2B5EF4-FFF2-40B4-BE49-F238E27FC236}">
                <a16:creationId xmlns:a16="http://schemas.microsoft.com/office/drawing/2014/main" id="{3501192C-6EF7-ED45-8903-4776FA265387}"/>
              </a:ext>
            </a:extLst>
          </p:cNvPr>
          <p:cNvSpPr>
            <a:spLocks noGrp="1"/>
          </p:cNvSpPr>
          <p:nvPr>
            <p:ph idx="1"/>
          </p:nvPr>
        </p:nvSpPr>
        <p:spPr/>
        <p:txBody>
          <a:bodyPr/>
          <a:lstStyle/>
          <a:p>
            <a:r>
              <a:rPr lang="en-US" dirty="0"/>
              <a:t>Developed economies are uniformly down.</a:t>
            </a:r>
          </a:p>
          <a:p>
            <a:pPr lvl="1"/>
            <a:r>
              <a:rPr lang="en-US" dirty="0"/>
              <a:t>Not entirely a surprise. The bounce back from the early closures was rapid.</a:t>
            </a:r>
          </a:p>
          <a:p>
            <a:r>
              <a:rPr lang="en-US" dirty="0"/>
              <a:t>We have very little experience with this type of a global shock.</a:t>
            </a:r>
          </a:p>
          <a:p>
            <a:pPr lvl="1"/>
            <a:r>
              <a:rPr lang="en-US" dirty="0"/>
              <a:t>Entirely possible that interconnected economies will be on a similar cycle.</a:t>
            </a:r>
          </a:p>
          <a:p>
            <a:r>
              <a:rPr lang="en-US" dirty="0"/>
              <a:t>Somewhat surprising because the economic responses varied across countries. However:</a:t>
            </a:r>
          </a:p>
          <a:p>
            <a:pPr lvl="1"/>
            <a:r>
              <a:rPr lang="en-US" dirty="0"/>
              <a:t>Significant stimulus was a common theme.</a:t>
            </a:r>
          </a:p>
          <a:p>
            <a:pPr lvl="1"/>
            <a:r>
              <a:rPr lang="en-US" dirty="0"/>
              <a:t>Supply chain issues are a common theme.</a:t>
            </a:r>
          </a:p>
          <a:p>
            <a:pPr lvl="1"/>
            <a:r>
              <a:rPr lang="en-US" dirty="0"/>
              <a:t>Shifts from purchases of services to goods was a common theme.</a:t>
            </a:r>
          </a:p>
          <a:p>
            <a:pPr lvl="2"/>
            <a:r>
              <a:rPr lang="en-US" dirty="0"/>
              <a:t>And now the shift back.</a:t>
            </a:r>
          </a:p>
        </p:txBody>
      </p:sp>
      <p:sp>
        <p:nvSpPr>
          <p:cNvPr id="4" name="Slide Number Placeholder 3">
            <a:extLst>
              <a:ext uri="{FF2B5EF4-FFF2-40B4-BE49-F238E27FC236}">
                <a16:creationId xmlns:a16="http://schemas.microsoft.com/office/drawing/2014/main" id="{E608B211-AEB3-8944-AA5F-F2C6B395BDF2}"/>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758501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dirty="0"/>
              <a:t>Inflation: A Closer Look</a:t>
            </a:r>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487123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9849-526A-DC48-B291-30D94B03885F}"/>
              </a:ext>
            </a:extLst>
          </p:cNvPr>
          <p:cNvSpPr>
            <a:spLocks noGrp="1"/>
          </p:cNvSpPr>
          <p:nvPr>
            <p:ph type="title"/>
          </p:nvPr>
        </p:nvSpPr>
        <p:spPr/>
        <p:txBody>
          <a:bodyPr/>
          <a:lstStyle/>
          <a:p>
            <a:r>
              <a:rPr lang="en-US" dirty="0">
                <a:solidFill>
                  <a:schemeClr val="bg1"/>
                </a:solidFill>
              </a:rPr>
              <a:t>Infl</a:t>
            </a:r>
            <a:r>
              <a:rPr lang="en-US" dirty="0"/>
              <a:t>ation – Climbing! Or Turning Around?</a:t>
            </a:r>
          </a:p>
        </p:txBody>
      </p:sp>
      <p:sp>
        <p:nvSpPr>
          <p:cNvPr id="4" name="Slide Number Placeholder 3">
            <a:extLst>
              <a:ext uri="{FF2B5EF4-FFF2-40B4-BE49-F238E27FC236}">
                <a16:creationId xmlns:a16="http://schemas.microsoft.com/office/drawing/2014/main" id="{6909BE60-BE5B-AF4D-857F-64090922EF8D}"/>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5" name="Picture 4">
            <a:extLst>
              <a:ext uri="{FF2B5EF4-FFF2-40B4-BE49-F238E27FC236}">
                <a16:creationId xmlns:a16="http://schemas.microsoft.com/office/drawing/2014/main" id="{F8F12856-2917-634A-BAE4-8CBB3B913117}"/>
              </a:ext>
            </a:extLst>
          </p:cNvPr>
          <p:cNvPicPr>
            <a:picLocks noChangeAspect="1"/>
          </p:cNvPicPr>
          <p:nvPr/>
        </p:nvPicPr>
        <p:blipFill>
          <a:blip r:embed="rId3" r:link="rId4"/>
          <a:srcRect/>
          <a:stretch>
            <a:fillRect/>
          </a:stretch>
        </p:blipFill>
        <p:spPr>
          <a:xfrm>
            <a:off x="1066800" y="1197222"/>
            <a:ext cx="10058400" cy="5029200"/>
          </a:xfrm>
          <a:prstGeom prst="rect">
            <a:avLst/>
          </a:prstGeom>
        </p:spPr>
      </p:pic>
    </p:spTree>
    <p:extLst>
      <p:ext uri="{BB962C8B-B14F-4D97-AF65-F5344CB8AC3E}">
        <p14:creationId xmlns:p14="http://schemas.microsoft.com/office/powerpoint/2010/main" val="3131895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CD3E-8E5A-4444-8DBA-C9D84358B77D}"/>
              </a:ext>
            </a:extLst>
          </p:cNvPr>
          <p:cNvSpPr>
            <a:spLocks noGrp="1"/>
          </p:cNvSpPr>
          <p:nvPr>
            <p:ph type="title"/>
          </p:nvPr>
        </p:nvSpPr>
        <p:spPr>
          <a:xfrm>
            <a:off x="745600" y="0"/>
            <a:ext cx="10515600" cy="1325563"/>
          </a:xfrm>
        </p:spPr>
        <p:txBody>
          <a:bodyPr/>
          <a:lstStyle/>
          <a:p>
            <a:r>
              <a:rPr lang="en-US" dirty="0">
                <a:solidFill>
                  <a:schemeClr val="bg1"/>
                </a:solidFill>
              </a:rPr>
              <a:t>Gas</a:t>
            </a:r>
            <a:r>
              <a:rPr lang="en-US" dirty="0"/>
              <a:t> Prices: National Average at the Pump</a:t>
            </a:r>
          </a:p>
        </p:txBody>
      </p:sp>
      <p:pic>
        <p:nvPicPr>
          <p:cNvPr id="6" name="Content Placeholder 5" descr="Graphical user interface, application&#10;&#10;Description automatically generated">
            <a:extLst>
              <a:ext uri="{FF2B5EF4-FFF2-40B4-BE49-F238E27FC236}">
                <a16:creationId xmlns:a16="http://schemas.microsoft.com/office/drawing/2014/main" id="{12CEA2F0-CC6D-D44B-9C8B-DA7C4DD14882}"/>
              </a:ext>
            </a:extLst>
          </p:cNvPr>
          <p:cNvPicPr>
            <a:picLocks noGrp="1" noChangeAspect="1"/>
          </p:cNvPicPr>
          <p:nvPr>
            <p:ph idx="1"/>
          </p:nvPr>
        </p:nvPicPr>
        <p:blipFill>
          <a:blip r:embed="rId2" r:link="rId3"/>
          <a:stretch>
            <a:fillRect/>
          </a:stretch>
        </p:blipFill>
        <p:spPr>
          <a:xfrm>
            <a:off x="1072985" y="1136118"/>
            <a:ext cx="10188215" cy="5094108"/>
          </a:xfrm>
        </p:spPr>
      </p:pic>
      <p:sp>
        <p:nvSpPr>
          <p:cNvPr id="4" name="Slide Number Placeholder 3">
            <a:extLst>
              <a:ext uri="{FF2B5EF4-FFF2-40B4-BE49-F238E27FC236}">
                <a16:creationId xmlns:a16="http://schemas.microsoft.com/office/drawing/2014/main" id="{54E7D49B-1F8B-0D4C-8934-42AF75CF17DA}"/>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8" name="Picture 7" descr="Graphical user interface, chart&#10;&#10;Description automatically generated">
            <a:extLst>
              <a:ext uri="{FF2B5EF4-FFF2-40B4-BE49-F238E27FC236}">
                <a16:creationId xmlns:a16="http://schemas.microsoft.com/office/drawing/2014/main" id="{5DB0F12F-0ED4-984D-AF97-A56B7FB65F18}"/>
              </a:ext>
            </a:extLst>
          </p:cNvPr>
          <p:cNvPicPr>
            <a:picLocks noChangeAspect="1"/>
          </p:cNvPicPr>
          <p:nvPr/>
        </p:nvPicPr>
        <p:blipFill>
          <a:blip r:embed="rId4" r:link="rId5"/>
          <a:stretch>
            <a:fillRect/>
          </a:stretch>
        </p:blipFill>
        <p:spPr>
          <a:xfrm>
            <a:off x="1072985" y="1136118"/>
            <a:ext cx="10188216" cy="5094108"/>
          </a:xfrm>
          <a:prstGeom prst="rect">
            <a:avLst/>
          </a:prstGeom>
        </p:spPr>
      </p:pic>
      <p:pic>
        <p:nvPicPr>
          <p:cNvPr id="3" name="Picture 2">
            <a:extLst>
              <a:ext uri="{FF2B5EF4-FFF2-40B4-BE49-F238E27FC236}">
                <a16:creationId xmlns:a16="http://schemas.microsoft.com/office/drawing/2014/main" id="{76323C21-105C-6A44-93B9-3CC233184A02}"/>
              </a:ext>
            </a:extLst>
          </p:cNvPr>
          <p:cNvPicPr>
            <a:picLocks noChangeAspect="1"/>
          </p:cNvPicPr>
          <p:nvPr/>
        </p:nvPicPr>
        <p:blipFill>
          <a:blip r:embed="rId6"/>
          <a:stretch>
            <a:fillRect/>
          </a:stretch>
        </p:blipFill>
        <p:spPr>
          <a:xfrm>
            <a:off x="2152185" y="1325563"/>
            <a:ext cx="3371712" cy="1566096"/>
          </a:xfrm>
          <a:prstGeom prst="rect">
            <a:avLst/>
          </a:prstGeom>
        </p:spPr>
      </p:pic>
    </p:spTree>
    <p:extLst>
      <p:ext uri="{BB962C8B-B14F-4D97-AF65-F5344CB8AC3E}">
        <p14:creationId xmlns:p14="http://schemas.microsoft.com/office/powerpoint/2010/main" val="117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93596" y="0"/>
            <a:ext cx="10515600" cy="1325563"/>
          </a:xfrm>
        </p:spPr>
        <p:txBody>
          <a:bodyPr/>
          <a:lstStyle/>
          <a:p>
            <a:r>
              <a:rPr lang="en-US" dirty="0">
                <a:solidFill>
                  <a:schemeClr val="bg1"/>
                </a:solidFill>
              </a:rPr>
              <a:t>Fue</a:t>
            </a:r>
            <a:r>
              <a:rPr lang="en-US" dirty="0"/>
              <a:t>l Costs Are Still Elevated</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10424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05A7-FBD0-1443-964B-6AA96A4678B8}"/>
              </a:ext>
            </a:extLst>
          </p:cNvPr>
          <p:cNvSpPr>
            <a:spLocks noGrp="1"/>
          </p:cNvSpPr>
          <p:nvPr>
            <p:ph type="title"/>
          </p:nvPr>
        </p:nvSpPr>
        <p:spPr>
          <a:xfrm>
            <a:off x="771294" y="0"/>
            <a:ext cx="10515600" cy="1325563"/>
          </a:xfrm>
        </p:spPr>
        <p:txBody>
          <a:bodyPr/>
          <a:lstStyle/>
          <a:p>
            <a:r>
              <a:rPr lang="en-US" dirty="0">
                <a:solidFill>
                  <a:schemeClr val="bg1"/>
                </a:solidFill>
              </a:rPr>
              <a:t>Foo</a:t>
            </a:r>
            <a:r>
              <a:rPr lang="en-US" dirty="0"/>
              <a:t>d Costs Continue to Rise</a:t>
            </a:r>
          </a:p>
        </p:txBody>
      </p:sp>
      <p:pic>
        <p:nvPicPr>
          <p:cNvPr id="7" name="Content Placeholder 6">
            <a:extLst>
              <a:ext uri="{FF2B5EF4-FFF2-40B4-BE49-F238E27FC236}">
                <a16:creationId xmlns:a16="http://schemas.microsoft.com/office/drawing/2014/main" id="{AFA611C2-045A-AB40-9848-9D4A1FCF004F}"/>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DBF53E48-3241-F74A-96DB-ACC29DE0872C}"/>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3" name="TextBox 2">
            <a:extLst>
              <a:ext uri="{FF2B5EF4-FFF2-40B4-BE49-F238E27FC236}">
                <a16:creationId xmlns:a16="http://schemas.microsoft.com/office/drawing/2014/main" id="{5EA69CAD-9913-374F-B7A8-918D1B9137B6}"/>
              </a:ext>
            </a:extLst>
          </p:cNvPr>
          <p:cNvSpPr txBox="1"/>
          <p:nvPr/>
        </p:nvSpPr>
        <p:spPr>
          <a:xfrm>
            <a:off x="2322786" y="1954924"/>
            <a:ext cx="3363421" cy="646331"/>
          </a:xfrm>
          <a:prstGeom prst="rect">
            <a:avLst/>
          </a:prstGeom>
          <a:noFill/>
        </p:spPr>
        <p:txBody>
          <a:bodyPr wrap="none" rtlCol="0">
            <a:spAutoFit/>
          </a:bodyPr>
          <a:lstStyle/>
          <a:p>
            <a:r>
              <a:rPr lang="en-US" dirty="0"/>
              <a:t>Food at home: 		13.5</a:t>
            </a:r>
          </a:p>
          <a:p>
            <a:r>
              <a:rPr lang="en-US" dirty="0"/>
              <a:t>Food away from home:	  8.0</a:t>
            </a:r>
          </a:p>
        </p:txBody>
      </p:sp>
    </p:spTree>
    <p:extLst>
      <p:ext uri="{BB962C8B-B14F-4D97-AF65-F5344CB8AC3E}">
        <p14:creationId xmlns:p14="http://schemas.microsoft.com/office/powerpoint/2010/main" val="38783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B004D-673D-7D4C-A7E3-FB405CB6953D}"/>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3" name="Picture 2">
            <a:extLst>
              <a:ext uri="{FF2B5EF4-FFF2-40B4-BE49-F238E27FC236}">
                <a16:creationId xmlns:a16="http://schemas.microsoft.com/office/drawing/2014/main" id="{B0C8225D-F2EA-DC46-83B8-28CE97E514F5}"/>
              </a:ext>
            </a:extLst>
          </p:cNvPr>
          <p:cNvPicPr>
            <a:picLocks noChangeAspect="1"/>
          </p:cNvPicPr>
          <p:nvPr/>
        </p:nvPicPr>
        <p:blipFill>
          <a:blip r:embed="rId2"/>
          <a:stretch>
            <a:fillRect/>
          </a:stretch>
        </p:blipFill>
        <p:spPr>
          <a:xfrm>
            <a:off x="1035050" y="762000"/>
            <a:ext cx="10121900" cy="5334000"/>
          </a:xfrm>
          <a:prstGeom prst="rect">
            <a:avLst/>
          </a:prstGeom>
        </p:spPr>
      </p:pic>
      <p:sp>
        <p:nvSpPr>
          <p:cNvPr id="4" name="TextBox 3">
            <a:extLst>
              <a:ext uri="{FF2B5EF4-FFF2-40B4-BE49-F238E27FC236}">
                <a16:creationId xmlns:a16="http://schemas.microsoft.com/office/drawing/2014/main" id="{B6B2D780-7539-8F40-B7AA-F5F140FF7B4E}"/>
              </a:ext>
            </a:extLst>
          </p:cNvPr>
          <p:cNvSpPr txBox="1"/>
          <p:nvPr/>
        </p:nvSpPr>
        <p:spPr>
          <a:xfrm>
            <a:off x="10121326" y="6456851"/>
            <a:ext cx="1484830" cy="276999"/>
          </a:xfrm>
          <a:prstGeom prst="rect">
            <a:avLst/>
          </a:prstGeom>
          <a:noFill/>
        </p:spPr>
        <p:txBody>
          <a:bodyPr wrap="none" rtlCol="0">
            <a:spAutoFit/>
          </a:bodyPr>
          <a:lstStyle/>
          <a:p>
            <a:r>
              <a:rPr lang="en-US" sz="1200" dirty="0"/>
              <a:t>Source: Investopedia</a:t>
            </a:r>
          </a:p>
        </p:txBody>
      </p:sp>
    </p:spTree>
    <p:extLst>
      <p:ext uri="{BB962C8B-B14F-4D97-AF65-F5344CB8AC3E}">
        <p14:creationId xmlns:p14="http://schemas.microsoft.com/office/powerpoint/2010/main" val="2310098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9B0F-A0AE-744C-A6C0-1EBEA90332EF}"/>
              </a:ext>
            </a:extLst>
          </p:cNvPr>
          <p:cNvSpPr>
            <a:spLocks noGrp="1"/>
          </p:cNvSpPr>
          <p:nvPr>
            <p:ph type="title"/>
          </p:nvPr>
        </p:nvSpPr>
        <p:spPr>
          <a:xfrm>
            <a:off x="753792" y="0"/>
            <a:ext cx="10515600" cy="1325563"/>
          </a:xfrm>
        </p:spPr>
        <p:txBody>
          <a:bodyPr/>
          <a:lstStyle/>
          <a:p>
            <a:r>
              <a:rPr lang="en-US" dirty="0">
                <a:solidFill>
                  <a:schemeClr val="bg1"/>
                </a:solidFill>
              </a:rPr>
              <a:t>Spe</a:t>
            </a:r>
            <a:r>
              <a:rPr lang="en-US" dirty="0"/>
              <a:t>nding Patterns Changed - More Goods!</a:t>
            </a:r>
          </a:p>
        </p:txBody>
      </p:sp>
      <p:pic>
        <p:nvPicPr>
          <p:cNvPr id="6" name="Content Placeholder 5" descr="Chart, line chart&#10;&#10;Description automatically generated">
            <a:extLst>
              <a:ext uri="{FF2B5EF4-FFF2-40B4-BE49-F238E27FC236}">
                <a16:creationId xmlns:a16="http://schemas.microsoft.com/office/drawing/2014/main" id="{53E19C85-8D8B-7947-BF9C-DE16B8759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9E8A3A6E-F995-2847-90D3-02229EAA8B90}"/>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7" name="TextBox 6">
            <a:extLst>
              <a:ext uri="{FF2B5EF4-FFF2-40B4-BE49-F238E27FC236}">
                <a16:creationId xmlns:a16="http://schemas.microsoft.com/office/drawing/2014/main" id="{65A23926-A457-9C44-BB74-AE3EA13B39C6}"/>
              </a:ext>
            </a:extLst>
          </p:cNvPr>
          <p:cNvSpPr txBox="1"/>
          <p:nvPr/>
        </p:nvSpPr>
        <p:spPr>
          <a:xfrm>
            <a:off x="8257735" y="2180492"/>
            <a:ext cx="2616422" cy="646331"/>
          </a:xfrm>
          <a:prstGeom prst="rect">
            <a:avLst/>
          </a:prstGeom>
          <a:noFill/>
        </p:spPr>
        <p:txBody>
          <a:bodyPr wrap="none" rtlCol="0">
            <a:spAutoFit/>
          </a:bodyPr>
          <a:lstStyle/>
          <a:p>
            <a:r>
              <a:rPr lang="en-US" dirty="0"/>
              <a:t>Goods spending up 14.3%</a:t>
            </a:r>
          </a:p>
          <a:p>
            <a:r>
              <a:rPr lang="en-US" dirty="0"/>
              <a:t>- And coming down.</a:t>
            </a:r>
          </a:p>
        </p:txBody>
      </p:sp>
      <p:sp>
        <p:nvSpPr>
          <p:cNvPr id="8" name="TextBox 7">
            <a:extLst>
              <a:ext uri="{FF2B5EF4-FFF2-40B4-BE49-F238E27FC236}">
                <a16:creationId xmlns:a16="http://schemas.microsoft.com/office/drawing/2014/main" id="{4F9C169E-8399-F94F-A9D9-B17A3A23DB29}"/>
              </a:ext>
            </a:extLst>
          </p:cNvPr>
          <p:cNvSpPr txBox="1"/>
          <p:nvPr/>
        </p:nvSpPr>
        <p:spPr>
          <a:xfrm>
            <a:off x="8257735" y="3220087"/>
            <a:ext cx="2661819" cy="646331"/>
          </a:xfrm>
          <a:prstGeom prst="rect">
            <a:avLst/>
          </a:prstGeom>
          <a:noFill/>
        </p:spPr>
        <p:txBody>
          <a:bodyPr wrap="none" rtlCol="0">
            <a:spAutoFit/>
          </a:bodyPr>
          <a:lstStyle/>
          <a:p>
            <a:r>
              <a:rPr lang="en-US" dirty="0"/>
              <a:t>Services spending up 0.7%</a:t>
            </a:r>
          </a:p>
          <a:p>
            <a:r>
              <a:rPr lang="en-US" dirty="0"/>
              <a:t>- And going up.</a:t>
            </a:r>
          </a:p>
        </p:txBody>
      </p:sp>
      <p:sp>
        <p:nvSpPr>
          <p:cNvPr id="9" name="Oval 8">
            <a:extLst>
              <a:ext uri="{FF2B5EF4-FFF2-40B4-BE49-F238E27FC236}">
                <a16:creationId xmlns:a16="http://schemas.microsoft.com/office/drawing/2014/main" id="{FCBEAE1D-6AEB-DF4F-B7B7-A3D3B2896BC9}"/>
              </a:ext>
            </a:extLst>
          </p:cNvPr>
          <p:cNvSpPr/>
          <p:nvPr/>
        </p:nvSpPr>
        <p:spPr>
          <a:xfrm>
            <a:off x="7512148" y="1325563"/>
            <a:ext cx="436098" cy="3625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68E1DF-95B1-DF4A-A13E-79E7688ED8D4}"/>
              </a:ext>
            </a:extLst>
          </p:cNvPr>
          <p:cNvSpPr txBox="1"/>
          <p:nvPr/>
        </p:nvSpPr>
        <p:spPr>
          <a:xfrm>
            <a:off x="2598804" y="1626493"/>
            <a:ext cx="2670924" cy="646331"/>
          </a:xfrm>
          <a:prstGeom prst="rect">
            <a:avLst/>
          </a:prstGeom>
          <a:solidFill>
            <a:schemeClr val="bg1"/>
          </a:solidFill>
        </p:spPr>
        <p:txBody>
          <a:bodyPr wrap="none" rtlCol="0">
            <a:spAutoFit/>
          </a:bodyPr>
          <a:lstStyle/>
          <a:p>
            <a:r>
              <a:rPr lang="en-US" sz="3600" b="1" dirty="0"/>
              <a:t>Demand-Pull</a:t>
            </a:r>
          </a:p>
        </p:txBody>
      </p:sp>
    </p:spTree>
    <p:extLst>
      <p:ext uri="{BB962C8B-B14F-4D97-AF65-F5344CB8AC3E}">
        <p14:creationId xmlns:p14="http://schemas.microsoft.com/office/powerpoint/2010/main" val="39967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1D65-4E99-4D49-AED2-2191C898E127}"/>
              </a:ext>
            </a:extLst>
          </p:cNvPr>
          <p:cNvSpPr>
            <a:spLocks noGrp="1"/>
          </p:cNvSpPr>
          <p:nvPr>
            <p:ph type="title"/>
          </p:nvPr>
        </p:nvSpPr>
        <p:spPr/>
        <p:txBody>
          <a:bodyPr/>
          <a:lstStyle/>
          <a:p>
            <a:r>
              <a:rPr lang="en-US" dirty="0">
                <a:solidFill>
                  <a:schemeClr val="bg1"/>
                </a:solidFill>
              </a:rPr>
              <a:t>Infl</a:t>
            </a:r>
            <a:r>
              <a:rPr lang="en-US" dirty="0"/>
              <a:t>ation: Concentrated</a:t>
            </a:r>
          </a:p>
        </p:txBody>
      </p:sp>
      <p:pic>
        <p:nvPicPr>
          <p:cNvPr id="7" name="Content Placeholder 6" descr="Chart, line chart&#10;&#10;Description automatically generated">
            <a:extLst>
              <a:ext uri="{FF2B5EF4-FFF2-40B4-BE49-F238E27FC236}">
                <a16:creationId xmlns:a16="http://schemas.microsoft.com/office/drawing/2014/main" id="{D2CB956B-4BC5-8649-9607-DBA0282F2496}"/>
              </a:ext>
            </a:extLst>
          </p:cNvPr>
          <p:cNvPicPr>
            <a:picLocks noGrp="1" noChangeAspect="1"/>
          </p:cNvPicPr>
          <p:nvPr>
            <p:ph sz="half" idx="1"/>
          </p:nvPr>
        </p:nvPicPr>
        <p:blipFill>
          <a:blip r:embed="rId2" r:link="rId3"/>
          <a:stretch>
            <a:fillRect/>
          </a:stretch>
        </p:blipFill>
        <p:spPr>
          <a:xfrm>
            <a:off x="82882" y="1300163"/>
            <a:ext cx="5936918" cy="4319339"/>
          </a:xfrm>
        </p:spPr>
      </p:pic>
      <p:pic>
        <p:nvPicPr>
          <p:cNvPr id="9" name="Content Placeholder 8" descr="Chart, line chart&#10;&#10;Description automatically generated">
            <a:extLst>
              <a:ext uri="{FF2B5EF4-FFF2-40B4-BE49-F238E27FC236}">
                <a16:creationId xmlns:a16="http://schemas.microsoft.com/office/drawing/2014/main" id="{210C1134-5845-A140-A47C-1CE79172B90B}"/>
              </a:ext>
            </a:extLst>
          </p:cNvPr>
          <p:cNvPicPr>
            <a:picLocks noGrp="1" noChangeAspect="1"/>
          </p:cNvPicPr>
          <p:nvPr>
            <p:ph sz="half" idx="2"/>
          </p:nvPr>
        </p:nvPicPr>
        <p:blipFill>
          <a:blip r:embed="rId4" r:link="rId5"/>
          <a:stretch>
            <a:fillRect/>
          </a:stretch>
        </p:blipFill>
        <p:spPr>
          <a:xfrm>
            <a:off x="6172200" y="1325563"/>
            <a:ext cx="5936918" cy="4319339"/>
          </a:xfrm>
        </p:spPr>
      </p:pic>
      <p:sp>
        <p:nvSpPr>
          <p:cNvPr id="5" name="Slide Number Placeholder 4">
            <a:extLst>
              <a:ext uri="{FF2B5EF4-FFF2-40B4-BE49-F238E27FC236}">
                <a16:creationId xmlns:a16="http://schemas.microsoft.com/office/drawing/2014/main" id="{06650A23-B73A-FC48-BE6A-A6B6DE9EE5D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extBox 5">
            <a:extLst>
              <a:ext uri="{FF2B5EF4-FFF2-40B4-BE49-F238E27FC236}">
                <a16:creationId xmlns:a16="http://schemas.microsoft.com/office/drawing/2014/main" id="{2099E16D-83B5-2046-B0D4-F27B416F6617}"/>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10400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23A8-7FBD-FE4E-8CBD-8D17D401FD88}"/>
              </a:ext>
            </a:extLst>
          </p:cNvPr>
          <p:cNvSpPr>
            <a:spLocks noGrp="1"/>
          </p:cNvSpPr>
          <p:nvPr>
            <p:ph type="title"/>
          </p:nvPr>
        </p:nvSpPr>
        <p:spPr>
          <a:xfrm>
            <a:off x="723899" y="0"/>
            <a:ext cx="10515600" cy="1325563"/>
          </a:xfrm>
        </p:spPr>
        <p:txBody>
          <a:bodyPr/>
          <a:lstStyle/>
          <a:p>
            <a:r>
              <a:rPr lang="en-US" dirty="0">
                <a:solidFill>
                  <a:schemeClr val="bg1"/>
                </a:solidFill>
              </a:rPr>
              <a:t>Sup</a:t>
            </a:r>
            <a:r>
              <a:rPr lang="en-US" dirty="0"/>
              <a:t>ply Chains</a:t>
            </a:r>
          </a:p>
        </p:txBody>
      </p:sp>
      <p:sp>
        <p:nvSpPr>
          <p:cNvPr id="4" name="Slide Number Placeholder 3">
            <a:extLst>
              <a:ext uri="{FF2B5EF4-FFF2-40B4-BE49-F238E27FC236}">
                <a16:creationId xmlns:a16="http://schemas.microsoft.com/office/drawing/2014/main" id="{72828606-6940-2342-BAB8-215E2FC37C49}"/>
              </a:ext>
            </a:extLst>
          </p:cNvPr>
          <p:cNvSpPr>
            <a:spLocks noGrp="1"/>
          </p:cNvSpPr>
          <p:nvPr>
            <p:ph type="sldNum" sz="quarter" idx="12"/>
          </p:nvPr>
        </p:nvSpPr>
        <p:spPr/>
        <p:txBody>
          <a:bodyPr/>
          <a:lstStyle/>
          <a:p>
            <a:fld id="{D9F085D5-EC86-4F6A-B501-C1359CB39116}" type="slidenum">
              <a:rPr lang="en-GB" smtClean="0"/>
              <a:t>55</a:t>
            </a:fld>
            <a:endParaRPr lang="en-GB"/>
          </a:p>
        </p:txBody>
      </p:sp>
      <p:pic>
        <p:nvPicPr>
          <p:cNvPr id="12" name="Content Placeholder 11" descr="Chart&#10;&#10;Description automatically generated">
            <a:extLst>
              <a:ext uri="{FF2B5EF4-FFF2-40B4-BE49-F238E27FC236}">
                <a16:creationId xmlns:a16="http://schemas.microsoft.com/office/drawing/2014/main" id="{C42B8B70-0A9E-0543-9930-D1B7CBED860F}"/>
              </a:ext>
            </a:extLst>
          </p:cNvPr>
          <p:cNvPicPr>
            <a:picLocks noGrp="1" noChangeAspect="1"/>
          </p:cNvPicPr>
          <p:nvPr>
            <p:ph idx="1"/>
          </p:nvPr>
        </p:nvPicPr>
        <p:blipFill>
          <a:blip r:embed="rId2" r:link="rId3"/>
          <a:stretch>
            <a:fillRect/>
          </a:stretch>
        </p:blipFill>
        <p:spPr>
          <a:xfrm>
            <a:off x="1191337" y="1190596"/>
            <a:ext cx="10048162" cy="5024081"/>
          </a:xfrm>
        </p:spPr>
      </p:pic>
      <p:sp>
        <p:nvSpPr>
          <p:cNvPr id="13" name="TextBox 12">
            <a:extLst>
              <a:ext uri="{FF2B5EF4-FFF2-40B4-BE49-F238E27FC236}">
                <a16:creationId xmlns:a16="http://schemas.microsoft.com/office/drawing/2014/main" id="{E73A177B-34EB-5149-9428-D30C9623F06D}"/>
              </a:ext>
            </a:extLst>
          </p:cNvPr>
          <p:cNvSpPr txBox="1"/>
          <p:nvPr/>
        </p:nvSpPr>
        <p:spPr>
          <a:xfrm>
            <a:off x="4965132" y="4504571"/>
            <a:ext cx="2072555" cy="646331"/>
          </a:xfrm>
          <a:prstGeom prst="rect">
            <a:avLst/>
          </a:prstGeom>
          <a:solidFill>
            <a:schemeClr val="bg1"/>
          </a:solidFill>
        </p:spPr>
        <p:txBody>
          <a:bodyPr wrap="none" rtlCol="0">
            <a:spAutoFit/>
          </a:bodyPr>
          <a:lstStyle/>
          <a:p>
            <a:r>
              <a:rPr lang="en-US" sz="3600" b="1" dirty="0"/>
              <a:t>Cost-Push</a:t>
            </a:r>
          </a:p>
        </p:txBody>
      </p:sp>
    </p:spTree>
    <p:extLst>
      <p:ext uri="{BB962C8B-B14F-4D97-AF65-F5344CB8AC3E}">
        <p14:creationId xmlns:p14="http://schemas.microsoft.com/office/powerpoint/2010/main" val="28733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683D-0E7D-4F42-ABC8-0A5A3993D43C}"/>
              </a:ext>
            </a:extLst>
          </p:cNvPr>
          <p:cNvSpPr>
            <a:spLocks noGrp="1"/>
          </p:cNvSpPr>
          <p:nvPr>
            <p:ph type="title"/>
          </p:nvPr>
        </p:nvSpPr>
        <p:spPr>
          <a:xfrm>
            <a:off x="803475" y="0"/>
            <a:ext cx="10515600" cy="1325563"/>
          </a:xfrm>
        </p:spPr>
        <p:txBody>
          <a:bodyPr/>
          <a:lstStyle/>
          <a:p>
            <a:r>
              <a:rPr lang="en-US" dirty="0">
                <a:solidFill>
                  <a:schemeClr val="bg1"/>
                </a:solidFill>
              </a:rPr>
              <a:t>Cor</a:t>
            </a:r>
            <a:r>
              <a:rPr lang="en-US" dirty="0"/>
              <a:t>porations Have Pricing Power!</a:t>
            </a:r>
          </a:p>
        </p:txBody>
      </p:sp>
      <p:pic>
        <p:nvPicPr>
          <p:cNvPr id="6" name="Content Placeholder 5" descr="Chart, line chart&#10;&#10;Description automatically generated">
            <a:extLst>
              <a:ext uri="{FF2B5EF4-FFF2-40B4-BE49-F238E27FC236}">
                <a16:creationId xmlns:a16="http://schemas.microsoft.com/office/drawing/2014/main" id="{DF2A8DE8-1130-6E48-8290-5F01A818C97A}"/>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B19B57A6-A750-024E-8360-3BD512498194}"/>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7" name="TextBox 6">
            <a:extLst>
              <a:ext uri="{FF2B5EF4-FFF2-40B4-BE49-F238E27FC236}">
                <a16:creationId xmlns:a16="http://schemas.microsoft.com/office/drawing/2014/main" id="{3CE102AC-0519-DA40-BA52-BA53C23BDBAA}"/>
              </a:ext>
            </a:extLst>
          </p:cNvPr>
          <p:cNvSpPr txBox="1"/>
          <p:nvPr/>
        </p:nvSpPr>
        <p:spPr>
          <a:xfrm>
            <a:off x="5325979" y="1556084"/>
            <a:ext cx="2320059" cy="461665"/>
          </a:xfrm>
          <a:prstGeom prst="rect">
            <a:avLst/>
          </a:prstGeom>
          <a:solidFill>
            <a:schemeClr val="bg1"/>
          </a:solidFill>
        </p:spPr>
        <p:txBody>
          <a:bodyPr wrap="none" rtlCol="0">
            <a:spAutoFit/>
          </a:bodyPr>
          <a:lstStyle/>
          <a:p>
            <a:r>
              <a:rPr lang="en-US" sz="2400" dirty="0"/>
              <a:t>Corporate Profits</a:t>
            </a:r>
          </a:p>
        </p:txBody>
      </p:sp>
    </p:spTree>
    <p:extLst>
      <p:ext uri="{BB962C8B-B14F-4D97-AF65-F5344CB8AC3E}">
        <p14:creationId xmlns:p14="http://schemas.microsoft.com/office/powerpoint/2010/main" val="1997803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Spending patterns have changed dramatically.</a:t>
            </a:r>
          </a:p>
          <a:p>
            <a:r>
              <a:rPr lang="en-US" dirty="0"/>
              <a:t>Yes, there were supply chain issues that affected some areas in particular (e.g., computer chips).</a:t>
            </a:r>
          </a:p>
          <a:p>
            <a:r>
              <a:rPr lang="en-US" dirty="0"/>
              <a:t>But there was also too much total spending.</a:t>
            </a:r>
          </a:p>
          <a:p>
            <a:r>
              <a:rPr lang="en-US" dirty="0"/>
              <a:t>Fiscal stimulus led households to increase saving over 2021 by more than $2 trillion.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5852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solidFill>
                  <a:schemeClr val="accent1">
                    <a:lumMod val="75000"/>
                  </a:schemeClr>
                </a:solidFill>
              </a:rPr>
              <a:t>asure of Inflation Expectations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58</a:t>
            </a:fld>
            <a:endParaRPr lang="en-GB"/>
          </a:p>
        </p:txBody>
      </p:sp>
      <p:pic>
        <p:nvPicPr>
          <p:cNvPr id="11" name="Content Placeholder 10">
            <a:extLst>
              <a:ext uri="{FF2B5EF4-FFF2-40B4-BE49-F238E27FC236}">
                <a16:creationId xmlns:a16="http://schemas.microsoft.com/office/drawing/2014/main" id="{21E72156-AB9E-2546-A67F-D8C264526FBD}"/>
              </a:ext>
            </a:extLst>
          </p:cNvPr>
          <p:cNvPicPr>
            <a:picLocks noGrp="1" noChangeAspect="1"/>
          </p:cNvPicPr>
          <p:nvPr>
            <p:ph idx="1"/>
          </p:nvPr>
        </p:nvPicPr>
        <p:blipFill>
          <a:blip r:embed="rId2" r:link="rId3"/>
          <a:srcRect/>
          <a:stretch>
            <a:fillRect/>
          </a:stretch>
        </p:blipFill>
        <p:spPr>
          <a:xfrm>
            <a:off x="0" y="1480828"/>
            <a:ext cx="8702674" cy="4351337"/>
          </a:xfrm>
        </p:spPr>
      </p:pic>
      <p:sp>
        <p:nvSpPr>
          <p:cNvPr id="6" name="TextBox 5"/>
          <p:cNvSpPr txBox="1"/>
          <p:nvPr/>
        </p:nvSpPr>
        <p:spPr>
          <a:xfrm>
            <a:off x="7067000" y="3367904"/>
            <a:ext cx="4653582" cy="2585323"/>
          </a:xfrm>
          <a:prstGeom prst="rect">
            <a:avLst/>
          </a:prstGeom>
          <a:solidFill>
            <a:schemeClr val="bg1"/>
          </a:solidFill>
        </p:spPr>
        <p:txBody>
          <a:bodyPr wrap="none" rtlCol="0">
            <a:spAutoFit/>
          </a:bodyPr>
          <a:lstStyle/>
          <a:p>
            <a:r>
              <a:rPr lang="en-US" dirty="0">
                <a:solidFill>
                  <a:schemeClr val="accent1">
                    <a:lumMod val="75000"/>
                  </a:schemeClr>
                </a:solidFill>
              </a:rPr>
              <a:t>Breakeven Inflation Rate = Difference between </a:t>
            </a:r>
          </a:p>
          <a:p>
            <a:r>
              <a:rPr lang="en-US" dirty="0">
                <a:solidFill>
                  <a:schemeClr val="accent1">
                    <a:lumMod val="75000"/>
                  </a:schemeClr>
                </a:solidFill>
              </a:rPr>
              <a:t>nominal and real 5-year and 10-year Treasury </a:t>
            </a:r>
          </a:p>
          <a:p>
            <a:r>
              <a:rPr lang="en-US" dirty="0">
                <a:solidFill>
                  <a:schemeClr val="accent1">
                    <a:lumMod val="75000"/>
                  </a:schemeClr>
                </a:solidFill>
              </a:rPr>
              <a:t>constant maturity securities. </a:t>
            </a:r>
          </a:p>
          <a:p>
            <a:endParaRPr lang="en-US" dirty="0">
              <a:solidFill>
                <a:schemeClr val="accent1">
                  <a:lumMod val="75000"/>
                </a:schemeClr>
              </a:solidFill>
            </a:endParaRPr>
          </a:p>
          <a:p>
            <a:r>
              <a:rPr lang="en-US" dirty="0">
                <a:solidFill>
                  <a:schemeClr val="accent1">
                    <a:lumMod val="75000"/>
                  </a:schemeClr>
                </a:solidFill>
              </a:rPr>
              <a:t>Market participants expect around 2.4% </a:t>
            </a:r>
          </a:p>
          <a:p>
            <a:r>
              <a:rPr lang="en-US" dirty="0">
                <a:solidFill>
                  <a:schemeClr val="accent1">
                    <a:lumMod val="75000"/>
                  </a:schemeClr>
                </a:solidFill>
              </a:rPr>
              <a:t>inflation annually over the next 10 years and </a:t>
            </a:r>
          </a:p>
          <a:p>
            <a:r>
              <a:rPr lang="en-US" dirty="0">
                <a:solidFill>
                  <a:schemeClr val="accent1">
                    <a:lumMod val="75000"/>
                  </a:schemeClr>
                </a:solidFill>
              </a:rPr>
              <a:t>2.6% over the next 5 years. </a:t>
            </a:r>
          </a:p>
          <a:p>
            <a:endParaRPr lang="en-US" dirty="0">
              <a:solidFill>
                <a:schemeClr val="accent1">
                  <a:lumMod val="75000"/>
                </a:schemeClr>
              </a:solidFill>
            </a:endParaRPr>
          </a:p>
          <a:p>
            <a:r>
              <a:rPr lang="en-US" dirty="0">
                <a:solidFill>
                  <a:schemeClr val="accent1">
                    <a:lumMod val="75000"/>
                  </a:schemeClr>
                </a:solidFill>
              </a:rPr>
              <a:t>Inflation expectations are calming down.</a:t>
            </a:r>
          </a:p>
        </p:txBody>
      </p:sp>
    </p:spTree>
    <p:extLst>
      <p:ext uri="{BB962C8B-B14F-4D97-AF65-F5344CB8AC3E}">
        <p14:creationId xmlns:p14="http://schemas.microsoft.com/office/powerpoint/2010/main" val="592209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279354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18280" y="1325563"/>
            <a:ext cx="10955440" cy="4351338"/>
          </a:xfrm>
        </p:spPr>
        <p:txBody>
          <a:bodyPr/>
          <a:lstStyle/>
          <a:p>
            <a:pPr>
              <a:spcAft>
                <a:spcPts val="1000"/>
              </a:spcAft>
            </a:pPr>
            <a:r>
              <a:rPr lang="en-US" dirty="0"/>
              <a:t>Contemporary Economic Policy</a:t>
            </a:r>
          </a:p>
          <a:p>
            <a:pPr lvl="1">
              <a:spcAft>
                <a:spcPts val="1000"/>
              </a:spcAft>
            </a:pPr>
            <a:r>
              <a:rPr lang="en-US" b="1" dirty="0"/>
              <a:t>Week 1 (10/6):	U.S. Economic Update (Jon </a:t>
            </a:r>
            <a:r>
              <a:rPr lang="en-US" b="1" dirty="0" err="1"/>
              <a:t>Haveman</a:t>
            </a:r>
            <a:r>
              <a:rPr lang="en-US" b="1" dirty="0"/>
              <a:t>, NEED)</a:t>
            </a:r>
          </a:p>
          <a:p>
            <a:pPr lvl="1">
              <a:spcAft>
                <a:spcPts val="1000"/>
              </a:spcAft>
            </a:pPr>
            <a:r>
              <a:rPr lang="en-US" dirty="0"/>
              <a:t>Week 2 (10/13):	Trade and Globalization (Alan Deardorff, University of Michigan)</a:t>
            </a:r>
          </a:p>
          <a:p>
            <a:pPr lvl="1">
              <a:spcAft>
                <a:spcPts val="1000"/>
              </a:spcAft>
            </a:pPr>
            <a:r>
              <a:rPr lang="en-US" dirty="0"/>
              <a:t>Week 3 (10/20): Autonomous Vehicles (Jon </a:t>
            </a:r>
            <a:r>
              <a:rPr lang="en-US" dirty="0" err="1"/>
              <a:t>Haveman</a:t>
            </a:r>
            <a:r>
              <a:rPr lang="en-US" dirty="0"/>
              <a:t>, NEED)</a:t>
            </a:r>
          </a:p>
          <a:p>
            <a:pPr lvl="1">
              <a:spcAft>
                <a:spcPts val="1000"/>
              </a:spcAft>
            </a:pPr>
            <a:r>
              <a:rPr lang="en-US" dirty="0"/>
              <a:t>Week 4 (10/27):	Economic Inequality (Chris Herrington, VCU)</a:t>
            </a:r>
          </a:p>
          <a:p>
            <a:pPr lvl="1">
              <a:spcAft>
                <a:spcPts val="1000"/>
              </a:spcAft>
            </a:pPr>
            <a:r>
              <a:rPr lang="en-US" dirty="0"/>
              <a:t>Week 5 (11/3):	The Black-White Wealth Gap (Jon </a:t>
            </a:r>
            <a:r>
              <a:rPr lang="en-US" dirty="0" err="1"/>
              <a:t>Haveman</a:t>
            </a:r>
            <a:r>
              <a:rPr lang="en-US" dirty="0"/>
              <a:t>, NEED)</a:t>
            </a:r>
          </a:p>
          <a:p>
            <a:pPr lvl="1">
              <a:spcAft>
                <a:spcPts val="1000"/>
              </a:spcAft>
            </a:pPr>
            <a:r>
              <a:rPr lang="en-US" dirty="0"/>
              <a:t>Week 6 (11/10):	Trade Deficits and Exchange Rates (Alan Deardorff, UM)</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2612177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768751" y="0"/>
            <a:ext cx="10515600" cy="1325563"/>
          </a:xfrm>
        </p:spPr>
        <p:txBody>
          <a:bodyPr/>
          <a:lstStyle/>
          <a:p>
            <a:r>
              <a:rPr lang="en-US" dirty="0">
                <a:solidFill>
                  <a:schemeClr val="bg1"/>
                </a:solidFill>
              </a:rPr>
              <a:t>Fed</a:t>
            </a:r>
            <a:r>
              <a:rPr lang="en-US" dirty="0"/>
              <a:t>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a:srcRect/>
          <a:stretch/>
        </p:blipFill>
        <p:spPr>
          <a:xfrm>
            <a:off x="224155" y="1325563"/>
            <a:ext cx="11743689" cy="4496503"/>
          </a:xfrm>
          <a:prstGeom prst="rect">
            <a:avLst/>
          </a:prstGeom>
        </p:spPr>
      </p:pic>
      <p:sp>
        <p:nvSpPr>
          <p:cNvPr id="5" name="TextBox 4">
            <a:extLst>
              <a:ext uri="{FF2B5EF4-FFF2-40B4-BE49-F238E27FC236}">
                <a16:creationId xmlns:a16="http://schemas.microsoft.com/office/drawing/2014/main" id="{21273DDA-508D-456F-401F-F97C6DF015D2}"/>
              </a:ext>
            </a:extLst>
          </p:cNvPr>
          <p:cNvSpPr txBox="1"/>
          <p:nvPr/>
        </p:nvSpPr>
        <p:spPr>
          <a:xfrm>
            <a:off x="7837714" y="2641600"/>
            <a:ext cx="3073855" cy="584775"/>
          </a:xfrm>
          <a:prstGeom prst="rect">
            <a:avLst/>
          </a:prstGeom>
          <a:noFill/>
        </p:spPr>
        <p:txBody>
          <a:bodyPr wrap="none" rtlCol="0">
            <a:spAutoFit/>
          </a:bodyPr>
          <a:lstStyle/>
          <a:p>
            <a:r>
              <a:rPr lang="en-US" sz="3200" dirty="0"/>
              <a:t>Just raised to: 3%</a:t>
            </a:r>
          </a:p>
        </p:txBody>
      </p:sp>
      <p:sp>
        <p:nvSpPr>
          <p:cNvPr id="6" name="TextBox 5">
            <a:extLst>
              <a:ext uri="{FF2B5EF4-FFF2-40B4-BE49-F238E27FC236}">
                <a16:creationId xmlns:a16="http://schemas.microsoft.com/office/drawing/2014/main" id="{DFE1543B-0065-D04A-AAD6-05A8ECB3A835}"/>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spTree>
    <p:extLst>
      <p:ext uri="{BB962C8B-B14F-4D97-AF65-F5344CB8AC3E}">
        <p14:creationId xmlns:p14="http://schemas.microsoft.com/office/powerpoint/2010/main" val="3579865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F649-CF95-E546-A283-6CED117989DA}"/>
              </a:ext>
            </a:extLst>
          </p:cNvPr>
          <p:cNvSpPr>
            <a:spLocks noGrp="1"/>
          </p:cNvSpPr>
          <p:nvPr>
            <p:ph type="title"/>
          </p:nvPr>
        </p:nvSpPr>
        <p:spPr>
          <a:xfrm>
            <a:off x="749791" y="0"/>
            <a:ext cx="10515600" cy="1325563"/>
          </a:xfrm>
        </p:spPr>
        <p:txBody>
          <a:bodyPr/>
          <a:lstStyle/>
          <a:p>
            <a:r>
              <a:rPr lang="en-US" dirty="0">
                <a:solidFill>
                  <a:schemeClr val="bg1"/>
                </a:solidFill>
              </a:rPr>
              <a:t>Imp</a:t>
            </a:r>
            <a:r>
              <a:rPr lang="en-US" dirty="0"/>
              <a:t>lications for Demand</a:t>
            </a:r>
          </a:p>
        </p:txBody>
      </p:sp>
      <p:sp>
        <p:nvSpPr>
          <p:cNvPr id="3" name="Content Placeholder 2">
            <a:extLst>
              <a:ext uri="{FF2B5EF4-FFF2-40B4-BE49-F238E27FC236}">
                <a16:creationId xmlns:a16="http://schemas.microsoft.com/office/drawing/2014/main" id="{3C73AB2B-C671-A34D-AC1D-6EE66D950907}"/>
              </a:ext>
            </a:extLst>
          </p:cNvPr>
          <p:cNvSpPr>
            <a:spLocks noGrp="1"/>
          </p:cNvSpPr>
          <p:nvPr>
            <p:ph idx="1"/>
          </p:nvPr>
        </p:nvSpPr>
        <p:spPr/>
        <p:txBody>
          <a:bodyPr/>
          <a:lstStyle/>
          <a:p>
            <a:r>
              <a:rPr lang="en-US" dirty="0"/>
              <a:t>Investment borrowing</a:t>
            </a:r>
          </a:p>
          <a:p>
            <a:r>
              <a:rPr lang="en-US" dirty="0"/>
              <a:t>Home loans – tied to 10-year Treasury</a:t>
            </a:r>
          </a:p>
          <a:p>
            <a:r>
              <a:rPr lang="en-US" dirty="0"/>
              <a:t>Car loans</a:t>
            </a:r>
          </a:p>
          <a:p>
            <a:r>
              <a:rPr lang="en-US" dirty="0"/>
              <a:t>Credit cards</a:t>
            </a:r>
          </a:p>
          <a:p>
            <a:r>
              <a:rPr lang="en-US" dirty="0"/>
              <a:t>Savings accounts – positive</a:t>
            </a:r>
          </a:p>
          <a:p>
            <a:r>
              <a:rPr lang="en-US" dirty="0"/>
              <a:t>And more….</a:t>
            </a:r>
          </a:p>
        </p:txBody>
      </p:sp>
      <p:sp>
        <p:nvSpPr>
          <p:cNvPr id="4" name="Slide Number Placeholder 3">
            <a:extLst>
              <a:ext uri="{FF2B5EF4-FFF2-40B4-BE49-F238E27FC236}">
                <a16:creationId xmlns:a16="http://schemas.microsoft.com/office/drawing/2014/main" id="{5818B984-42BC-8641-A55F-ADCEBA1906FE}"/>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4177696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71F1-2249-1441-8FA5-7ABFAF7F3030}"/>
              </a:ext>
            </a:extLst>
          </p:cNvPr>
          <p:cNvSpPr>
            <a:spLocks noGrp="1"/>
          </p:cNvSpPr>
          <p:nvPr>
            <p:ph type="title"/>
          </p:nvPr>
        </p:nvSpPr>
        <p:spPr>
          <a:xfrm>
            <a:off x="872925" y="0"/>
            <a:ext cx="10515600" cy="1325563"/>
          </a:xfrm>
        </p:spPr>
        <p:txBody>
          <a:bodyPr/>
          <a:lstStyle/>
          <a:p>
            <a:r>
              <a:rPr lang="en-US" dirty="0">
                <a:solidFill>
                  <a:schemeClr val="bg1"/>
                </a:solidFill>
              </a:rPr>
              <a:t>Tre</a:t>
            </a:r>
            <a:r>
              <a:rPr lang="en-US" dirty="0"/>
              <a:t>asuries</a:t>
            </a:r>
          </a:p>
        </p:txBody>
      </p:sp>
      <p:sp>
        <p:nvSpPr>
          <p:cNvPr id="4" name="Slide Number Placeholder 3">
            <a:extLst>
              <a:ext uri="{FF2B5EF4-FFF2-40B4-BE49-F238E27FC236}">
                <a16:creationId xmlns:a16="http://schemas.microsoft.com/office/drawing/2014/main" id="{BED3DF6E-3455-3242-A5BE-1ACFBEFA0607}"/>
              </a:ext>
            </a:extLst>
          </p:cNvPr>
          <p:cNvSpPr>
            <a:spLocks noGrp="1"/>
          </p:cNvSpPr>
          <p:nvPr>
            <p:ph type="sldNum" sz="quarter" idx="12"/>
          </p:nvPr>
        </p:nvSpPr>
        <p:spPr/>
        <p:txBody>
          <a:bodyPr/>
          <a:lstStyle/>
          <a:p>
            <a:fld id="{D9F085D5-EC86-4F6A-B501-C1359CB39116}" type="slidenum">
              <a:rPr lang="en-GB" smtClean="0"/>
              <a:t>62</a:t>
            </a:fld>
            <a:endParaRPr lang="en-GB"/>
          </a:p>
        </p:txBody>
      </p:sp>
      <p:pic>
        <p:nvPicPr>
          <p:cNvPr id="8" name="Content Placeholder 7">
            <a:extLst>
              <a:ext uri="{FF2B5EF4-FFF2-40B4-BE49-F238E27FC236}">
                <a16:creationId xmlns:a16="http://schemas.microsoft.com/office/drawing/2014/main" id="{61F6AEA0-59D4-1E48-8EAA-529745308464}"/>
              </a:ext>
            </a:extLst>
          </p:cNvPr>
          <p:cNvPicPr>
            <a:picLocks noGrp="1" noChangeAspect="1"/>
          </p:cNvPicPr>
          <p:nvPr>
            <p:ph idx="1"/>
          </p:nvPr>
        </p:nvPicPr>
        <p:blipFill>
          <a:blip r:embed="rId3" r:link="rId4"/>
          <a:srcRect/>
          <a:stretch>
            <a:fillRect/>
          </a:stretch>
        </p:blipFill>
        <p:spPr>
          <a:xfrm>
            <a:off x="1066800" y="1201026"/>
            <a:ext cx="10058400" cy="5029200"/>
          </a:xfrm>
        </p:spPr>
      </p:pic>
    </p:spTree>
    <p:extLst>
      <p:ext uri="{BB962C8B-B14F-4D97-AF65-F5344CB8AC3E}">
        <p14:creationId xmlns:p14="http://schemas.microsoft.com/office/powerpoint/2010/main" val="1734485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8AE-6B33-1E46-901B-86647EC97212}"/>
              </a:ext>
            </a:extLst>
          </p:cNvPr>
          <p:cNvSpPr>
            <a:spLocks noGrp="1"/>
          </p:cNvSpPr>
          <p:nvPr>
            <p:ph type="title"/>
          </p:nvPr>
        </p:nvSpPr>
        <p:spPr>
          <a:xfrm>
            <a:off x="806668" y="0"/>
            <a:ext cx="10515600" cy="1325563"/>
          </a:xfrm>
        </p:spPr>
        <p:txBody>
          <a:bodyPr/>
          <a:lstStyle/>
          <a:p>
            <a:r>
              <a:rPr lang="en-US" dirty="0">
                <a:solidFill>
                  <a:schemeClr val="bg1"/>
                </a:solidFill>
              </a:rPr>
              <a:t>Mo</a:t>
            </a:r>
            <a:r>
              <a:rPr lang="en-US" dirty="0"/>
              <a:t>rtgage Rates</a:t>
            </a:r>
          </a:p>
        </p:txBody>
      </p:sp>
      <p:sp>
        <p:nvSpPr>
          <p:cNvPr id="4" name="Slide Number Placeholder 3">
            <a:extLst>
              <a:ext uri="{FF2B5EF4-FFF2-40B4-BE49-F238E27FC236}">
                <a16:creationId xmlns:a16="http://schemas.microsoft.com/office/drawing/2014/main" id="{0922432B-E759-C04C-9BE5-266897CB88A8}"/>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6" name="Picture 5">
            <a:extLst>
              <a:ext uri="{FF2B5EF4-FFF2-40B4-BE49-F238E27FC236}">
                <a16:creationId xmlns:a16="http://schemas.microsoft.com/office/drawing/2014/main" id="{74ED5679-8139-0F44-A40C-BC27E9F4DD33}"/>
              </a:ext>
            </a:extLst>
          </p:cNvPr>
          <p:cNvPicPr>
            <a:picLocks noChangeAspect="1"/>
          </p:cNvPicPr>
          <p:nvPr/>
        </p:nvPicPr>
        <p:blipFill>
          <a:blip r:embed="rId3" r:link="rId4"/>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6282133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4664-FC0B-752A-BEC6-15CD9512FF80}"/>
              </a:ext>
            </a:extLst>
          </p:cNvPr>
          <p:cNvSpPr>
            <a:spLocks noGrp="1"/>
          </p:cNvSpPr>
          <p:nvPr>
            <p:ph type="title"/>
          </p:nvPr>
        </p:nvSpPr>
        <p:spPr>
          <a:ln w="28575">
            <a:noFill/>
          </a:ln>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F8D5F203-97A0-659E-B5A8-1A2A42606968}"/>
              </a:ext>
            </a:extLst>
          </p:cNvPr>
          <p:cNvSpPr>
            <a:spLocks noGrp="1"/>
          </p:cNvSpPr>
          <p:nvPr>
            <p:ph idx="1"/>
          </p:nvPr>
        </p:nvSpPr>
        <p:spPr>
          <a:xfrm>
            <a:off x="838200" y="1570730"/>
            <a:ext cx="10678610" cy="4351338"/>
          </a:xfrm>
          <a:ln>
            <a:noFill/>
          </a:ln>
        </p:spPr>
        <p:txBody>
          <a:bodyPr>
            <a:normAutofit fontScale="92500" lnSpcReduction="20000"/>
          </a:bodyPr>
          <a:lstStyle/>
          <a:p>
            <a:r>
              <a:rPr lang="en-US" dirty="0"/>
              <a:t>Is a recession on the horizon? </a:t>
            </a:r>
          </a:p>
          <a:p>
            <a:pPr lvl="1"/>
            <a:r>
              <a:rPr lang="en-US" dirty="0"/>
              <a:t>Larry Summers, Jamie </a:t>
            </a:r>
            <a:r>
              <a:rPr lang="en-US" dirty="0" err="1"/>
              <a:t>Dimon</a:t>
            </a:r>
            <a:r>
              <a:rPr lang="en-US" dirty="0"/>
              <a:t>, and Elon Musk are worried about a recession.</a:t>
            </a:r>
          </a:p>
          <a:p>
            <a:pPr lvl="1"/>
            <a:r>
              <a:rPr lang="en-US" dirty="0"/>
              <a:t>While the chances of slipping into a recession have increased, I think on many dimensions the economy is doing quite well.</a:t>
            </a:r>
          </a:p>
          <a:p>
            <a:pPr lvl="2"/>
            <a:r>
              <a:rPr lang="en-US" dirty="0"/>
              <a:t>Consumer’s have been driving the recovery, and consumer’s account for two-thirds of GDP.</a:t>
            </a:r>
          </a:p>
          <a:p>
            <a:pPr lvl="2"/>
            <a:r>
              <a:rPr lang="en-US" dirty="0"/>
              <a:t>Job creation remains robust – 315k </a:t>
            </a:r>
            <a:r>
              <a:rPr lang="en-US"/>
              <a:t>in August.</a:t>
            </a:r>
            <a:endParaRPr lang="en-US" dirty="0"/>
          </a:p>
          <a:p>
            <a:pPr marL="914400" lvl="2" indent="0">
              <a:buNone/>
            </a:pPr>
            <a:endParaRPr lang="en-US" dirty="0"/>
          </a:p>
          <a:p>
            <a:r>
              <a:rPr lang="en-US" dirty="0"/>
              <a:t>What about GDP? </a:t>
            </a:r>
          </a:p>
          <a:p>
            <a:pPr lvl="1"/>
            <a:r>
              <a:rPr lang="en-US" dirty="0"/>
              <a:t>2022:Q1 was -1.6%, 2022:Q2 was -0.6.</a:t>
            </a:r>
          </a:p>
          <a:p>
            <a:pPr lvl="1"/>
            <a:r>
              <a:rPr lang="en-US" dirty="0"/>
              <a:t>Much of this lower growth was driven by lower inventory.</a:t>
            </a:r>
          </a:p>
          <a:p>
            <a:pPr lvl="2"/>
            <a:r>
              <a:rPr lang="en-US" dirty="0"/>
              <a:t>Inventories led GDP growth in 2021:Q4, didn’t sell, so production in Q1&amp;Q2 fell.</a:t>
            </a:r>
          </a:p>
          <a:p>
            <a:pPr lvl="1"/>
            <a:r>
              <a:rPr lang="en-US" dirty="0"/>
              <a:t>Housing markets – very tightly linked to interest rates – softened … A LOT.</a:t>
            </a:r>
          </a:p>
          <a:p>
            <a:pPr lvl="1"/>
            <a:r>
              <a:rPr lang="en-US" dirty="0"/>
              <a:t>Government spending is falling.</a:t>
            </a:r>
          </a:p>
        </p:txBody>
      </p:sp>
    </p:spTree>
    <p:extLst>
      <p:ext uri="{BB962C8B-B14F-4D97-AF65-F5344CB8AC3E}">
        <p14:creationId xmlns:p14="http://schemas.microsoft.com/office/powerpoint/2010/main" val="7981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dissolve">
                                      <p:cBhvr>
                                        <p:cTn id="48" dur="500"/>
                                        <p:tgtEl>
                                          <p:spTgt spid="3">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dissolv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Alan Deardorff, University </a:t>
            </a:r>
            <a:r>
              <a:rPr lang="en-US"/>
              <a:t>of Michigan</a:t>
            </a:r>
            <a:endParaRPr lang="en-US" dirty="0"/>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2332409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66</a:t>
            </a:fld>
            <a:endParaRPr lang="en-GB" dirty="0"/>
          </a:p>
        </p:txBody>
      </p:sp>
    </p:spTree>
    <p:extLst>
      <p:ext uri="{BB962C8B-B14F-4D97-AF65-F5344CB8AC3E}">
        <p14:creationId xmlns:p14="http://schemas.microsoft.com/office/powerpoint/2010/main" val="418083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26537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164850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324944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905106" y="0"/>
            <a:ext cx="10515600" cy="1325563"/>
          </a:xfrm>
        </p:spPr>
        <p:txBody>
          <a:bodyPr/>
          <a:lstStyle/>
          <a:p>
            <a:r>
              <a:rPr lang="en-US" dirty="0">
                <a:solidFill>
                  <a:schemeClr val="bg1"/>
                </a:solidFill>
              </a:rPr>
              <a:t>Inc</a:t>
            </a:r>
            <a:r>
              <a:rPr lang="en-US" dirty="0"/>
              <a:t>ome Inequality: Share of Top 10%</a:t>
            </a:r>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9</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27978866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17757</TotalTime>
  <Words>2153</Words>
  <Application>Microsoft Macintosh PowerPoint</Application>
  <PresentationFormat>Widescreen</PresentationFormat>
  <Paragraphs>393</Paragraphs>
  <Slides>67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 Course Outline</vt:lpstr>
      <vt:lpstr>Trade: Bicycle Supply Chain</vt:lpstr>
      <vt:lpstr>Autonomous Vehicles</vt:lpstr>
      <vt:lpstr>Income Inequality: Share of Top 10%</vt:lpstr>
      <vt:lpstr>The B-W Wealth Gap</vt:lpstr>
      <vt:lpstr>Trade Deficits and Exchange Rates</vt:lpstr>
      <vt:lpstr>Submitting Questions</vt:lpstr>
      <vt:lpstr>PowerPoint Presentation</vt:lpstr>
      <vt:lpstr>Credits and Disclaimer</vt:lpstr>
      <vt:lpstr>Outline</vt:lpstr>
      <vt:lpstr>Some Basic Statistics</vt:lpstr>
      <vt:lpstr>U.S. Economy in Global Perspective</vt:lpstr>
      <vt:lpstr> Composition of the U.S. Economy: 2020</vt:lpstr>
      <vt:lpstr> Composition of the U.S. Economy: Employment</vt:lpstr>
      <vt:lpstr>Employment in Palm Beach County</vt:lpstr>
      <vt:lpstr>Recession(?)</vt:lpstr>
      <vt:lpstr>Headline:</vt:lpstr>
      <vt:lpstr>GDP: Quarterly Growth</vt:lpstr>
      <vt:lpstr>GDP Trajectory: Pandemic Plunge!</vt:lpstr>
      <vt:lpstr>What Is “Accounting” for the Decline?</vt:lpstr>
      <vt:lpstr>Recession?  Two Quarters….</vt:lpstr>
      <vt:lpstr> Contribution to GDP Growth: Consumption</vt:lpstr>
      <vt:lpstr> Contribution to GDP Growth: Inventories</vt:lpstr>
      <vt:lpstr>Industrial Production (Manuf, Util, Mining)</vt:lpstr>
      <vt:lpstr>Monthly Changes in Nonfarm Employment</vt:lpstr>
      <vt:lpstr>Monthly Changes in Nonfarm Employment</vt:lpstr>
      <vt:lpstr>Employment Gap</vt:lpstr>
      <vt:lpstr>Low Wage Employment is Lagging</vt:lpstr>
      <vt:lpstr>Stimulus Payments Saved Low Wage Workers</vt:lpstr>
      <vt:lpstr>Where Have All the Workers Gone?</vt:lpstr>
      <vt:lpstr>Some Explanations</vt:lpstr>
      <vt:lpstr>How Are Things Where You Are?</vt:lpstr>
      <vt:lpstr>Inflation</vt:lpstr>
      <vt:lpstr>Inflation: Latest Figures</vt:lpstr>
      <vt:lpstr>Which Prices?</vt:lpstr>
      <vt:lpstr>Summing Up The US Economy</vt:lpstr>
      <vt:lpstr>Global Evidence</vt:lpstr>
      <vt:lpstr>Inflation: Not just a US Problem</vt:lpstr>
      <vt:lpstr>Import Prices Are Elevated</vt:lpstr>
      <vt:lpstr>GDP: U.S. Stands Out, But Not Alone</vt:lpstr>
      <vt:lpstr>Global Summary</vt:lpstr>
      <vt:lpstr>Inflation: A Closer Look</vt:lpstr>
      <vt:lpstr>Inflation – Climbing! Or Turning Around?</vt:lpstr>
      <vt:lpstr>Gas Prices: National Average at the Pump</vt:lpstr>
      <vt:lpstr>Fuel Costs Are Still Elevated</vt:lpstr>
      <vt:lpstr>Food Costs Continue to Rise</vt:lpstr>
      <vt:lpstr>PowerPoint Presentation</vt:lpstr>
      <vt:lpstr>Spending Patterns Changed - More Goods!</vt:lpstr>
      <vt:lpstr>Inflation: Concentrated</vt:lpstr>
      <vt:lpstr>Supply Chains</vt:lpstr>
      <vt:lpstr>Corporations Have Pricing Power!</vt:lpstr>
      <vt:lpstr>My Diagnosis for the Uptick in Inflation </vt:lpstr>
      <vt:lpstr>Measure of Inflation Expectations</vt:lpstr>
      <vt:lpstr>What’s the Fed Doing About It?</vt:lpstr>
      <vt:lpstr>Federal Funds Rate</vt:lpstr>
      <vt:lpstr>Implications for Demand</vt:lpstr>
      <vt:lpstr>Treasuries</vt:lpstr>
      <vt:lpstr>Mortgage Rates</vt:lpstr>
      <vt:lpstr>Takeaways</vt:lpstr>
      <vt:lpstr>Trade: Alan Deardorff, University of Michigan</vt:lpstr>
      <vt:lpstr> Thank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358</cp:revision>
  <cp:lastPrinted>2022-09-23T17:26:15Z</cp:lastPrinted>
  <dcterms:created xsi:type="dcterms:W3CDTF">2017-05-03T22:30:38Z</dcterms:created>
  <dcterms:modified xsi:type="dcterms:W3CDTF">2022-10-06T18:18:09Z</dcterms:modified>
</cp:coreProperties>
</file>