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10"/>
  </p:notesMasterIdLst>
  <p:sldIdLst>
    <p:sldId id="1026" r:id="rId2"/>
    <p:sldId id="328" r:id="rId3"/>
    <p:sldId id="3935" r:id="rId4"/>
    <p:sldId id="1029" r:id="rId5"/>
    <p:sldId id="4001" r:id="rId6"/>
    <p:sldId id="4084" r:id="rId7"/>
    <p:sldId id="4070" r:id="rId8"/>
    <p:sldId id="4099" r:id="rId9"/>
    <p:sldId id="1148" r:id="rId10"/>
    <p:sldId id="4100" r:id="rId11"/>
    <p:sldId id="437" r:id="rId12"/>
    <p:sldId id="1169" r:id="rId13"/>
    <p:sldId id="3970" r:id="rId14"/>
    <p:sldId id="1091" r:id="rId15"/>
    <p:sldId id="4101" r:id="rId16"/>
    <p:sldId id="3943" r:id="rId17"/>
    <p:sldId id="3997" r:id="rId18"/>
    <p:sldId id="4075" r:id="rId19"/>
    <p:sldId id="4102" r:id="rId20"/>
    <p:sldId id="4054" r:id="rId21"/>
    <p:sldId id="3981" r:id="rId22"/>
    <p:sldId id="4103" r:id="rId23"/>
    <p:sldId id="1166" r:id="rId24"/>
    <p:sldId id="3982" r:id="rId25"/>
    <p:sldId id="4080" r:id="rId26"/>
    <p:sldId id="4081" r:id="rId27"/>
    <p:sldId id="3946" r:id="rId28"/>
    <p:sldId id="317" r:id="rId29"/>
    <p:sldId id="369" r:id="rId30"/>
    <p:sldId id="1181" r:id="rId31"/>
    <p:sldId id="3886" r:id="rId32"/>
    <p:sldId id="3947" r:id="rId33"/>
    <p:sldId id="4035" r:id="rId34"/>
    <p:sldId id="3948" r:id="rId35"/>
    <p:sldId id="354" r:id="rId36"/>
    <p:sldId id="4073" r:id="rId37"/>
    <p:sldId id="4139" r:id="rId38"/>
    <p:sldId id="278" r:id="rId39"/>
    <p:sldId id="4078" r:id="rId40"/>
    <p:sldId id="3855" r:id="rId41"/>
    <p:sldId id="372" r:id="rId42"/>
    <p:sldId id="4094" r:id="rId43"/>
    <p:sldId id="1076" r:id="rId44"/>
    <p:sldId id="1761" r:id="rId45"/>
    <p:sldId id="4082" r:id="rId46"/>
    <p:sldId id="4055" r:id="rId47"/>
    <p:sldId id="3825" r:id="rId48"/>
    <p:sldId id="4097" r:id="rId49"/>
    <p:sldId id="4056" r:id="rId50"/>
    <p:sldId id="338" r:id="rId51"/>
    <p:sldId id="292" r:id="rId52"/>
    <p:sldId id="4057" r:id="rId53"/>
    <p:sldId id="293" r:id="rId54"/>
    <p:sldId id="4063" r:id="rId55"/>
    <p:sldId id="4089" r:id="rId56"/>
    <p:sldId id="4062" r:id="rId57"/>
    <p:sldId id="3985" r:id="rId58"/>
    <p:sldId id="4012" r:id="rId59"/>
    <p:sldId id="4140" r:id="rId60"/>
    <p:sldId id="4058" r:id="rId61"/>
    <p:sldId id="360" r:id="rId62"/>
    <p:sldId id="4038" r:id="rId63"/>
    <p:sldId id="4007" r:id="rId64"/>
    <p:sldId id="4005" r:id="rId65"/>
    <p:sldId id="4169" r:id="rId66"/>
    <p:sldId id="4162" r:id="rId67"/>
    <p:sldId id="4190" r:id="rId68"/>
    <p:sldId id="4195" r:id="rId69"/>
    <p:sldId id="3995" r:id="rId70"/>
    <p:sldId id="4131" r:id="rId71"/>
    <p:sldId id="4168" r:id="rId72"/>
    <p:sldId id="4093" r:id="rId73"/>
    <p:sldId id="1197" r:id="rId74"/>
    <p:sldId id="3915" r:id="rId75"/>
    <p:sldId id="3949" r:id="rId76"/>
    <p:sldId id="3988" r:id="rId77"/>
    <p:sldId id="3924" r:id="rId78"/>
    <p:sldId id="4061" r:id="rId79"/>
    <p:sldId id="3968" r:id="rId80"/>
    <p:sldId id="3951" r:id="rId81"/>
    <p:sldId id="3987" r:id="rId82"/>
    <p:sldId id="3952" r:id="rId83"/>
    <p:sldId id="4004" r:id="rId84"/>
    <p:sldId id="4069" r:id="rId85"/>
    <p:sldId id="3975" r:id="rId86"/>
    <p:sldId id="3878" r:id="rId87"/>
    <p:sldId id="3910" r:id="rId88"/>
    <p:sldId id="1694" r:id="rId89"/>
    <p:sldId id="4090" r:id="rId90"/>
    <p:sldId id="4065" r:id="rId91"/>
    <p:sldId id="4024" r:id="rId92"/>
    <p:sldId id="4022" r:id="rId93"/>
    <p:sldId id="4026" r:id="rId94"/>
    <p:sldId id="4066" r:id="rId95"/>
    <p:sldId id="4036" r:id="rId96"/>
    <p:sldId id="4098" r:id="rId97"/>
    <p:sldId id="4087" r:id="rId98"/>
    <p:sldId id="3917" r:id="rId99"/>
    <p:sldId id="3950" r:id="rId100"/>
    <p:sldId id="4191" r:id="rId101"/>
    <p:sldId id="4128" r:id="rId102"/>
    <p:sldId id="4170" r:id="rId103"/>
    <p:sldId id="4173" r:id="rId104"/>
    <p:sldId id="4192" r:id="rId105"/>
    <p:sldId id="4176" r:id="rId106"/>
    <p:sldId id="4137" r:id="rId107"/>
    <p:sldId id="4194" r:id="rId108"/>
    <p:sldId id="4053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91429"/>
  </p:normalViewPr>
  <p:slideViewPr>
    <p:cSldViewPr snapToGrid="0" snapToObjects="1">
      <p:cViewPr varScale="1">
        <p:scale>
          <a:sx n="78" d="100"/>
          <a:sy n="78" d="100"/>
        </p:scale>
        <p:origin x="192" y="10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Downloads/PAYEMS%20(6)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'FRED Graph'!$I$1</c:f>
              <c:strCache>
                <c:ptCount val="1"/>
                <c:pt idx="0">
                  <c:v>Great Recession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'FRED Graph'!$H$2:$H$67</c:f>
              <c:numCache>
                <c:formatCode>General</c:formatCode>
                <c:ptCount val="66"/>
                <c:pt idx="0">
                  <c:v>-5</c:v>
                </c:pt>
                <c:pt idx="1">
                  <c:v>-4</c:v>
                </c:pt>
                <c:pt idx="2">
                  <c:v>-3</c:v>
                </c:pt>
                <c:pt idx="3">
                  <c:v>-2</c:v>
                </c:pt>
                <c:pt idx="4">
                  <c:v>-1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10</c:v>
                </c:pt>
                <c:pt idx="16">
                  <c:v>11</c:v>
                </c:pt>
                <c:pt idx="17">
                  <c:v>12</c:v>
                </c:pt>
                <c:pt idx="18">
                  <c:v>13</c:v>
                </c:pt>
                <c:pt idx="19">
                  <c:v>14</c:v>
                </c:pt>
                <c:pt idx="20">
                  <c:v>15</c:v>
                </c:pt>
                <c:pt idx="21">
                  <c:v>16</c:v>
                </c:pt>
                <c:pt idx="22">
                  <c:v>17</c:v>
                </c:pt>
                <c:pt idx="23">
                  <c:v>18</c:v>
                </c:pt>
                <c:pt idx="24">
                  <c:v>19</c:v>
                </c:pt>
                <c:pt idx="25">
                  <c:v>20</c:v>
                </c:pt>
                <c:pt idx="26">
                  <c:v>21</c:v>
                </c:pt>
                <c:pt idx="27">
                  <c:v>22</c:v>
                </c:pt>
                <c:pt idx="28">
                  <c:v>23</c:v>
                </c:pt>
                <c:pt idx="29">
                  <c:v>24</c:v>
                </c:pt>
                <c:pt idx="30">
                  <c:v>25</c:v>
                </c:pt>
                <c:pt idx="31">
                  <c:v>26</c:v>
                </c:pt>
                <c:pt idx="32">
                  <c:v>27</c:v>
                </c:pt>
                <c:pt idx="33">
                  <c:v>28</c:v>
                </c:pt>
                <c:pt idx="34">
                  <c:v>29</c:v>
                </c:pt>
                <c:pt idx="35">
                  <c:v>30</c:v>
                </c:pt>
                <c:pt idx="36">
                  <c:v>31</c:v>
                </c:pt>
                <c:pt idx="37">
                  <c:v>32</c:v>
                </c:pt>
                <c:pt idx="38">
                  <c:v>33</c:v>
                </c:pt>
                <c:pt idx="39">
                  <c:v>34</c:v>
                </c:pt>
                <c:pt idx="40">
                  <c:v>35</c:v>
                </c:pt>
                <c:pt idx="41">
                  <c:v>36</c:v>
                </c:pt>
                <c:pt idx="42">
                  <c:v>37</c:v>
                </c:pt>
                <c:pt idx="43">
                  <c:v>38</c:v>
                </c:pt>
                <c:pt idx="44">
                  <c:v>39</c:v>
                </c:pt>
                <c:pt idx="45">
                  <c:v>40</c:v>
                </c:pt>
                <c:pt idx="46">
                  <c:v>41</c:v>
                </c:pt>
                <c:pt idx="47">
                  <c:v>42</c:v>
                </c:pt>
                <c:pt idx="48">
                  <c:v>43</c:v>
                </c:pt>
                <c:pt idx="49">
                  <c:v>44</c:v>
                </c:pt>
                <c:pt idx="50">
                  <c:v>45</c:v>
                </c:pt>
                <c:pt idx="51">
                  <c:v>46</c:v>
                </c:pt>
                <c:pt idx="52">
                  <c:v>47</c:v>
                </c:pt>
                <c:pt idx="53">
                  <c:v>48</c:v>
                </c:pt>
                <c:pt idx="54">
                  <c:v>49</c:v>
                </c:pt>
                <c:pt idx="55">
                  <c:v>50</c:v>
                </c:pt>
                <c:pt idx="56">
                  <c:v>51</c:v>
                </c:pt>
                <c:pt idx="57">
                  <c:v>52</c:v>
                </c:pt>
                <c:pt idx="58">
                  <c:v>53</c:v>
                </c:pt>
                <c:pt idx="59">
                  <c:v>54</c:v>
                </c:pt>
                <c:pt idx="60">
                  <c:v>55</c:v>
                </c:pt>
                <c:pt idx="61">
                  <c:v>56</c:v>
                </c:pt>
                <c:pt idx="62">
                  <c:v>57</c:v>
                </c:pt>
                <c:pt idx="63">
                  <c:v>58</c:v>
                </c:pt>
                <c:pt idx="64">
                  <c:v>59</c:v>
                </c:pt>
                <c:pt idx="65">
                  <c:v>60</c:v>
                </c:pt>
              </c:numCache>
            </c:numRef>
          </c:cat>
          <c:val>
            <c:numRef>
              <c:f>'FRED Graph'!$I$2:$I$67</c:f>
              <c:numCache>
                <c:formatCode>0.00</c:formatCode>
                <c:ptCount val="66"/>
                <c:pt idx="0">
                  <c:v>-0.1778947672905036</c:v>
                </c:pt>
                <c:pt idx="1">
                  <c:v>-0.19452720488270517</c:v>
                </c:pt>
                <c:pt idx="2">
                  <c:v>-0.13667524804026496</c:v>
                </c:pt>
                <c:pt idx="3">
                  <c:v>-7.9546440658355269E-2</c:v>
                </c:pt>
                <c:pt idx="4">
                  <c:v>0</c:v>
                </c:pt>
                <c:pt idx="5">
                  <c:v>7.8100141737294265E-2</c:v>
                </c:pt>
                <c:pt idx="6">
                  <c:v>8.6054785803129794E-2</c:v>
                </c:pt>
                <c:pt idx="7">
                  <c:v>2.8925978421220098E-2</c:v>
                </c:pt>
                <c:pt idx="8">
                  <c:v>-6.5083451447745218E-3</c:v>
                </c:pt>
                <c:pt idx="9">
                  <c:v>-0.1800642156720951</c:v>
                </c:pt>
                <c:pt idx="10">
                  <c:v>-0.30806167018599406</c:v>
                </c:pt>
                <c:pt idx="11">
                  <c:v>-0.43172022793670994</c:v>
                </c:pt>
                <c:pt idx="12">
                  <c:v>-0.57345752220068846</c:v>
                </c:pt>
                <c:pt idx="13">
                  <c:v>-0.7744930722281681</c:v>
                </c:pt>
                <c:pt idx="14">
                  <c:v>-1.1071418240721993</c:v>
                </c:pt>
                <c:pt idx="15">
                  <c:v>-1.4549767145873709</c:v>
                </c:pt>
                <c:pt idx="16">
                  <c:v>-1.9807063723930463</c:v>
                </c:pt>
                <c:pt idx="17">
                  <c:v>-2.4912498915275809</c:v>
                </c:pt>
                <c:pt idx="18">
                  <c:v>-3.058199068583495</c:v>
                </c:pt>
                <c:pt idx="19">
                  <c:v>-3.5954991177576581</c:v>
                </c:pt>
                <c:pt idx="20">
                  <c:v>-4.1740186861820598</c:v>
                </c:pt>
                <c:pt idx="21">
                  <c:v>-4.6766075612507594</c:v>
                </c:pt>
                <c:pt idx="22">
                  <c:v>-4.9239246767521916</c:v>
                </c:pt>
                <c:pt idx="23">
                  <c:v>-5.2616354748199354</c:v>
                </c:pt>
                <c:pt idx="24">
                  <c:v>-5.5075062914003068</c:v>
                </c:pt>
                <c:pt idx="25">
                  <c:v>-5.6398426426773884</c:v>
                </c:pt>
                <c:pt idx="26">
                  <c:v>-5.8141216626652392</c:v>
                </c:pt>
                <c:pt idx="27">
                  <c:v>-5.9580284053108095</c:v>
                </c:pt>
                <c:pt idx="28">
                  <c:v>-5.9493506117844435</c:v>
                </c:pt>
                <c:pt idx="29">
                  <c:v>-6.1438778166671488</c:v>
                </c:pt>
                <c:pt idx="30">
                  <c:v>-6.142431517746088</c:v>
                </c:pt>
                <c:pt idx="31">
                  <c:v>-6.2089612681148942</c:v>
                </c:pt>
                <c:pt idx="32">
                  <c:v>-6.0780712157588734</c:v>
                </c:pt>
                <c:pt idx="33">
                  <c:v>-5.9110236903763269</c:v>
                </c:pt>
                <c:pt idx="34">
                  <c:v>-5.5205229816898553</c:v>
                </c:pt>
                <c:pt idx="35">
                  <c:v>-5.6210407567035956</c:v>
                </c:pt>
                <c:pt idx="36">
                  <c:v>-5.6817853113881576</c:v>
                </c:pt>
                <c:pt idx="37">
                  <c:v>-5.6854010586908101</c:v>
                </c:pt>
                <c:pt idx="38">
                  <c:v>-5.7324057736252927</c:v>
                </c:pt>
                <c:pt idx="39">
                  <c:v>-5.5386017182031182</c:v>
                </c:pt>
                <c:pt idx="40">
                  <c:v>-5.4482080356368057</c:v>
                </c:pt>
                <c:pt idx="41">
                  <c:v>-5.3961412744786088</c:v>
                </c:pt>
                <c:pt idx="42">
                  <c:v>-5.3824014347285294</c:v>
                </c:pt>
                <c:pt idx="43">
                  <c:v>-5.2290937490960632</c:v>
                </c:pt>
                <c:pt idx="44">
                  <c:v>-5.0591536258713949</c:v>
                </c:pt>
                <c:pt idx="45">
                  <c:v>-4.8320846952648173</c:v>
                </c:pt>
                <c:pt idx="46">
                  <c:v>-4.7590465997512368</c:v>
                </c:pt>
                <c:pt idx="47">
                  <c:v>-4.5883833270660377</c:v>
                </c:pt>
                <c:pt idx="48">
                  <c:v>-4.5449943594342077</c:v>
                </c:pt>
                <c:pt idx="49">
                  <c:v>-4.4538775274073643</c:v>
                </c:pt>
                <c:pt idx="50">
                  <c:v>-4.2853837031037578</c:v>
                </c:pt>
                <c:pt idx="51">
                  <c:v>-4.137861213155535</c:v>
                </c:pt>
                <c:pt idx="52">
                  <c:v>-4.0424054843655091</c:v>
                </c:pt>
                <c:pt idx="53">
                  <c:v>-3.8963292933383471</c:v>
                </c:pt>
                <c:pt idx="54">
                  <c:v>-3.6403343843105493</c:v>
                </c:pt>
                <c:pt idx="55">
                  <c:v>-3.4508692256515578</c:v>
                </c:pt>
                <c:pt idx="56">
                  <c:v>-3.277313355124237</c:v>
                </c:pt>
                <c:pt idx="57">
                  <c:v>-3.2180150993607359</c:v>
                </c:pt>
                <c:pt idx="58">
                  <c:v>-3.1457001533076858</c:v>
                </c:pt>
                <c:pt idx="59">
                  <c:v>-3.092910242688959</c:v>
                </c:pt>
                <c:pt idx="60">
                  <c:v>-2.9829915246883227</c:v>
                </c:pt>
                <c:pt idx="61">
                  <c:v>-2.8586098174770762</c:v>
                </c:pt>
                <c:pt idx="62">
                  <c:v>-2.7233808683578724</c:v>
                </c:pt>
                <c:pt idx="63">
                  <c:v>-2.6084001041335223</c:v>
                </c:pt>
                <c:pt idx="64">
                  <c:v>-2.4955887882907639</c:v>
                </c:pt>
                <c:pt idx="65">
                  <c:v>-2.322756067223974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E7-1449-A50C-C11429181CD7}"/>
            </c:ext>
          </c:extLst>
        </c:ser>
        <c:ser>
          <c:idx val="2"/>
          <c:order val="1"/>
          <c:tx>
            <c:strRef>
              <c:f>'FRED Graph'!$J$1</c:f>
              <c:strCache>
                <c:ptCount val="1"/>
                <c:pt idx="0">
                  <c:v>Pandemic</c:v>
                </c:pt>
              </c:strCache>
            </c:strRef>
          </c:tx>
          <c:spPr>
            <a:ln w="3175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'FRED Graph'!$H$2:$H$67</c:f>
              <c:numCache>
                <c:formatCode>General</c:formatCode>
                <c:ptCount val="66"/>
                <c:pt idx="0">
                  <c:v>-5</c:v>
                </c:pt>
                <c:pt idx="1">
                  <c:v>-4</c:v>
                </c:pt>
                <c:pt idx="2">
                  <c:v>-3</c:v>
                </c:pt>
                <c:pt idx="3">
                  <c:v>-2</c:v>
                </c:pt>
                <c:pt idx="4">
                  <c:v>-1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10</c:v>
                </c:pt>
                <c:pt idx="16">
                  <c:v>11</c:v>
                </c:pt>
                <c:pt idx="17">
                  <c:v>12</c:v>
                </c:pt>
                <c:pt idx="18">
                  <c:v>13</c:v>
                </c:pt>
                <c:pt idx="19">
                  <c:v>14</c:v>
                </c:pt>
                <c:pt idx="20">
                  <c:v>15</c:v>
                </c:pt>
                <c:pt idx="21">
                  <c:v>16</c:v>
                </c:pt>
                <c:pt idx="22">
                  <c:v>17</c:v>
                </c:pt>
                <c:pt idx="23">
                  <c:v>18</c:v>
                </c:pt>
                <c:pt idx="24">
                  <c:v>19</c:v>
                </c:pt>
                <c:pt idx="25">
                  <c:v>20</c:v>
                </c:pt>
                <c:pt idx="26">
                  <c:v>21</c:v>
                </c:pt>
                <c:pt idx="27">
                  <c:v>22</c:v>
                </c:pt>
                <c:pt idx="28">
                  <c:v>23</c:v>
                </c:pt>
                <c:pt idx="29">
                  <c:v>24</c:v>
                </c:pt>
                <c:pt idx="30">
                  <c:v>25</c:v>
                </c:pt>
                <c:pt idx="31">
                  <c:v>26</c:v>
                </c:pt>
                <c:pt idx="32">
                  <c:v>27</c:v>
                </c:pt>
                <c:pt idx="33">
                  <c:v>28</c:v>
                </c:pt>
                <c:pt idx="34">
                  <c:v>29</c:v>
                </c:pt>
                <c:pt idx="35">
                  <c:v>30</c:v>
                </c:pt>
                <c:pt idx="36">
                  <c:v>31</c:v>
                </c:pt>
                <c:pt idx="37">
                  <c:v>32</c:v>
                </c:pt>
                <c:pt idx="38">
                  <c:v>33</c:v>
                </c:pt>
                <c:pt idx="39">
                  <c:v>34</c:v>
                </c:pt>
                <c:pt idx="40">
                  <c:v>35</c:v>
                </c:pt>
                <c:pt idx="41">
                  <c:v>36</c:v>
                </c:pt>
                <c:pt idx="42">
                  <c:v>37</c:v>
                </c:pt>
                <c:pt idx="43">
                  <c:v>38</c:v>
                </c:pt>
                <c:pt idx="44">
                  <c:v>39</c:v>
                </c:pt>
                <c:pt idx="45">
                  <c:v>40</c:v>
                </c:pt>
                <c:pt idx="46">
                  <c:v>41</c:v>
                </c:pt>
                <c:pt idx="47">
                  <c:v>42</c:v>
                </c:pt>
                <c:pt idx="48">
                  <c:v>43</c:v>
                </c:pt>
                <c:pt idx="49">
                  <c:v>44</c:v>
                </c:pt>
                <c:pt idx="50">
                  <c:v>45</c:v>
                </c:pt>
                <c:pt idx="51">
                  <c:v>46</c:v>
                </c:pt>
                <c:pt idx="52">
                  <c:v>47</c:v>
                </c:pt>
                <c:pt idx="53">
                  <c:v>48</c:v>
                </c:pt>
                <c:pt idx="54">
                  <c:v>49</c:v>
                </c:pt>
                <c:pt idx="55">
                  <c:v>50</c:v>
                </c:pt>
                <c:pt idx="56">
                  <c:v>51</c:v>
                </c:pt>
                <c:pt idx="57">
                  <c:v>52</c:v>
                </c:pt>
                <c:pt idx="58">
                  <c:v>53</c:v>
                </c:pt>
                <c:pt idx="59">
                  <c:v>54</c:v>
                </c:pt>
                <c:pt idx="60">
                  <c:v>55</c:v>
                </c:pt>
                <c:pt idx="61">
                  <c:v>56</c:v>
                </c:pt>
                <c:pt idx="62">
                  <c:v>57</c:v>
                </c:pt>
                <c:pt idx="63">
                  <c:v>58</c:v>
                </c:pt>
                <c:pt idx="64">
                  <c:v>59</c:v>
                </c:pt>
                <c:pt idx="65">
                  <c:v>60</c:v>
                </c:pt>
              </c:numCache>
            </c:numRef>
          </c:cat>
          <c:val>
            <c:numRef>
              <c:f>'FRED Graph'!$J$2:$J$67</c:f>
              <c:numCache>
                <c:formatCode>General</c:formatCode>
                <c:ptCount val="66"/>
                <c:pt idx="0">
                  <c:v>-0.76522583014216017</c:v>
                </c:pt>
                <c:pt idx="1">
                  <c:v>-0.59998426270786342</c:v>
                </c:pt>
                <c:pt idx="2">
                  <c:v>-0.46884016156953262</c:v>
                </c:pt>
                <c:pt idx="3">
                  <c:v>-0.24655091014006189</c:v>
                </c:pt>
                <c:pt idx="4">
                  <c:v>0</c:v>
                </c:pt>
                <c:pt idx="5">
                  <c:v>-0.9822693175260977</c:v>
                </c:pt>
                <c:pt idx="6">
                  <c:v>-14.419949640665163</c:v>
                </c:pt>
                <c:pt idx="7">
                  <c:v>-12.687536064627814</c:v>
                </c:pt>
                <c:pt idx="8">
                  <c:v>-9.7335151864869118</c:v>
                </c:pt>
                <c:pt idx="9">
                  <c:v>-8.8233751245868959</c:v>
                </c:pt>
                <c:pt idx="10">
                  <c:v>-7.7316004826102924</c:v>
                </c:pt>
                <c:pt idx="11">
                  <c:v>-7.1289933378796624</c:v>
                </c:pt>
                <c:pt idx="12">
                  <c:v>-6.7047421706971617</c:v>
                </c:pt>
                <c:pt idx="13">
                  <c:v>-6.4863872423018414</c:v>
                </c:pt>
                <c:pt idx="14">
                  <c:v>-6.561795100456381</c:v>
                </c:pt>
                <c:pt idx="15">
                  <c:v>-6.2208204374967213</c:v>
                </c:pt>
                <c:pt idx="16">
                  <c:v>-5.7552588784556473</c:v>
                </c:pt>
                <c:pt idx="17">
                  <c:v>-5.2936316424487231</c:v>
                </c:pt>
                <c:pt idx="18">
                  <c:v>-5.1211771494518175</c:v>
                </c:pt>
                <c:pt idx="19">
                  <c:v>-4.8280700834076482</c:v>
                </c:pt>
                <c:pt idx="20">
                  <c:v>-4.4628337617373974</c:v>
                </c:pt>
                <c:pt idx="21">
                  <c:v>-4.0110423333158476</c:v>
                </c:pt>
                <c:pt idx="22">
                  <c:v>-3.6720348318732623</c:v>
                </c:pt>
                <c:pt idx="23">
                  <c:v>-3.3940093374600009</c:v>
                </c:pt>
                <c:pt idx="24">
                  <c:v>-2.9500865551067514</c:v>
                </c:pt>
                <c:pt idx="25">
                  <c:v>-2.5258353879242512</c:v>
                </c:pt>
                <c:pt idx="26">
                  <c:v>-2.1402717305775587</c:v>
                </c:pt>
                <c:pt idx="27">
                  <c:v>-1.809788595708965</c:v>
                </c:pt>
                <c:pt idx="28">
                  <c:v>-1.3416041546451241</c:v>
                </c:pt>
                <c:pt idx="29">
                  <c:v>-1.0806273933798458</c:v>
                </c:pt>
                <c:pt idx="30">
                  <c:v>-0.79473325289828467</c:v>
                </c:pt>
                <c:pt idx="31">
                  <c:v>-0.53900225567853954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FE7-1449-A50C-C11429181C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81636895"/>
        <c:axId val="1781823487"/>
      </c:lineChart>
      <c:catAx>
        <c:axId val="1781636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1823487"/>
        <c:crosses val="autoZero"/>
        <c:auto val="1"/>
        <c:lblAlgn val="ctr"/>
        <c:lblOffset val="100"/>
        <c:tickLblSkip val="4"/>
        <c:tickMarkSkip val="4"/>
        <c:noMultiLvlLbl val="0"/>
      </c:catAx>
      <c:valAx>
        <c:axId val="1781823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1636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6/30/22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insights/worlds-top-economies/#countries-by-gdp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2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18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46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/>
              <a:t>Unemployment rises during recessions and falls during economic expansions.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peaked at the end of the 2009 recession.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The Fed worked to reduce the effects of the recession. Near the end of 2008, the FOMC reduced the federal funds rate to nearly zero and worked to reduce longer-term interest rates via large-scale asset purchase programs (late 2008 – 10/2014).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is currently below the natural rate of unemployment. This is traditionally accompanied by economic growth and rising price levels. It’s also a major reason for FOMC’s decision to increase the federal funds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11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32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CLF16OV.png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95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</a:t>
            </a:r>
            <a:r>
              <a:rPr lang="en-US" baseline="0" dirty="0"/>
              <a:t> FOMC waited for labor market conditions to improve before raising the fed funds rate in late 2015.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FOMC currently working to normalize monetary policy by raising interest rates and reducing assets on its balance sheet</a:t>
            </a:r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r>
              <a:rPr lang="en-US" baseline="0" dirty="0" err="1"/>
              <a:t>FedFunds_recent.png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4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63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43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58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</a:t>
            </a:r>
            <a:r>
              <a:rPr lang="en-US" baseline="0" dirty="0"/>
              <a:t> CPI overestimates or underestimates inflation – COVID CPI should reflect a change in purchases. </a:t>
            </a:r>
            <a:r>
              <a:rPr lang="en-US" baseline="0" dirty="0" err="1"/>
              <a:t>Covid</a:t>
            </a:r>
            <a:r>
              <a:rPr lang="en-US" baseline="0" dirty="0"/>
              <a:t> CPI 6.54%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89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39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Bitcoin today was trading at $56,850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74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39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72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12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Components</a:t>
            </a:r>
            <a:r>
              <a:rPr lang="en-US" baseline="0" dirty="0"/>
              <a:t> sum to GDP</a:t>
            </a:r>
          </a:p>
          <a:p>
            <a:pPr marL="228600" indent="-228600">
              <a:buAutoNum type="arabicParenBoth"/>
            </a:pPr>
            <a:r>
              <a:rPr lang="en-US" dirty="0"/>
              <a:t>Average</a:t>
            </a:r>
            <a:r>
              <a:rPr lang="en-US" baseline="0" dirty="0"/>
              <a:t> % of GDP for each component from 1960-Present: C = 64%, I=15%, G=24%, NX = 2% (X = 7%, M=9%)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Net Exports as a % of GDP has increased over the sample period, but it’s contribution to GDP is relatively small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50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35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www.bloomberg.com</a:t>
            </a:r>
            <a:r>
              <a:rPr lang="en-US" dirty="0"/>
              <a:t>/news/articles/2022-03-02/wheat-soars-above-10-as-russia-invasion-stifles-black-sea-trade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91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https://www.investopedia.com/insights/worlds-top-economies/#countries-by-gdp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70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90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12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21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15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58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3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gap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asoline/nom_retailgas.png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Gasoline/retailgas.png" TargetMode="External"/><Relationship Id="rId4" Type="http://schemas.openxmlformats.org/officeDocument/2006/relationships/image" Target="../media/image85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LocalGraphs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newcases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newcasesGA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gdp_shares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emp_shares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GA/DeKalb/gdp_shares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GA/DeKalb/emp_shares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/gdp_pot_grow.pn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/GDP.pn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/GDP_recent.pn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DP/gdp_panValues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_hardesthit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.pn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_recent.png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pandemic.pn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recession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lowwage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UNRATE_alone_history.png" TargetMode="External"/><Relationship Id="rId5" Type="http://schemas.openxmlformats.org/officeDocument/2006/relationships/image" Target="../media/image34.png"/><Relationship Id="rId4" Type="http://schemas.openxmlformats.org/officeDocument/2006/relationships/image" Target="file:////Volumes/Promise%20Pegasus/FileShare/Presentations/Base_New/Charts/0.USGraphs/Employment/UNRATE_alone.pn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CLF16OV_chg.png" TargetMode="External"/><Relationship Id="rId5" Type="http://schemas.openxmlformats.org/officeDocument/2006/relationships/image" Target="../media/image36.png"/><Relationship Id="rId4" Type="http://schemas.openxmlformats.org/officeDocument/2006/relationships/image" Target="file:////Volumes/Promise%20Pegasus/FileShare/Presentations/Base_New/Charts/0.USGraphs/Employment/CLF16OV_chg_Recent.pn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CLF16OV_COVID_recent.png" TargetMode="External"/><Relationship Id="rId5" Type="http://schemas.openxmlformats.org/officeDocument/2006/relationships/image" Target="../media/image38.png"/><Relationship Id="rId4" Type="http://schemas.openxmlformats.org/officeDocument/2006/relationships/image" Target="file:////Volumes/Promise%20Pegasus/FileShare/Presentations/Base_New/Charts/0.USGraphs/Employment/CLF16OV.pn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GA/DeKalb/laus_emp.pn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NEED/LocalGraphs/Counties/GA/DeKalb/laus_lf.png" TargetMode="Externa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NASDAQ_Comp.p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avings/savings_Excess.pn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_recent.pn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.pn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Assets.pn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Monetary/treas.png" TargetMode="External"/><Relationship Id="rId5" Type="http://schemas.openxmlformats.org/officeDocument/2006/relationships/image" Target="../media/image47.png"/><Relationship Id="rId4" Type="http://schemas.openxmlformats.org/officeDocument/2006/relationships/image" Target="file:////Volumes/Promise%20Pegasus/FileShare/Presentations/Base_New/Charts/0.USGraphs/Monetary/treas_recent.pn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file:////Users/Jon/NEED%20Dropbox/Presentations/Coronavirus/Images/NYTInflation.png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buildingcosts.png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Inflation/usedcars.png" TargetMode="Externa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upplyChain/SupplyChainPressureIndex.png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CorporateProfits/corporateprofits_recession.png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cpi_veryrecent.pn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cpi.pn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_veryrecent.pn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_PostpandemicFC.png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infl_exp.png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_Contributions/contrib_Consumption.png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emp_gender_pandemic.png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RATE.png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lfpr_Counts_Pandemic.pn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smallbizopen.png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haveman/NEED%20Dropbox/Presentations/Coronavirus/Images/smallbiz.png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RetailSales_Detail_cum.pn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.png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_High.png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Employment/JOLTS/jolts_QUITS_Low.png" TargetMode="External"/><Relationship Id="rId4" Type="http://schemas.openxmlformats.org/officeDocument/2006/relationships/image" Target="../media/image7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wagecomp_leisure_nocpi.png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wagecomp_leisure.png" TargetMode="External"/><Relationship Id="rId4" Type="http://schemas.openxmlformats.org/officeDocument/2006/relationships/image" Target="../media/image7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ProdnWages_recessionChange.png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ProdnWages_recessionChange_recent.png" TargetMode="External"/><Relationship Id="rId4" Type="http://schemas.openxmlformats.org/officeDocument/2006/relationships/image" Target="../media/image7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checking.png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CLF16OV_chg_Recent.png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CV_DJSP.png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CLF16OV_gap.png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Winter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Hawaii, Manoa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February-March,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9B3-AE45-4A46-B8E1-6A7B28F9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Evi</a:t>
            </a:r>
            <a:r>
              <a:rPr lang="en-US" dirty="0"/>
              <a:t>dence of the B-W Wealth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25B3A-BAB7-BD46-B857-EA0D73C5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438174-F778-754D-833A-7855B2B7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96023" y="909633"/>
            <a:ext cx="7982836" cy="53205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F120-C09C-5C45-9746-E81691BCCA32}"/>
              </a:ext>
            </a:extLst>
          </p:cNvPr>
          <p:cNvSpPr txBox="1"/>
          <p:nvPr/>
        </p:nvSpPr>
        <p:spPr>
          <a:xfrm flipH="1">
            <a:off x="5488053" y="2277267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is</a:t>
            </a:r>
          </a:p>
          <a:p>
            <a:r>
              <a:rPr lang="en-US" dirty="0"/>
              <a:t>7x Greater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E6A05-055C-D74C-8D88-A6C5EBC2D47E}"/>
              </a:ext>
            </a:extLst>
          </p:cNvPr>
          <p:cNvSpPr txBox="1"/>
          <p:nvPr/>
        </p:nvSpPr>
        <p:spPr>
          <a:xfrm flipH="1">
            <a:off x="7862246" y="3131562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is 8x Greater</a:t>
            </a:r>
          </a:p>
        </p:txBody>
      </p:sp>
    </p:spTree>
    <p:extLst>
      <p:ext uri="{BB962C8B-B14F-4D97-AF65-F5344CB8AC3E}">
        <p14:creationId xmlns:p14="http://schemas.microsoft.com/office/powerpoint/2010/main" val="23866157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9DD6-59F0-B344-BF83-80968EA7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Russia/Ukraine(/Belarus)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8C56A-7B52-B749-8188-3CB1F3BF2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76BC2-354F-1F43-934A-449A8CEB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8991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C67BA-0800-FA4E-8E42-2473A47C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sequences for the Global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9DD17-2AF2-9B49-8B65-23BCBC852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2247" y="1602225"/>
            <a:ext cx="715107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Primarily:</a:t>
            </a:r>
          </a:p>
          <a:p>
            <a:pPr lvl="1"/>
            <a:r>
              <a:rPr lang="en-US" dirty="0"/>
              <a:t>Oil</a:t>
            </a:r>
          </a:p>
          <a:p>
            <a:pPr lvl="1"/>
            <a:r>
              <a:rPr lang="en-US" dirty="0"/>
              <a:t>Wheat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Major suppliers of each</a:t>
            </a:r>
          </a:p>
          <a:p>
            <a:pPr lvl="2"/>
            <a:r>
              <a:rPr lang="en-US" dirty="0"/>
              <a:t>29% of world wheat production</a:t>
            </a:r>
          </a:p>
          <a:p>
            <a:pPr lvl="2"/>
            <a:r>
              <a:rPr lang="en-US" dirty="0"/>
              <a:t>20-40% of Europe’s oil and gas</a:t>
            </a:r>
          </a:p>
          <a:p>
            <a:pPr lvl="2"/>
            <a:r>
              <a:rPr lang="en-US" dirty="0"/>
              <a:t>Russia part of OPEC+</a:t>
            </a:r>
          </a:p>
          <a:p>
            <a:pPr lvl="1"/>
            <a:r>
              <a:rPr lang="en-US" dirty="0"/>
              <a:t>Russian and </a:t>
            </a:r>
            <a:r>
              <a:rPr lang="en-US" dirty="0" err="1"/>
              <a:t>Ukranian</a:t>
            </a:r>
            <a:r>
              <a:rPr lang="en-US" dirty="0"/>
              <a:t> combined economies are small</a:t>
            </a:r>
            <a:r>
              <a:rPr lang="en-US"/>
              <a:t>. </a:t>
            </a:r>
          </a:p>
          <a:p>
            <a:pPr lvl="2"/>
            <a:r>
              <a:rPr lang="en-US"/>
              <a:t>Don’t forget Belarus.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AD033-B256-074D-9129-ECD25BEEC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2350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DEC4-AD6F-418D-A437-3F7F5ABA0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7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Conflict in Ukraine and the US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C38FA-EB71-41F9-A58D-0BC480F78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 run</a:t>
            </a:r>
          </a:p>
          <a:p>
            <a:pPr lvl="1"/>
            <a:r>
              <a:rPr lang="en-US" dirty="0"/>
              <a:t>Uncertainty</a:t>
            </a:r>
          </a:p>
          <a:p>
            <a:pPr lvl="1"/>
            <a:r>
              <a:rPr lang="en-US" dirty="0"/>
              <a:t>Recession?</a:t>
            </a:r>
          </a:p>
          <a:p>
            <a:pPr lvl="1"/>
            <a:r>
              <a:rPr lang="en-US" dirty="0"/>
              <a:t>Increase in cost of food and fuel</a:t>
            </a:r>
          </a:p>
          <a:p>
            <a:r>
              <a:rPr lang="en-US" dirty="0"/>
              <a:t>Long run</a:t>
            </a:r>
          </a:p>
          <a:p>
            <a:pPr lvl="1"/>
            <a:r>
              <a:rPr lang="en-US" dirty="0"/>
              <a:t>Decrease in globalization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E9131-B00F-4277-805F-45CD5B0E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57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EF24C-C118-48FD-A8CA-30B0AB842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Shocks:  Then and 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D84C6-BFE9-48B2-8B07-DDF1FE83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ABE05-46A8-4748-8A66-BF4006229579}"/>
              </a:ext>
            </a:extLst>
          </p:cNvPr>
          <p:cNvSpPr txBox="1"/>
          <p:nvPr/>
        </p:nvSpPr>
        <p:spPr>
          <a:xfrm>
            <a:off x="8192386" y="1325563"/>
            <a:ext cx="3370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Historical Oil Price </a:t>
            </a:r>
            <a:r>
              <a:rPr lang="en-US" sz="2400" b="1" dirty="0"/>
              <a:t>adjusted</a:t>
            </a:r>
            <a:r>
              <a:rPr lang="en-US" sz="2400" dirty="0"/>
              <a:t> for Inflation.</a:t>
            </a:r>
          </a:p>
          <a:p>
            <a:endParaRPr lang="en-US" sz="2400" dirty="0"/>
          </a:p>
          <a:p>
            <a:r>
              <a:rPr lang="en-US" sz="2400" dirty="0"/>
              <a:t>$99.76 on May 10/22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CD1B1-4199-4D43-B38C-C1757FCE8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0" y="1325563"/>
            <a:ext cx="7619619" cy="46752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2EF3F7-1B97-E44A-A113-5333DB92D701}"/>
              </a:ext>
            </a:extLst>
          </p:cNvPr>
          <p:cNvSpPr txBox="1"/>
          <p:nvPr/>
        </p:nvSpPr>
        <p:spPr>
          <a:xfrm>
            <a:off x="9625057" y="6456851"/>
            <a:ext cx="1728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macrotrends.net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640357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C84C-DD4A-8443-A203-5C6A2C59D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Gas</a:t>
            </a:r>
            <a:r>
              <a:rPr lang="en-US" dirty="0"/>
              <a:t> Prices at the Pump</a:t>
            </a:r>
          </a:p>
        </p:txBody>
      </p:sp>
      <p:pic>
        <p:nvPicPr>
          <p:cNvPr id="6" name="Content Placeholder 5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A9D88A6D-20EA-974B-823F-3F28C71E2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55776" y="1117205"/>
            <a:ext cx="10171176" cy="50855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23692-3AED-2C41-AC76-8FA04D0F7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104</a:t>
            </a:fld>
            <a:endParaRPr lang="en-GB"/>
          </a:p>
        </p:txBody>
      </p:sp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C4ECBA8F-44CD-7243-A59A-3FE07D44C450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258824" y="1132446"/>
            <a:ext cx="10168128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9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81240-4C40-4B65-8048-39CEF7E2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eat Prices Also Look Scary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570FE-6EEE-4BD4-86D4-F562E3A7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9BE15-93C8-4BFA-87D6-07A6B0AA7A3A}"/>
              </a:ext>
            </a:extLst>
          </p:cNvPr>
          <p:cNvSpPr txBox="1"/>
          <p:nvPr/>
        </p:nvSpPr>
        <p:spPr>
          <a:xfrm>
            <a:off x="8580473" y="1850065"/>
            <a:ext cx="3354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Wheat Futures Prices</a:t>
            </a:r>
          </a:p>
          <a:p>
            <a:r>
              <a:rPr lang="en-US" sz="2400" b="1" dirty="0"/>
              <a:t>NOT</a:t>
            </a:r>
            <a:r>
              <a:rPr lang="en-US" sz="2400" dirty="0"/>
              <a:t> Adjusted for inflation.</a:t>
            </a:r>
          </a:p>
          <a:p>
            <a:endParaRPr lang="en-US" sz="2400" dirty="0"/>
          </a:p>
          <a:p>
            <a:r>
              <a:rPr lang="en-US" sz="2400" dirty="0"/>
              <a:t>$10.93 on May 10/22.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919B8-2DC5-8545-992B-3149A0D191C4}"/>
              </a:ext>
            </a:extLst>
          </p:cNvPr>
          <p:cNvSpPr txBox="1"/>
          <p:nvPr/>
        </p:nvSpPr>
        <p:spPr>
          <a:xfrm>
            <a:off x="9625057" y="6456851"/>
            <a:ext cx="1728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macrotrends.net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9A016-DDBB-7A48-AE8A-1F9232060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13" y="1070940"/>
            <a:ext cx="8138160" cy="51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9706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D915-B8B5-004E-8279-ABA0C8A77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Gra</a:t>
            </a:r>
            <a:r>
              <a:rPr lang="en-US" dirty="0"/>
              <a:t>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B0A56-B77F-A948-91BB-C4C9FF3BC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E176D-868C-B642-8A90-2754E5E22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1AD6B-D8B0-1F4E-AEB8-093CE77A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699" y="488111"/>
            <a:ext cx="7227353" cy="57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339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E8205-B4F3-6241-A45A-81DB2FD69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Oh, </a:t>
            </a:r>
            <a:r>
              <a:rPr lang="en-US" dirty="0"/>
              <a:t>and…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E73D9-E93F-4B4D-80DC-AF2BD141E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40% of the world’s PALLADIUM comes from Russia.</a:t>
            </a:r>
          </a:p>
          <a:p>
            <a:pPr lvl="1"/>
            <a:r>
              <a:rPr lang="en-US" dirty="0"/>
              <a:t>Used in catalytic convertors.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70% of the world’s NEON comes from Ukraine.</a:t>
            </a:r>
          </a:p>
          <a:p>
            <a:pPr lvl="1"/>
            <a:r>
              <a:rPr lang="en-US" dirty="0"/>
              <a:t>Used in production of semiconductors.</a:t>
            </a:r>
          </a:p>
          <a:p>
            <a:pPr lvl="1"/>
            <a:endParaRPr lang="en-US" dirty="0"/>
          </a:p>
          <a:p>
            <a:r>
              <a:rPr lang="en-US" dirty="0"/>
              <a:t>Fertilizer: Russia is the world’s largest supplier.</a:t>
            </a:r>
          </a:p>
          <a:p>
            <a:pPr lvl="1"/>
            <a:r>
              <a:rPr lang="en-US" dirty="0"/>
              <a:t>Prices are 3-4x their 2020 levels.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Therefore: more supply chain issues, more inflation, food insecurity.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4E3C9-8920-714E-B4A1-D8EB75AD2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31763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0583-B943-B44B-8490-B6803B3B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hlinkClick r:id="rId2"/>
              </a:rPr>
              <a:t>www.NEEDelegation.org/LocalGraphs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2BF2-AD29-174E-8A41-AD8AEFCC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every state and county in the United States.</a:t>
            </a:r>
          </a:p>
          <a:p>
            <a:r>
              <a:rPr lang="en-US" dirty="0"/>
              <a:t>Detailed graphs on employment, housing, moves, and other statistics.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EAAA-E031-8B48-B3E4-329ACA54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7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D08C-5D85-4FFD-8209-27F2B130D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AF7F0"/>
                </a:solidFill>
              </a:rPr>
              <a:t> Mi</a:t>
            </a:r>
            <a:r>
              <a:rPr lang="en-US" dirty="0"/>
              <a:t>sguided Past Policies: Redlining 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0FDA6F1-3FAA-5A4C-B65A-3323E8F8D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146" y="902892"/>
            <a:ext cx="6498127" cy="5955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15851D-28C1-9F4A-980C-F07C1D4680CF}"/>
              </a:ext>
            </a:extLst>
          </p:cNvPr>
          <p:cNvSpPr txBox="1"/>
          <p:nvPr/>
        </p:nvSpPr>
        <p:spPr>
          <a:xfrm>
            <a:off x="412278" y="2031919"/>
            <a:ext cx="40881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Red</a:t>
            </a:r>
            <a:r>
              <a:rPr lang="en-US" sz="2400" dirty="0"/>
              <a:t> areas were largely </a:t>
            </a:r>
          </a:p>
          <a:p>
            <a:r>
              <a:rPr lang="en-US" sz="2400" dirty="0"/>
              <a:t>Black communities, </a:t>
            </a:r>
          </a:p>
          <a:p>
            <a:r>
              <a:rPr lang="en-US" sz="2400" dirty="0"/>
              <a:t>and considered to be too risky </a:t>
            </a:r>
          </a:p>
          <a:p>
            <a:r>
              <a:rPr lang="en-US" sz="2400" dirty="0"/>
              <a:t>for new home loans.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FF00"/>
                </a:solidFill>
                <a:highlight>
                  <a:srgbClr val="000000"/>
                </a:highlight>
              </a:rPr>
              <a:t>Yellow</a:t>
            </a:r>
            <a:r>
              <a:rPr lang="en-US" sz="2400" dirty="0"/>
              <a:t> areas also suffered from discrimination resulting from FHA guidelines.</a:t>
            </a:r>
          </a:p>
        </p:txBody>
      </p:sp>
    </p:spTree>
    <p:extLst>
      <p:ext uri="{BB962C8B-B14F-4D97-AF65-F5344CB8AC3E}">
        <p14:creationId xmlns:p14="http://schemas.microsoft.com/office/powerpoint/2010/main" val="1760683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1FED-3158-4041-B49F-33E88EC3B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9" y="94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Bitc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oins: What is the Excitement About?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17AE0-0462-4108-A9DF-D6DB663A9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pic>
        <p:nvPicPr>
          <p:cNvPr id="12" name="Content Placeholder 11" descr="Graphical user interface, chart, application, line chart&#10;&#10;Description automatically generated">
            <a:extLst>
              <a:ext uri="{FF2B5EF4-FFF2-40B4-BE49-F238E27FC236}">
                <a16:creationId xmlns:a16="http://schemas.microsoft.com/office/drawing/2014/main" id="{9ACBCEA4-E927-4096-8DAA-42D41D380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8151" y="1403496"/>
            <a:ext cx="11455697" cy="457731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6F7EA4-CE5B-459D-B713-F636F350EDA4}"/>
              </a:ext>
            </a:extLst>
          </p:cNvPr>
          <p:cNvSpPr txBox="1"/>
          <p:nvPr/>
        </p:nvSpPr>
        <p:spPr>
          <a:xfrm>
            <a:off x="1179390" y="2489827"/>
            <a:ext cx="4086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Blue Line </a:t>
            </a:r>
            <a:r>
              <a:rPr lang="en-US" sz="2800" dirty="0"/>
              <a:t>Price of Bitcoin</a:t>
            </a:r>
          </a:p>
          <a:p>
            <a:r>
              <a:rPr lang="en-US" sz="2800" dirty="0">
                <a:solidFill>
                  <a:srgbClr val="C00000"/>
                </a:solidFill>
              </a:rPr>
              <a:t>Red Line:  </a:t>
            </a:r>
            <a:r>
              <a:rPr lang="en-US" sz="2800" dirty="0"/>
              <a:t>Price of Gold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D9BA70-B58F-43D9-A48A-C6E3DD1DB05D}"/>
              </a:ext>
            </a:extLst>
          </p:cNvPr>
          <p:cNvGrpSpPr/>
          <p:nvPr/>
        </p:nvGrpSpPr>
        <p:grpSpPr>
          <a:xfrm>
            <a:off x="5057775" y="1845643"/>
            <a:ext cx="5879648" cy="2831132"/>
            <a:chOff x="5762624" y="1811925"/>
            <a:chExt cx="5238752" cy="26029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8CF569-62E3-4D0F-AE4E-975FCB31663C}"/>
                </a:ext>
              </a:extLst>
            </p:cNvPr>
            <p:cNvSpPr txBox="1"/>
            <p:nvPr/>
          </p:nvSpPr>
          <p:spPr>
            <a:xfrm>
              <a:off x="5762624" y="1811925"/>
              <a:ext cx="5238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Almost 500% increase in 6 months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794D6A-ED8B-472B-8B6D-1F9112E8D3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8940" y="2523286"/>
              <a:ext cx="510948" cy="189155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41E6DC-582F-43BC-9973-7BAE5621A70E}"/>
              </a:ext>
            </a:extLst>
          </p:cNvPr>
          <p:cNvSpPr txBox="1"/>
          <p:nvPr/>
        </p:nvSpPr>
        <p:spPr>
          <a:xfrm>
            <a:off x="1892599" y="3565679"/>
            <a:ext cx="2248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On, 12/9, 1PM</a:t>
            </a:r>
            <a:br>
              <a:rPr lang="en-US" sz="2400" dirty="0"/>
            </a:br>
            <a:r>
              <a:rPr lang="en-US" sz="2400" dirty="0"/>
              <a:t>1 bitcoin = $48k</a:t>
            </a:r>
          </a:p>
        </p:txBody>
      </p:sp>
    </p:spTree>
    <p:extLst>
      <p:ext uri="{BB962C8B-B14F-4D97-AF65-F5344CB8AC3E}">
        <p14:creationId xmlns:p14="http://schemas.microsoft.com/office/powerpoint/2010/main" val="146596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991515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Economic Update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B71A9-3273-A54A-BF95-D7C55A14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0" y="266919"/>
            <a:ext cx="2808532" cy="2011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016D1B-7F0F-FF4C-957B-C5DDDACB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191" y="4429126"/>
            <a:ext cx="3380020" cy="18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0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29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in the chat.</a:t>
            </a:r>
          </a:p>
          <a:p>
            <a:pPr lvl="1"/>
            <a:r>
              <a:rPr lang="en-US" dirty="0"/>
              <a:t>I will try to handle them as they come up, but may take them in a bunch as time permits.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417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683" y="1445673"/>
            <a:ext cx="5106633" cy="4351338"/>
          </a:xfrm>
        </p:spPr>
        <p:txBody>
          <a:bodyPr>
            <a:normAutofit/>
          </a:bodyPr>
          <a:lstStyle/>
          <a:p>
            <a:r>
              <a:rPr lang="en-US" dirty="0"/>
              <a:t>State of the pandemic</a:t>
            </a:r>
          </a:p>
          <a:p>
            <a:r>
              <a:rPr lang="en-US" dirty="0"/>
              <a:t>The U.S. Economy</a:t>
            </a:r>
          </a:p>
          <a:p>
            <a:r>
              <a:rPr lang="en-US" dirty="0"/>
              <a:t>Hot Topics</a:t>
            </a:r>
          </a:p>
          <a:p>
            <a:pPr lvl="1"/>
            <a:r>
              <a:rPr lang="en-US" dirty="0"/>
              <a:t>Government policy</a:t>
            </a:r>
          </a:p>
          <a:p>
            <a:pPr lvl="1"/>
            <a:r>
              <a:rPr lang="en-US" dirty="0"/>
              <a:t>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603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714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king Real Progress…Until Omicron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493213" y="1148863"/>
            <a:ext cx="11759770" cy="48299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464062" y="3587262"/>
            <a:ext cx="3727938" cy="2391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305637" y="1515148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E252E-AF12-7941-BA16-6FB261A4DC30}"/>
              </a:ext>
            </a:extLst>
          </p:cNvPr>
          <p:cNvSpPr txBox="1"/>
          <p:nvPr/>
        </p:nvSpPr>
        <p:spPr>
          <a:xfrm>
            <a:off x="3929063" y="2134680"/>
            <a:ext cx="149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Nationally</a:t>
            </a:r>
          </a:p>
        </p:txBody>
      </p:sp>
    </p:spTree>
    <p:extLst>
      <p:ext uri="{BB962C8B-B14F-4D97-AF65-F5344CB8AC3E}">
        <p14:creationId xmlns:p14="http://schemas.microsoft.com/office/powerpoint/2010/main" val="3364655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king Real Progress…Until Omicron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531834" y="1148863"/>
            <a:ext cx="11682527" cy="48299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464062" y="3587262"/>
            <a:ext cx="3727938" cy="2391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305637" y="1515148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E252E-AF12-7941-BA16-6FB261A4DC30}"/>
              </a:ext>
            </a:extLst>
          </p:cNvPr>
          <p:cNvSpPr txBox="1"/>
          <p:nvPr/>
        </p:nvSpPr>
        <p:spPr>
          <a:xfrm>
            <a:off x="3929063" y="2134680"/>
            <a:ext cx="1179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Georgia</a:t>
            </a:r>
          </a:p>
        </p:txBody>
      </p:sp>
    </p:spTree>
    <p:extLst>
      <p:ext uri="{BB962C8B-B14F-4D97-AF65-F5344CB8AC3E}">
        <p14:creationId xmlns:p14="http://schemas.microsoft.com/office/powerpoint/2010/main" val="2426125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U.S. Economy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581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EA9A-3C36-4643-A6DF-0C6CABDC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Basic Statistics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F32882-32CA-7F48-B318-EB2AC54163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9198092"/>
              </p:ext>
            </p:extLst>
          </p:nvPr>
        </p:nvGraphicFramePr>
        <p:xfrm>
          <a:off x="2342327" y="1096963"/>
          <a:ext cx="7839858" cy="4465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248">
                  <a:extLst>
                    <a:ext uri="{9D8B030D-6E8A-4147-A177-3AD203B41FA5}">
                      <a16:colId xmlns:a16="http://schemas.microsoft.com/office/drawing/2014/main" val="1312289277"/>
                    </a:ext>
                  </a:extLst>
                </a:gridCol>
                <a:gridCol w="3642610">
                  <a:extLst>
                    <a:ext uri="{9D8B030D-6E8A-4147-A177-3AD203B41FA5}">
                      <a16:colId xmlns:a16="http://schemas.microsoft.com/office/drawing/2014/main" val="2451204267"/>
                    </a:ext>
                  </a:extLst>
                </a:gridCol>
              </a:tblGrid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Statistic: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Value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94460252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332.9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399478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Labor Force (age 16+)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164.4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77635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Employment (Nonfarm)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151.7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5078"/>
                  </a:ext>
                </a:extLst>
              </a:tr>
              <a:tr h="686314">
                <a:tc>
                  <a:txBody>
                    <a:bodyPr/>
                    <a:lstStyle/>
                    <a:p>
                      <a:r>
                        <a:rPr lang="en-US" sz="2400" dirty="0"/>
                        <a:t>Gross Domestic Product (GDP)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$24.4 Trillion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001420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r>
                        <a:rPr lang="en-US" sz="2400" dirty="0"/>
                        <a:t>Income per Capita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$63,884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538101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Ave. Hourly Earnings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$31.95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6397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50105-51EA-004E-ACC2-10F4529A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432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6306-E787-8C4F-BBB6-C58FB563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</a:t>
            </a:r>
            <a:r>
              <a:rPr lang="en-US" dirty="0"/>
              <a:t> Economy in Global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C48F-C405-BA42-B876-B4DBBD17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BB2E5-5518-F949-B9FE-33D8AFCB324E}"/>
              </a:ext>
            </a:extLst>
          </p:cNvPr>
          <p:cNvSpPr txBox="1"/>
          <p:nvPr/>
        </p:nvSpPr>
        <p:spPr>
          <a:xfrm>
            <a:off x="1345488" y="1453274"/>
            <a:ext cx="416492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U.S. Nominal GDP: 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21.747 trillion</a:t>
            </a:r>
            <a:r>
              <a:rPr lang="en-US" sz="2800" b="1" dirty="0"/>
              <a:t> in 2019-Q4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19.487 trillion </a:t>
            </a:r>
            <a:r>
              <a:rPr lang="en-US" sz="2800" b="1" dirty="0"/>
              <a:t>in 2020-Q2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24.383 trillion </a:t>
            </a:r>
            <a:r>
              <a:rPr lang="en-US" sz="2800" b="1" dirty="0"/>
              <a:t>in 2022-Q1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B65317-55B1-424A-A212-68CED01D0258}"/>
              </a:ext>
            </a:extLst>
          </p:cNvPr>
          <p:cNvGrpSpPr/>
          <p:nvPr/>
        </p:nvGrpSpPr>
        <p:grpSpPr>
          <a:xfrm>
            <a:off x="632568" y="907379"/>
            <a:ext cx="11082666" cy="5458015"/>
            <a:chOff x="632568" y="907379"/>
            <a:chExt cx="11082666" cy="54580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E28ECC-299E-104A-8A0D-816DC029F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519088" y="907379"/>
              <a:ext cx="6196146" cy="5458015"/>
            </a:xfrm>
            <a:prstGeom prst="rect">
              <a:avLst/>
            </a:prstGeom>
          </p:spPr>
        </p:pic>
        <p:pic>
          <p:nvPicPr>
            <p:cNvPr id="14" name="Picture 13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64389B31-F538-8746-BA21-87A98796C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568" y="4236121"/>
              <a:ext cx="5590761" cy="1714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157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B741-D15D-9A4A-BF56-9B002E85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mposition of the U.S. Economy: GDP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8E4B5-17A0-3346-9AE1-8493D9AAF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82" y="1325563"/>
            <a:ext cx="9720036" cy="48600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25374-7042-A740-9080-03868948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A31CBF-4A29-5B4B-9AF5-13A6B5D437AE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3363069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42E5-E5BB-A24C-B4F4-1AC66AE8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Co</a:t>
            </a:r>
            <a:r>
              <a:rPr lang="en-US" sz="3800" dirty="0"/>
              <a:t>mposition of the U.S. Economy: Employment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F79A9-D87F-554E-AAF6-51DE59A4E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64" y="1342480"/>
            <a:ext cx="9720072" cy="48600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4A2E-C7AE-3C45-BBA5-54FB9247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B8D33-371A-6D44-A892-CA1C7CE43137}"/>
              </a:ext>
            </a:extLst>
          </p:cNvPr>
          <p:cNvSpPr txBox="1"/>
          <p:nvPr/>
        </p:nvSpPr>
        <p:spPr>
          <a:xfrm>
            <a:off x="2193367" y="2016497"/>
            <a:ext cx="2023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Manufacturing</a:t>
            </a:r>
          </a:p>
          <a:p>
            <a:r>
              <a:rPr lang="en-US" dirty="0"/>
              <a:t>GDP Share = 10.9%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CA95A-4835-5946-8CBF-6063282B9EB8}"/>
              </a:ext>
            </a:extLst>
          </p:cNvPr>
          <p:cNvSpPr txBox="1"/>
          <p:nvPr/>
        </p:nvSpPr>
        <p:spPr>
          <a:xfrm>
            <a:off x="7257738" y="2016497"/>
            <a:ext cx="252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GDP Share = 7.4%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0A952-DB98-514F-9A89-DDE8D236A6D6}"/>
              </a:ext>
            </a:extLst>
          </p:cNvPr>
          <p:cNvCxnSpPr>
            <a:cxnSpLocks/>
          </p:cNvCxnSpPr>
          <p:nvPr/>
        </p:nvCxnSpPr>
        <p:spPr>
          <a:xfrm>
            <a:off x="2578308" y="2662828"/>
            <a:ext cx="0" cy="455126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1853A1-9522-9B43-AB68-BC0CEEF63C3B}"/>
              </a:ext>
            </a:extLst>
          </p:cNvPr>
          <p:cNvCxnSpPr>
            <a:cxnSpLocks/>
          </p:cNvCxnSpPr>
          <p:nvPr/>
        </p:nvCxnSpPr>
        <p:spPr>
          <a:xfrm>
            <a:off x="8994098" y="2385829"/>
            <a:ext cx="792089" cy="276999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802197-7E8A-F144-9247-9BA044043297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42286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11406-82DF-8144-BB07-F88EF9FBBCBB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08776" y="1243002"/>
            <a:ext cx="9974448" cy="4987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0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</a:t>
            </a:r>
            <a:r>
              <a:rPr lang="en-US" dirty="0"/>
              <a:t>Kalb County GSP: </a:t>
            </a:r>
            <a:r>
              <a:rPr lang="en-US" dirty="0" err="1"/>
              <a:t>Manuf</a:t>
            </a:r>
            <a:r>
              <a:rPr lang="en-US" dirty="0"/>
              <a:t>, Finance,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3E74F-B22A-464B-8266-DF98030727F6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1593454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4C4DA-5414-EF44-B19E-B3025CEEC1B3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08776" y="1243001"/>
            <a:ext cx="9974446" cy="4987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1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</a:t>
            </a:r>
            <a:r>
              <a:rPr lang="en-US" dirty="0"/>
              <a:t>Kalb County Employment: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5CE0C6-E56A-424A-B368-491344836843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2255497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22BA3B-C6AD-434D-AFE2-F01F29EC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Impact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1931FF-419C-A84B-8E26-5C138DF24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D4EB4-8FCA-5A40-9184-93F7FF78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64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125483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D6797-729B-D644-A206-10C029152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Relative to Long-Term Trends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E9838-216C-E942-9065-1A1EDE71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AC8596-9F23-2443-8021-7CAE502C8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191176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649+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D6797-729B-D644-A206-10C029152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Relative to Long-Term Trends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E9838-216C-E942-9065-1A1EDE71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AC8596-9F23-2443-8021-7CAE502C8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BAF073-A3FB-9341-B02D-CDF994003503}"/>
              </a:ext>
            </a:extLst>
          </p:cNvPr>
          <p:cNvCxnSpPr/>
          <p:nvPr/>
        </p:nvCxnSpPr>
        <p:spPr>
          <a:xfrm>
            <a:off x="9765323" y="1617785"/>
            <a:ext cx="0" cy="656492"/>
          </a:xfrm>
          <a:prstGeom prst="line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C161EE5-342D-FD47-9B9E-8BE60DC17ECD}"/>
              </a:ext>
            </a:extLst>
          </p:cNvPr>
          <p:cNvSpPr txBox="1"/>
          <p:nvPr/>
        </p:nvSpPr>
        <p:spPr>
          <a:xfrm>
            <a:off x="9207435" y="179613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A6D67-DAE0-4147-9B30-2E718BABA47A}"/>
              </a:ext>
            </a:extLst>
          </p:cNvPr>
          <p:cNvSpPr txBox="1"/>
          <p:nvPr/>
        </p:nvSpPr>
        <p:spPr>
          <a:xfrm>
            <a:off x="4000500" y="1761365"/>
            <a:ext cx="30981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Gap: 11% or $5,000 per person</a:t>
            </a:r>
          </a:p>
        </p:txBody>
      </p:sp>
    </p:spTree>
    <p:extLst>
      <p:ext uri="{BB962C8B-B14F-4D97-AF65-F5344CB8AC3E}">
        <p14:creationId xmlns:p14="http://schemas.microsoft.com/office/powerpoint/2010/main" val="2109622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EED9167-0C90-0249-AC37-95007AA09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7384" y="1088877"/>
            <a:ext cx="10282698" cy="51413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C4BD39-2117-415E-A656-F9F391A0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Trajectory: Pandemic Plunge!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952D9-4526-4892-AD54-F2C1EC13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B28F7-D760-44C1-A506-2B4A4A778A45}"/>
              </a:ext>
            </a:extLst>
          </p:cNvPr>
          <p:cNvSpPr txBox="1"/>
          <p:nvPr/>
        </p:nvSpPr>
        <p:spPr>
          <a:xfrm>
            <a:off x="6635393" y="3429000"/>
            <a:ext cx="4149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GDP is: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$0.5 Trillion Below 2019 forecast.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rgbClr val="7030A0"/>
                </a:solidFill>
              </a:rPr>
              <a:t>$0.6 </a:t>
            </a:r>
            <a:r>
              <a:rPr lang="en-US" sz="2000" dirty="0">
                <a:solidFill>
                  <a:srgbClr val="7030A0"/>
                </a:solidFill>
              </a:rPr>
              <a:t>Trillion ABOVE 2019-Q4 level.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DF7C6-6914-C547-A60C-5DEFECC56BA3}"/>
              </a:ext>
            </a:extLst>
          </p:cNvPr>
          <p:cNvSpPr txBox="1"/>
          <p:nvPr/>
        </p:nvSpPr>
        <p:spPr>
          <a:xfrm>
            <a:off x="8288080" y="2695628"/>
            <a:ext cx="11215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Q3 - Flat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033920-98FF-4544-90EE-BFA67948551A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8586953" y="2175360"/>
            <a:ext cx="261890" cy="520268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617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517428" y="1244732"/>
            <a:ext cx="9551314" cy="467345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Spe</a:t>
            </a:r>
            <a:r>
              <a:rPr lang="en-US"/>
              <a:t>nding Patterns Since First US Case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9418725" y="1000029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9A983A-7D09-BA42-81C8-8908D8F1AA05}"/>
              </a:ext>
            </a:extLst>
          </p:cNvPr>
          <p:cNvSpPr/>
          <p:nvPr/>
        </p:nvSpPr>
        <p:spPr>
          <a:xfrm>
            <a:off x="6740769" y="2833022"/>
            <a:ext cx="805304" cy="64677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EBE99-F1D4-7648-8CFB-C0E9E4F51591}"/>
              </a:ext>
            </a:extLst>
          </p:cNvPr>
          <p:cNvSpPr txBox="1"/>
          <p:nvPr/>
        </p:nvSpPr>
        <p:spPr>
          <a:xfrm>
            <a:off x="6691605" y="2384736"/>
            <a:ext cx="99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Q3 - Flat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9CE1DE-2C25-844C-890F-0F1BB190367D}"/>
              </a:ext>
            </a:extLst>
          </p:cNvPr>
          <p:cNvSpPr/>
          <p:nvPr/>
        </p:nvSpPr>
        <p:spPr>
          <a:xfrm>
            <a:off x="8547628" y="2546710"/>
            <a:ext cx="805304" cy="64677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FD914-B271-D34C-9619-1E31F348077A}"/>
              </a:ext>
            </a:extLst>
          </p:cNvPr>
          <p:cNvSpPr txBox="1"/>
          <p:nvPr/>
        </p:nvSpPr>
        <p:spPr>
          <a:xfrm>
            <a:off x="8498463" y="2098424"/>
            <a:ext cx="143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Q1 - Wobbly</a:t>
            </a:r>
          </a:p>
        </p:txBody>
      </p:sp>
    </p:spTree>
    <p:extLst>
      <p:ext uri="{BB962C8B-B14F-4D97-AF65-F5344CB8AC3E}">
        <p14:creationId xmlns:p14="http://schemas.microsoft.com/office/powerpoint/2010/main" val="80225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D0F94-DA5A-B24C-8D39-1A253909E0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7435" y="1096269"/>
            <a:ext cx="10267910" cy="5133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But</a:t>
            </a:r>
            <a:r>
              <a:rPr lang="en-US"/>
              <a:t> Not All Industries Were Equally Harmed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911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14987" y="1151316"/>
            <a:ext cx="9412336" cy="468321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</a:t>
            </a:r>
            <a:r>
              <a:rPr lang="en-US" dirty="0"/>
              <a:t>nding Patterns – Hardest Hit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8949021" y="1023475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B5B50-7D5C-DC46-8B81-588B7C92128A}"/>
              </a:ext>
            </a:extLst>
          </p:cNvPr>
          <p:cNvSpPr txBox="1"/>
          <p:nvPr/>
        </p:nvSpPr>
        <p:spPr>
          <a:xfrm>
            <a:off x="9408160" y="3931920"/>
            <a:ext cx="140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+0.2%</a:t>
            </a:r>
          </a:p>
          <a:p>
            <a:r>
              <a:rPr lang="en-US" sz="1600" dirty="0">
                <a:solidFill>
                  <a:srgbClr val="C00000"/>
                </a:solidFill>
              </a:rPr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935941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3594315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3883618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B5D7-844B-1348-89A8-40AC6095B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498"/>
            <a:ext cx="10515600" cy="1020763"/>
          </a:xfrm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V-S</a:t>
            </a:r>
            <a:r>
              <a:rPr lang="en-US" dirty="0"/>
              <a:t>haped Recovery Labor Market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361ED8-92EE-864D-B37D-D8820564FA69}"/>
              </a:ext>
            </a:extLst>
          </p:cNvPr>
          <p:cNvSpPr txBox="1"/>
          <p:nvPr/>
        </p:nvSpPr>
        <p:spPr>
          <a:xfrm>
            <a:off x="8002350" y="6473570"/>
            <a:ext cx="384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Bureau of Labor Statistics (BLS)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632D3B4-541B-A5AF-CFA8-32E00A768860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528763"/>
          <a:ext cx="10515600" cy="5043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2193F04-222F-0926-ECE1-FD77BDE49C43}"/>
              </a:ext>
            </a:extLst>
          </p:cNvPr>
          <p:cNvSpPr txBox="1"/>
          <p:nvPr/>
        </p:nvSpPr>
        <p:spPr>
          <a:xfrm>
            <a:off x="7759473" y="1854200"/>
            <a:ext cx="3838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Months since the start of the recession</a:t>
            </a:r>
          </a:p>
        </p:txBody>
      </p:sp>
    </p:spTree>
    <p:extLst>
      <p:ext uri="{BB962C8B-B14F-4D97-AF65-F5344CB8AC3E}">
        <p14:creationId xmlns:p14="http://schemas.microsoft.com/office/powerpoint/2010/main" val="28630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293567" y="3346294"/>
            <a:ext cx="448873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/>
              <a:t>0.8 Million below February, 2020.</a:t>
            </a:r>
          </a:p>
          <a:p>
            <a:r>
              <a:rPr lang="en-US" sz="2100" dirty="0"/>
              <a:t>6.7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321836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 – In Historical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775B3F-2EAA-DA4B-AA17-A1AD5A8E13EF}"/>
              </a:ext>
            </a:extLst>
          </p:cNvPr>
          <p:cNvSpPr txBox="1"/>
          <p:nvPr/>
        </p:nvSpPr>
        <p:spPr>
          <a:xfrm>
            <a:off x="6096000" y="3507877"/>
            <a:ext cx="468630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/>
              <a:t>18.8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126593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E66FE-9D58-4648-9F88-34936C0D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</a:t>
            </a:r>
            <a:r>
              <a:rPr lang="en-US" dirty="0"/>
              <a:t>w Wage Employment is Lagging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78E1A-A6FE-9749-9290-C57044BB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20FA8-310A-264D-8A5D-220E9696655A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049214" y="1201681"/>
            <a:ext cx="9804532" cy="47322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1CA1F2-3B1C-064A-9C60-2459692F2DEE}"/>
              </a:ext>
            </a:extLst>
          </p:cNvPr>
          <p:cNvSpPr/>
          <p:nvPr/>
        </p:nvSpPr>
        <p:spPr>
          <a:xfrm>
            <a:off x="9382812" y="959270"/>
            <a:ext cx="1600200" cy="56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57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818F172F-7F50-1143-A50D-EC059928A0C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059577" y="1180212"/>
            <a:ext cx="10100028" cy="5050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DE153E-F27E-7645-A3CA-6E58A034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DED0A-4441-C64E-9BD5-14896B55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46755-3939-424E-88F9-0143556621B0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45986" y="1180212"/>
            <a:ext cx="10100028" cy="50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0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036A4B4-6295-2244-A49B-DF2A96BE1EE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945884" y="1018146"/>
            <a:ext cx="10424160" cy="5212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96CBF-9E25-8847-B755-7A3EFC1F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UR</a:t>
            </a:r>
            <a:r>
              <a:rPr lang="en-US" dirty="0"/>
              <a:t> Driven by Labor Force Participation?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1C952-255F-DE41-8BFF-D26FF1E3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623A270-1BCA-DB4D-9D79-B1DD2BC65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r:link="rId6"/>
          <a:srcRect/>
          <a:stretch>
            <a:fillRect/>
          </a:stretch>
        </p:blipFill>
        <p:spPr>
          <a:xfrm>
            <a:off x="929640" y="1018146"/>
            <a:ext cx="10424160" cy="5212080"/>
          </a:xfrm>
        </p:spPr>
      </p:pic>
    </p:spTree>
    <p:extLst>
      <p:ext uri="{BB962C8B-B14F-4D97-AF65-F5344CB8AC3E}">
        <p14:creationId xmlns:p14="http://schemas.microsoft.com/office/powerpoint/2010/main" val="7894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458D-CDD5-2140-8E38-B5F6A036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nds in Labor Force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B938-D177-AA4A-99C6-9E4090F1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A6ABBB-A7D4-ED46-B464-AA78BBC57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89950" y="1201026"/>
            <a:ext cx="10058400" cy="50292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E5318E-99B4-0147-A8D9-EABDA7D36601}"/>
              </a:ext>
            </a:extLst>
          </p:cNvPr>
          <p:cNvGrpSpPr/>
          <p:nvPr/>
        </p:nvGrpSpPr>
        <p:grpSpPr>
          <a:xfrm>
            <a:off x="1089950" y="1201026"/>
            <a:ext cx="10012100" cy="5006050"/>
            <a:chOff x="1089950" y="1201026"/>
            <a:chExt cx="10012100" cy="5006050"/>
          </a:xfrm>
        </p:grpSpPr>
        <p:pic>
          <p:nvPicPr>
            <p:cNvPr id="5" name="Picture 4" descr="Chart, line chart&#10;&#10;Description automatically generated">
              <a:extLst>
                <a:ext uri="{FF2B5EF4-FFF2-40B4-BE49-F238E27FC236}">
                  <a16:creationId xmlns:a16="http://schemas.microsoft.com/office/drawing/2014/main" id="{289B079B-E5F3-714F-AD32-DAF8FAFDC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r:link="rId6"/>
            <a:stretch>
              <a:fillRect/>
            </a:stretch>
          </p:blipFill>
          <p:spPr>
            <a:xfrm>
              <a:off x="1089950" y="1201026"/>
              <a:ext cx="10012100" cy="50060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5E5F1B-6AD3-F646-8C0F-8C7B12CE4420}"/>
                </a:ext>
              </a:extLst>
            </p:cNvPr>
            <p:cNvSpPr txBox="1"/>
            <p:nvPr/>
          </p:nvSpPr>
          <p:spPr>
            <a:xfrm>
              <a:off x="8096351" y="3429000"/>
              <a:ext cx="2293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Down 3.8 million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53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A02008-F3F9-664C-9CFC-E70214A50E49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53560" y="1325506"/>
            <a:ext cx="5931603" cy="4312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4D1B3B-BD8D-6B4F-B16F-754FE3B958E6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6084345" y="1325506"/>
            <a:ext cx="5931605" cy="4312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F33782-2DC4-9945-80E1-ADA08DA6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DeKalb County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63303-2403-D640-8E54-F2887221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9561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cks: Bounced Back Faster This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24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1E98-4DD9-D446-AE60-699045D9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Hot</a:t>
            </a:r>
            <a:r>
              <a:rPr lang="en-US" dirty="0"/>
              <a:t>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E4FEF-F1AE-1E46-B202-53FFD95A7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266" y="1325563"/>
            <a:ext cx="4568687" cy="4351338"/>
          </a:xfrm>
        </p:spPr>
        <p:txBody>
          <a:bodyPr>
            <a:normAutofit/>
          </a:bodyPr>
          <a:lstStyle/>
          <a:p>
            <a:r>
              <a:rPr lang="en-US" dirty="0"/>
              <a:t>Government policy</a:t>
            </a:r>
          </a:p>
          <a:p>
            <a:r>
              <a:rPr lang="en-US" dirty="0"/>
              <a:t>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FCEF7-ACCD-7F41-8696-4314F335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4075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40E87-1715-47AC-ABB5-9A8675BE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at Have Been Policy Effects?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C2ED4-1144-4418-9D74-DC13CF124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MONETARY POLICY (Fed) acted quickly and effectively to prevent a financial market meltdown and to keep credit flowing.  But the Fed lends and does not spend.</a:t>
            </a:r>
          </a:p>
          <a:p>
            <a:r>
              <a:rPr lang="en-US" dirty="0"/>
              <a:t>FISCAL POLICY (Congress) acted quickly, but inevitably made some mistakes.</a:t>
            </a:r>
          </a:p>
          <a:p>
            <a:pPr lvl="1"/>
            <a:r>
              <a:rPr lang="en-US" dirty="0"/>
              <a:t>Stimulus Checks, A ($268b)</a:t>
            </a:r>
          </a:p>
          <a:p>
            <a:pPr lvl="1"/>
            <a:r>
              <a:rPr lang="en-US" dirty="0"/>
              <a:t>Expanded Unemployment, B ($268b)</a:t>
            </a:r>
          </a:p>
          <a:p>
            <a:pPr lvl="1"/>
            <a:r>
              <a:rPr lang="en-US" dirty="0"/>
              <a:t>Paycheck Protection Program, C- ($525b)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82A4D-6C6C-4E98-B6A4-48597465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42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A822-6CF7-4C4A-ABCB-F4B44D3CE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Abn</a:t>
            </a:r>
            <a:r>
              <a:rPr lang="en-US" dirty="0"/>
              <a:t>ormally High Savings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FE10EE-1FB8-7445-A19A-E0A3BB7E6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6965" y="1128889"/>
            <a:ext cx="10202672" cy="51013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96A6B-B222-974D-900E-FD52779B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E0879-B487-7347-AC2B-7284EF379090}"/>
              </a:ext>
            </a:extLst>
          </p:cNvPr>
          <p:cNvSpPr txBox="1"/>
          <p:nvPr/>
        </p:nvSpPr>
        <p:spPr>
          <a:xfrm>
            <a:off x="3199527" y="3782130"/>
            <a:ext cx="78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016AB-2967-B743-9B9B-0FB5B8F1D93B}"/>
              </a:ext>
            </a:extLst>
          </p:cNvPr>
          <p:cNvSpPr txBox="1"/>
          <p:nvPr/>
        </p:nvSpPr>
        <p:spPr>
          <a:xfrm>
            <a:off x="3978774" y="2548614"/>
            <a:ext cx="1396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Trump Bump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18DBD-E31D-764E-877F-A9F732CC90BE}"/>
              </a:ext>
            </a:extLst>
          </p:cNvPr>
          <p:cNvSpPr txBox="1"/>
          <p:nvPr/>
        </p:nvSpPr>
        <p:spPr>
          <a:xfrm>
            <a:off x="6162859" y="2184514"/>
            <a:ext cx="13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Biden Boost</a:t>
            </a:r>
          </a:p>
        </p:txBody>
      </p:sp>
    </p:spTree>
    <p:extLst>
      <p:ext uri="{BB962C8B-B14F-4D97-AF65-F5344CB8AC3E}">
        <p14:creationId xmlns:p14="http://schemas.microsoft.com/office/powerpoint/2010/main" val="19707583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2F3DF-7FD6-0546-BA5F-E6993480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netary Policy: Federal Reserve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DE164-282E-6949-B019-8F6AB355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goal is to keep interest rates low, to facilitate continued borrowing.</a:t>
            </a:r>
          </a:p>
          <a:p>
            <a:pPr lvl="1"/>
            <a:r>
              <a:rPr lang="en-US" dirty="0"/>
              <a:t>Federal Funds Rate – rate at which banks lend to each other, usually overnight.</a:t>
            </a:r>
          </a:p>
          <a:p>
            <a:pPr lvl="1"/>
            <a:r>
              <a:rPr lang="en-US" dirty="0"/>
              <a:t>Purchases of U.S. Treasury securities – keep money flowing to the government at low rates of interest.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A2C85-9749-104A-A400-9C61D26E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386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 – Last 5 Years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590190-B6C7-BF4C-917A-9A49694C4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23895726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97351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3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Reserve Assets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39200" y="1073426"/>
            <a:ext cx="10313600" cy="515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1D658-E8DA-3D44-B9C5-B9E19754C068}"/>
              </a:ext>
            </a:extLst>
          </p:cNvPr>
          <p:cNvSpPr txBox="1"/>
          <p:nvPr/>
        </p:nvSpPr>
        <p:spPr>
          <a:xfrm>
            <a:off x="10644351" y="141135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8.8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3CC72-F871-0740-95C5-B9AE9DAD33B6}"/>
              </a:ext>
            </a:extLst>
          </p:cNvPr>
          <p:cNvSpPr txBox="1"/>
          <p:nvPr/>
        </p:nvSpPr>
        <p:spPr>
          <a:xfrm>
            <a:off x="9633873" y="346716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2F7F2-FFA1-654D-971B-EE423A4F5027}"/>
              </a:ext>
            </a:extLst>
          </p:cNvPr>
          <p:cNvSpPr txBox="1"/>
          <p:nvPr/>
        </p:nvSpPr>
        <p:spPr>
          <a:xfrm>
            <a:off x="4548351" y="445444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078C6-F3A4-3D4E-953F-3876F7BE2DD5}"/>
              </a:ext>
            </a:extLst>
          </p:cNvPr>
          <p:cNvSpPr txBox="1"/>
          <p:nvPr/>
        </p:nvSpPr>
        <p:spPr>
          <a:xfrm>
            <a:off x="4385538" y="1712343"/>
            <a:ext cx="45886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Largely Treasury Securities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E281F-5545-CF4D-A821-0E00C2F437CE}"/>
              </a:ext>
            </a:extLst>
          </p:cNvPr>
          <p:cNvSpPr txBox="1"/>
          <p:nvPr/>
        </p:nvSpPr>
        <p:spPr>
          <a:xfrm>
            <a:off x="4238368" y="3218794"/>
            <a:ext cx="1553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Financial Crisis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3E04D-6DD5-CF44-B9B9-AE8BF77F5365}"/>
              </a:ext>
            </a:extLst>
          </p:cNvPr>
          <p:cNvSpPr txBox="1"/>
          <p:nvPr/>
        </p:nvSpPr>
        <p:spPr>
          <a:xfrm>
            <a:off x="8974230" y="2561115"/>
            <a:ext cx="11030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Pandemic</a:t>
            </a:r>
          </a:p>
        </p:txBody>
      </p:sp>
    </p:spTree>
    <p:extLst>
      <p:ext uri="{BB962C8B-B14F-4D97-AF65-F5344CB8AC3E}">
        <p14:creationId xmlns:p14="http://schemas.microsoft.com/office/powerpoint/2010/main" val="6754550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 – Low Interest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A9ABC-EAC4-B04A-873A-87B600515E7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1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045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ation News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998422" y="6595351"/>
            <a:ext cx="2970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New York Times, Wall Street Journal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4454" y="5319346"/>
            <a:ext cx="14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January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BD6877-EC28-F846-8AEA-94F5F2695AB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26804" y="1822807"/>
            <a:ext cx="5830142" cy="40929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39CB3D-4F68-B74D-BBC6-0E1F15F32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946" y="935933"/>
            <a:ext cx="5915960" cy="518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478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B004D-673D-7D4C-A7E3-FB405CB6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8225D-F2EA-DC46-83B8-28CE97E5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762000"/>
            <a:ext cx="1012190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B2D780-7539-8F40-B7AA-F5F140FF7B4E}"/>
              </a:ext>
            </a:extLst>
          </p:cNvPr>
          <p:cNvSpPr txBox="1"/>
          <p:nvPr/>
        </p:nvSpPr>
        <p:spPr>
          <a:xfrm>
            <a:off x="10121326" y="6456851"/>
            <a:ext cx="1484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Investopedia</a:t>
            </a:r>
          </a:p>
        </p:txBody>
      </p:sp>
    </p:spTree>
    <p:extLst>
      <p:ext uri="{BB962C8B-B14F-4D97-AF65-F5344CB8AC3E}">
        <p14:creationId xmlns:p14="http://schemas.microsoft.com/office/powerpoint/2010/main" val="16410466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1CA6-0F4B-4046-8E3D-493D672D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9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’re Buying Mostly …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3B297-0BDC-7646-BE95-39D3B3A75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9B161-4081-844B-A972-FE5F6810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4B44B-F557-9040-8826-1FB71C9F8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0" y="1079500"/>
            <a:ext cx="9766300" cy="469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D2088-DEC0-CA44-B47C-4E5184117314}"/>
              </a:ext>
            </a:extLst>
          </p:cNvPr>
          <p:cNvSpPr txBox="1"/>
          <p:nvPr/>
        </p:nvSpPr>
        <p:spPr>
          <a:xfrm>
            <a:off x="9070428" y="6456851"/>
            <a:ext cx="18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Jason Furman, PIIE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93855-1ADC-7843-8691-796E3B4781C5}"/>
              </a:ext>
            </a:extLst>
          </p:cNvPr>
          <p:cNvSpPr txBox="1"/>
          <p:nvPr/>
        </p:nvSpPr>
        <p:spPr>
          <a:xfrm>
            <a:off x="4759231" y="4540197"/>
            <a:ext cx="26709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Demand-Pull</a:t>
            </a:r>
          </a:p>
        </p:txBody>
      </p:sp>
    </p:spTree>
    <p:extLst>
      <p:ext uri="{BB962C8B-B14F-4D97-AF65-F5344CB8AC3E}">
        <p14:creationId xmlns:p14="http://schemas.microsoft.com/office/powerpoint/2010/main" val="317022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1D65-4E99-4D49-AED2-2191C898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Concentrated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D2CB956B-4BC5-8649-9607-DBA0282F24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82882" y="1300163"/>
            <a:ext cx="5936918" cy="4319339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10C1134-5845-A140-A47C-1CE79172B9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200" y="1325563"/>
            <a:ext cx="5936918" cy="431933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50A23-B73A-FC48-BE6A-A6B6DE9E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9E16D-83B5-2046-B0D4-F27B416F6617}"/>
              </a:ext>
            </a:extLst>
          </p:cNvPr>
          <p:cNvSpPr txBox="1"/>
          <p:nvPr/>
        </p:nvSpPr>
        <p:spPr>
          <a:xfrm>
            <a:off x="4965132" y="4504571"/>
            <a:ext cx="20725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Cost-Push</a:t>
            </a:r>
          </a:p>
        </p:txBody>
      </p:sp>
    </p:spTree>
    <p:extLst>
      <p:ext uri="{BB962C8B-B14F-4D97-AF65-F5344CB8AC3E}">
        <p14:creationId xmlns:p14="http://schemas.microsoft.com/office/powerpoint/2010/main" val="23316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23A8-7FBD-FE4E-8CBD-8D17D401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28606-6940-2342-BAB8-215E2FC3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pic>
        <p:nvPicPr>
          <p:cNvPr id="12" name="Content Placeholder 11" descr="Chart&#10;&#10;Description automatically generated">
            <a:extLst>
              <a:ext uri="{FF2B5EF4-FFF2-40B4-BE49-F238E27FC236}">
                <a16:creationId xmlns:a16="http://schemas.microsoft.com/office/drawing/2014/main" id="{C42B8B70-0A9E-0543-9930-D1B7CBED8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191337" y="1190596"/>
            <a:ext cx="10048162" cy="5024081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3A177B-34EB-5149-9428-D30C9623F06D}"/>
              </a:ext>
            </a:extLst>
          </p:cNvPr>
          <p:cNvSpPr txBox="1"/>
          <p:nvPr/>
        </p:nvSpPr>
        <p:spPr>
          <a:xfrm>
            <a:off x="4965132" y="4504571"/>
            <a:ext cx="20725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Cost-Push</a:t>
            </a:r>
          </a:p>
        </p:txBody>
      </p:sp>
    </p:spTree>
    <p:extLst>
      <p:ext uri="{BB962C8B-B14F-4D97-AF65-F5344CB8AC3E}">
        <p14:creationId xmlns:p14="http://schemas.microsoft.com/office/powerpoint/2010/main" val="142739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930666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1 (6/30): 	US Economic Update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(7/7): 	The U.S. Federal Debt (Geoffrey </a:t>
            </a:r>
            <a:r>
              <a:rPr lang="en-US" dirty="0" err="1"/>
              <a:t>Woglom</a:t>
            </a:r>
            <a:r>
              <a:rPr lang="en-US" dirty="0"/>
              <a:t>, </a:t>
            </a:r>
            <a:r>
              <a:rPr lang="en-US"/>
              <a:t>Amherst College)</a:t>
            </a:r>
            <a:endParaRPr lang="en-US" dirty="0"/>
          </a:p>
          <a:p>
            <a:pPr lvl="1">
              <a:spcAft>
                <a:spcPts val="1000"/>
              </a:spcAft>
            </a:pPr>
            <a:r>
              <a:rPr lang="en-US" dirty="0"/>
              <a:t>Week 3 (7/14): 	Climate Change 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(7/21): 	Economic Inequality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(8/4):	The Black-White Wealth Gap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(8/11):	Discriminatory Policies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7 (8/18):	Cryptocurrencies</a:t>
            </a:r>
          </a:p>
          <a:p>
            <a:pPr lvl="1"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3387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B719A-5294-7747-8C3B-056AF234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porate Profits…Adding to Inflation?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43D3A9AD-66F9-4A47-9D31-133DF8CDB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32729" y="1066955"/>
            <a:ext cx="10326542" cy="51632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4534C-AD15-5C48-A1F7-E034ABBC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1497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Climbing!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117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78CB-97A3-534A-A040-9C0BE037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in Historical Perspective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714BEC-6276-B44C-875A-76795BB8E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0758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4C20-4968-F842-A254-F50F29BC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6488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7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Infl</a:t>
            </a:r>
            <a:r>
              <a:rPr lang="en-US" sz="3600" dirty="0"/>
              <a:t>ation – The Fed’s Metric!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55A5AF-46E3-3F47-A150-FB4089B32C26}"/>
              </a:ext>
            </a:extLst>
          </p:cNvPr>
          <p:cNvCxnSpPr>
            <a:cxnSpLocks/>
          </p:cNvCxnSpPr>
          <p:nvPr/>
        </p:nvCxnSpPr>
        <p:spPr>
          <a:xfrm>
            <a:off x="9577754" y="1922585"/>
            <a:ext cx="0" cy="22977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F71D99-CFA3-F544-88AE-C116108121A1}"/>
              </a:ext>
            </a:extLst>
          </p:cNvPr>
          <p:cNvSpPr txBox="1"/>
          <p:nvPr/>
        </p:nvSpPr>
        <p:spPr>
          <a:xfrm>
            <a:off x="6351814" y="3298368"/>
            <a:ext cx="285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Growth over low base prices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3B3CA2-4288-FF4C-8A9D-0189AA6D929C}"/>
              </a:ext>
            </a:extLst>
          </p:cNvPr>
          <p:cNvSpPr txBox="1"/>
          <p:nvPr/>
        </p:nvSpPr>
        <p:spPr>
          <a:xfrm>
            <a:off x="9685894" y="3298368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base</a:t>
            </a:r>
          </a:p>
        </p:txBody>
      </p:sp>
    </p:spTree>
    <p:extLst>
      <p:ext uri="{BB962C8B-B14F-4D97-AF65-F5344CB8AC3E}">
        <p14:creationId xmlns:p14="http://schemas.microsoft.com/office/powerpoint/2010/main" val="22308653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PCE and Fed Suggest: Probably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916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139F8-E6A6-3943-98D6-BE545A2A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Pric</a:t>
            </a:r>
            <a:r>
              <a:rPr lang="en-US" dirty="0"/>
              <a:t>e Increases: More Broad-Based</a:t>
            </a:r>
          </a:p>
        </p:txBody>
      </p:sp>
      <p:pic>
        <p:nvPicPr>
          <p:cNvPr id="6" name="Content Placeholder 5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24C35562-9EBA-AD4B-AE13-C3C2FCA30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325" y="1175657"/>
            <a:ext cx="10085162" cy="504258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BD63A-A0CD-E740-A81F-5A60567E3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26E4EB-DC3A-BB4A-A61D-496CC2328980}"/>
              </a:ext>
            </a:extLst>
          </p:cNvPr>
          <p:cNvSpPr/>
          <p:nvPr/>
        </p:nvSpPr>
        <p:spPr>
          <a:xfrm>
            <a:off x="5502729" y="2743200"/>
            <a:ext cx="2057400" cy="84908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F42D0-4D27-B849-8C2E-D2DF484DB086}"/>
              </a:ext>
            </a:extLst>
          </p:cNvPr>
          <p:cNvSpPr txBox="1"/>
          <p:nvPr/>
        </p:nvSpPr>
        <p:spPr>
          <a:xfrm>
            <a:off x="5358180" y="2373868"/>
            <a:ext cx="220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Fuel and Food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31AA28A-E960-1E49-BEF4-17A64A51F5E0}"/>
              </a:ext>
            </a:extLst>
          </p:cNvPr>
          <p:cNvSpPr/>
          <p:nvPr/>
        </p:nvSpPr>
        <p:spPr>
          <a:xfrm>
            <a:off x="7560129" y="2080419"/>
            <a:ext cx="2579914" cy="132556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8A1675-D14F-B546-94DF-4A165C8E1DED}"/>
              </a:ext>
            </a:extLst>
          </p:cNvPr>
          <p:cNvSpPr txBox="1"/>
          <p:nvPr/>
        </p:nvSpPr>
        <p:spPr>
          <a:xfrm>
            <a:off x="8247154" y="3356764"/>
            <a:ext cx="137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Broad-based</a:t>
            </a:r>
          </a:p>
        </p:txBody>
      </p:sp>
    </p:spTree>
    <p:extLst>
      <p:ext uri="{BB962C8B-B14F-4D97-AF65-F5344CB8AC3E}">
        <p14:creationId xmlns:p14="http://schemas.microsoft.com/office/powerpoint/2010/main" val="184560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C6179-38BB-4B93-877F-D3E29D879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My</a:t>
            </a:r>
            <a:r>
              <a:rPr lang="en-US" dirty="0"/>
              <a:t> Diagnosis for the Uptick in Inflation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D4062-94C1-42C1-B9BD-4179D241A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Yes, there were supply chain issues that affected some areas in particular (e.g., computer chips).</a:t>
            </a:r>
          </a:p>
          <a:p>
            <a:r>
              <a:rPr lang="en-US" dirty="0"/>
              <a:t>But there is too much total spending and in the absence of bold Fed actions is likely to continue.</a:t>
            </a:r>
          </a:p>
          <a:p>
            <a:r>
              <a:rPr lang="en-US" dirty="0"/>
              <a:t>Fiscal stimulus led households to increase saving over 2021 by more than $2 trillion. Strong retail sales numbers suggest they are prepared to spend it.</a:t>
            </a:r>
          </a:p>
          <a:p>
            <a:r>
              <a:rPr lang="en-US" dirty="0"/>
              <a:t>Whose to Blame:  ARP probably too big, but the Fed could have acted sooner.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E8195-C736-4289-BF84-7C9434E6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5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asure of Inflation Expectations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1E72156-AB9E-2546-A67F-D8C264526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0" y="1480828"/>
            <a:ext cx="8702674" cy="4351337"/>
          </a:xfrm>
        </p:spPr>
      </p:pic>
      <p:sp>
        <p:nvSpPr>
          <p:cNvPr id="6" name="TextBox 5"/>
          <p:cNvSpPr txBox="1"/>
          <p:nvPr/>
        </p:nvSpPr>
        <p:spPr>
          <a:xfrm>
            <a:off x="7067000" y="3367904"/>
            <a:ext cx="4653582" cy="258532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Breakeven Inflation Rate = Difference between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nominal and real 5-year and 10-year Treasury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constant maturity securities.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Market participants expect around 2.8%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of inflation annually over the next 10 years and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3.1% over the next 5 years.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Inflation expectations are calming down.</a:t>
            </a:r>
          </a:p>
        </p:txBody>
      </p:sp>
    </p:spTree>
    <p:extLst>
      <p:ext uri="{BB962C8B-B14F-4D97-AF65-F5344CB8AC3E}">
        <p14:creationId xmlns:p14="http://schemas.microsoft.com/office/powerpoint/2010/main" val="39103708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6369A-E4EC-1F42-831B-FC1C2F36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5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Rus</a:t>
            </a:r>
            <a:r>
              <a:rPr lang="en-US" dirty="0"/>
              <a:t>sia and Ukraine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7483A-FE20-1940-A698-23D47B8F0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Gas prices – Russia is a major world supplier</a:t>
            </a:r>
          </a:p>
          <a:p>
            <a:r>
              <a:rPr lang="en-US" dirty="0"/>
              <a:t>Food prices – region’s breadbasket</a:t>
            </a:r>
          </a:p>
          <a:p>
            <a:r>
              <a:rPr lang="en-US" dirty="0"/>
              <a:t>Fertilizer – prices are 3-4x their 2020 levels</a:t>
            </a:r>
          </a:p>
          <a:p>
            <a:r>
              <a:rPr lang="en-US" dirty="0"/>
              <a:t>Palladium – catalytic convertors, Russia supplies 40%</a:t>
            </a:r>
          </a:p>
          <a:p>
            <a:r>
              <a:rPr lang="en-US" dirty="0"/>
              <a:t>Neon – semiconductors, Ukraine supplies </a:t>
            </a:r>
            <a:r>
              <a:rPr lang="en-US"/>
              <a:t>70%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Therefore: more supply chain issues, more inflation, food insecurity.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58AD5-8AD4-B44E-A751-F644AA1E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8609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6095-2899-A446-AEC5-9A71BD4B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Pri</a:t>
            </a:r>
            <a:r>
              <a:rPr lang="en-US" dirty="0"/>
              <a:t>mary Topics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87BD4-4CD4-5F47-872F-893D5F32D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0730"/>
            <a:ext cx="10644553" cy="4351338"/>
          </a:xfrm>
        </p:spPr>
        <p:txBody>
          <a:bodyPr>
            <a:normAutofit/>
          </a:bodyPr>
          <a:lstStyle/>
          <a:p>
            <a:r>
              <a:rPr lang="en-US" dirty="0"/>
              <a:t>GDP</a:t>
            </a:r>
          </a:p>
          <a:p>
            <a:pPr lvl="1"/>
            <a:r>
              <a:rPr lang="en-US" dirty="0"/>
              <a:t>Recovered the decline, but not where it should be.</a:t>
            </a:r>
          </a:p>
          <a:p>
            <a:pPr lvl="1"/>
            <a:r>
              <a:rPr lang="en-US" dirty="0"/>
              <a:t>Won’t recover previous forecast until late 2022…at the earliest.</a:t>
            </a:r>
          </a:p>
          <a:p>
            <a:r>
              <a:rPr lang="en-US" dirty="0"/>
              <a:t>Employment</a:t>
            </a:r>
          </a:p>
          <a:p>
            <a:pPr lvl="1"/>
            <a:r>
              <a:rPr lang="en-US" dirty="0"/>
              <a:t>Still down 6.7 million jobs relative to forecast.</a:t>
            </a:r>
          </a:p>
          <a:p>
            <a:pPr lvl="1"/>
            <a:r>
              <a:rPr lang="en-US" dirty="0"/>
              <a:t>Labor force is 3.8 million smaller than forecast.</a:t>
            </a:r>
          </a:p>
          <a:p>
            <a:pPr lvl="1"/>
            <a:r>
              <a:rPr lang="en-US" dirty="0"/>
              <a:t>Rising wages are not enticing low-wage workers back to work.</a:t>
            </a:r>
          </a:p>
          <a:p>
            <a:r>
              <a:rPr lang="en-US" dirty="0"/>
              <a:t>Inflation</a:t>
            </a:r>
          </a:p>
          <a:p>
            <a:pPr lvl="1"/>
            <a:r>
              <a:rPr lang="en-US" dirty="0"/>
              <a:t>Going to be high for a while, but transitory – maybe?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412ED-6D63-134A-AFC3-BB207DBE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155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Federal Debt is Becoming A Problem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742" y="840163"/>
            <a:ext cx="7236515" cy="54273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3332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FFA45-E4F0-B44A-A144-59D5D71CC278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11632-095C-414A-B06C-B231026A4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399"/>
            <a:ext cx="10515600" cy="4372669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Economic Growth: The recovery has been a V-shaped recovery</a:t>
            </a:r>
          </a:p>
          <a:p>
            <a:r>
              <a:rPr lang="en-US" dirty="0"/>
              <a:t> The economic recovery should continue through 2022.</a:t>
            </a:r>
          </a:p>
          <a:p>
            <a:pPr lvl="1"/>
            <a:r>
              <a:rPr lang="en-US" dirty="0"/>
              <a:t>IMF expects US growth to be 3.78% -- downward revision from 5.2%</a:t>
            </a:r>
          </a:p>
          <a:p>
            <a:pPr lvl="1"/>
            <a:r>
              <a:rPr lang="en-US" dirty="0"/>
              <a:t>Economic growth in 2022:Q1 was muted for the reasons discussed below.</a:t>
            </a:r>
          </a:p>
          <a:p>
            <a:pPr lvl="1"/>
            <a:r>
              <a:rPr lang="en-US" dirty="0"/>
              <a:t>Tailwinds: Strong consumer demand (but maybe stalled a little)</a:t>
            </a:r>
          </a:p>
          <a:p>
            <a:pPr lvl="1"/>
            <a:r>
              <a:rPr lang="en-US" dirty="0"/>
              <a:t>Headwinds: Inflation, supply chain disruptions, rising commodity prices, labor market challenges</a:t>
            </a:r>
          </a:p>
          <a:p>
            <a:r>
              <a:rPr lang="en-US" dirty="0"/>
              <a:t>The labor market still faces some challenges</a:t>
            </a:r>
          </a:p>
          <a:p>
            <a:pPr lvl="1"/>
            <a:r>
              <a:rPr lang="en-US" dirty="0"/>
              <a:t>The unemployment rate is low.</a:t>
            </a:r>
          </a:p>
          <a:p>
            <a:pPr lvl="1"/>
            <a:r>
              <a:rPr lang="en-US" dirty="0"/>
              <a:t> In many sectors, we have not reached pre-pandemic employment levels.</a:t>
            </a:r>
          </a:p>
          <a:p>
            <a:r>
              <a:rPr lang="en-US" dirty="0"/>
              <a:t>Inflation: What is fueling inflation?</a:t>
            </a:r>
          </a:p>
          <a:p>
            <a:pPr lvl="1"/>
            <a:r>
              <a:rPr lang="en-US" dirty="0"/>
              <a:t>Supply chain disruptions</a:t>
            </a:r>
          </a:p>
          <a:p>
            <a:pPr lvl="1"/>
            <a:r>
              <a:rPr lang="en-US" dirty="0"/>
              <a:t>Changes in the composition of demand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D9D6C-3873-3640-91F4-75296F8D2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62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4664-FC0B-752A-BEC6-15CD9512FF8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5F203-97A0-659E-B5A8-1A2A42606968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dirty="0"/>
              <a:t>Is a recession on the horizon? </a:t>
            </a:r>
          </a:p>
          <a:p>
            <a:pPr lvl="1"/>
            <a:r>
              <a:rPr lang="en-US" dirty="0"/>
              <a:t>Larry Summers, Jamie </a:t>
            </a:r>
            <a:r>
              <a:rPr lang="en-US" dirty="0" err="1"/>
              <a:t>Dimon</a:t>
            </a:r>
            <a:r>
              <a:rPr lang="en-US" dirty="0"/>
              <a:t>, and Elon Musk are worried about a recession.</a:t>
            </a:r>
          </a:p>
          <a:p>
            <a:pPr lvl="1"/>
            <a:r>
              <a:rPr lang="en-US" dirty="0"/>
              <a:t>While the chances of slipping into a recession have increased, I think on many dimensions the economy is doing quite well.</a:t>
            </a:r>
          </a:p>
          <a:p>
            <a:pPr lvl="2"/>
            <a:r>
              <a:rPr lang="en-US" dirty="0"/>
              <a:t>Consumer’s have been driving the recovery, and consumer’s account for two-thirds of GDP.</a:t>
            </a:r>
          </a:p>
          <a:p>
            <a:pPr lvl="2"/>
            <a:r>
              <a:rPr lang="en-US" dirty="0"/>
              <a:t>Job creation remains robust – 390k in May.</a:t>
            </a:r>
          </a:p>
          <a:p>
            <a:r>
              <a:rPr lang="en-US" dirty="0"/>
              <a:t>What about first-quarter GDP? </a:t>
            </a:r>
          </a:p>
          <a:p>
            <a:pPr lvl="1"/>
            <a:r>
              <a:rPr lang="en-US" dirty="0"/>
              <a:t>2022:Q1 was -1.6%</a:t>
            </a:r>
          </a:p>
          <a:p>
            <a:pPr lvl="1"/>
            <a:r>
              <a:rPr lang="en-US" dirty="0"/>
              <a:t>Some of this lower growth was driven by Omicron variant.</a:t>
            </a:r>
          </a:p>
          <a:p>
            <a:pPr lvl="1"/>
            <a:r>
              <a:rPr lang="en-US" dirty="0"/>
              <a:t>Much of this lower growth was driven by lower inventory.</a:t>
            </a:r>
          </a:p>
          <a:p>
            <a:pPr lvl="2"/>
            <a:r>
              <a:rPr lang="en-US" dirty="0"/>
              <a:t>Inventories led GDP growth in 2021:Q4, didn’t sell, so production in Q1 fell.</a:t>
            </a:r>
          </a:p>
        </p:txBody>
      </p:sp>
    </p:spTree>
    <p:extLst>
      <p:ext uri="{BB962C8B-B14F-4D97-AF65-F5344CB8AC3E}">
        <p14:creationId xmlns:p14="http://schemas.microsoft.com/office/powerpoint/2010/main" val="363600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D39B-96D3-8846-B034-A9E8CA39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Federal Debt – with Geoffrey </a:t>
            </a:r>
            <a:r>
              <a:rPr lang="en-US" dirty="0" err="1"/>
              <a:t>Woglom</a:t>
            </a:r>
            <a:endParaRPr lang="en-US" dirty="0"/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7F0F35-4226-3E4B-964F-A0346784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4143" y="977440"/>
            <a:ext cx="7003714" cy="52527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D8A32-F0A3-084B-BFA2-1B38AE33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9130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7326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9159-28E8-F64B-B911-69B015A9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</a:t>
            </a:r>
            <a:r>
              <a:rPr lang="en-US" dirty="0"/>
              <a:t>uctural Changes?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2BF86-23E3-604A-85EB-B95D5E050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4562"/>
            <a:ext cx="5181600" cy="4189162"/>
          </a:xfrm>
        </p:spPr>
        <p:txBody>
          <a:bodyPr/>
          <a:lstStyle/>
          <a:p>
            <a:r>
              <a:rPr lang="en-US" dirty="0"/>
              <a:t>Retail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Telehealth</a:t>
            </a:r>
          </a:p>
          <a:p>
            <a:r>
              <a:rPr lang="en-US" dirty="0"/>
              <a:t>Business travel?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CFC69-3161-1E47-AF19-31A73CBE9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4562"/>
            <a:ext cx="5181600" cy="4189162"/>
          </a:xfrm>
        </p:spPr>
        <p:txBody>
          <a:bodyPr/>
          <a:lstStyle/>
          <a:p>
            <a:r>
              <a:rPr lang="en-US" dirty="0"/>
              <a:t>Wealth concentration</a:t>
            </a:r>
          </a:p>
          <a:p>
            <a:r>
              <a:rPr lang="en-US" dirty="0"/>
              <a:t>Industry concentration</a:t>
            </a:r>
          </a:p>
          <a:p>
            <a:r>
              <a:rPr lang="en-US" dirty="0"/>
              <a:t>Automation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9F83F-155D-944E-ACC8-E54AA2CE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444FDA-2852-E44E-B926-28B6C119DD7E}"/>
              </a:ext>
            </a:extLst>
          </p:cNvPr>
          <p:cNvSpPr txBox="1">
            <a:spLocks/>
          </p:cNvSpPr>
          <p:nvPr/>
        </p:nvSpPr>
        <p:spPr>
          <a:xfrm>
            <a:off x="838200" y="1734853"/>
            <a:ext cx="10515600" cy="11255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Pandemic has been an accelerant.</a:t>
            </a:r>
          </a:p>
          <a:p>
            <a:pPr lvl="1"/>
            <a:r>
              <a:rPr lang="en-US"/>
              <a:t>Not a change agent.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472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sumption: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31168732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0042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3F1E92F-F2A0-D04B-8433-930513B06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430783" y="1323339"/>
            <a:ext cx="9700886" cy="485044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C4D471-A418-4F7D-9ECF-A1737D0A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31" y="-222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Measure: Unemployment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ED43C-CF72-4EF1-95FA-9C0F57CE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 dirty="0"/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5DE209EB-EE5C-4EEE-B92B-CD7428D072C7}"/>
              </a:ext>
            </a:extLst>
          </p:cNvPr>
          <p:cNvSpPr/>
          <p:nvPr/>
        </p:nvSpPr>
        <p:spPr>
          <a:xfrm>
            <a:off x="7292670" y="1872229"/>
            <a:ext cx="1491686" cy="1055181"/>
          </a:xfrm>
          <a:prstGeom prst="borderCallout1">
            <a:avLst>
              <a:gd name="adj1" fmla="val 31417"/>
              <a:gd name="adj2" fmla="val 112008"/>
              <a:gd name="adj3" fmla="val -2156"/>
              <a:gd name="adj4" fmla="val 1502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Peak: 22.9%</a:t>
            </a:r>
            <a:br>
              <a:rPr lang="en-US" dirty="0"/>
            </a:br>
            <a:r>
              <a:rPr lang="en-US" dirty="0"/>
              <a:t>(April, 2019)</a:t>
            </a:r>
          </a:p>
        </p:txBody>
      </p:sp>
    </p:spTree>
    <p:extLst>
      <p:ext uri="{BB962C8B-B14F-4D97-AF65-F5344CB8AC3E}">
        <p14:creationId xmlns:p14="http://schemas.microsoft.com/office/powerpoint/2010/main" val="29991811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ECFD-4E5F-3147-8461-8474CB70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Supply Chains?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63692-5411-AB4A-821E-B64F765F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F7F0F-E0C8-154B-852D-6CB7D6BD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71" y="857160"/>
            <a:ext cx="6442292" cy="5417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11580-872F-0D47-8975-5572B5944F60}"/>
              </a:ext>
            </a:extLst>
          </p:cNvPr>
          <p:cNvSpPr txBox="1"/>
          <p:nvPr/>
        </p:nvSpPr>
        <p:spPr>
          <a:xfrm>
            <a:off x="7985974" y="6554787"/>
            <a:ext cx="4167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www.cfr.org</a:t>
            </a:r>
            <a:r>
              <a:rPr lang="en-US" sz="1200" dirty="0"/>
              <a:t>/article/what-happened-supply-chains-2021</a:t>
            </a:r>
          </a:p>
        </p:txBody>
      </p:sp>
    </p:spTree>
    <p:extLst>
      <p:ext uri="{BB962C8B-B14F-4D97-AF65-F5344CB8AC3E}">
        <p14:creationId xmlns:p14="http://schemas.microsoft.com/office/powerpoint/2010/main" val="16078956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ECD5-F452-414A-9AFA-4A71BB07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spending matter?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49114-11D2-E541-B16B-85110DDE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946807-EF1E-D741-8C1B-E5A2E0A00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769180" y="1151814"/>
            <a:ext cx="8653639" cy="50784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B91D55-E3CF-3B40-A207-0ABD8E1171FD}"/>
              </a:ext>
            </a:extLst>
          </p:cNvPr>
          <p:cNvSpPr txBox="1"/>
          <p:nvPr/>
        </p:nvSpPr>
        <p:spPr>
          <a:xfrm>
            <a:off x="8519179" y="3187669"/>
            <a:ext cx="1510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Spending:</a:t>
            </a:r>
          </a:p>
          <a:p>
            <a:r>
              <a:rPr lang="en-US" dirty="0"/>
              <a:t>Goods	20%</a:t>
            </a:r>
          </a:p>
          <a:p>
            <a:r>
              <a:rPr lang="en-US" dirty="0"/>
              <a:t>Services	44%</a:t>
            </a:r>
          </a:p>
          <a:p>
            <a:endParaRPr lang="en-US" b="1" i="1" dirty="0"/>
          </a:p>
          <a:p>
            <a:r>
              <a:rPr lang="en-US" b="1" i="1" dirty="0"/>
              <a:t>Total	64%</a:t>
            </a:r>
          </a:p>
        </p:txBody>
      </p:sp>
    </p:spTree>
    <p:extLst>
      <p:ext uri="{BB962C8B-B14F-4D97-AF65-F5344CB8AC3E}">
        <p14:creationId xmlns:p14="http://schemas.microsoft.com/office/powerpoint/2010/main" val="726068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3B96-75F7-FB49-8190-A32A329D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209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72A38-20C0-8B4D-8160-716E79C26F14}"/>
              </a:ext>
            </a:extLst>
          </p:cNvPr>
          <p:cNvSpPr txBox="1"/>
          <p:nvPr/>
        </p:nvSpPr>
        <p:spPr>
          <a:xfrm>
            <a:off x="6897756" y="3935896"/>
            <a:ext cx="351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term implications for women?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FBB4F-2D06-6041-B644-BBFE5474DDD2}"/>
              </a:ext>
            </a:extLst>
          </p:cNvPr>
          <p:cNvSpPr txBox="1"/>
          <p:nvPr/>
        </p:nvSpPr>
        <p:spPr>
          <a:xfrm>
            <a:off x="10130117" y="2017266"/>
            <a:ext cx="93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Women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09533-8C18-C846-941A-A8F02B59C359}"/>
              </a:ext>
            </a:extLst>
          </p:cNvPr>
          <p:cNvSpPr txBox="1"/>
          <p:nvPr/>
        </p:nvSpPr>
        <p:spPr>
          <a:xfrm>
            <a:off x="10100011" y="173992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Men</a:t>
            </a:r>
          </a:p>
        </p:txBody>
      </p:sp>
    </p:spTree>
    <p:extLst>
      <p:ext uri="{BB962C8B-B14F-4D97-AF65-F5344CB8AC3E}">
        <p14:creationId xmlns:p14="http://schemas.microsoft.com/office/powerpoint/2010/main" val="28930444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8A14-8449-B742-901E-8BB97CA1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7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Women More Than Men?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8370B-5E09-204C-8D2E-98141D13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Women are disproportionately represented in low-wage and face-to-face jobs.</a:t>
            </a:r>
          </a:p>
          <a:p>
            <a:pPr>
              <a:spcAft>
                <a:spcPts val="1000"/>
              </a:spcAft>
            </a:pPr>
            <a:r>
              <a:rPr lang="en-US" dirty="0"/>
              <a:t>Our childcare and school systems don’t meet the needs of working mothers.</a:t>
            </a:r>
          </a:p>
          <a:p>
            <a:pPr>
              <a:spcAft>
                <a:spcPts val="1000"/>
              </a:spcAft>
            </a:pPr>
            <a:r>
              <a:rPr lang="en-US" dirty="0"/>
              <a:t>COVID-19 has upended the labor market, with disastrous consequences for working women and their families.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Many women continued working in high risk jobs.</a:t>
            </a:r>
          </a:p>
          <a:p>
            <a:pPr>
              <a:spcAft>
                <a:spcPts val="1000"/>
              </a:spcAft>
            </a:pPr>
            <a:r>
              <a:rPr lang="en-US" dirty="0"/>
              <a:t>The difference in impact is waning.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8E29B-FCEC-EA40-BE47-B8521C2C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6403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ecting Black Workers More than White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C0C79-BD23-B549-BE84-D6E6A78FF63C}"/>
              </a:ext>
            </a:extLst>
          </p:cNvPr>
          <p:cNvSpPr txBox="1"/>
          <p:nvPr/>
        </p:nvSpPr>
        <p:spPr>
          <a:xfrm>
            <a:off x="10229770" y="298827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EDFF8-B899-AF42-BD2A-12483B541C5A}"/>
              </a:ext>
            </a:extLst>
          </p:cNvPr>
          <p:cNvSpPr txBox="1"/>
          <p:nvPr/>
        </p:nvSpPr>
        <p:spPr>
          <a:xfrm>
            <a:off x="10229770" y="2470391"/>
            <a:ext cx="76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40157616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DD7F-5BFB-764C-A404-6918D72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Index to Follow: CPI or PCE?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1CA4A-E6CB-3C46-80D7-8B603D27C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CPI is the headline statistic, followed by most newspapers.</a:t>
            </a:r>
          </a:p>
          <a:p>
            <a:pPr lvl="1"/>
            <a:r>
              <a:rPr lang="en-US" dirty="0"/>
              <a:t>Allows more granularity – ability to look at specific products.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PCE is the one followed by the Fed.</a:t>
            </a:r>
          </a:p>
          <a:p>
            <a:pPr lvl="1"/>
            <a:r>
              <a:rPr lang="en-US" dirty="0"/>
              <a:t>Why?</a:t>
            </a:r>
          </a:p>
          <a:p>
            <a:pPr lvl="2"/>
            <a:r>
              <a:rPr lang="en-US" dirty="0"/>
              <a:t>Accounts for short term fluctuations in consumer purchases.</a:t>
            </a:r>
          </a:p>
          <a:p>
            <a:pPr lvl="2"/>
            <a:r>
              <a:rPr lang="en-US" dirty="0"/>
              <a:t>Based on more reliable data.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Fed generally pays attention to the core inflation #s.</a:t>
            </a:r>
          </a:p>
          <a:p>
            <a:pPr lvl="1"/>
            <a:r>
              <a:rPr lang="en-US" dirty="0"/>
              <a:t>Excluding food and energy.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53D00-F35C-5A4B-A8CE-3BB02A39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436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07E9-9A25-0148-AC73-E3B61751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</a:t>
            </a:r>
            <a:r>
              <a:rPr lang="en-US"/>
              <a:t>: Critical </a:t>
            </a:r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15084-21D5-9B4F-80A7-5ADEBE202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Inequities</a:t>
            </a:r>
          </a:p>
          <a:p>
            <a:pPr lvl="1"/>
            <a:r>
              <a:rPr lang="en-US" dirty="0"/>
              <a:t>Price changes vary wildly across goods.</a:t>
            </a:r>
          </a:p>
          <a:p>
            <a:pPr lvl="1"/>
            <a:r>
              <a:rPr lang="en-US" dirty="0"/>
              <a:t>How inflation hits you depends on what you buy and your level of income.</a:t>
            </a:r>
          </a:p>
          <a:p>
            <a:pPr lvl="2"/>
            <a:r>
              <a:rPr lang="en-US" dirty="0"/>
              <a:t>Some evidence that lower income individuals face higher inflation.</a:t>
            </a:r>
          </a:p>
          <a:p>
            <a:pPr lvl="1"/>
            <a:endParaRPr lang="en-US" dirty="0"/>
          </a:p>
          <a:p>
            <a:r>
              <a:rPr lang="en-US" dirty="0"/>
              <a:t>Online inflation is much lower than the CPI</a:t>
            </a:r>
          </a:p>
          <a:p>
            <a:pPr lvl="1"/>
            <a:r>
              <a:rPr lang="en-US" dirty="0"/>
              <a:t>Estimates suggest about 2% lower.</a:t>
            </a:r>
          </a:p>
          <a:p>
            <a:pPr lvl="1"/>
            <a:endParaRPr lang="en-US" dirty="0"/>
          </a:p>
          <a:p>
            <a:r>
              <a:rPr lang="en-US" dirty="0"/>
              <a:t>Both have implications for the policy response.</a:t>
            </a:r>
          </a:p>
          <a:p>
            <a:pPr lvl="1"/>
            <a:r>
              <a:rPr lang="en-US" dirty="0"/>
              <a:t>Safety net? Antitrust action?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A9028-CD39-9B45-8BE2-BA751D1F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2344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AD7E-8618-42F3-956E-6C7D915B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1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ard-Hit Sector:  Small Business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73487-9BC7-40DC-A5A9-D62FB8790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76756-85C1-4F89-BA22-BEFA5A14A16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586588" y="1467745"/>
            <a:ext cx="7927442" cy="4614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154AE-2456-B142-B396-3D727D919F33}"/>
              </a:ext>
            </a:extLst>
          </p:cNvPr>
          <p:cNvSpPr txBox="1"/>
          <p:nvPr/>
        </p:nvSpPr>
        <p:spPr>
          <a:xfrm>
            <a:off x="3669890" y="1027322"/>
            <a:ext cx="376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Biz Closures in the United States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037BB4-8F85-F64E-8FA5-F7D038AF17D6}"/>
              </a:ext>
            </a:extLst>
          </p:cNvPr>
          <p:cNvSpPr/>
          <p:nvPr/>
        </p:nvSpPr>
        <p:spPr>
          <a:xfrm>
            <a:off x="4982547" y="1929367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2CED62-E730-F045-A39A-15C5DFA0DEE0}"/>
              </a:ext>
            </a:extLst>
          </p:cNvPr>
          <p:cNvSpPr/>
          <p:nvPr/>
        </p:nvSpPr>
        <p:spPr>
          <a:xfrm>
            <a:off x="11103004" y="1869733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40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1C76-338D-F041-A3EC-5CE8154D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</a:t>
            </a:r>
            <a:r>
              <a:rPr lang="en-US" dirty="0"/>
              <a:t>all Businesses: They Didn’t Get Enough PPP</a:t>
            </a:r>
          </a:p>
        </p:txBody>
      </p:sp>
      <p:pic>
        <p:nvPicPr>
          <p:cNvPr id="6" name="Content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F38E3BD2-3F6D-8945-93B4-D4CD029A0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752600" y="1042615"/>
            <a:ext cx="8686800" cy="51876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A0C47-7979-1E46-85C8-C0ADE534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012D4-E1B1-3A4E-8612-26D251012F23}"/>
              </a:ext>
            </a:extLst>
          </p:cNvPr>
          <p:cNvSpPr/>
          <p:nvPr/>
        </p:nvSpPr>
        <p:spPr>
          <a:xfrm>
            <a:off x="8905773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705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3208-60F1-469C-A300-0E7F69D0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6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“</a:t>
            </a:r>
            <a:r>
              <a:rPr lang="en-US" dirty="0"/>
              <a:t>K-shaped” recovery?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D8EEB-24DE-45BC-9662-5A6ACC6B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4" y="2756842"/>
            <a:ext cx="10677939" cy="365594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Executive Summary</a:t>
            </a:r>
          </a:p>
          <a:p>
            <a:r>
              <a:rPr lang="en-US" b="0" dirty="0"/>
              <a:t>Those with financial wealth/residential real estate have seen its value grow in excess of inflation.</a:t>
            </a:r>
          </a:p>
          <a:p>
            <a:r>
              <a:rPr lang="en-US" b="0" dirty="0"/>
              <a:t>High income earners (&gt;60k/</a:t>
            </a:r>
            <a:r>
              <a:rPr lang="en-US" b="0" dirty="0" err="1"/>
              <a:t>yr</a:t>
            </a:r>
            <a:r>
              <a:rPr lang="en-US" b="0" dirty="0"/>
              <a:t>) have largely kept their jobs; </a:t>
            </a:r>
          </a:p>
          <a:p>
            <a:pPr lvl="1"/>
            <a:r>
              <a:rPr lang="en-US" b="0" dirty="0"/>
              <a:t>middle and low income earners have depressed employment rates</a:t>
            </a:r>
          </a:p>
          <a:p>
            <a:r>
              <a:rPr lang="en-US" b="0" dirty="0"/>
              <a:t>Women are disproportionately exiting labor force.</a:t>
            </a:r>
          </a:p>
          <a:p>
            <a:r>
              <a:rPr lang="en-US" b="0" dirty="0"/>
              <a:t>Food insecurity has been very high.</a:t>
            </a:r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6ECB3-D69C-46BC-BA3A-376FD27A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9701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D57B-F50E-BB4B-911C-53C2C92D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onavirus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C8232-A58D-E046-ADF5-9EFC15E5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141880-DA95-3340-81C1-AC6AA3444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515" y="1602225"/>
            <a:ext cx="6054969" cy="4351338"/>
          </a:xfrm>
        </p:spPr>
        <p:txBody>
          <a:bodyPr/>
          <a:lstStyle/>
          <a:p>
            <a:r>
              <a:rPr lang="en-US" dirty="0"/>
              <a:t>Resources to weather the storm.</a:t>
            </a:r>
          </a:p>
          <a:p>
            <a:r>
              <a:rPr lang="en-US" dirty="0"/>
              <a:t>Racial inequities.</a:t>
            </a:r>
          </a:p>
          <a:p>
            <a:r>
              <a:rPr lang="en-US" dirty="0"/>
              <a:t>Educational inequities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Low wage jobs are at risk.</a:t>
            </a:r>
          </a:p>
        </p:txBody>
      </p:sp>
    </p:spTree>
    <p:extLst>
      <p:ext uri="{BB962C8B-B14F-4D97-AF65-F5344CB8AC3E}">
        <p14:creationId xmlns:p14="http://schemas.microsoft.com/office/powerpoint/2010/main" val="12360425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45A98-72EC-9046-B213-F2D33070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</a:t>
            </a:r>
            <a:r>
              <a:rPr lang="en-US" dirty="0"/>
              <a:t>ail Sales Are Slowing – Q4-21?  Q1-22?</a:t>
            </a:r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786E1197-218E-0548-AE0F-9F0C0611E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75360" y="1109586"/>
            <a:ext cx="10241280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5B47A-EF19-4F47-BD73-00AF1576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9C420-79FA-D841-BAFE-B00347326F29}"/>
              </a:ext>
            </a:extLst>
          </p:cNvPr>
          <p:cNvSpPr txBox="1"/>
          <p:nvPr/>
        </p:nvSpPr>
        <p:spPr>
          <a:xfrm>
            <a:off x="8291945" y="1325563"/>
            <a:ext cx="2708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Could be X-mas shopping </a:t>
            </a:r>
          </a:p>
          <a:p>
            <a:r>
              <a:rPr lang="en-US" dirty="0"/>
              <a:t>all happened in November.</a:t>
            </a:r>
          </a:p>
          <a:p>
            <a:r>
              <a:rPr lang="en-US" dirty="0"/>
              <a:t>(Supply chain awareness?)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1C63D4-930E-2A41-9481-39C16F6DD58D}"/>
              </a:ext>
            </a:extLst>
          </p:cNvPr>
          <p:cNvSpPr/>
          <p:nvPr/>
        </p:nvSpPr>
        <p:spPr>
          <a:xfrm>
            <a:off x="4499264" y="1427018"/>
            <a:ext cx="841663" cy="2216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26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Na</a:t>
            </a:r>
            <a:r>
              <a:rPr lang="en-US" dirty="0"/>
              <a:t>tional Income Inequality: Share of Top 10%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8C0E623B-DFE7-184B-81B1-C9DF8CC55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957015" y="1331741"/>
            <a:ext cx="6277970" cy="4572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8118666" y="2902357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359265" y="3770420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/>
          <p:nvPr/>
        </p:nvCxnSpPr>
        <p:spPr>
          <a:xfrm>
            <a:off x="8450499" y="2348531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8725570" y="3216594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4340364" y="1953846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5006888" y="3046336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5006888" y="1762955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23606547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9DD6-59F0-B344-BF83-80968EA7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Resignation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8C56A-7B52-B749-8188-3CB1F3BF2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76BC2-354F-1F43-934A-449A8CEB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3640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F370-2712-4C49-94B3-F1CD7DBC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Are High! The Great Resignation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9D3ED7-18D4-2142-83E2-2EB6F2BB5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53B1F-C4EF-6D4F-A2EE-C88A4711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0434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5871-0770-5E43-B171-91ADB4E9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– Rising, but More in Some Industries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F9D02C78-9627-A041-9EAC-D0A7803B3F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176049" y="1795681"/>
            <a:ext cx="5843751" cy="4251557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1B99DBA2-5EEE-2243-B39E-38D2C2E088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199" y="1795681"/>
            <a:ext cx="5843751" cy="425155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C9D87-917E-8F4F-A3F6-00059763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151A2-E084-6D49-8DD3-CEE75050CDCC}"/>
              </a:ext>
            </a:extLst>
          </p:cNvPr>
          <p:cNvSpPr txBox="1"/>
          <p:nvPr/>
        </p:nvSpPr>
        <p:spPr>
          <a:xfrm>
            <a:off x="3294440" y="2140736"/>
            <a:ext cx="19200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Accom. &amp; Food Services</a:t>
            </a:r>
          </a:p>
          <a:p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2DB7A-F840-7041-B621-4899193BB4AB}"/>
              </a:ext>
            </a:extLst>
          </p:cNvPr>
          <p:cNvSpPr txBox="1"/>
          <p:nvPr/>
        </p:nvSpPr>
        <p:spPr>
          <a:xfrm>
            <a:off x="4904068" y="2921932"/>
            <a:ext cx="596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19200"/>
                </a:solidFill>
              </a:rPr>
              <a:t>Retail</a:t>
            </a:r>
          </a:p>
        </p:txBody>
      </p:sp>
    </p:spTree>
    <p:extLst>
      <p:ext uri="{BB962C8B-B14F-4D97-AF65-F5344CB8AC3E}">
        <p14:creationId xmlns:p14="http://schemas.microsoft.com/office/powerpoint/2010/main" val="33960800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6618602-C285-374C-85AE-083C5095E962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325941" y="1201026"/>
            <a:ext cx="7540118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6B62D-BB09-3643-B1CE-CD8B10EC1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</a:t>
            </a:r>
            <a:r>
              <a:rPr lang="en-US" dirty="0"/>
              <a:t> is Happening Despite Rising Wages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13A34035-FFDA-8C44-9A26-E9850BDED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r:link="rId5"/>
          <a:stretch>
            <a:fillRect/>
          </a:stretch>
        </p:blipFill>
        <p:spPr>
          <a:xfrm>
            <a:off x="2325941" y="1201026"/>
            <a:ext cx="7540118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612BF-2A6F-834C-AF0F-4497FF4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3092A-5266-0F4F-977E-3312A6E1E63E}"/>
              </a:ext>
            </a:extLst>
          </p:cNvPr>
          <p:cNvSpPr txBox="1"/>
          <p:nvPr/>
        </p:nvSpPr>
        <p:spPr>
          <a:xfrm>
            <a:off x="7022320" y="1718956"/>
            <a:ext cx="1693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74F26-369A-2A4E-8116-108B9A347420}"/>
              </a:ext>
            </a:extLst>
          </p:cNvPr>
          <p:cNvSpPr txBox="1"/>
          <p:nvPr/>
        </p:nvSpPr>
        <p:spPr>
          <a:xfrm>
            <a:off x="7962779" y="3035680"/>
            <a:ext cx="1224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Total Nonfarm</a:t>
            </a:r>
          </a:p>
        </p:txBody>
      </p:sp>
    </p:spTree>
    <p:extLst>
      <p:ext uri="{BB962C8B-B14F-4D97-AF65-F5344CB8AC3E}">
        <p14:creationId xmlns:p14="http://schemas.microsoft.com/office/powerpoint/2010/main" val="89557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1779-FA67-DC48-A0FB-FB09B909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Adjusted Wages Are Falling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5E9C1-3EFF-0A40-97B4-6C2EB2CD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/>
          </a:p>
        </p:txBody>
      </p:sp>
      <p:pic>
        <p:nvPicPr>
          <p:cNvPr id="16" name="Content Placeholder 15" descr="Chart&#10;&#10;Description automatically generated">
            <a:extLst>
              <a:ext uri="{FF2B5EF4-FFF2-40B4-BE49-F238E27FC236}">
                <a16:creationId xmlns:a16="http://schemas.microsoft.com/office/drawing/2014/main" id="{81B69AF8-A6D5-DC47-A245-2C79A19E3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55712" y="1336056"/>
            <a:ext cx="9788339" cy="4894170"/>
          </a:xfr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5F906F70-B2B9-D84E-AC6F-530D70A28C25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255712" y="1363745"/>
            <a:ext cx="9788339" cy="4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3D223-940E-1F48-91E0-195C16D2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Dec</a:t>
            </a:r>
            <a:r>
              <a:rPr lang="en-US" dirty="0"/>
              <a:t>lining Resources May Change Things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976C88AA-EEF6-9E48-8A91-77CC23E84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254045" y="994173"/>
            <a:ext cx="7683909" cy="52360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2D20E-B73E-5F40-BF7F-5C7C1484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43319-F3B7-6644-9C08-449F557F0A9F}"/>
              </a:ext>
            </a:extLst>
          </p:cNvPr>
          <p:cNvSpPr txBox="1"/>
          <p:nvPr/>
        </p:nvSpPr>
        <p:spPr>
          <a:xfrm>
            <a:off x="9272751" y="6412788"/>
            <a:ext cx="22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NYTimes.com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3824F4-D416-ED4A-9212-FC980FF2A55F}"/>
              </a:ext>
            </a:extLst>
          </p:cNvPr>
          <p:cNvSpPr/>
          <p:nvPr/>
        </p:nvSpPr>
        <p:spPr>
          <a:xfrm>
            <a:off x="8402595" y="2248930"/>
            <a:ext cx="1535359" cy="815546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5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036A4B4-6295-2244-A49B-DF2A96BE1EE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945884" y="1018146"/>
            <a:ext cx="10424160" cy="5212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96CBF-9E25-8847-B755-7A3EFC1F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CTC</a:t>
            </a:r>
            <a:r>
              <a:rPr lang="en-US" dirty="0"/>
              <a:t> Expiration Spurs Labor Force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1C952-255F-DE41-8BFF-D26FF1E3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96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A9134D-E80A-C145-9329-9255BF616CA5}"/>
              </a:ext>
            </a:extLst>
          </p:cNvPr>
          <p:cNvSpPr/>
          <p:nvPr/>
        </p:nvSpPr>
        <p:spPr>
          <a:xfrm>
            <a:off x="9437914" y="2641876"/>
            <a:ext cx="772886" cy="202474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197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cks: Bounced Back Quickly, But..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459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4767-A733-48D7-B04E-A3DB57D7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17" y="136525"/>
            <a:ext cx="3605572" cy="167660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 Lo</a:t>
            </a:r>
            <a:r>
              <a:rPr lang="en-US" dirty="0"/>
              <a:t>w Income Troubles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29A41-EEA1-462E-8D8B-88F35A0F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2608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/>
              <a:pPr>
                <a:spcAft>
                  <a:spcPts val="600"/>
                </a:spcAft>
              </a:pPr>
              <a:t>98</a:t>
            </a:fld>
            <a:endParaRPr lang="en-GB"/>
          </a:p>
        </p:txBody>
      </p:sp>
      <p:pic>
        <p:nvPicPr>
          <p:cNvPr id="5" name="Picture 2" descr="1 in 3 Adults Had Trouble Paying for Usual Household Expenses in Last 7 Days">
            <a:extLst>
              <a:ext uri="{FF2B5EF4-FFF2-40B4-BE49-F238E27FC236}">
                <a16:creationId xmlns:a16="http://schemas.microsoft.com/office/drawing/2014/main" id="{7F46EDE1-1798-4DC1-B874-DB286E6E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 b="-1"/>
          <a:stretch/>
        </p:blipFill>
        <p:spPr bwMode="auto">
          <a:xfrm>
            <a:off x="4359369" y="722376"/>
            <a:ext cx="626364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1405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B23F-A15A-0447-BBF2-04C741CD9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Force is Shrinking – Drives Down UR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D96733-44D2-1B43-A6B9-84FA93941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2024" y="1186250"/>
            <a:ext cx="10087952" cy="50439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EE2BE-50EE-E240-91AF-9DC8851A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34572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12733</TotalTime>
  <Words>3407</Words>
  <Application>Microsoft Macintosh PowerPoint</Application>
  <PresentationFormat>Widescreen</PresentationFormat>
  <Paragraphs>625</Paragraphs>
  <Slides>108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2" baseType="lpstr">
      <vt:lpstr>Arial</vt:lpstr>
      <vt:lpstr>Calibri</vt:lpstr>
      <vt:lpstr>Courier New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The Federal Debt is Becoming A Problem</vt:lpstr>
      <vt:lpstr>Climate Change Economics</vt:lpstr>
      <vt:lpstr> National Income Inequality: Share of Top 10%</vt:lpstr>
      <vt:lpstr>Evidence of the B-W Wealth Gap</vt:lpstr>
      <vt:lpstr> Misguided Past Policies: Redlining </vt:lpstr>
      <vt:lpstr>Bitcoins: What is the Excitement About?</vt:lpstr>
      <vt:lpstr>PowerPoint Presentation</vt:lpstr>
      <vt:lpstr>Credits and Disclaimer</vt:lpstr>
      <vt:lpstr>Submitting Questions</vt:lpstr>
      <vt:lpstr>Outline</vt:lpstr>
      <vt:lpstr>State of the Pandemic</vt:lpstr>
      <vt:lpstr>Making Real Progress…Until Omicron</vt:lpstr>
      <vt:lpstr>Making Real Progress…Until Omicron</vt:lpstr>
      <vt:lpstr>The U.S. Economy</vt:lpstr>
      <vt:lpstr>Some Basic Statistics</vt:lpstr>
      <vt:lpstr>U.S. Economy in Global Perspective</vt:lpstr>
      <vt:lpstr> Composition of the U.S. Economy: GDP</vt:lpstr>
      <vt:lpstr> Composition of the U.S. Economy: Employment</vt:lpstr>
      <vt:lpstr>DeKalb County GSP: Manuf, Finance, Science</vt:lpstr>
      <vt:lpstr>DeKalb County Employment: Health</vt:lpstr>
      <vt:lpstr>Evidence of Impact</vt:lpstr>
      <vt:lpstr>GDP: Quarterly Growth</vt:lpstr>
      <vt:lpstr>GDP Relative to Long-Term Trends</vt:lpstr>
      <vt:lpstr>GDP Relative to Long-Term Trends</vt:lpstr>
      <vt:lpstr>GDP Trajectory: Pandemic Plunge!</vt:lpstr>
      <vt:lpstr>Spending Patterns Since First US Case</vt:lpstr>
      <vt:lpstr>But Not All Industries Were Equally Harmed</vt:lpstr>
      <vt:lpstr>Spending Patterns – Hardest Hit Sectors</vt:lpstr>
      <vt:lpstr>Monthly Changes in Nonfarm Employment</vt:lpstr>
      <vt:lpstr>Monthly Changes in Nonfarm Employment</vt:lpstr>
      <vt:lpstr>V-Shaped Recovery Labor Market</vt:lpstr>
      <vt:lpstr>Employment Gap</vt:lpstr>
      <vt:lpstr>Employment Gap – In Historical Perspective</vt:lpstr>
      <vt:lpstr>Low Wage Employment is Lagging</vt:lpstr>
      <vt:lpstr>Unemployment Rate</vt:lpstr>
      <vt:lpstr>UR Driven by Labor Force Participation?</vt:lpstr>
      <vt:lpstr>Trends in Labor Force Participation</vt:lpstr>
      <vt:lpstr>Employment in DeKalb County</vt:lpstr>
      <vt:lpstr>Stocks: Bounced Back Faster This Time</vt:lpstr>
      <vt:lpstr>Hot Topics</vt:lpstr>
      <vt:lpstr>What Have Been Policy Effects?</vt:lpstr>
      <vt:lpstr>Abnormally High Savings</vt:lpstr>
      <vt:lpstr>Monetary Policy: Federal Reserve</vt:lpstr>
      <vt:lpstr>Federal Funds Rate – Last 5 Years </vt:lpstr>
      <vt:lpstr>Federal Funds Rate</vt:lpstr>
      <vt:lpstr>Federal Reserve Assets</vt:lpstr>
      <vt:lpstr>Treasuries – Low Interest Rates</vt:lpstr>
      <vt:lpstr>Inflation</vt:lpstr>
      <vt:lpstr>Inflation News</vt:lpstr>
      <vt:lpstr>PowerPoint Presentation</vt:lpstr>
      <vt:lpstr>We’re Buying Mostly … Stuff</vt:lpstr>
      <vt:lpstr>Inflation: Concentrated</vt:lpstr>
      <vt:lpstr>Supply Chains</vt:lpstr>
      <vt:lpstr>Corporate Profits…Adding to Inflation?</vt:lpstr>
      <vt:lpstr>Inflation – Climbing! Should we worry?</vt:lpstr>
      <vt:lpstr>Inflation in Historical Perspective</vt:lpstr>
      <vt:lpstr>Inflation – The Fed’s Metric! Should we worry?</vt:lpstr>
      <vt:lpstr>Inflation – PCE and Fed Suggest: Probably</vt:lpstr>
      <vt:lpstr>Price Increases: More Broad-Based</vt:lpstr>
      <vt:lpstr>My Diagnosis for the Uptick in Inflation </vt:lpstr>
      <vt:lpstr>Measure of Inflation Expectations</vt:lpstr>
      <vt:lpstr>Russia and Ukraine</vt:lpstr>
      <vt:lpstr>Primary Topics Covered</vt:lpstr>
      <vt:lpstr>Takeaways</vt:lpstr>
      <vt:lpstr>Takeaways</vt:lpstr>
      <vt:lpstr>The Federal Debt – with Geoffrey Woglom</vt:lpstr>
      <vt:lpstr> Thank you!</vt:lpstr>
      <vt:lpstr>Structural Changes?</vt:lpstr>
      <vt:lpstr>Consumption: Quarterly Growth</vt:lpstr>
      <vt:lpstr> Affected Women More Than Men?</vt:lpstr>
      <vt:lpstr>Another Measure: Unemployment</vt:lpstr>
      <vt:lpstr>What Are Supply Chains?</vt:lpstr>
      <vt:lpstr>Why does spending matter? </vt:lpstr>
      <vt:lpstr> Affected Women More Than Men</vt:lpstr>
      <vt:lpstr>Why Women More Than Men?</vt:lpstr>
      <vt:lpstr>Affecting Black Workers More than White</vt:lpstr>
      <vt:lpstr>What Index to Follow: CPI or PCE?</vt:lpstr>
      <vt:lpstr>Inflation: Critical Issues</vt:lpstr>
      <vt:lpstr>A Hard-Hit Sector:  Small Business</vt:lpstr>
      <vt:lpstr>Small Businesses: They Didn’t Get Enough PPP</vt:lpstr>
      <vt:lpstr>A “K-shaped” recovery?</vt:lpstr>
      <vt:lpstr>Coronavirus and Inequality</vt:lpstr>
      <vt:lpstr>Retail Sales Are Slowing – Q4-21?  Q1-22?</vt:lpstr>
      <vt:lpstr>The Great Resignation</vt:lpstr>
      <vt:lpstr>Quits Are High! The Great Resignation</vt:lpstr>
      <vt:lpstr>Quits – Rising, but More in Some Industries</vt:lpstr>
      <vt:lpstr>This is Happening Despite Rising Wages</vt:lpstr>
      <vt:lpstr>Inflation Adjusted Wages Are Falling</vt:lpstr>
      <vt:lpstr>Declining Resources May Change Things</vt:lpstr>
      <vt:lpstr>CTC Expiration Spurs Labor Force Growth</vt:lpstr>
      <vt:lpstr>Stocks: Bounced Back Quickly, But..</vt:lpstr>
      <vt:lpstr> Low Income Troubles</vt:lpstr>
      <vt:lpstr>Labor Force is Shrinking – Drives Down UR</vt:lpstr>
      <vt:lpstr>Russia/Ukraine(/Belarus)</vt:lpstr>
      <vt:lpstr>Consequences for the Global Economy</vt:lpstr>
      <vt:lpstr>The Conflict in Ukraine and the US Economy</vt:lpstr>
      <vt:lpstr>Supply Shocks:  Then and Now</vt:lpstr>
      <vt:lpstr>Gas Prices at the Pump</vt:lpstr>
      <vt:lpstr>Wheat Prices Also Look Scary</vt:lpstr>
      <vt:lpstr>Grains</vt:lpstr>
      <vt:lpstr>Oh, and…</vt:lpstr>
      <vt:lpstr>www.NEEDelegation.org/LocalGraphs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289</cp:revision>
  <cp:lastPrinted>2022-01-18T19:59:29Z</cp:lastPrinted>
  <dcterms:created xsi:type="dcterms:W3CDTF">2017-05-03T22:30:38Z</dcterms:created>
  <dcterms:modified xsi:type="dcterms:W3CDTF">2022-06-30T15:24:35Z</dcterms:modified>
</cp:coreProperties>
</file>