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6"/>
  </p:notesMasterIdLst>
  <p:sldIdLst>
    <p:sldId id="4306" r:id="rId2"/>
    <p:sldId id="328" r:id="rId3"/>
    <p:sldId id="3935" r:id="rId4"/>
    <p:sldId id="1029" r:id="rId5"/>
    <p:sldId id="4001" r:id="rId6"/>
    <p:sldId id="4311" r:id="rId7"/>
    <p:sldId id="4101" r:id="rId8"/>
    <p:sldId id="4094" r:id="rId9"/>
    <p:sldId id="4182" r:id="rId10"/>
    <p:sldId id="4142" r:id="rId11"/>
    <p:sldId id="1091" r:id="rId12"/>
    <p:sldId id="3943" r:id="rId13"/>
    <p:sldId id="4349" r:id="rId14"/>
    <p:sldId id="1166" r:id="rId15"/>
    <p:sldId id="4348" r:id="rId16"/>
    <p:sldId id="3982" r:id="rId17"/>
    <p:sldId id="4358" r:id="rId18"/>
    <p:sldId id="4347" r:id="rId19"/>
    <p:sldId id="4218" r:id="rId20"/>
    <p:sldId id="317" r:id="rId21"/>
    <p:sldId id="3886" r:id="rId22"/>
    <p:sldId id="262" r:id="rId23"/>
    <p:sldId id="4217" r:id="rId24"/>
    <p:sldId id="340" r:id="rId25"/>
    <p:sldId id="4222" r:id="rId26"/>
    <p:sldId id="4147" r:id="rId27"/>
    <p:sldId id="354" r:id="rId28"/>
    <p:sldId id="4073" r:id="rId29"/>
    <p:sldId id="278" r:id="rId30"/>
    <p:sldId id="3855" r:id="rId31"/>
    <p:sldId id="4258" r:id="rId32"/>
    <p:sldId id="4316" r:id="rId33"/>
    <p:sldId id="4304" r:id="rId34"/>
    <p:sldId id="4357" r:id="rId35"/>
    <p:sldId id="4359" r:id="rId36"/>
    <p:sldId id="4223" r:id="rId37"/>
    <p:sldId id="4355" r:id="rId38"/>
    <p:sldId id="4344" r:id="rId39"/>
    <p:sldId id="4334" r:id="rId40"/>
    <p:sldId id="4336" r:id="rId41"/>
    <p:sldId id="4353" r:id="rId42"/>
    <p:sldId id="4337" r:id="rId43"/>
    <p:sldId id="4338" r:id="rId44"/>
    <p:sldId id="4063" r:id="rId45"/>
    <p:sldId id="360" r:id="rId46"/>
    <p:sldId id="4198" r:id="rId47"/>
    <p:sldId id="4225" r:id="rId48"/>
    <p:sldId id="4226" r:id="rId49"/>
    <p:sldId id="4062" r:id="rId50"/>
    <p:sldId id="4346" r:id="rId51"/>
    <p:sldId id="4012" r:id="rId52"/>
    <p:sldId id="4140" r:id="rId53"/>
    <p:sldId id="4227" r:id="rId54"/>
    <p:sldId id="4162" r:id="rId55"/>
    <p:sldId id="4190" r:id="rId56"/>
    <p:sldId id="4221" r:id="rId57"/>
    <p:sldId id="292" r:id="rId58"/>
    <p:sldId id="4216" r:id="rId59"/>
    <p:sldId id="293" r:id="rId60"/>
    <p:sldId id="290" r:id="rId61"/>
    <p:sldId id="4168" r:id="rId62"/>
    <p:sldId id="4356" r:id="rId63"/>
    <p:sldId id="1197" r:id="rId64"/>
    <p:sldId id="405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830"/>
  </p:normalViewPr>
  <p:slideViewPr>
    <p:cSldViewPr snapToGrid="0" snapToObjects="1">
      <p:cViewPr varScale="1">
        <p:scale>
          <a:sx n="109" d="100"/>
          <a:sy n="109" d="100"/>
        </p:scale>
        <p:origin x="216" y="448"/>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vestopedia.com/insights/worlds-top-economies/#countries-by-gd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https://www.investopedia.com/insights/worlds-top-economies/#countries-by-gdp</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63519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0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NEED/LocalGraphs/National/gdp_shares.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Volumes/Promise%20Pegasus/FileShare/NEED/LocalGraphs/National/emp_shares.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Volumes/Promise%20Pegasus/FileShare/NEED/LocalGraphs/Counties/FL/Pinellas/emp_shares.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Volumes/Promise%20Pegasus/FileShare/NEED/LocalGraphs/Counties/FL/Pinellas/laus_emp.png" TargetMode="External"/><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Eckerd College</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10</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October 4,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11</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About the U.S. Economy</a:t>
            </a:r>
          </a:p>
          <a:p>
            <a:r>
              <a:rPr lang="en-US" dirty="0"/>
              <a:t>Recession – The State of the US Economy</a:t>
            </a:r>
          </a:p>
          <a:p>
            <a:r>
              <a:rPr lang="en-US" dirty="0"/>
              <a:t>Global Comparisons</a:t>
            </a:r>
          </a:p>
          <a:p>
            <a:r>
              <a:rPr lang="en-US" dirty="0"/>
              <a:t>Inflation</a:t>
            </a:r>
          </a:p>
          <a:p>
            <a:r>
              <a:rPr lang="en-US" dirty="0"/>
              <a:t>Summary</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12</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A9A-3C36-4643-A6DF-0C6CABDC8583}"/>
              </a:ext>
            </a:extLst>
          </p:cNvPr>
          <p:cNvSpPr>
            <a:spLocks noGrp="1"/>
          </p:cNvSpPr>
          <p:nvPr>
            <p:ph type="title"/>
          </p:nvPr>
        </p:nvSpPr>
        <p:spPr>
          <a:xfrm>
            <a:off x="1004456" y="0"/>
            <a:ext cx="10515600" cy="1325563"/>
          </a:xfrm>
        </p:spPr>
        <p:txBody>
          <a:bodyPr/>
          <a:lstStyle/>
          <a:p>
            <a:r>
              <a:rPr lang="en-US" dirty="0">
                <a:solidFill>
                  <a:schemeClr val="bg1"/>
                </a:solidFill>
              </a:rPr>
              <a:t>So</a:t>
            </a:r>
            <a:r>
              <a:rPr lang="en-US" dirty="0"/>
              <a:t>me Basic Statistics</a:t>
            </a:r>
          </a:p>
        </p:txBody>
      </p:sp>
      <p:graphicFrame>
        <p:nvGraphicFramePr>
          <p:cNvPr id="5" name="Table 5">
            <a:extLst>
              <a:ext uri="{FF2B5EF4-FFF2-40B4-BE49-F238E27FC236}">
                <a16:creationId xmlns:a16="http://schemas.microsoft.com/office/drawing/2014/main" id="{A1F32882-32CA-7F48-B318-EB2AC54163CE}"/>
              </a:ext>
            </a:extLst>
          </p:cNvPr>
          <p:cNvGraphicFramePr>
            <a:graphicFrameLocks noGrp="1"/>
          </p:cNvGraphicFramePr>
          <p:nvPr>
            <p:ph idx="1"/>
            <p:extLst>
              <p:ext uri="{D42A27DB-BD31-4B8C-83A1-F6EECF244321}">
                <p14:modId xmlns:p14="http://schemas.microsoft.com/office/powerpoint/2010/main" val="3750876931"/>
              </p:ext>
            </p:extLst>
          </p:nvPr>
        </p:nvGraphicFramePr>
        <p:xfrm>
          <a:off x="2342327" y="1096963"/>
          <a:ext cx="7839858" cy="4465112"/>
        </p:xfrm>
        <a:graphic>
          <a:graphicData uri="http://schemas.openxmlformats.org/drawingml/2006/table">
            <a:tbl>
              <a:tblPr firstRow="1" bandRow="1">
                <a:tableStyleId>{5C22544A-7EE6-4342-B048-85BDC9FD1C3A}</a:tableStyleId>
              </a:tblPr>
              <a:tblGrid>
                <a:gridCol w="4197248">
                  <a:extLst>
                    <a:ext uri="{9D8B030D-6E8A-4147-A177-3AD203B41FA5}">
                      <a16:colId xmlns:a16="http://schemas.microsoft.com/office/drawing/2014/main" val="1312289277"/>
                    </a:ext>
                  </a:extLst>
                </a:gridCol>
                <a:gridCol w="3642610">
                  <a:extLst>
                    <a:ext uri="{9D8B030D-6E8A-4147-A177-3AD203B41FA5}">
                      <a16:colId xmlns:a16="http://schemas.microsoft.com/office/drawing/2014/main" val="2451204267"/>
                    </a:ext>
                  </a:extLst>
                </a:gridCol>
              </a:tblGrid>
              <a:tr h="632887">
                <a:tc>
                  <a:txBody>
                    <a:bodyPr/>
                    <a:lstStyle/>
                    <a:p>
                      <a:r>
                        <a:rPr lang="en-US" sz="2400" dirty="0"/>
                        <a:t>Statistic:</a:t>
                      </a:r>
                    </a:p>
                  </a:txBody>
                  <a:tcPr anchor="b"/>
                </a:tc>
                <a:tc>
                  <a:txBody>
                    <a:bodyPr/>
                    <a:lstStyle/>
                    <a:p>
                      <a:pPr algn="ctr"/>
                      <a:r>
                        <a:rPr lang="en-US" sz="2400" dirty="0"/>
                        <a:t>Value</a:t>
                      </a:r>
                    </a:p>
                  </a:txBody>
                  <a:tcPr anchor="b"/>
                </a:tc>
                <a:extLst>
                  <a:ext uri="{0D108BD9-81ED-4DB2-BD59-A6C34878D82A}">
                    <a16:rowId xmlns:a16="http://schemas.microsoft.com/office/drawing/2014/main" val="4094460252"/>
                  </a:ext>
                </a:extLst>
              </a:tr>
              <a:tr h="632887">
                <a:tc>
                  <a:txBody>
                    <a:bodyPr/>
                    <a:lstStyle/>
                    <a:p>
                      <a:r>
                        <a:rPr lang="en-US" sz="2400" dirty="0"/>
                        <a:t>Population</a:t>
                      </a:r>
                    </a:p>
                  </a:txBody>
                  <a:tcPr anchor="ctr"/>
                </a:tc>
                <a:tc>
                  <a:txBody>
                    <a:bodyPr/>
                    <a:lstStyle/>
                    <a:p>
                      <a:pPr algn="ctr"/>
                      <a:r>
                        <a:rPr lang="en-US" sz="2400" dirty="0"/>
                        <a:t>333.1 Million</a:t>
                      </a:r>
                    </a:p>
                  </a:txBody>
                  <a:tcPr anchor="ctr"/>
                </a:tc>
                <a:extLst>
                  <a:ext uri="{0D108BD9-81ED-4DB2-BD59-A6C34878D82A}">
                    <a16:rowId xmlns:a16="http://schemas.microsoft.com/office/drawing/2014/main" val="2628399478"/>
                  </a:ext>
                </a:extLst>
              </a:tr>
              <a:tr h="632887">
                <a:tc>
                  <a:txBody>
                    <a:bodyPr/>
                    <a:lstStyle/>
                    <a:p>
                      <a:r>
                        <a:rPr lang="en-US" sz="2400" dirty="0"/>
                        <a:t>Labor Force</a:t>
                      </a:r>
                    </a:p>
                  </a:txBody>
                  <a:tcPr anchor="ctr"/>
                </a:tc>
                <a:tc>
                  <a:txBody>
                    <a:bodyPr/>
                    <a:lstStyle/>
                    <a:p>
                      <a:pPr algn="ctr"/>
                      <a:r>
                        <a:rPr lang="en-US" sz="2400" dirty="0"/>
                        <a:t>164.7 Million</a:t>
                      </a:r>
                    </a:p>
                  </a:txBody>
                  <a:tcPr anchor="ctr"/>
                </a:tc>
                <a:extLst>
                  <a:ext uri="{0D108BD9-81ED-4DB2-BD59-A6C34878D82A}">
                    <a16:rowId xmlns:a16="http://schemas.microsoft.com/office/drawing/2014/main" val="47377635"/>
                  </a:ext>
                </a:extLst>
              </a:tr>
              <a:tr h="632887">
                <a:tc>
                  <a:txBody>
                    <a:bodyPr/>
                    <a:lstStyle/>
                    <a:p>
                      <a:r>
                        <a:rPr lang="en-US" sz="2400" dirty="0"/>
                        <a:t>Employment</a:t>
                      </a:r>
                    </a:p>
                  </a:txBody>
                  <a:tcPr anchor="ctr"/>
                </a:tc>
                <a:tc>
                  <a:txBody>
                    <a:bodyPr/>
                    <a:lstStyle/>
                    <a:p>
                      <a:pPr algn="ctr"/>
                      <a:r>
                        <a:rPr lang="en-US" sz="2400" dirty="0"/>
                        <a:t>152.7 Million</a:t>
                      </a:r>
                    </a:p>
                  </a:txBody>
                  <a:tcPr anchor="ctr"/>
                </a:tc>
                <a:extLst>
                  <a:ext uri="{0D108BD9-81ED-4DB2-BD59-A6C34878D82A}">
                    <a16:rowId xmlns:a16="http://schemas.microsoft.com/office/drawing/2014/main" val="21105078"/>
                  </a:ext>
                </a:extLst>
              </a:tr>
              <a:tr h="686314">
                <a:tc>
                  <a:txBody>
                    <a:bodyPr/>
                    <a:lstStyle/>
                    <a:p>
                      <a:r>
                        <a:rPr lang="en-US" sz="2400" dirty="0"/>
                        <a:t>Gross Domestic Product (GDP)</a:t>
                      </a:r>
                    </a:p>
                  </a:txBody>
                  <a:tcPr anchor="ctr"/>
                </a:tc>
                <a:tc>
                  <a:txBody>
                    <a:bodyPr/>
                    <a:lstStyle/>
                    <a:p>
                      <a:pPr algn="ctr"/>
                      <a:r>
                        <a:rPr lang="en-US" sz="2400" dirty="0"/>
                        <a:t>$24.9 Trillion</a:t>
                      </a:r>
                    </a:p>
                  </a:txBody>
                  <a:tcPr anchor="ctr"/>
                </a:tc>
                <a:extLst>
                  <a:ext uri="{0D108BD9-81ED-4DB2-BD59-A6C34878D82A}">
                    <a16:rowId xmlns:a16="http://schemas.microsoft.com/office/drawing/2014/main" val="1709001420"/>
                  </a:ext>
                </a:extLst>
              </a:tr>
              <a:tr h="614363">
                <a:tc>
                  <a:txBody>
                    <a:bodyPr/>
                    <a:lstStyle/>
                    <a:p>
                      <a:r>
                        <a:rPr lang="en-US" sz="2400" dirty="0"/>
                        <a:t>Income per Capita</a:t>
                      </a:r>
                    </a:p>
                  </a:txBody>
                  <a:tcPr anchor="ctr"/>
                </a:tc>
                <a:tc>
                  <a:txBody>
                    <a:bodyPr/>
                    <a:lstStyle/>
                    <a:p>
                      <a:pPr algn="ctr"/>
                      <a:r>
                        <a:rPr lang="en-US" sz="2400" dirty="0"/>
                        <a:t>$64,908</a:t>
                      </a:r>
                    </a:p>
                  </a:txBody>
                  <a:tcPr anchor="ctr"/>
                </a:tc>
                <a:extLst>
                  <a:ext uri="{0D108BD9-81ED-4DB2-BD59-A6C34878D82A}">
                    <a16:rowId xmlns:a16="http://schemas.microsoft.com/office/drawing/2014/main" val="2239538101"/>
                  </a:ext>
                </a:extLst>
              </a:tr>
              <a:tr h="632887">
                <a:tc>
                  <a:txBody>
                    <a:bodyPr/>
                    <a:lstStyle/>
                    <a:p>
                      <a:r>
                        <a:rPr lang="en-US" sz="2400" dirty="0"/>
                        <a:t>Ave. Hourly Earnings</a:t>
                      </a:r>
                    </a:p>
                  </a:txBody>
                  <a:tcPr anchor="ctr"/>
                </a:tc>
                <a:tc>
                  <a:txBody>
                    <a:bodyPr/>
                    <a:lstStyle/>
                    <a:p>
                      <a:pPr algn="ctr"/>
                      <a:r>
                        <a:rPr lang="en-US" sz="2400" dirty="0"/>
                        <a:t>$32.36</a:t>
                      </a:r>
                    </a:p>
                  </a:txBody>
                  <a:tcPr anchor="ctr"/>
                </a:tc>
                <a:extLst>
                  <a:ext uri="{0D108BD9-81ED-4DB2-BD59-A6C34878D82A}">
                    <a16:rowId xmlns:a16="http://schemas.microsoft.com/office/drawing/2014/main" val="90563970"/>
                  </a:ext>
                </a:extLst>
              </a:tr>
            </a:tbl>
          </a:graphicData>
        </a:graphic>
      </p:graphicFrame>
      <p:sp>
        <p:nvSpPr>
          <p:cNvPr id="4" name="Slide Number Placeholder 3">
            <a:extLst>
              <a:ext uri="{FF2B5EF4-FFF2-40B4-BE49-F238E27FC236}">
                <a16:creationId xmlns:a16="http://schemas.microsoft.com/office/drawing/2014/main" id="{73250105-51EA-004E-ACC2-10F4529AFF06}"/>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28992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6306-E787-8C4F-BBB6-C58FB5637541}"/>
              </a:ext>
            </a:extLst>
          </p:cNvPr>
          <p:cNvSpPr>
            <a:spLocks noGrp="1"/>
          </p:cNvSpPr>
          <p:nvPr>
            <p:ph type="title"/>
          </p:nvPr>
        </p:nvSpPr>
        <p:spPr>
          <a:xfrm>
            <a:off x="722450" y="0"/>
            <a:ext cx="10515600" cy="1325563"/>
          </a:xfrm>
        </p:spPr>
        <p:txBody>
          <a:bodyPr/>
          <a:lstStyle/>
          <a:p>
            <a:r>
              <a:rPr lang="en-US" dirty="0">
                <a:solidFill>
                  <a:schemeClr val="bg1"/>
                </a:solidFill>
              </a:rPr>
              <a:t>U.S.</a:t>
            </a:r>
            <a:r>
              <a:rPr lang="en-US" dirty="0"/>
              <a:t> Economy in Global Perspective</a:t>
            </a:r>
          </a:p>
        </p:txBody>
      </p:sp>
      <p:sp>
        <p:nvSpPr>
          <p:cNvPr id="4" name="Slide Number Placeholder 3">
            <a:extLst>
              <a:ext uri="{FF2B5EF4-FFF2-40B4-BE49-F238E27FC236}">
                <a16:creationId xmlns:a16="http://schemas.microsoft.com/office/drawing/2014/main" id="{D88DC48F-C405-BA42-B876-B4DBBD174CCC}"/>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9" name="TextBox 8">
            <a:extLst>
              <a:ext uri="{FF2B5EF4-FFF2-40B4-BE49-F238E27FC236}">
                <a16:creationId xmlns:a16="http://schemas.microsoft.com/office/drawing/2014/main" id="{EE4BB2E5-5518-F949-B9FE-33D8AFCB324E}"/>
              </a:ext>
            </a:extLst>
          </p:cNvPr>
          <p:cNvSpPr txBox="1"/>
          <p:nvPr/>
        </p:nvSpPr>
        <p:spPr>
          <a:xfrm>
            <a:off x="1268544" y="1453274"/>
            <a:ext cx="4318811" cy="2246769"/>
          </a:xfrm>
          <a:prstGeom prst="rect">
            <a:avLst/>
          </a:prstGeom>
          <a:noFill/>
        </p:spPr>
        <p:txBody>
          <a:bodyPr wrap="none" rtlCol="0">
            <a:spAutoFit/>
          </a:bodyPr>
          <a:lstStyle/>
          <a:p>
            <a:pPr algn="ctr"/>
            <a:r>
              <a:rPr lang="en-US" sz="2800" b="1" dirty="0"/>
              <a:t>U.S. Nominal GDP:  </a:t>
            </a:r>
          </a:p>
          <a:p>
            <a:pPr algn="ctr"/>
            <a:endParaRPr lang="en-US" sz="2800" b="1" dirty="0"/>
          </a:p>
          <a:p>
            <a:pPr algn="ctr"/>
            <a:r>
              <a:rPr lang="en-US" sz="2800" b="1" dirty="0"/>
              <a:t>$</a:t>
            </a:r>
            <a:r>
              <a:rPr lang="en-US" sz="2800" b="1" u="sng" dirty="0"/>
              <a:t>21.747 trillion</a:t>
            </a:r>
            <a:r>
              <a:rPr lang="en-US" sz="2800" b="1" dirty="0"/>
              <a:t> in 2019-Q4</a:t>
            </a:r>
          </a:p>
          <a:p>
            <a:pPr algn="ctr"/>
            <a:r>
              <a:rPr lang="en-US" sz="2800" b="1" dirty="0"/>
              <a:t>$</a:t>
            </a:r>
            <a:r>
              <a:rPr lang="en-US" sz="2800" b="1" u="sng" dirty="0"/>
              <a:t>19.487 trillion </a:t>
            </a:r>
            <a:r>
              <a:rPr lang="en-US" sz="2800" b="1" dirty="0"/>
              <a:t>in 2020-Q2</a:t>
            </a:r>
          </a:p>
          <a:p>
            <a:pPr algn="ctr"/>
            <a:r>
              <a:rPr lang="en-US" sz="2800" b="1" dirty="0"/>
              <a:t>$</a:t>
            </a:r>
            <a:r>
              <a:rPr lang="en-US" sz="2800" b="1" u="sng" dirty="0"/>
              <a:t>24.852 trillion </a:t>
            </a:r>
            <a:r>
              <a:rPr lang="en-US" sz="2800" b="1" dirty="0"/>
              <a:t>in 2022-Q2</a:t>
            </a:r>
          </a:p>
        </p:txBody>
      </p:sp>
      <p:grpSp>
        <p:nvGrpSpPr>
          <p:cNvPr id="3" name="Group 2">
            <a:extLst>
              <a:ext uri="{FF2B5EF4-FFF2-40B4-BE49-F238E27FC236}">
                <a16:creationId xmlns:a16="http://schemas.microsoft.com/office/drawing/2014/main" id="{F3095CCD-9AE3-C842-AC9B-A107E0CEF3AE}"/>
              </a:ext>
            </a:extLst>
          </p:cNvPr>
          <p:cNvGrpSpPr/>
          <p:nvPr/>
        </p:nvGrpSpPr>
        <p:grpSpPr>
          <a:xfrm>
            <a:off x="632490" y="907379"/>
            <a:ext cx="11091423" cy="5458015"/>
            <a:chOff x="632490" y="907379"/>
            <a:chExt cx="11091423" cy="5458015"/>
          </a:xfrm>
        </p:grpSpPr>
        <p:grpSp>
          <p:nvGrpSpPr>
            <p:cNvPr id="11" name="Group 10">
              <a:extLst>
                <a:ext uri="{FF2B5EF4-FFF2-40B4-BE49-F238E27FC236}">
                  <a16:creationId xmlns:a16="http://schemas.microsoft.com/office/drawing/2014/main" id="{125A3588-7189-5A44-87E1-48F71AEFE0CC}"/>
                </a:ext>
              </a:extLst>
            </p:cNvPr>
            <p:cNvGrpSpPr/>
            <p:nvPr/>
          </p:nvGrpSpPr>
          <p:grpSpPr>
            <a:xfrm>
              <a:off x="632490" y="907379"/>
              <a:ext cx="11091423" cy="5458015"/>
              <a:chOff x="632490" y="907379"/>
              <a:chExt cx="11091423" cy="5458015"/>
            </a:xfrm>
          </p:grpSpPr>
          <p:pic>
            <p:nvPicPr>
              <p:cNvPr id="6" name="Picture 5" descr="A picture containing device&#10;&#10;Description automatically generated">
                <a:extLst>
                  <a:ext uri="{FF2B5EF4-FFF2-40B4-BE49-F238E27FC236}">
                    <a16:creationId xmlns:a16="http://schemas.microsoft.com/office/drawing/2014/main" id="{2D5E5678-4AC1-334D-A543-C44C300484CB}"/>
                  </a:ext>
                </a:extLst>
              </p:cNvPr>
              <p:cNvPicPr>
                <a:picLocks noChangeAspect="1"/>
              </p:cNvPicPr>
              <p:nvPr/>
            </p:nvPicPr>
            <p:blipFill>
              <a:blip r:embed="rId3"/>
              <a:stretch>
                <a:fillRect/>
              </a:stretch>
            </p:blipFill>
            <p:spPr>
              <a:xfrm>
                <a:off x="5510410" y="907379"/>
                <a:ext cx="6213503" cy="5458015"/>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1D47F4E6-D576-014D-8D3D-AB355C4550E9}"/>
                  </a:ext>
                </a:extLst>
              </p:cNvPr>
              <p:cNvPicPr>
                <a:picLocks noChangeAspect="1"/>
              </p:cNvPicPr>
              <p:nvPr/>
            </p:nvPicPr>
            <p:blipFill>
              <a:blip r:embed="rId4"/>
              <a:stretch>
                <a:fillRect/>
              </a:stretch>
            </p:blipFill>
            <p:spPr>
              <a:xfrm>
                <a:off x="632490" y="4019732"/>
                <a:ext cx="5590761" cy="1714500"/>
              </a:xfrm>
              <a:prstGeom prst="rect">
                <a:avLst/>
              </a:prstGeom>
            </p:spPr>
          </p:pic>
        </p:grpSp>
        <p:sp>
          <p:nvSpPr>
            <p:cNvPr id="10" name="Rectangle 9">
              <a:extLst>
                <a:ext uri="{FF2B5EF4-FFF2-40B4-BE49-F238E27FC236}">
                  <a16:creationId xmlns:a16="http://schemas.microsoft.com/office/drawing/2014/main" id="{9332A59E-4EF4-4E40-B986-F3142AD56AC2}"/>
                </a:ext>
              </a:extLst>
            </p:cNvPr>
            <p:cNvSpPr/>
            <p:nvPr/>
          </p:nvSpPr>
          <p:spPr>
            <a:xfrm>
              <a:off x="8687708" y="2064125"/>
              <a:ext cx="1527571" cy="56477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31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B741-D15D-9A4A-BF56-9B002E857EB8}"/>
              </a:ext>
            </a:extLst>
          </p:cNvPr>
          <p:cNvSpPr>
            <a:spLocks noGrp="1"/>
          </p:cNvSpPr>
          <p:nvPr>
            <p:ph type="title"/>
          </p:nvPr>
        </p:nvSpPr>
        <p:spPr>
          <a:xfrm>
            <a:off x="867075" y="0"/>
            <a:ext cx="10515600" cy="1325563"/>
          </a:xfrm>
        </p:spPr>
        <p:txBody>
          <a:bodyPr/>
          <a:lstStyle/>
          <a:p>
            <a:r>
              <a:rPr lang="en-US" dirty="0"/>
              <a:t> </a:t>
            </a:r>
            <a:r>
              <a:rPr lang="en-US" dirty="0">
                <a:solidFill>
                  <a:schemeClr val="bg1"/>
                </a:solidFill>
              </a:rPr>
              <a:t>Co</a:t>
            </a:r>
            <a:r>
              <a:rPr lang="en-US" dirty="0"/>
              <a:t>mposition of the U.S. Economy: 2020</a:t>
            </a:r>
          </a:p>
        </p:txBody>
      </p:sp>
      <p:pic>
        <p:nvPicPr>
          <p:cNvPr id="6" name="Content Placeholder 5" descr="A screenshot of a cell phone&#10;&#10;Description automatically generated">
            <a:extLst>
              <a:ext uri="{FF2B5EF4-FFF2-40B4-BE49-F238E27FC236}">
                <a16:creationId xmlns:a16="http://schemas.microsoft.com/office/drawing/2014/main" id="{0848E4B5-17A0-3346-9AE1-8493D9AAFE6E}"/>
              </a:ext>
            </a:extLst>
          </p:cNvPr>
          <p:cNvPicPr>
            <a:picLocks noGrp="1" noChangeAspect="1"/>
          </p:cNvPicPr>
          <p:nvPr>
            <p:ph idx="1"/>
          </p:nvPr>
        </p:nvPicPr>
        <p:blipFill>
          <a:blip r:embed="rId2" r:link="rId3"/>
          <a:stretch>
            <a:fillRect/>
          </a:stretch>
        </p:blipFill>
        <p:spPr>
          <a:xfrm>
            <a:off x="1235982" y="1325563"/>
            <a:ext cx="9720036" cy="4860018"/>
          </a:xfrm>
        </p:spPr>
      </p:pic>
      <p:sp>
        <p:nvSpPr>
          <p:cNvPr id="4" name="Slide Number Placeholder 3">
            <a:extLst>
              <a:ext uri="{FF2B5EF4-FFF2-40B4-BE49-F238E27FC236}">
                <a16:creationId xmlns:a16="http://schemas.microsoft.com/office/drawing/2014/main" id="{F0A25374-7042-A740-9080-0386894829AB}"/>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79210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2E5-E5BB-A24C-B4F4-1AC66AE845F6}"/>
              </a:ext>
            </a:extLst>
          </p:cNvPr>
          <p:cNvSpPr>
            <a:spLocks noGrp="1"/>
          </p:cNvSpPr>
          <p:nvPr>
            <p:ph type="title"/>
          </p:nvPr>
        </p:nvSpPr>
        <p:spPr/>
        <p:txBody>
          <a:bodyPr>
            <a:normAutofit/>
          </a:bodyPr>
          <a:lstStyle/>
          <a:p>
            <a:r>
              <a:rPr lang="en-US" sz="3800" dirty="0"/>
              <a:t> </a:t>
            </a:r>
            <a:r>
              <a:rPr lang="en-US" sz="3800" dirty="0">
                <a:solidFill>
                  <a:schemeClr val="bg1"/>
                </a:solidFill>
              </a:rPr>
              <a:t>Co</a:t>
            </a:r>
            <a:r>
              <a:rPr lang="en-US" sz="3800" dirty="0"/>
              <a:t>mposition of the U.S. Economy: Employment</a:t>
            </a:r>
          </a:p>
        </p:txBody>
      </p:sp>
      <p:pic>
        <p:nvPicPr>
          <p:cNvPr id="5" name="Content Placeholder 4">
            <a:extLst>
              <a:ext uri="{FF2B5EF4-FFF2-40B4-BE49-F238E27FC236}">
                <a16:creationId xmlns:a16="http://schemas.microsoft.com/office/drawing/2014/main" id="{6A9F79A9-D87F-554E-AAF6-51DE59A4E384}"/>
              </a:ext>
            </a:extLst>
          </p:cNvPr>
          <p:cNvPicPr>
            <a:picLocks noGrp="1" noChangeAspect="1"/>
          </p:cNvPicPr>
          <p:nvPr>
            <p:ph idx="1"/>
          </p:nvPr>
        </p:nvPicPr>
        <p:blipFill>
          <a:blip r:embed="rId2" r:link="rId3"/>
          <a:srcRect/>
          <a:stretch>
            <a:fillRect/>
          </a:stretch>
        </p:blipFill>
        <p:spPr>
          <a:xfrm>
            <a:off x="1235964" y="1342480"/>
            <a:ext cx="9720072" cy="4860036"/>
          </a:xfrm>
        </p:spPr>
      </p:pic>
      <p:sp>
        <p:nvSpPr>
          <p:cNvPr id="4" name="Slide Number Placeholder 3">
            <a:extLst>
              <a:ext uri="{FF2B5EF4-FFF2-40B4-BE49-F238E27FC236}">
                <a16:creationId xmlns:a16="http://schemas.microsoft.com/office/drawing/2014/main" id="{2AE04A2E-C7AE-3C45-BBA5-54FB92478736}"/>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3" name="TextBox 2">
            <a:extLst>
              <a:ext uri="{FF2B5EF4-FFF2-40B4-BE49-F238E27FC236}">
                <a16:creationId xmlns:a16="http://schemas.microsoft.com/office/drawing/2014/main" id="{47CB8D33-371A-6D44-A892-CA1C7CE43137}"/>
              </a:ext>
            </a:extLst>
          </p:cNvPr>
          <p:cNvSpPr txBox="1"/>
          <p:nvPr/>
        </p:nvSpPr>
        <p:spPr>
          <a:xfrm>
            <a:off x="2193367" y="2016497"/>
            <a:ext cx="2023503" cy="646331"/>
          </a:xfrm>
          <a:prstGeom prst="rect">
            <a:avLst/>
          </a:prstGeom>
          <a:noFill/>
        </p:spPr>
        <p:txBody>
          <a:bodyPr wrap="none" rtlCol="0">
            <a:spAutoFit/>
          </a:bodyPr>
          <a:lstStyle/>
          <a:p>
            <a:r>
              <a:rPr lang="en-US" dirty="0"/>
              <a:t>Manufacturing</a:t>
            </a:r>
          </a:p>
          <a:p>
            <a:r>
              <a:rPr lang="en-US" dirty="0"/>
              <a:t>GDP Share = 10.9%</a:t>
            </a:r>
          </a:p>
        </p:txBody>
      </p:sp>
      <p:sp>
        <p:nvSpPr>
          <p:cNvPr id="6" name="TextBox 5">
            <a:extLst>
              <a:ext uri="{FF2B5EF4-FFF2-40B4-BE49-F238E27FC236}">
                <a16:creationId xmlns:a16="http://schemas.microsoft.com/office/drawing/2014/main" id="{44FCA95A-4835-5946-8CBF-6063282B9EB8}"/>
              </a:ext>
            </a:extLst>
          </p:cNvPr>
          <p:cNvSpPr txBox="1"/>
          <p:nvPr/>
        </p:nvSpPr>
        <p:spPr>
          <a:xfrm>
            <a:off x="7257738" y="2016497"/>
            <a:ext cx="2528449" cy="369332"/>
          </a:xfrm>
          <a:prstGeom prst="rect">
            <a:avLst/>
          </a:prstGeom>
          <a:noFill/>
        </p:spPr>
        <p:txBody>
          <a:bodyPr wrap="none" rtlCol="0">
            <a:spAutoFit/>
          </a:bodyPr>
          <a:lstStyle/>
          <a:p>
            <a:r>
              <a:rPr lang="en-US" dirty="0"/>
              <a:t>Health GDP Share = 7.4%</a:t>
            </a:r>
          </a:p>
        </p:txBody>
      </p:sp>
      <p:cxnSp>
        <p:nvCxnSpPr>
          <p:cNvPr id="8" name="Straight Connector 7">
            <a:extLst>
              <a:ext uri="{FF2B5EF4-FFF2-40B4-BE49-F238E27FC236}">
                <a16:creationId xmlns:a16="http://schemas.microsoft.com/office/drawing/2014/main" id="{BF30A952-DB98-514F-9A89-DDE8D236A6D6}"/>
              </a:ext>
            </a:extLst>
          </p:cNvPr>
          <p:cNvCxnSpPr>
            <a:cxnSpLocks/>
          </p:cNvCxnSpPr>
          <p:nvPr/>
        </p:nvCxnSpPr>
        <p:spPr>
          <a:xfrm>
            <a:off x="2578308" y="2662828"/>
            <a:ext cx="0" cy="455126"/>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1853A1-9522-9B43-AB68-BC0CEEF63C3B}"/>
              </a:ext>
            </a:extLst>
          </p:cNvPr>
          <p:cNvCxnSpPr>
            <a:cxnSpLocks/>
          </p:cNvCxnSpPr>
          <p:nvPr/>
        </p:nvCxnSpPr>
        <p:spPr>
          <a:xfrm>
            <a:off x="8994098" y="2385829"/>
            <a:ext cx="792089" cy="276999"/>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802197-7E8A-F144-9247-9BA044043297}"/>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21186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576D-1642-394B-8562-5124CE15A7BC}"/>
              </a:ext>
            </a:extLst>
          </p:cNvPr>
          <p:cNvSpPr>
            <a:spLocks noGrp="1"/>
          </p:cNvSpPr>
          <p:nvPr>
            <p:ph type="title"/>
          </p:nvPr>
        </p:nvSpPr>
        <p:spPr>
          <a:xfrm>
            <a:off x="854529" y="0"/>
            <a:ext cx="10515600" cy="1325563"/>
          </a:xfrm>
        </p:spPr>
        <p:txBody>
          <a:bodyPr/>
          <a:lstStyle/>
          <a:p>
            <a:r>
              <a:rPr lang="en-US" dirty="0">
                <a:solidFill>
                  <a:schemeClr val="bg1"/>
                </a:solidFill>
              </a:rPr>
              <a:t>Em</a:t>
            </a:r>
            <a:r>
              <a:rPr lang="en-US" dirty="0"/>
              <a:t>ployment in Pinellas County</a:t>
            </a:r>
          </a:p>
        </p:txBody>
      </p:sp>
      <p:pic>
        <p:nvPicPr>
          <p:cNvPr id="6" name="Content Placeholder 5" descr="Chart, bar chart&#10;&#10;Description automatically generated">
            <a:extLst>
              <a:ext uri="{FF2B5EF4-FFF2-40B4-BE49-F238E27FC236}">
                <a16:creationId xmlns:a16="http://schemas.microsoft.com/office/drawing/2014/main" id="{2C747B5E-A1F7-154E-B04A-11EC5CBCDE41}"/>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11F1469-2894-E140-9B86-AC4ADF93C6F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D6D53132-7FE9-1147-8B0A-3B21EE77893A}"/>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105234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Recession(?)</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10302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a:xfrm>
            <a:off x="638510" y="0"/>
            <a:ext cx="10515600" cy="1325563"/>
          </a:xfrm>
        </p:spPr>
        <p:txBody>
          <a:bodyPr/>
          <a:lstStyle/>
          <a:p>
            <a:r>
              <a:rPr lang="en-US" dirty="0"/>
              <a:t> </a:t>
            </a:r>
            <a:r>
              <a:rPr lang="en-US" dirty="0">
                <a:solidFill>
                  <a:schemeClr val="bg1"/>
                </a:solidFill>
              </a:rPr>
              <a:t>Nat</a:t>
            </a:r>
            <a:r>
              <a:rPr lang="en-US" dirty="0"/>
              <a: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21</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$0.6 Trillion below 2019 forecast.</a:t>
            </a:r>
          </a:p>
          <a:p>
            <a:pPr marL="342900" indent="-342900">
              <a:buFontTx/>
              <a:buChar char="-"/>
            </a:pPr>
            <a:r>
              <a:rPr lang="en-US" sz="2000" dirty="0">
                <a:solidFill>
                  <a:srgbClr val="7030A0"/>
                </a:solidFill>
              </a:rPr>
              <a:t>$0.6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a:t>
            </a:r>
            <a:r>
              <a:rPr lang="en-US" b="1" dirty="0"/>
              <a:t>housing/business/inventories</a:t>
            </a:r>
          </a:p>
          <a:p>
            <a:pPr lvl="2"/>
            <a:r>
              <a:rPr lang="en-US" b="1"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750738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97297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038086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1336707" y="1142912"/>
            <a:ext cx="9692757" cy="529417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44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175A-C6B5-3F4F-9BEE-5B147673EED8}"/>
              </a:ext>
            </a:extLst>
          </p:cNvPr>
          <p:cNvSpPr>
            <a:spLocks noGrp="1"/>
          </p:cNvSpPr>
          <p:nvPr>
            <p:ph type="title"/>
          </p:nvPr>
        </p:nvSpPr>
        <p:spPr>
          <a:xfrm>
            <a:off x="936174" y="0"/>
            <a:ext cx="10515600" cy="1325563"/>
          </a:xfrm>
        </p:spPr>
        <p:txBody>
          <a:bodyPr/>
          <a:lstStyle/>
          <a:p>
            <a:r>
              <a:rPr lang="en-US" dirty="0">
                <a:solidFill>
                  <a:schemeClr val="bg1"/>
                </a:solidFill>
              </a:rPr>
              <a:t>Ho</a:t>
            </a:r>
            <a:r>
              <a:rPr lang="en-US" dirty="0"/>
              <a:t>w Are Things Where You Are?</a:t>
            </a:r>
          </a:p>
        </p:txBody>
      </p:sp>
      <p:pic>
        <p:nvPicPr>
          <p:cNvPr id="7" name="Content Placeholder 6" descr="Chart, line chart&#10;&#10;Description automatically generated">
            <a:extLst>
              <a:ext uri="{FF2B5EF4-FFF2-40B4-BE49-F238E27FC236}">
                <a16:creationId xmlns:a16="http://schemas.microsoft.com/office/drawing/2014/main" id="{490FBDC9-5178-8348-A516-BBED0E307187}"/>
              </a:ext>
            </a:extLst>
          </p:cNvPr>
          <p:cNvPicPr>
            <a:picLocks noGrp="1" noChangeAspect="1"/>
          </p:cNvPicPr>
          <p:nvPr>
            <p:ph sz="half" idx="1"/>
          </p:nvPr>
        </p:nvPicPr>
        <p:blipFill>
          <a:blip r:embed="rId2" r:link="rId3"/>
          <a:stretch>
            <a:fillRect/>
          </a:stretch>
        </p:blipFill>
        <p:spPr>
          <a:xfrm>
            <a:off x="257908" y="1452537"/>
            <a:ext cx="5761892" cy="4192662"/>
          </a:xfrm>
        </p:spPr>
      </p:pic>
      <p:pic>
        <p:nvPicPr>
          <p:cNvPr id="9" name="Content Placeholder 8" descr="Chart, line chart&#10;&#10;Description automatically generated">
            <a:extLst>
              <a:ext uri="{FF2B5EF4-FFF2-40B4-BE49-F238E27FC236}">
                <a16:creationId xmlns:a16="http://schemas.microsoft.com/office/drawing/2014/main" id="{BA5FD49C-5C2A-EC42-9281-D07B23F4ACB8}"/>
              </a:ext>
            </a:extLst>
          </p:cNvPr>
          <p:cNvPicPr>
            <a:picLocks noGrp="1" noChangeAspect="1"/>
          </p:cNvPicPr>
          <p:nvPr>
            <p:ph sz="half" idx="2"/>
          </p:nvPr>
        </p:nvPicPr>
        <p:blipFill>
          <a:blip r:embed="rId4"/>
          <a:stretch>
            <a:fillRect/>
          </a:stretch>
        </p:blipFill>
        <p:spPr>
          <a:xfrm>
            <a:off x="6172199" y="1452537"/>
            <a:ext cx="5761893" cy="4192662"/>
          </a:xfrm>
        </p:spPr>
      </p:pic>
      <p:sp>
        <p:nvSpPr>
          <p:cNvPr id="5" name="Slide Number Placeholder 4">
            <a:extLst>
              <a:ext uri="{FF2B5EF4-FFF2-40B4-BE49-F238E27FC236}">
                <a16:creationId xmlns:a16="http://schemas.microsoft.com/office/drawing/2014/main" id="{48D38573-FB5D-A64C-9FED-EE7FAF6901C9}"/>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946771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a:t>Inflation</a:t>
            </a:r>
            <a:endParaRPr lang="en-US" dirty="0"/>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627909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cxnSp>
        <p:nvCxnSpPr>
          <p:cNvPr id="6" name="Straight Connector 5">
            <a:extLst>
              <a:ext uri="{FF2B5EF4-FFF2-40B4-BE49-F238E27FC236}">
                <a16:creationId xmlns:a16="http://schemas.microsoft.com/office/drawing/2014/main" id="{6C015217-088A-D89F-BD74-7E9DA2A87D98}"/>
              </a:ext>
            </a:extLst>
          </p:cNvPr>
          <p:cNvCxnSpPr/>
          <p:nvPr/>
        </p:nvCxnSpPr>
        <p:spPr>
          <a:xfrm>
            <a:off x="4266395" y="168525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7D37A7-6937-E5D3-8ECB-F676D95AB770}"/>
              </a:ext>
            </a:extLst>
          </p:cNvPr>
          <p:cNvCxnSpPr/>
          <p:nvPr/>
        </p:nvCxnSpPr>
        <p:spPr>
          <a:xfrm>
            <a:off x="4761695" y="246630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D5AA7E-ECD5-CC20-3F3E-7FB503523BF8}"/>
              </a:ext>
            </a:extLst>
          </p:cNvPr>
          <p:cNvCxnSpPr/>
          <p:nvPr/>
        </p:nvCxnSpPr>
        <p:spPr>
          <a:xfrm>
            <a:off x="4589172" y="330128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B29967-48E7-DEF8-AC6C-315BCE09895D}"/>
              </a:ext>
            </a:extLst>
          </p:cNvPr>
          <p:cNvCxnSpPr/>
          <p:nvPr/>
        </p:nvCxnSpPr>
        <p:spPr>
          <a:xfrm>
            <a:off x="4761695" y="4408867"/>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0F7251-122F-F9BD-92D0-4F0B9F214EEF}"/>
              </a:ext>
            </a:extLst>
          </p:cNvPr>
          <p:cNvCxnSpPr/>
          <p:nvPr/>
        </p:nvCxnSpPr>
        <p:spPr>
          <a:xfrm>
            <a:off x="4450456" y="4692202"/>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0AF947-7D3B-BA01-160F-9C3CEAA5809B}"/>
              </a:ext>
            </a:extLst>
          </p:cNvPr>
          <p:cNvSpPr txBox="1"/>
          <p:nvPr/>
        </p:nvSpPr>
        <p:spPr>
          <a:xfrm>
            <a:off x="3438399" y="1492069"/>
            <a:ext cx="652807" cy="369332"/>
          </a:xfrm>
          <a:prstGeom prst="rect">
            <a:avLst/>
          </a:prstGeom>
          <a:noFill/>
        </p:spPr>
        <p:txBody>
          <a:bodyPr wrap="none" rtlCol="0">
            <a:spAutoFit/>
          </a:bodyPr>
          <a:lstStyle/>
          <a:p>
            <a:r>
              <a:rPr lang="en-US" dirty="0">
                <a:solidFill>
                  <a:srgbClr val="C00000"/>
                </a:solidFill>
              </a:rPr>
              <a:t>Food</a:t>
            </a:r>
          </a:p>
        </p:txBody>
      </p:sp>
    </p:spTree>
    <p:extLst>
      <p:ext uri="{BB962C8B-B14F-4D97-AF65-F5344CB8AC3E}">
        <p14:creationId xmlns:p14="http://schemas.microsoft.com/office/powerpoint/2010/main" val="12439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551292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16257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808220"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06261" y="32658"/>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758501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 A Closer Look</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487123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104247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13.5</a:t>
            </a:r>
          </a:p>
          <a:p>
            <a:r>
              <a:rPr lang="en-US" dirty="0"/>
              <a:t>Food away from home:	  8.0</a:t>
            </a:r>
          </a:p>
        </p:txBody>
      </p:sp>
    </p:spTree>
    <p:extLst>
      <p:ext uri="{BB962C8B-B14F-4D97-AF65-F5344CB8AC3E}">
        <p14:creationId xmlns:p14="http://schemas.microsoft.com/office/powerpoint/2010/main" val="38783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14.3%</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0.7%</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363D-13AE-4444-A8EB-28570275CB81}"/>
              </a:ext>
            </a:extLst>
          </p:cNvPr>
          <p:cNvSpPr>
            <a:spLocks noGrp="1"/>
          </p:cNvSpPr>
          <p:nvPr>
            <p:ph type="title"/>
          </p:nvPr>
        </p:nvSpPr>
        <p:spPr>
          <a:xfrm>
            <a:off x="750064" y="0"/>
            <a:ext cx="10515600" cy="1325563"/>
          </a:xfrm>
        </p:spPr>
        <p:txBody>
          <a:bodyPr/>
          <a:lstStyle/>
          <a:p>
            <a:r>
              <a:rPr lang="en-US" dirty="0">
                <a:solidFill>
                  <a:schemeClr val="bg1"/>
                </a:solidFill>
              </a:rPr>
              <a:t>Fed</a:t>
            </a:r>
            <a:r>
              <a:rPr lang="en-US" dirty="0"/>
              <a:t>’s Preferred Measure of Inflation</a:t>
            </a:r>
          </a:p>
        </p:txBody>
      </p:sp>
      <p:pic>
        <p:nvPicPr>
          <p:cNvPr id="6" name="Content Placeholder 5" descr="Graphical user interface, application&#10;&#10;Description automatically generated">
            <a:extLst>
              <a:ext uri="{FF2B5EF4-FFF2-40B4-BE49-F238E27FC236}">
                <a16:creationId xmlns:a16="http://schemas.microsoft.com/office/drawing/2014/main" id="{20746157-9DBA-D34B-8872-BC589478608F}"/>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7C2FA82-A796-B945-903C-BE0608AD5F3C}"/>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869787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55</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9220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793540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tretch>
            <a:fillRect/>
          </a:stretch>
        </p:blipFill>
        <p:spPr>
          <a:xfrm>
            <a:off x="1166080" y="1059067"/>
            <a:ext cx="10118271" cy="5016976"/>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Tree>
    <p:extLst>
      <p:ext uri="{BB962C8B-B14F-4D97-AF65-F5344CB8AC3E}">
        <p14:creationId xmlns:p14="http://schemas.microsoft.com/office/powerpoint/2010/main" val="3579865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4177696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558398" y="1325563"/>
            <a:ext cx="6635364" cy="4351338"/>
          </a:xfrm>
        </p:spPr>
        <p:txBody>
          <a:bodyPr/>
          <a:lstStyle/>
          <a:p>
            <a:pPr>
              <a:spcAft>
                <a:spcPts val="1000"/>
              </a:spcAft>
            </a:pPr>
            <a:r>
              <a:rPr lang="en-US" dirty="0"/>
              <a:t>Contemporary Economic Policy</a:t>
            </a:r>
          </a:p>
          <a:p>
            <a:pPr lvl="1">
              <a:spcAft>
                <a:spcPts val="1000"/>
              </a:spcAft>
            </a:pPr>
            <a:r>
              <a:rPr lang="en-US" b="1" dirty="0"/>
              <a:t>Week 1 (10/4): 	U.S. Economic Update</a:t>
            </a:r>
          </a:p>
          <a:p>
            <a:pPr lvl="1">
              <a:spcAft>
                <a:spcPts val="1000"/>
              </a:spcAft>
            </a:pPr>
            <a:r>
              <a:rPr lang="en-US" dirty="0"/>
              <a:t>Week 2 (10/11):	Economic Inequality</a:t>
            </a:r>
          </a:p>
          <a:p>
            <a:pPr lvl="1">
              <a:spcAft>
                <a:spcPts val="1000"/>
              </a:spcAft>
            </a:pPr>
            <a:r>
              <a:rPr lang="en-US" dirty="0"/>
              <a:t>Week 4 (11/15): The Black-White Wealth Gap</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26121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a:t>
            </a:r>
            <a:r>
              <a:rPr lang="en-US"/>
              <a:t>in August.</a:t>
            </a:r>
            <a:endParaRPr lang="en-US" dirty="0"/>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05106" y="0"/>
            <a:ext cx="10515600" cy="1325563"/>
          </a:xfrm>
        </p:spPr>
        <p:txBody>
          <a:bodyPr/>
          <a:lstStyle/>
          <a:p>
            <a:r>
              <a:rPr lang="en-US" dirty="0">
                <a:solidFill>
                  <a:schemeClr val="bg1"/>
                </a:solidFill>
              </a:rPr>
              <a:t>Inc</a:t>
            </a:r>
            <a:r>
              <a:rPr lang="en-US" dirty="0"/>
              <a:t>ome Inequality: Share of Top 10%</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62</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1587804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63</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26537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05106" y="0"/>
            <a:ext cx="10515600" cy="1325563"/>
          </a:xfrm>
        </p:spPr>
        <p:txBody>
          <a:bodyPr/>
          <a:lstStyle/>
          <a:p>
            <a:r>
              <a:rPr lang="en-US" dirty="0">
                <a:solidFill>
                  <a:schemeClr val="bg1"/>
                </a:solidFill>
              </a:rPr>
              <a:t>Inc</a:t>
            </a:r>
            <a:r>
              <a:rPr lang="en-US" dirty="0"/>
              <a:t>ome Inequality: Share of Top 10%</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7</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279788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777242" y="0"/>
            <a:ext cx="10515600" cy="1325563"/>
          </a:xfrm>
        </p:spPr>
        <p:txBody>
          <a:bodyPr/>
          <a:lstStyle/>
          <a:p>
            <a:r>
              <a:rPr lang="en-US" dirty="0">
                <a:solidFill>
                  <a:schemeClr val="bg1"/>
                </a:solidFill>
              </a:rPr>
              <a:t>The</a:t>
            </a:r>
            <a:r>
              <a:rPr lang="en-US" dirty="0"/>
              <a:t> B-W Wealth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46912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9470019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17595</TotalTime>
  <Words>2070</Words>
  <Application>Microsoft Macintosh PowerPoint</Application>
  <PresentationFormat>Widescreen</PresentationFormat>
  <Paragraphs>383</Paragraphs>
  <Slides>64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Income Inequality: Share of Top 10%</vt:lpstr>
      <vt:lpstr>The B-W Wealth Gap</vt:lpstr>
      <vt:lpstr>Submitting Questions</vt:lpstr>
      <vt:lpstr>PowerPoint Presentation</vt:lpstr>
      <vt:lpstr>Credits and Disclaimer</vt:lpstr>
      <vt:lpstr>Outline</vt:lpstr>
      <vt:lpstr>Some Basic Statistics</vt:lpstr>
      <vt:lpstr>U.S. Economy in Global Perspective</vt:lpstr>
      <vt:lpstr> Composition of the U.S. Economy: 2020</vt:lpstr>
      <vt:lpstr> Composition of the U.S. Economy: Employment</vt:lpstr>
      <vt:lpstr>Employment in Pinellas County</vt:lpstr>
      <vt:lpstr>Recession(?)</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Stimulus Payments Saved Low Wage Workers</vt:lpstr>
      <vt:lpstr>Where Have All the Workers Gone?</vt:lpstr>
      <vt:lpstr>Some Explanations</vt:lpstr>
      <vt:lpstr>How Are Things Where You Are?</vt:lpstr>
      <vt:lpstr>Inflation</vt:lpstr>
      <vt:lpstr>Inflation: Latest Figures</vt:lpstr>
      <vt:lpstr>Which Prices?</vt:lpstr>
      <vt:lpstr>Summing Up The US Economy</vt:lpstr>
      <vt:lpstr>Global Evidence</vt:lpstr>
      <vt:lpstr>Inflation: Not just a US Problem</vt:lpstr>
      <vt:lpstr>Import Prices Are Elevated</vt:lpstr>
      <vt:lpstr>GDP: U.S. Stands Out, But Not Alone</vt:lpstr>
      <vt:lpstr>Global Summary</vt:lpstr>
      <vt:lpstr>Inflation: A Closer Look</vt:lpstr>
      <vt:lpstr>Inflation – Climbing! Or Turning Around?</vt:lpstr>
      <vt:lpstr>Gas Prices: National Average at the Pump</vt:lpstr>
      <vt:lpstr>Fuel Costs Are Still Elevated</vt:lpstr>
      <vt:lpstr>Food Costs Continue to Rise</vt:lpstr>
      <vt:lpstr>PowerPoint Presentation</vt:lpstr>
      <vt:lpstr>Spending Patterns Changed - More Goods!</vt:lpstr>
      <vt:lpstr>Inflation: Concentrated</vt:lpstr>
      <vt:lpstr>Supply Chains</vt:lpstr>
      <vt:lpstr>Fed’s Preferred Measure of Inflation</vt:lpstr>
      <vt:lpstr>My Diagnosis for the Uptick in Inflation </vt:lpstr>
      <vt:lpstr>Measure of Inflation Expectations</vt:lpstr>
      <vt:lpstr>What’s the Fed Doing About It?</vt:lpstr>
      <vt:lpstr>Federal Funds Rate</vt:lpstr>
      <vt:lpstr>Implications for Demand</vt:lpstr>
      <vt:lpstr>Treasuries</vt:lpstr>
      <vt:lpstr>Mortgage Rates</vt:lpstr>
      <vt:lpstr>Takeaways</vt:lpstr>
      <vt:lpstr>Income Inequality: Share of Top 10%</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352</cp:revision>
  <cp:lastPrinted>2022-09-23T17:26:15Z</cp:lastPrinted>
  <dcterms:created xsi:type="dcterms:W3CDTF">2017-05-03T22:30:38Z</dcterms:created>
  <dcterms:modified xsi:type="dcterms:W3CDTF">2022-10-04T16:59:07Z</dcterms:modified>
</cp:coreProperties>
</file>