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1"/>
  </p:notesMasterIdLst>
  <p:sldIdLst>
    <p:sldId id="4536" r:id="rId2"/>
    <p:sldId id="328" r:id="rId3"/>
    <p:sldId id="3935" r:id="rId4"/>
    <p:sldId id="1029" r:id="rId5"/>
    <p:sldId id="4001" r:id="rId6"/>
    <p:sldId id="4535" r:id="rId7"/>
    <p:sldId id="4537" r:id="rId8"/>
    <p:sldId id="1078" r:id="rId9"/>
    <p:sldId id="4099" r:id="rId10"/>
    <p:sldId id="4101" r:id="rId11"/>
    <p:sldId id="4070" r:id="rId12"/>
    <p:sldId id="1027" r:id="rId13"/>
    <p:sldId id="4429" r:id="rId14"/>
    <p:sldId id="1091" r:id="rId15"/>
    <p:sldId id="4430" r:id="rId16"/>
    <p:sldId id="4487" r:id="rId17"/>
    <p:sldId id="4531" r:id="rId18"/>
    <p:sldId id="4488" r:id="rId19"/>
    <p:sldId id="4534" r:id="rId20"/>
    <p:sldId id="4491" r:id="rId21"/>
    <p:sldId id="4510" r:id="rId22"/>
    <p:sldId id="4492" r:id="rId23"/>
    <p:sldId id="4493" r:id="rId24"/>
    <p:sldId id="4494" r:id="rId25"/>
    <p:sldId id="4496" r:id="rId26"/>
    <p:sldId id="4495" r:id="rId27"/>
    <p:sldId id="4497" r:id="rId28"/>
    <p:sldId id="4498" r:id="rId29"/>
    <p:sldId id="4499" r:id="rId30"/>
    <p:sldId id="4500" r:id="rId31"/>
    <p:sldId id="4533" r:id="rId32"/>
    <p:sldId id="4501" r:id="rId33"/>
    <p:sldId id="4503" r:id="rId34"/>
    <p:sldId id="4504" r:id="rId35"/>
    <p:sldId id="4511" r:id="rId36"/>
    <p:sldId id="4506" r:id="rId37"/>
    <p:sldId id="4507" r:id="rId38"/>
    <p:sldId id="4267" r:id="rId39"/>
    <p:sldId id="4539" r:id="rId40"/>
    <p:sldId id="4540" r:id="rId41"/>
    <p:sldId id="267" r:id="rId42"/>
    <p:sldId id="268" r:id="rId43"/>
    <p:sldId id="4514" r:id="rId44"/>
    <p:sldId id="4541" r:id="rId45"/>
    <p:sldId id="4547" r:id="rId46"/>
    <p:sldId id="4544" r:id="rId47"/>
    <p:sldId id="4548" r:id="rId48"/>
    <p:sldId id="4545" r:id="rId49"/>
    <p:sldId id="410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49" autoAdjust="0"/>
    <p:restoredTop sz="91408"/>
  </p:normalViewPr>
  <p:slideViewPr>
    <p:cSldViewPr snapToGrid="0" snapToObjects="1">
      <p:cViewPr varScale="1">
        <p:scale>
          <a:sx n="55" d="100"/>
          <a:sy n="55" d="100"/>
        </p:scale>
        <p:origin x="38" y="3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2023Q42 GDP, $27.1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01160246347294E-3"/>
                  <c:y val="2.2222222222222223E-2"/>
                </c:manualLayout>
              </c:layout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,</a:t>
                    </a:r>
                  </a:p>
                  <a:p>
                    <a:r>
                      <a:rPr lang="en-US" baseline="0" dirty="0"/>
                      <a:t>4.8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-3,8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4,7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Single</a:t>
            </a:r>
            <a:r>
              <a:rPr lang="en-US" sz="3200" baseline="0"/>
              <a:t> Family Home Prices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'Metro_zhvi_uc_sfr_tier_0.33_0.6'!$BF$1:$KB$1</c:f>
              <c:numCache>
                <c:formatCode>m/d/yyyy</c:formatCode>
                <c:ptCount val="231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</c:numCache>
            </c:numRef>
          </c:cat>
          <c:val>
            <c:numRef>
              <c:f>'Metro_zhvi_uc_sfr_tier_0.33_0.6'!$BF$2:$KB$2</c:f>
              <c:numCache>
                <c:formatCode>General</c:formatCode>
                <c:ptCount val="231"/>
                <c:pt idx="0">
                  <c:v>166643.66494334899</c:v>
                </c:pt>
                <c:pt idx="1">
                  <c:v>168231.46017576801</c:v>
                </c:pt>
                <c:pt idx="2">
                  <c:v>169942.45796584501</c:v>
                </c:pt>
                <c:pt idx="3">
                  <c:v>171678.07133961399</c:v>
                </c:pt>
                <c:pt idx="4">
                  <c:v>173391.70643369801</c:v>
                </c:pt>
                <c:pt idx="5">
                  <c:v>175033.85779639101</c:v>
                </c:pt>
                <c:pt idx="6">
                  <c:v>176575.13827682499</c:v>
                </c:pt>
                <c:pt idx="7">
                  <c:v>178093.60248848199</c:v>
                </c:pt>
                <c:pt idx="8">
                  <c:v>179562.82804789499</c:v>
                </c:pt>
                <c:pt idx="9">
                  <c:v>181061.82870178201</c:v>
                </c:pt>
                <c:pt idx="10">
                  <c:v>182608.15204464601</c:v>
                </c:pt>
                <c:pt idx="11">
                  <c:v>184350.14692520499</c:v>
                </c:pt>
                <c:pt idx="12">
                  <c:v>186200.654571108</c:v>
                </c:pt>
                <c:pt idx="13">
                  <c:v>188138.889753261</c:v>
                </c:pt>
                <c:pt idx="14">
                  <c:v>190091.570673346</c:v>
                </c:pt>
                <c:pt idx="15">
                  <c:v>192066.705459494</c:v>
                </c:pt>
                <c:pt idx="16">
                  <c:v>194009.073116841</c:v>
                </c:pt>
                <c:pt idx="17">
                  <c:v>195848.76573673301</c:v>
                </c:pt>
                <c:pt idx="18">
                  <c:v>197528.21115374801</c:v>
                </c:pt>
                <c:pt idx="19">
                  <c:v>199045.678825618</c:v>
                </c:pt>
                <c:pt idx="20">
                  <c:v>200345.14830506701</c:v>
                </c:pt>
                <c:pt idx="21">
                  <c:v>201551.968020892</c:v>
                </c:pt>
                <c:pt idx="22">
                  <c:v>202767.48310565599</c:v>
                </c:pt>
                <c:pt idx="23">
                  <c:v>204073.52314143599</c:v>
                </c:pt>
                <c:pt idx="24">
                  <c:v>205362.58471296201</c:v>
                </c:pt>
                <c:pt idx="25">
                  <c:v>206499.52584210699</c:v>
                </c:pt>
                <c:pt idx="26">
                  <c:v>207390.30890919399</c:v>
                </c:pt>
                <c:pt idx="27">
                  <c:v>208075.628220557</c:v>
                </c:pt>
                <c:pt idx="28">
                  <c:v>208524.36396193199</c:v>
                </c:pt>
                <c:pt idx="29">
                  <c:v>208841.25892340299</c:v>
                </c:pt>
                <c:pt idx="30">
                  <c:v>209007.33448382901</c:v>
                </c:pt>
                <c:pt idx="31">
                  <c:v>209107.54841271701</c:v>
                </c:pt>
                <c:pt idx="32">
                  <c:v>209144.59551146501</c:v>
                </c:pt>
                <c:pt idx="33">
                  <c:v>209184.031955087</c:v>
                </c:pt>
                <c:pt idx="34">
                  <c:v>209212.486703278</c:v>
                </c:pt>
                <c:pt idx="35">
                  <c:v>209241.45863246499</c:v>
                </c:pt>
                <c:pt idx="36">
                  <c:v>209149.13191323899</c:v>
                </c:pt>
                <c:pt idx="37">
                  <c:v>208883.86172580699</c:v>
                </c:pt>
                <c:pt idx="38">
                  <c:v>208391.07839104399</c:v>
                </c:pt>
                <c:pt idx="39">
                  <c:v>207809.060727523</c:v>
                </c:pt>
                <c:pt idx="40">
                  <c:v>207113.913066332</c:v>
                </c:pt>
                <c:pt idx="41">
                  <c:v>206367.26295644601</c:v>
                </c:pt>
                <c:pt idx="42">
                  <c:v>205470.93760799299</c:v>
                </c:pt>
                <c:pt idx="43">
                  <c:v>204525.173563255</c:v>
                </c:pt>
                <c:pt idx="44">
                  <c:v>203440.050277667</c:v>
                </c:pt>
                <c:pt idx="45">
                  <c:v>202244.793801872</c:v>
                </c:pt>
                <c:pt idx="46">
                  <c:v>200900.973316093</c:v>
                </c:pt>
                <c:pt idx="47">
                  <c:v>199450.31848896801</c:v>
                </c:pt>
                <c:pt idx="48">
                  <c:v>197941.644221394</c:v>
                </c:pt>
                <c:pt idx="49">
                  <c:v>196354.84673463699</c:v>
                </c:pt>
                <c:pt idx="50">
                  <c:v>194666.23629950199</c:v>
                </c:pt>
                <c:pt idx="51">
                  <c:v>192793.65474089899</c:v>
                </c:pt>
                <c:pt idx="52">
                  <c:v>190898.88882681</c:v>
                </c:pt>
                <c:pt idx="53">
                  <c:v>189049.43331766399</c:v>
                </c:pt>
                <c:pt idx="54">
                  <c:v>187239.655960834</c:v>
                </c:pt>
                <c:pt idx="55">
                  <c:v>185446.01550750399</c:v>
                </c:pt>
                <c:pt idx="56">
                  <c:v>183696.14095833499</c:v>
                </c:pt>
                <c:pt idx="57">
                  <c:v>182204.06953747699</c:v>
                </c:pt>
                <c:pt idx="58">
                  <c:v>180835.67736718501</c:v>
                </c:pt>
                <c:pt idx="59">
                  <c:v>179546.077281787</c:v>
                </c:pt>
                <c:pt idx="60">
                  <c:v>178242.14846693</c:v>
                </c:pt>
                <c:pt idx="61">
                  <c:v>177013.886607149</c:v>
                </c:pt>
                <c:pt idx="62">
                  <c:v>175901.47294885101</c:v>
                </c:pt>
                <c:pt idx="63">
                  <c:v>174872.47765366299</c:v>
                </c:pt>
                <c:pt idx="64">
                  <c:v>173927.04385036899</c:v>
                </c:pt>
                <c:pt idx="65">
                  <c:v>173154.59990775099</c:v>
                </c:pt>
                <c:pt idx="66">
                  <c:v>172718.571851897</c:v>
                </c:pt>
                <c:pt idx="67">
                  <c:v>172523.107648631</c:v>
                </c:pt>
                <c:pt idx="68">
                  <c:v>172459.42957029599</c:v>
                </c:pt>
                <c:pt idx="69">
                  <c:v>172389.70636785001</c:v>
                </c:pt>
                <c:pt idx="70">
                  <c:v>172386.228812847</c:v>
                </c:pt>
                <c:pt idx="71">
                  <c:v>172489.86240457199</c:v>
                </c:pt>
                <c:pt idx="72">
                  <c:v>172549.80317652499</c:v>
                </c:pt>
                <c:pt idx="73">
                  <c:v>172407.49838098901</c:v>
                </c:pt>
                <c:pt idx="74">
                  <c:v>171868.93212007999</c:v>
                </c:pt>
                <c:pt idx="75">
                  <c:v>171073.266754115</c:v>
                </c:pt>
                <c:pt idx="76">
                  <c:v>170086.92812103301</c:v>
                </c:pt>
                <c:pt idx="77">
                  <c:v>169067.29575829799</c:v>
                </c:pt>
                <c:pt idx="78">
                  <c:v>168032.164566558</c:v>
                </c:pt>
                <c:pt idx="79">
                  <c:v>167068.84483544901</c:v>
                </c:pt>
                <c:pt idx="80">
                  <c:v>166176.69411120901</c:v>
                </c:pt>
                <c:pt idx="81">
                  <c:v>165350.25469171701</c:v>
                </c:pt>
                <c:pt idx="82">
                  <c:v>164563.265384211</c:v>
                </c:pt>
                <c:pt idx="83">
                  <c:v>163740.13461011299</c:v>
                </c:pt>
                <c:pt idx="84">
                  <c:v>162872.977882643</c:v>
                </c:pt>
                <c:pt idx="85">
                  <c:v>162023.346128857</c:v>
                </c:pt>
                <c:pt idx="86">
                  <c:v>161306.968901727</c:v>
                </c:pt>
                <c:pt idx="87">
                  <c:v>160705.04764667799</c:v>
                </c:pt>
                <c:pt idx="88">
                  <c:v>160188.513223241</c:v>
                </c:pt>
                <c:pt idx="89">
                  <c:v>159680.39378735601</c:v>
                </c:pt>
                <c:pt idx="90">
                  <c:v>159248.36898161599</c:v>
                </c:pt>
                <c:pt idx="91">
                  <c:v>158873.058227706</c:v>
                </c:pt>
                <c:pt idx="92">
                  <c:v>158644.16601404001</c:v>
                </c:pt>
                <c:pt idx="93">
                  <c:v>158625.605397618</c:v>
                </c:pt>
                <c:pt idx="94">
                  <c:v>158836.430586592</c:v>
                </c:pt>
                <c:pt idx="95">
                  <c:v>159196.252969853</c:v>
                </c:pt>
                <c:pt idx="96">
                  <c:v>159636.9013999</c:v>
                </c:pt>
                <c:pt idx="97">
                  <c:v>160164.43623865099</c:v>
                </c:pt>
                <c:pt idx="98">
                  <c:v>160740.13710298599</c:v>
                </c:pt>
                <c:pt idx="99">
                  <c:v>161233.704710438</c:v>
                </c:pt>
                <c:pt idx="100">
                  <c:v>161797.44700390301</c:v>
                </c:pt>
                <c:pt idx="101">
                  <c:v>162406.68468135601</c:v>
                </c:pt>
                <c:pt idx="102">
                  <c:v>163134.50471068299</c:v>
                </c:pt>
                <c:pt idx="103">
                  <c:v>163896.00093018499</c:v>
                </c:pt>
                <c:pt idx="104">
                  <c:v>164769.556463496</c:v>
                </c:pt>
                <c:pt idx="105">
                  <c:v>165707.98095969099</c:v>
                </c:pt>
                <c:pt idx="106">
                  <c:v>166687.317905701</c:v>
                </c:pt>
                <c:pt idx="107">
                  <c:v>167753.09217379399</c:v>
                </c:pt>
                <c:pt idx="108">
                  <c:v>168998.795713475</c:v>
                </c:pt>
                <c:pt idx="109">
                  <c:v>170382.48817944</c:v>
                </c:pt>
                <c:pt idx="110">
                  <c:v>171637.173420648</c:v>
                </c:pt>
                <c:pt idx="111">
                  <c:v>172860.16161776701</c:v>
                </c:pt>
                <c:pt idx="112">
                  <c:v>173976.70659634101</c:v>
                </c:pt>
                <c:pt idx="113">
                  <c:v>175214.95244479401</c:v>
                </c:pt>
                <c:pt idx="114">
                  <c:v>176228.32608325401</c:v>
                </c:pt>
                <c:pt idx="115">
                  <c:v>177155.99900223801</c:v>
                </c:pt>
                <c:pt idx="116">
                  <c:v>177965.48795994101</c:v>
                </c:pt>
                <c:pt idx="117">
                  <c:v>178829.257220631</c:v>
                </c:pt>
                <c:pt idx="118">
                  <c:v>179701.105840795</c:v>
                </c:pt>
                <c:pt idx="119">
                  <c:v>180576.26630318901</c:v>
                </c:pt>
                <c:pt idx="120">
                  <c:v>181575.805537434</c:v>
                </c:pt>
                <c:pt idx="121">
                  <c:v>182461.90379753101</c:v>
                </c:pt>
                <c:pt idx="122">
                  <c:v>183332.228800921</c:v>
                </c:pt>
                <c:pt idx="123">
                  <c:v>183998.60198507001</c:v>
                </c:pt>
                <c:pt idx="124">
                  <c:v>184623.100824608</c:v>
                </c:pt>
                <c:pt idx="125">
                  <c:v>185034.90469726201</c:v>
                </c:pt>
                <c:pt idx="126">
                  <c:v>185572.521774336</c:v>
                </c:pt>
                <c:pt idx="127">
                  <c:v>186230.03278247101</c:v>
                </c:pt>
                <c:pt idx="128">
                  <c:v>187039.578713803</c:v>
                </c:pt>
                <c:pt idx="129">
                  <c:v>187845.37571207699</c:v>
                </c:pt>
                <c:pt idx="130">
                  <c:v>188664.06927813901</c:v>
                </c:pt>
                <c:pt idx="131">
                  <c:v>189559.24474057599</c:v>
                </c:pt>
                <c:pt idx="132">
                  <c:v>190546.768638006</c:v>
                </c:pt>
                <c:pt idx="133">
                  <c:v>191495.15814281499</c:v>
                </c:pt>
                <c:pt idx="134">
                  <c:v>192475.12211471499</c:v>
                </c:pt>
                <c:pt idx="135">
                  <c:v>193502.96010104899</c:v>
                </c:pt>
                <c:pt idx="136">
                  <c:v>194639.51017196299</c:v>
                </c:pt>
                <c:pt idx="137">
                  <c:v>195833.99504816299</c:v>
                </c:pt>
                <c:pt idx="138">
                  <c:v>196906.899549008</c:v>
                </c:pt>
                <c:pt idx="139">
                  <c:v>197974.51856838199</c:v>
                </c:pt>
                <c:pt idx="140">
                  <c:v>199125.08548752099</c:v>
                </c:pt>
                <c:pt idx="141">
                  <c:v>200270.277638681</c:v>
                </c:pt>
                <c:pt idx="142">
                  <c:v>201122.38496392901</c:v>
                </c:pt>
                <c:pt idx="143">
                  <c:v>201901.47753057801</c:v>
                </c:pt>
                <c:pt idx="144">
                  <c:v>202684.371887913</c:v>
                </c:pt>
                <c:pt idx="145">
                  <c:v>203638.01065166501</c:v>
                </c:pt>
                <c:pt idx="146">
                  <c:v>204363.75981948999</c:v>
                </c:pt>
                <c:pt idx="147">
                  <c:v>205046.09634019001</c:v>
                </c:pt>
                <c:pt idx="148">
                  <c:v>205794.494149064</c:v>
                </c:pt>
                <c:pt idx="149">
                  <c:v>206737.525325275</c:v>
                </c:pt>
                <c:pt idx="150">
                  <c:v>207781.63220792901</c:v>
                </c:pt>
                <c:pt idx="151">
                  <c:v>208884.23976266</c:v>
                </c:pt>
                <c:pt idx="152">
                  <c:v>209988.281387761</c:v>
                </c:pt>
                <c:pt idx="153">
                  <c:v>211143.80108187799</c:v>
                </c:pt>
                <c:pt idx="154">
                  <c:v>212333.538107831</c:v>
                </c:pt>
                <c:pt idx="155">
                  <c:v>213626.245630725</c:v>
                </c:pt>
                <c:pt idx="156">
                  <c:v>214776.68132817</c:v>
                </c:pt>
                <c:pt idx="157">
                  <c:v>215854.82292752701</c:v>
                </c:pt>
                <c:pt idx="158">
                  <c:v>216774.05048762399</c:v>
                </c:pt>
                <c:pt idx="159">
                  <c:v>217716.07921668701</c:v>
                </c:pt>
                <c:pt idx="160">
                  <c:v>218696.86480263699</c:v>
                </c:pt>
                <c:pt idx="161">
                  <c:v>219816.15108116801</c:v>
                </c:pt>
                <c:pt idx="162">
                  <c:v>221022.42925565501</c:v>
                </c:pt>
                <c:pt idx="163">
                  <c:v>222284.820810401</c:v>
                </c:pt>
                <c:pt idx="164">
                  <c:v>223533.71519399399</c:v>
                </c:pt>
                <c:pt idx="165">
                  <c:v>224746.40303539101</c:v>
                </c:pt>
                <c:pt idx="166">
                  <c:v>226149.19472885001</c:v>
                </c:pt>
                <c:pt idx="167">
                  <c:v>227426.49065768099</c:v>
                </c:pt>
                <c:pt idx="168">
                  <c:v>228667.29411137299</c:v>
                </c:pt>
                <c:pt idx="169">
                  <c:v>229567.67165831599</c:v>
                </c:pt>
                <c:pt idx="170">
                  <c:v>230708.21110784099</c:v>
                </c:pt>
                <c:pt idx="171">
                  <c:v>231801.95639957301</c:v>
                </c:pt>
                <c:pt idx="172">
                  <c:v>232908.79488443199</c:v>
                </c:pt>
                <c:pt idx="173">
                  <c:v>233669.88872176199</c:v>
                </c:pt>
                <c:pt idx="174">
                  <c:v>234434.83075443201</c:v>
                </c:pt>
                <c:pt idx="175">
                  <c:v>235252.321802741</c:v>
                </c:pt>
                <c:pt idx="176">
                  <c:v>236238.416128913</c:v>
                </c:pt>
                <c:pt idx="177">
                  <c:v>237382.871503367</c:v>
                </c:pt>
                <c:pt idx="178">
                  <c:v>238592.19541631901</c:v>
                </c:pt>
                <c:pt idx="179">
                  <c:v>239670.79071282101</c:v>
                </c:pt>
                <c:pt idx="180">
                  <c:v>240474.91456657401</c:v>
                </c:pt>
                <c:pt idx="181">
                  <c:v>241181.547917405</c:v>
                </c:pt>
                <c:pt idx="182">
                  <c:v>241832.138150796</c:v>
                </c:pt>
                <c:pt idx="183">
                  <c:v>242547.22028623699</c:v>
                </c:pt>
                <c:pt idx="184">
                  <c:v>243177.07454403301</c:v>
                </c:pt>
                <c:pt idx="185">
                  <c:v>244054.36731512399</c:v>
                </c:pt>
                <c:pt idx="186">
                  <c:v>245248.29717730201</c:v>
                </c:pt>
                <c:pt idx="187">
                  <c:v>246652.203789433</c:v>
                </c:pt>
                <c:pt idx="188">
                  <c:v>248198.05311612901</c:v>
                </c:pt>
                <c:pt idx="189">
                  <c:v>249708.766051638</c:v>
                </c:pt>
                <c:pt idx="190">
                  <c:v>251280.37531854899</c:v>
                </c:pt>
                <c:pt idx="191">
                  <c:v>252626.068004553</c:v>
                </c:pt>
                <c:pt idx="192">
                  <c:v>253383.53514166799</c:v>
                </c:pt>
                <c:pt idx="193">
                  <c:v>253809.96131555201</c:v>
                </c:pt>
                <c:pt idx="194">
                  <c:v>254493.93599749301</c:v>
                </c:pt>
                <c:pt idx="195">
                  <c:v>256133.050077978</c:v>
                </c:pt>
                <c:pt idx="196">
                  <c:v>258948.232109376</c:v>
                </c:pt>
                <c:pt idx="197">
                  <c:v>262386.98343853903</c:v>
                </c:pt>
                <c:pt idx="198">
                  <c:v>266276.08715832001</c:v>
                </c:pt>
                <c:pt idx="199">
                  <c:v>270066.49713556498</c:v>
                </c:pt>
                <c:pt idx="200">
                  <c:v>273711.99865108298</c:v>
                </c:pt>
                <c:pt idx="201">
                  <c:v>277438.47089778603</c:v>
                </c:pt>
                <c:pt idx="202">
                  <c:v>281328.20096581703</c:v>
                </c:pt>
                <c:pt idx="203">
                  <c:v>285582.32080054202</c:v>
                </c:pt>
                <c:pt idx="204">
                  <c:v>290301.665280057</c:v>
                </c:pt>
                <c:pt idx="205">
                  <c:v>295377.19387515198</c:v>
                </c:pt>
                <c:pt idx="206">
                  <c:v>299933.04731326498</c:v>
                </c:pt>
                <c:pt idx="207">
                  <c:v>303170.64299987699</c:v>
                </c:pt>
                <c:pt idx="208">
                  <c:v>305146.67038634297</c:v>
                </c:pt>
                <c:pt idx="209">
                  <c:v>307083.41467817599</c:v>
                </c:pt>
                <c:pt idx="210">
                  <c:v>309709.005246557</c:v>
                </c:pt>
                <c:pt idx="211">
                  <c:v>312944.86981324898</c:v>
                </c:pt>
                <c:pt idx="212">
                  <c:v>317396.67535810202</c:v>
                </c:pt>
                <c:pt idx="213">
                  <c:v>322728.587819268</c:v>
                </c:pt>
                <c:pt idx="214">
                  <c:v>328997.52283857</c:v>
                </c:pt>
                <c:pt idx="215">
                  <c:v>335263.00941536902</c:v>
                </c:pt>
                <c:pt idx="216">
                  <c:v>340861.86302597902</c:v>
                </c:pt>
                <c:pt idx="217">
                  <c:v>345541.85404656798</c:v>
                </c:pt>
                <c:pt idx="218">
                  <c:v>348001.26883557701</c:v>
                </c:pt>
                <c:pt idx="219">
                  <c:v>348375.63513658702</c:v>
                </c:pt>
                <c:pt idx="220">
                  <c:v>347097.45080720901</c:v>
                </c:pt>
                <c:pt idx="221">
                  <c:v>345868.34545297403</c:v>
                </c:pt>
                <c:pt idx="222">
                  <c:v>344859.18673961097</c:v>
                </c:pt>
                <c:pt idx="223">
                  <c:v>343942.63338696398</c:v>
                </c:pt>
                <c:pt idx="224">
                  <c:v>342741.467630914</c:v>
                </c:pt>
                <c:pt idx="225">
                  <c:v>341863.62165928999</c:v>
                </c:pt>
                <c:pt idx="226">
                  <c:v>341801.57563969801</c:v>
                </c:pt>
                <c:pt idx="227">
                  <c:v>342774.60719182697</c:v>
                </c:pt>
                <c:pt idx="228">
                  <c:v>344415.00208998699</c:v>
                </c:pt>
                <c:pt idx="229">
                  <c:v>346370.038025986</c:v>
                </c:pt>
                <c:pt idx="230">
                  <c:v>348133.62575207301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AB-4ED8-8E29-8E08C547A03A}"/>
            </c:ext>
          </c:extLst>
        </c:ser>
        <c:ser>
          <c:idx val="1"/>
          <c:order val="1"/>
          <c:tx>
            <c:v>Tampa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'Metro_zhvi_uc_sfr_tier_0.33_0.6'!$BF$1:$KB$1</c:f>
              <c:numCache>
                <c:formatCode>m/d/yyyy</c:formatCode>
                <c:ptCount val="231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</c:numCache>
            </c:numRef>
          </c:cat>
          <c:val>
            <c:numRef>
              <c:f>'Metro_zhvi_uc_sfr_tier_0.33_0.6'!$BF$20:$KB$20</c:f>
              <c:numCache>
                <c:formatCode>General</c:formatCode>
                <c:ptCount val="231"/>
                <c:pt idx="0">
                  <c:v>151120.571234634</c:v>
                </c:pt>
                <c:pt idx="1">
                  <c:v>153032.54448383101</c:v>
                </c:pt>
                <c:pt idx="2">
                  <c:v>155345.804813125</c:v>
                </c:pt>
                <c:pt idx="3">
                  <c:v>157962.96356003499</c:v>
                </c:pt>
                <c:pt idx="4">
                  <c:v>160664.21326487901</c:v>
                </c:pt>
                <c:pt idx="5">
                  <c:v>163079.64268843</c:v>
                </c:pt>
                <c:pt idx="6">
                  <c:v>165291.17268887901</c:v>
                </c:pt>
                <c:pt idx="7">
                  <c:v>167447.91766319901</c:v>
                </c:pt>
                <c:pt idx="8">
                  <c:v>169788.52390831901</c:v>
                </c:pt>
                <c:pt idx="9">
                  <c:v>172399.92694326601</c:v>
                </c:pt>
                <c:pt idx="10">
                  <c:v>175248.57769991501</c:v>
                </c:pt>
                <c:pt idx="11">
                  <c:v>178674.95440213601</c:v>
                </c:pt>
                <c:pt idx="12">
                  <c:v>182207.07749880501</c:v>
                </c:pt>
                <c:pt idx="13">
                  <c:v>185976.64030519099</c:v>
                </c:pt>
                <c:pt idx="14">
                  <c:v>189806.132608346</c:v>
                </c:pt>
                <c:pt idx="15">
                  <c:v>193913.71004934501</c:v>
                </c:pt>
                <c:pt idx="16">
                  <c:v>198379.39507261399</c:v>
                </c:pt>
                <c:pt idx="17">
                  <c:v>202428.691121551</c:v>
                </c:pt>
                <c:pt idx="18">
                  <c:v>206210.14292520401</c:v>
                </c:pt>
                <c:pt idx="19">
                  <c:v>209464.463685016</c:v>
                </c:pt>
                <c:pt idx="20">
                  <c:v>212433.711682186</c:v>
                </c:pt>
                <c:pt idx="21">
                  <c:v>215436.10617043899</c:v>
                </c:pt>
                <c:pt idx="22">
                  <c:v>218875.04326471599</c:v>
                </c:pt>
                <c:pt idx="23">
                  <c:v>222878.77642488599</c:v>
                </c:pt>
                <c:pt idx="24">
                  <c:v>226152.21981704899</c:v>
                </c:pt>
                <c:pt idx="25">
                  <c:v>228647.03438788</c:v>
                </c:pt>
                <c:pt idx="26">
                  <c:v>230098.258554942</c:v>
                </c:pt>
                <c:pt idx="27">
                  <c:v>231641.55094672801</c:v>
                </c:pt>
                <c:pt idx="28">
                  <c:v>232401.28970468501</c:v>
                </c:pt>
                <c:pt idx="29">
                  <c:v>232417.679788332</c:v>
                </c:pt>
                <c:pt idx="30">
                  <c:v>231521.962513031</c:v>
                </c:pt>
                <c:pt idx="31">
                  <c:v>229877.90200383699</c:v>
                </c:pt>
                <c:pt idx="32">
                  <c:v>228730.95742943499</c:v>
                </c:pt>
                <c:pt idx="33">
                  <c:v>227957.54204430801</c:v>
                </c:pt>
                <c:pt idx="34">
                  <c:v>227511.636254357</c:v>
                </c:pt>
                <c:pt idx="35">
                  <c:v>226880.05301046799</c:v>
                </c:pt>
                <c:pt idx="36">
                  <c:v>225891.381226611</c:v>
                </c:pt>
                <c:pt idx="37">
                  <c:v>224245.15451202801</c:v>
                </c:pt>
                <c:pt idx="38">
                  <c:v>221610.590494089</c:v>
                </c:pt>
                <c:pt idx="39">
                  <c:v>218411.80510454701</c:v>
                </c:pt>
                <c:pt idx="40">
                  <c:v>215217.06632923501</c:v>
                </c:pt>
                <c:pt idx="41">
                  <c:v>211918.292991453</c:v>
                </c:pt>
                <c:pt idx="42">
                  <c:v>209028.84886596899</c:v>
                </c:pt>
                <c:pt idx="43">
                  <c:v>205733.43519514101</c:v>
                </c:pt>
                <c:pt idx="44">
                  <c:v>202550.59923267399</c:v>
                </c:pt>
                <c:pt idx="45">
                  <c:v>198838.116171239</c:v>
                </c:pt>
                <c:pt idx="46">
                  <c:v>195469.758555807</c:v>
                </c:pt>
                <c:pt idx="47">
                  <c:v>192126.53940567299</c:v>
                </c:pt>
                <c:pt idx="48">
                  <c:v>188866.80388764001</c:v>
                </c:pt>
                <c:pt idx="49">
                  <c:v>185691.65564267299</c:v>
                </c:pt>
                <c:pt idx="50">
                  <c:v>182554.59979606699</c:v>
                </c:pt>
                <c:pt idx="51">
                  <c:v>179338.94341744701</c:v>
                </c:pt>
                <c:pt idx="52">
                  <c:v>176061.857492854</c:v>
                </c:pt>
                <c:pt idx="53">
                  <c:v>172720.97179298499</c:v>
                </c:pt>
                <c:pt idx="54">
                  <c:v>169118.843524503</c:v>
                </c:pt>
                <c:pt idx="55">
                  <c:v>165623.32046405901</c:v>
                </c:pt>
                <c:pt idx="56">
                  <c:v>162437.893286543</c:v>
                </c:pt>
                <c:pt idx="57">
                  <c:v>159541.486897405</c:v>
                </c:pt>
                <c:pt idx="58">
                  <c:v>156895.99178667599</c:v>
                </c:pt>
                <c:pt idx="59">
                  <c:v>154019.92143194799</c:v>
                </c:pt>
                <c:pt idx="60">
                  <c:v>151491.54668435699</c:v>
                </c:pt>
                <c:pt idx="61">
                  <c:v>149069.50000992799</c:v>
                </c:pt>
                <c:pt idx="62">
                  <c:v>147093.48458705301</c:v>
                </c:pt>
                <c:pt idx="63">
                  <c:v>145028.68258224899</c:v>
                </c:pt>
                <c:pt idx="64">
                  <c:v>143137.64872393099</c:v>
                </c:pt>
                <c:pt idx="65">
                  <c:v>141528.76060431101</c:v>
                </c:pt>
                <c:pt idx="66">
                  <c:v>140685.59614984001</c:v>
                </c:pt>
                <c:pt idx="67">
                  <c:v>140045.864925428</c:v>
                </c:pt>
                <c:pt idx="68">
                  <c:v>139762.643226121</c:v>
                </c:pt>
                <c:pt idx="69">
                  <c:v>139539.65598218099</c:v>
                </c:pt>
                <c:pt idx="70">
                  <c:v>139360.94557541501</c:v>
                </c:pt>
                <c:pt idx="71">
                  <c:v>139115.709348448</c:v>
                </c:pt>
                <c:pt idx="72">
                  <c:v>138818.46957878501</c:v>
                </c:pt>
                <c:pt idx="73">
                  <c:v>138425.228799807</c:v>
                </c:pt>
                <c:pt idx="74">
                  <c:v>137612.10508107999</c:v>
                </c:pt>
                <c:pt idx="75">
                  <c:v>136483.92951428899</c:v>
                </c:pt>
                <c:pt idx="76">
                  <c:v>135000.56278523599</c:v>
                </c:pt>
                <c:pt idx="77">
                  <c:v>133514.64737711599</c:v>
                </c:pt>
                <c:pt idx="78">
                  <c:v>131926.83465365</c:v>
                </c:pt>
                <c:pt idx="79">
                  <c:v>130620.876858021</c:v>
                </c:pt>
                <c:pt idx="80">
                  <c:v>129137.92149778199</c:v>
                </c:pt>
                <c:pt idx="81">
                  <c:v>127403.955259953</c:v>
                </c:pt>
                <c:pt idx="82">
                  <c:v>125668.55702943599</c:v>
                </c:pt>
                <c:pt idx="83">
                  <c:v>123904.680808623</c:v>
                </c:pt>
                <c:pt idx="84">
                  <c:v>122403.67237959401</c:v>
                </c:pt>
                <c:pt idx="85">
                  <c:v>120871.516893222</c:v>
                </c:pt>
                <c:pt idx="86">
                  <c:v>119554.038320589</c:v>
                </c:pt>
                <c:pt idx="87">
                  <c:v>118394.71370566</c:v>
                </c:pt>
                <c:pt idx="88">
                  <c:v>117558.20718839399</c:v>
                </c:pt>
                <c:pt idx="89">
                  <c:v>117236.54013761401</c:v>
                </c:pt>
                <c:pt idx="90">
                  <c:v>117127.236742597</c:v>
                </c:pt>
                <c:pt idx="91">
                  <c:v>117052.119597531</c:v>
                </c:pt>
                <c:pt idx="92">
                  <c:v>116715.404061022</c:v>
                </c:pt>
                <c:pt idx="93">
                  <c:v>116660.106207341</c:v>
                </c:pt>
                <c:pt idx="94">
                  <c:v>116849.54843772</c:v>
                </c:pt>
                <c:pt idx="95">
                  <c:v>117446.715576571</c:v>
                </c:pt>
                <c:pt idx="96">
                  <c:v>118083.542854531</c:v>
                </c:pt>
                <c:pt idx="97">
                  <c:v>118698.395777083</c:v>
                </c:pt>
                <c:pt idx="98">
                  <c:v>119259.453983192</c:v>
                </c:pt>
                <c:pt idx="99">
                  <c:v>119654.209153423</c:v>
                </c:pt>
                <c:pt idx="100">
                  <c:v>120068.684758319</c:v>
                </c:pt>
                <c:pt idx="101">
                  <c:v>120692.714902432</c:v>
                </c:pt>
                <c:pt idx="102">
                  <c:v>121708.57033766501</c:v>
                </c:pt>
                <c:pt idx="103">
                  <c:v>123175.55310902301</c:v>
                </c:pt>
                <c:pt idx="104">
                  <c:v>124661.83300597301</c:v>
                </c:pt>
                <c:pt idx="105">
                  <c:v>126062.253445319</c:v>
                </c:pt>
                <c:pt idx="106">
                  <c:v>127479.889961115</c:v>
                </c:pt>
                <c:pt idx="107">
                  <c:v>129068.53583296201</c:v>
                </c:pt>
                <c:pt idx="108">
                  <c:v>131027.077984811</c:v>
                </c:pt>
                <c:pt idx="109">
                  <c:v>132895.47884383399</c:v>
                </c:pt>
                <c:pt idx="110">
                  <c:v>134692.039672791</c:v>
                </c:pt>
                <c:pt idx="111">
                  <c:v>136313.253158707</c:v>
                </c:pt>
                <c:pt idx="112">
                  <c:v>137820.20650800399</c:v>
                </c:pt>
                <c:pt idx="113">
                  <c:v>139475.595572466</c:v>
                </c:pt>
                <c:pt idx="114">
                  <c:v>140982.59856954901</c:v>
                </c:pt>
                <c:pt idx="115">
                  <c:v>142572.94751228599</c:v>
                </c:pt>
                <c:pt idx="116">
                  <c:v>143814.86071934801</c:v>
                </c:pt>
                <c:pt idx="117">
                  <c:v>145105.969113033</c:v>
                </c:pt>
                <c:pt idx="118">
                  <c:v>146236.659031908</c:v>
                </c:pt>
                <c:pt idx="119">
                  <c:v>147275.57120128101</c:v>
                </c:pt>
                <c:pt idx="120">
                  <c:v>148293.02231918601</c:v>
                </c:pt>
                <c:pt idx="121">
                  <c:v>149098.52836968299</c:v>
                </c:pt>
                <c:pt idx="122">
                  <c:v>150013.938127687</c:v>
                </c:pt>
                <c:pt idx="123">
                  <c:v>150755.549338677</c:v>
                </c:pt>
                <c:pt idx="124">
                  <c:v>151557.01936928701</c:v>
                </c:pt>
                <c:pt idx="125">
                  <c:v>152291.06860029101</c:v>
                </c:pt>
                <c:pt idx="126">
                  <c:v>153226.10743278399</c:v>
                </c:pt>
                <c:pt idx="127">
                  <c:v>154400.32013554001</c:v>
                </c:pt>
                <c:pt idx="128">
                  <c:v>155514.53425983599</c:v>
                </c:pt>
                <c:pt idx="129">
                  <c:v>156501.145161689</c:v>
                </c:pt>
                <c:pt idx="130">
                  <c:v>157367.70889256301</c:v>
                </c:pt>
                <c:pt idx="131">
                  <c:v>158376.56126624299</c:v>
                </c:pt>
                <c:pt idx="132">
                  <c:v>159448.96184319101</c:v>
                </c:pt>
                <c:pt idx="133">
                  <c:v>160504.069154981</c:v>
                </c:pt>
                <c:pt idx="134">
                  <c:v>161771.07295729799</c:v>
                </c:pt>
                <c:pt idx="135">
                  <c:v>163189.567864148</c:v>
                </c:pt>
                <c:pt idx="136">
                  <c:v>164779.84780598199</c:v>
                </c:pt>
                <c:pt idx="137">
                  <c:v>166428.82636969001</c:v>
                </c:pt>
                <c:pt idx="138">
                  <c:v>168123.135596173</c:v>
                </c:pt>
                <c:pt idx="139">
                  <c:v>169875.68259688001</c:v>
                </c:pt>
                <c:pt idx="140">
                  <c:v>171494.17045848601</c:v>
                </c:pt>
                <c:pt idx="141">
                  <c:v>173115.37141810701</c:v>
                </c:pt>
                <c:pt idx="142">
                  <c:v>174473.106759221</c:v>
                </c:pt>
                <c:pt idx="143">
                  <c:v>175921.05691287399</c:v>
                </c:pt>
                <c:pt idx="144">
                  <c:v>177153.04211624101</c:v>
                </c:pt>
                <c:pt idx="145">
                  <c:v>178421.219034493</c:v>
                </c:pt>
                <c:pt idx="146">
                  <c:v>179563.60198213099</c:v>
                </c:pt>
                <c:pt idx="147">
                  <c:v>180858.88616985001</c:v>
                </c:pt>
                <c:pt idx="148">
                  <c:v>182466.31234841899</c:v>
                </c:pt>
                <c:pt idx="149">
                  <c:v>184238.55687202499</c:v>
                </c:pt>
                <c:pt idx="150">
                  <c:v>186039.576031098</c:v>
                </c:pt>
                <c:pt idx="151">
                  <c:v>187628.251259426</c:v>
                </c:pt>
                <c:pt idx="152">
                  <c:v>189027.20083558801</c:v>
                </c:pt>
                <c:pt idx="153">
                  <c:v>190380.78956527199</c:v>
                </c:pt>
                <c:pt idx="154">
                  <c:v>191775.17274435199</c:v>
                </c:pt>
                <c:pt idx="155">
                  <c:v>193258.85152227801</c:v>
                </c:pt>
                <c:pt idx="156">
                  <c:v>194554.112468968</c:v>
                </c:pt>
                <c:pt idx="157">
                  <c:v>195935.97851052499</c:v>
                </c:pt>
                <c:pt idx="158">
                  <c:v>197357.074964531</c:v>
                </c:pt>
                <c:pt idx="159">
                  <c:v>198984.05381374201</c:v>
                </c:pt>
                <c:pt idx="160">
                  <c:v>200533.32468433399</c:v>
                </c:pt>
                <c:pt idx="161">
                  <c:v>202049.62163621001</c:v>
                </c:pt>
                <c:pt idx="162">
                  <c:v>203657.93490722499</c:v>
                </c:pt>
                <c:pt idx="163">
                  <c:v>205382.79308396901</c:v>
                </c:pt>
                <c:pt idx="164">
                  <c:v>206877.43964652799</c:v>
                </c:pt>
                <c:pt idx="165">
                  <c:v>208120.630483352</c:v>
                </c:pt>
                <c:pt idx="166">
                  <c:v>209388.864734965</c:v>
                </c:pt>
                <c:pt idx="167">
                  <c:v>210741.594310427</c:v>
                </c:pt>
                <c:pt idx="168">
                  <c:v>212038.883038926</c:v>
                </c:pt>
                <c:pt idx="169">
                  <c:v>213066.18332175299</c:v>
                </c:pt>
                <c:pt idx="170">
                  <c:v>214310.310135899</c:v>
                </c:pt>
                <c:pt idx="171">
                  <c:v>215575.406950253</c:v>
                </c:pt>
                <c:pt idx="172">
                  <c:v>216839.23653772901</c:v>
                </c:pt>
                <c:pt idx="173">
                  <c:v>217816.11388845899</c:v>
                </c:pt>
                <c:pt idx="174">
                  <c:v>218894.30901017599</c:v>
                </c:pt>
                <c:pt idx="175">
                  <c:v>220096.82775474299</c:v>
                </c:pt>
                <c:pt idx="176">
                  <c:v>221332.665187001</c:v>
                </c:pt>
                <c:pt idx="177">
                  <c:v>222437.04636264799</c:v>
                </c:pt>
                <c:pt idx="178">
                  <c:v>223241.14194980499</c:v>
                </c:pt>
                <c:pt idx="179">
                  <c:v>223964.063833216</c:v>
                </c:pt>
                <c:pt idx="180">
                  <c:v>224499.70020841999</c:v>
                </c:pt>
                <c:pt idx="181">
                  <c:v>225247.47039972999</c:v>
                </c:pt>
                <c:pt idx="182">
                  <c:v>226039.295067017</c:v>
                </c:pt>
                <c:pt idx="183">
                  <c:v>227022.382974034</c:v>
                </c:pt>
                <c:pt idx="184">
                  <c:v>227835.82815593801</c:v>
                </c:pt>
                <c:pt idx="185">
                  <c:v>228791.701791942</c:v>
                </c:pt>
                <c:pt idx="186">
                  <c:v>230026.613062858</c:v>
                </c:pt>
                <c:pt idx="187">
                  <c:v>231604.35881559999</c:v>
                </c:pt>
                <c:pt idx="188">
                  <c:v>233836.89478070501</c:v>
                </c:pt>
                <c:pt idx="189">
                  <c:v>235969.17024527199</c:v>
                </c:pt>
                <c:pt idx="190">
                  <c:v>237896.55408269001</c:v>
                </c:pt>
                <c:pt idx="191">
                  <c:v>238967.586980027</c:v>
                </c:pt>
                <c:pt idx="192">
                  <c:v>239456.04201681301</c:v>
                </c:pt>
                <c:pt idx="193">
                  <c:v>239894.41521032699</c:v>
                </c:pt>
                <c:pt idx="194">
                  <c:v>240809.70671987499</c:v>
                </c:pt>
                <c:pt idx="195">
                  <c:v>242623.67845534801</c:v>
                </c:pt>
                <c:pt idx="196">
                  <c:v>245325.470097271</c:v>
                </c:pt>
                <c:pt idx="197">
                  <c:v>248439.30519083299</c:v>
                </c:pt>
                <c:pt idx="198">
                  <c:v>252119.03459704001</c:v>
                </c:pt>
                <c:pt idx="199">
                  <c:v>255828.39206141201</c:v>
                </c:pt>
                <c:pt idx="200">
                  <c:v>259871.98948200999</c:v>
                </c:pt>
                <c:pt idx="201">
                  <c:v>264195.31374668097</c:v>
                </c:pt>
                <c:pt idx="202">
                  <c:v>268986.58038051502</c:v>
                </c:pt>
                <c:pt idx="203">
                  <c:v>274071.66936329502</c:v>
                </c:pt>
                <c:pt idx="204">
                  <c:v>279716.48648139002</c:v>
                </c:pt>
                <c:pt idx="205">
                  <c:v>286216.55092368502</c:v>
                </c:pt>
                <c:pt idx="206">
                  <c:v>292967.547108453</c:v>
                </c:pt>
                <c:pt idx="207">
                  <c:v>298956.17303084198</c:v>
                </c:pt>
                <c:pt idx="208">
                  <c:v>303875.32943205797</c:v>
                </c:pt>
                <c:pt idx="209">
                  <c:v>308441.98058617202</c:v>
                </c:pt>
                <c:pt idx="210">
                  <c:v>313642.01460937603</c:v>
                </c:pt>
                <c:pt idx="211">
                  <c:v>319224.460150939</c:v>
                </c:pt>
                <c:pt idx="212">
                  <c:v>326268.76406037598</c:v>
                </c:pt>
                <c:pt idx="213">
                  <c:v>334400.29129444697</c:v>
                </c:pt>
                <c:pt idx="214">
                  <c:v>344072.90008279501</c:v>
                </c:pt>
                <c:pt idx="215">
                  <c:v>354463.39320619102</c:v>
                </c:pt>
                <c:pt idx="216">
                  <c:v>364647.43577183399</c:v>
                </c:pt>
                <c:pt idx="217">
                  <c:v>373765.14600393397</c:v>
                </c:pt>
                <c:pt idx="218">
                  <c:v>379932.316759851</c:v>
                </c:pt>
                <c:pt idx="219">
                  <c:v>382873.95714734698</c:v>
                </c:pt>
                <c:pt idx="220">
                  <c:v>382751.17018262303</c:v>
                </c:pt>
                <c:pt idx="221">
                  <c:v>381214.37136068998</c:v>
                </c:pt>
                <c:pt idx="222">
                  <c:v>378929.32501366799</c:v>
                </c:pt>
                <c:pt idx="223">
                  <c:v>376287.54090356402</c:v>
                </c:pt>
                <c:pt idx="224">
                  <c:v>373504.00553089101</c:v>
                </c:pt>
                <c:pt idx="225">
                  <c:v>371368.83220801398</c:v>
                </c:pt>
                <c:pt idx="226">
                  <c:v>370351.35038242198</c:v>
                </c:pt>
                <c:pt idx="227">
                  <c:v>370228.28347758198</c:v>
                </c:pt>
                <c:pt idx="228">
                  <c:v>370924.58347757201</c:v>
                </c:pt>
                <c:pt idx="229">
                  <c:v>372473.43403328798</c:v>
                </c:pt>
                <c:pt idx="230">
                  <c:v>374244.88807328802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AB-4ED8-8E29-8E08C547A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</c:dateAx>
      <c:valAx>
        <c:axId val="339456607"/>
        <c:scaling>
          <c:orientation val="minMax"/>
          <c:max val="40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Graph'!$D$46:$D$113</c:f>
              <c:numCache>
                <c:formatCode>0.00%</c:formatCode>
                <c:ptCount val="68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4.3701478729005094E-2</c:v>
                </c:pt>
                <c:pt idx="49">
                  <c:v>4.7882085919768169E-2</c:v>
                </c:pt>
                <c:pt idx="50">
                  <c:v>5.0228310502283158E-2</c:v>
                </c:pt>
                <c:pt idx="51">
                  <c:v>5.1486391847182844E-2</c:v>
                </c:pt>
                <c:pt idx="52">
                  <c:v>5.4670032889886366E-2</c:v>
                </c:pt>
                <c:pt idx="53">
                  <c:v>5.6041365220022232E-2</c:v>
                </c:pt>
                <c:pt idx="54">
                  <c:v>5.7471470074150988E-2</c:v>
                </c:pt>
                <c:pt idx="55">
                  <c:v>6.2586338303244116E-2</c:v>
                </c:pt>
                <c:pt idx="56">
                  <c:v>6.6015807979887153E-2</c:v>
                </c:pt>
                <c:pt idx="57">
                  <c:v>6.8744190164224728E-2</c:v>
                </c:pt>
                <c:pt idx="58">
                  <c:v>7.0504442323224836E-2</c:v>
                </c:pt>
                <c:pt idx="59">
                  <c:v>7.4253647324418193E-2</c:v>
                </c:pt>
                <c:pt idx="60">
                  <c:v>7.9069143585272617E-2</c:v>
                </c:pt>
                <c:pt idx="61">
                  <c:v>8.1155764323822766E-2</c:v>
                </c:pt>
                <c:pt idx="62">
                  <c:v>8.1751824817518193E-2</c:v>
                </c:pt>
                <c:pt idx="63">
                  <c:v>8.0958177350084037E-2</c:v>
                </c:pt>
                <c:pt idx="64">
                  <c:v>8.0267854340649869E-2</c:v>
                </c:pt>
                <c:pt idx="65">
                  <c:v>7.7988391950390534E-2</c:v>
                </c:pt>
                <c:pt idx="66">
                  <c:v>7.6583081826643751E-2</c:v>
                </c:pt>
                <c:pt idx="67">
                  <c:v>7.2488862738505411E-2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89-43F4-9496-05239D217705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Graph'!$E$46:$E$113</c:f>
              <c:numCache>
                <c:formatCode>0.00%</c:formatCode>
                <c:ptCount val="68"/>
                <c:pt idx="0">
                  <c:v>4.3654232545552452E-2</c:v>
                </c:pt>
                <c:pt idx="1">
                  <c:v>4.2600953375361073E-2</c:v>
                </c:pt>
                <c:pt idx="2">
                  <c:v>4.1559724888575955E-2</c:v>
                </c:pt>
                <c:pt idx="3">
                  <c:v>3.9118820990777126E-2</c:v>
                </c:pt>
                <c:pt idx="4">
                  <c:v>4.0004140239424668E-2</c:v>
                </c:pt>
                <c:pt idx="5">
                  <c:v>3.9723606281339752E-2</c:v>
                </c:pt>
                <c:pt idx="6">
                  <c:v>4.0164548039366865E-2</c:v>
                </c:pt>
                <c:pt idx="7">
                  <c:v>4.04730764713781E-2</c:v>
                </c:pt>
                <c:pt idx="8">
                  <c:v>4.1431200369684396E-2</c:v>
                </c:pt>
                <c:pt idx="9">
                  <c:v>4.1032221603612085E-2</c:v>
                </c:pt>
                <c:pt idx="10">
                  <c:v>4.1444396708708586E-2</c:v>
                </c:pt>
                <c:pt idx="11">
                  <c:v>4.1796309873010751E-2</c:v>
                </c:pt>
                <c:pt idx="12">
                  <c:v>4.2219602310395787E-2</c:v>
                </c:pt>
                <c:pt idx="13">
                  <c:v>4.1860754073195672E-2</c:v>
                </c:pt>
                <c:pt idx="14">
                  <c:v>4.091935505118216E-2</c:v>
                </c:pt>
                <c:pt idx="15">
                  <c:v>4.0651906990903042E-2</c:v>
                </c:pt>
                <c:pt idx="16">
                  <c:v>4.0573531048295086E-2</c:v>
                </c:pt>
                <c:pt idx="17">
                  <c:v>4.1421757736913145E-2</c:v>
                </c:pt>
                <c:pt idx="18">
                  <c:v>4.2105690800972262E-2</c:v>
                </c:pt>
                <c:pt idx="19">
                  <c:v>4.226886329139945E-2</c:v>
                </c:pt>
                <c:pt idx="20">
                  <c:v>4.2076613970160937E-2</c:v>
                </c:pt>
                <c:pt idx="21">
                  <c:v>4.2511286963806461E-2</c:v>
                </c:pt>
                <c:pt idx="22">
                  <c:v>4.2234034422137023E-2</c:v>
                </c:pt>
                <c:pt idx="23">
                  <c:v>4.1076873561875615E-2</c:v>
                </c:pt>
                <c:pt idx="24">
                  <c:v>3.984114202728084E-2</c:v>
                </c:pt>
                <c:pt idx="25">
                  <c:v>4.0241808280002234E-2</c:v>
                </c:pt>
                <c:pt idx="26">
                  <c:v>4.1427006003882827E-2</c:v>
                </c:pt>
                <c:pt idx="27">
                  <c:v>4.1967172177876266E-2</c:v>
                </c:pt>
                <c:pt idx="28">
                  <c:v>3.6072500617925662E-2</c:v>
                </c:pt>
                <c:pt idx="29">
                  <c:v>2.8229482870786526E-2</c:v>
                </c:pt>
                <c:pt idx="30">
                  <c:v>2.1040007986698139E-2</c:v>
                </c:pt>
                <c:pt idx="31">
                  <c:v>1.7304719985208328E-2</c:v>
                </c:pt>
                <c:pt idx="32">
                  <c:v>1.3708179174715562E-2</c:v>
                </c:pt>
                <c:pt idx="33">
                  <c:v>1.0910772340573027E-2</c:v>
                </c:pt>
                <c:pt idx="34">
                  <c:v>1.0383021336130005E-2</c:v>
                </c:pt>
                <c:pt idx="35">
                  <c:v>1.2656973330001486E-2</c:v>
                </c:pt>
                <c:pt idx="36">
                  <c:v>1.4931542882193449E-2</c:v>
                </c:pt>
                <c:pt idx="37">
                  <c:v>1.6868285106009573E-2</c:v>
                </c:pt>
                <c:pt idx="38">
                  <c:v>1.8333263805059952E-2</c:v>
                </c:pt>
                <c:pt idx="39">
                  <c:v>2.2791515292248654E-2</c:v>
                </c:pt>
                <c:pt idx="40">
                  <c:v>3.6491191179836013E-2</c:v>
                </c:pt>
                <c:pt idx="41">
                  <c:v>5.5195447995827651E-2</c:v>
                </c:pt>
                <c:pt idx="42">
                  <c:v>7.5307226370626479E-2</c:v>
                </c:pt>
                <c:pt idx="43">
                  <c:v>9.2593813906005185E-2</c:v>
                </c:pt>
                <c:pt idx="44">
                  <c:v>0.11085507749409884</c:v>
                </c:pt>
                <c:pt idx="45">
                  <c:v>0.1277601489895499</c:v>
                </c:pt>
                <c:pt idx="46">
                  <c:v>0.13988160017501294</c:v>
                </c:pt>
                <c:pt idx="47">
                  <c:v>0.14712467218179892</c:v>
                </c:pt>
                <c:pt idx="48">
                  <c:v>0.15322285622155896</c:v>
                </c:pt>
                <c:pt idx="49">
                  <c:v>0.15810967999146008</c:v>
                </c:pt>
                <c:pt idx="50">
                  <c:v>0.16332309323079386</c:v>
                </c:pt>
                <c:pt idx="51">
                  <c:v>0.16387395398263682</c:v>
                </c:pt>
                <c:pt idx="52">
                  <c:v>0.16115181703346249</c:v>
                </c:pt>
                <c:pt idx="53">
                  <c:v>0.15375513793278772</c:v>
                </c:pt>
                <c:pt idx="54">
                  <c:v>0.14440585762157898</c:v>
                </c:pt>
                <c:pt idx="55">
                  <c:v>0.13259738558619549</c:v>
                </c:pt>
                <c:pt idx="56">
                  <c:v>0.11824932236077812</c:v>
                </c:pt>
                <c:pt idx="57">
                  <c:v>0.10448212300443038</c:v>
                </c:pt>
                <c:pt idx="58">
                  <c:v>9.4058159425674637E-2</c:v>
                </c:pt>
                <c:pt idx="59">
                  <c:v>8.6175804066507045E-2</c:v>
                </c:pt>
                <c:pt idx="60">
                  <c:v>7.971704109631883E-2</c:v>
                </c:pt>
                <c:pt idx="61">
                  <c:v>7.4332057951813413E-2</c:v>
                </c:pt>
                <c:pt idx="62">
                  <c:v>6.8227964836228283E-2</c:v>
                </c:pt>
                <c:pt idx="63">
                  <c:v>6.3275744033370662E-2</c:v>
                </c:pt>
                <c:pt idx="64">
                  <c:v>5.6008416345972645E-2</c:v>
                </c:pt>
                <c:pt idx="65">
                  <c:v>4.8964668167938319E-2</c:v>
                </c:pt>
                <c:pt idx="66">
                  <c:v>4.0741263091389035E-2</c:v>
                </c:pt>
                <c:pt idx="67">
                  <c:v>3.471578749848625E-2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89-43F4-9496-05239D217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</c:dateAx>
      <c:valAx>
        <c:axId val="75318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Real Wage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243873361983592E-2"/>
          <c:y val="4.8160427315006679E-2"/>
          <c:w val="0.90733610221799199"/>
          <c:h val="0.92804561710487943"/>
        </c:manualLayout>
      </c:layout>
      <c:lineChart>
        <c:grouping val="standard"/>
        <c:varyColors val="0"/>
        <c:ser>
          <c:idx val="0"/>
          <c:order val="0"/>
          <c:tx>
            <c:v>CPIinflatioj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data_chart1!$A$159:$A$322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data_chart1!$F$159:$F$322</c:f>
              <c:numCache>
                <c:formatCode>0.0</c:formatCode>
                <c:ptCount val="164"/>
                <c:pt idx="0">
                  <c:v>2.6211099999999998</c:v>
                </c:pt>
                <c:pt idx="1">
                  <c:v>2.1513399999999998</c:v>
                </c:pt>
                <c:pt idx="2">
                  <c:v>2.2861699999999998</c:v>
                </c:pt>
                <c:pt idx="3">
                  <c:v>2.2067700000000001</c:v>
                </c:pt>
                <c:pt idx="4">
                  <c:v>2.0035500000000002</c:v>
                </c:pt>
                <c:pt idx="5">
                  <c:v>1.1215599999999999</c:v>
                </c:pt>
                <c:pt idx="6">
                  <c:v>1.3407800000000001</c:v>
                </c:pt>
                <c:pt idx="7">
                  <c:v>1.15018</c:v>
                </c:pt>
                <c:pt idx="8">
                  <c:v>1.1183099999999999</c:v>
                </c:pt>
                <c:pt idx="9">
                  <c:v>1.1667000000000001</c:v>
                </c:pt>
                <c:pt idx="10">
                  <c:v>1.0845400000000001</c:v>
                </c:pt>
                <c:pt idx="11">
                  <c:v>1.4377899999999999</c:v>
                </c:pt>
                <c:pt idx="12">
                  <c:v>1.70078</c:v>
                </c:pt>
                <c:pt idx="13">
                  <c:v>2.1248999999999998</c:v>
                </c:pt>
                <c:pt idx="14">
                  <c:v>2.61924</c:v>
                </c:pt>
                <c:pt idx="15">
                  <c:v>3.0772300000000001</c:v>
                </c:pt>
                <c:pt idx="16">
                  <c:v>3.4589699999999999</c:v>
                </c:pt>
                <c:pt idx="17">
                  <c:v>3.5023200000000001</c:v>
                </c:pt>
                <c:pt idx="18">
                  <c:v>3.5798800000000002</c:v>
                </c:pt>
                <c:pt idx="19">
                  <c:v>3.7549999999999999</c:v>
                </c:pt>
                <c:pt idx="20">
                  <c:v>3.8126199999999999</c:v>
                </c:pt>
                <c:pt idx="21">
                  <c:v>3.5222699999999998</c:v>
                </c:pt>
                <c:pt idx="22">
                  <c:v>3.4514300000000002</c:v>
                </c:pt>
                <c:pt idx="23">
                  <c:v>3.0620699999999998</c:v>
                </c:pt>
                <c:pt idx="24">
                  <c:v>3.0087700000000002</c:v>
                </c:pt>
                <c:pt idx="25">
                  <c:v>2.89818</c:v>
                </c:pt>
                <c:pt idx="26">
                  <c:v>2.5828799999999998</c:v>
                </c:pt>
                <c:pt idx="27">
                  <c:v>2.2731599999999998</c:v>
                </c:pt>
                <c:pt idx="28">
                  <c:v>1.73794</c:v>
                </c:pt>
                <c:pt idx="29">
                  <c:v>1.65387</c:v>
                </c:pt>
                <c:pt idx="30">
                  <c:v>1.41751</c:v>
                </c:pt>
                <c:pt idx="31">
                  <c:v>1.6859299999999999</c:v>
                </c:pt>
                <c:pt idx="32">
                  <c:v>1.9497199999999999</c:v>
                </c:pt>
                <c:pt idx="33">
                  <c:v>2.1556799999999998</c:v>
                </c:pt>
                <c:pt idx="34">
                  <c:v>1.7960199999999999</c:v>
                </c:pt>
                <c:pt idx="35">
                  <c:v>1.7595000000000001</c:v>
                </c:pt>
                <c:pt idx="36">
                  <c:v>1.6840599999999999</c:v>
                </c:pt>
                <c:pt idx="37">
                  <c:v>2.0181399999999998</c:v>
                </c:pt>
                <c:pt idx="38">
                  <c:v>1.51875</c:v>
                </c:pt>
                <c:pt idx="39">
                  <c:v>1.1388100000000001</c:v>
                </c:pt>
                <c:pt idx="40">
                  <c:v>1.39039</c:v>
                </c:pt>
                <c:pt idx="41">
                  <c:v>1.7157899999999999</c:v>
                </c:pt>
                <c:pt idx="42">
                  <c:v>1.88547</c:v>
                </c:pt>
                <c:pt idx="43">
                  <c:v>1.53881</c:v>
                </c:pt>
                <c:pt idx="44">
                  <c:v>1.09473</c:v>
                </c:pt>
                <c:pt idx="45">
                  <c:v>0.87680000000000002</c:v>
                </c:pt>
                <c:pt idx="46">
                  <c:v>1.2328699999999999</c:v>
                </c:pt>
                <c:pt idx="47">
                  <c:v>1.51284</c:v>
                </c:pt>
                <c:pt idx="48">
                  <c:v>1.55776</c:v>
                </c:pt>
                <c:pt idx="49">
                  <c:v>1.1204700000000001</c:v>
                </c:pt>
                <c:pt idx="50">
                  <c:v>1.61269</c:v>
                </c:pt>
                <c:pt idx="51">
                  <c:v>2.0151300000000001</c:v>
                </c:pt>
                <c:pt idx="52">
                  <c:v>2.1669499999999999</c:v>
                </c:pt>
                <c:pt idx="53">
                  <c:v>2.05898</c:v>
                </c:pt>
                <c:pt idx="54">
                  <c:v>1.97424</c:v>
                </c:pt>
                <c:pt idx="55">
                  <c:v>1.7151000000000001</c:v>
                </c:pt>
                <c:pt idx="56">
                  <c:v>1.68405</c:v>
                </c:pt>
                <c:pt idx="57">
                  <c:v>1.60954</c:v>
                </c:pt>
                <c:pt idx="58">
                  <c:v>1.2315199999999999</c:v>
                </c:pt>
                <c:pt idx="59">
                  <c:v>0.65312000000000003</c:v>
                </c:pt>
                <c:pt idx="60">
                  <c:v>-0.22993</c:v>
                </c:pt>
                <c:pt idx="61">
                  <c:v>-8.7029999999999996E-2</c:v>
                </c:pt>
                <c:pt idx="62">
                  <c:v>-2.2030000000000001E-2</c:v>
                </c:pt>
                <c:pt idx="63">
                  <c:v>-0.10403</c:v>
                </c:pt>
                <c:pt idx="64">
                  <c:v>3.5029999999999999E-2</c:v>
                </c:pt>
                <c:pt idx="65">
                  <c:v>0.17957000000000001</c:v>
                </c:pt>
                <c:pt idx="66">
                  <c:v>0.22569</c:v>
                </c:pt>
                <c:pt idx="67">
                  <c:v>0.24129999999999999</c:v>
                </c:pt>
                <c:pt idx="68">
                  <c:v>8.8400000000000006E-3</c:v>
                </c:pt>
                <c:pt idx="69">
                  <c:v>0.12762000000000001</c:v>
                </c:pt>
                <c:pt idx="70">
                  <c:v>0.43631999999999999</c:v>
                </c:pt>
                <c:pt idx="71">
                  <c:v>0.63871999999999995</c:v>
                </c:pt>
                <c:pt idx="72">
                  <c:v>1.2375</c:v>
                </c:pt>
                <c:pt idx="73">
                  <c:v>0.84728000000000003</c:v>
                </c:pt>
                <c:pt idx="74">
                  <c:v>0.89161999999999997</c:v>
                </c:pt>
                <c:pt idx="75">
                  <c:v>1.1726300000000001</c:v>
                </c:pt>
                <c:pt idx="76">
                  <c:v>1.0784800000000001</c:v>
                </c:pt>
                <c:pt idx="77">
                  <c:v>1.0792900000000001</c:v>
                </c:pt>
                <c:pt idx="78">
                  <c:v>0.86836000000000002</c:v>
                </c:pt>
                <c:pt idx="79">
                  <c:v>1.05532</c:v>
                </c:pt>
                <c:pt idx="80">
                  <c:v>1.54864</c:v>
                </c:pt>
                <c:pt idx="81">
                  <c:v>1.6859200000000001</c:v>
                </c:pt>
                <c:pt idx="82">
                  <c:v>1.6843300000000001</c:v>
                </c:pt>
                <c:pt idx="83">
                  <c:v>2.0508000000000002</c:v>
                </c:pt>
                <c:pt idx="84">
                  <c:v>2.5103900000000001</c:v>
                </c:pt>
                <c:pt idx="85">
                  <c:v>2.8103600000000002</c:v>
                </c:pt>
                <c:pt idx="86">
                  <c:v>2.4411999999999998</c:v>
                </c:pt>
                <c:pt idx="87">
                  <c:v>2.1762199999999998</c:v>
                </c:pt>
                <c:pt idx="88">
                  <c:v>1.8563400000000001</c:v>
                </c:pt>
                <c:pt idx="89">
                  <c:v>1.6405700000000001</c:v>
                </c:pt>
                <c:pt idx="90">
                  <c:v>1.7251099999999999</c:v>
                </c:pt>
                <c:pt idx="91">
                  <c:v>1.9281200000000001</c:v>
                </c:pt>
                <c:pt idx="92">
                  <c:v>2.1805699999999999</c:v>
                </c:pt>
                <c:pt idx="93">
                  <c:v>2.0207600000000001</c:v>
                </c:pt>
                <c:pt idx="94">
                  <c:v>2.1724899999999998</c:v>
                </c:pt>
                <c:pt idx="95">
                  <c:v>2.1299299999999999</c:v>
                </c:pt>
                <c:pt idx="96">
                  <c:v>2.1513200000000001</c:v>
                </c:pt>
                <c:pt idx="97">
                  <c:v>2.2634699999999999</c:v>
                </c:pt>
                <c:pt idx="98">
                  <c:v>2.3309500000000001</c:v>
                </c:pt>
                <c:pt idx="99">
                  <c:v>2.4710000000000001</c:v>
                </c:pt>
                <c:pt idx="100">
                  <c:v>2.7819199999999999</c:v>
                </c:pt>
                <c:pt idx="101">
                  <c:v>2.80755</c:v>
                </c:pt>
                <c:pt idx="102">
                  <c:v>2.85412</c:v>
                </c:pt>
                <c:pt idx="103">
                  <c:v>2.6429200000000002</c:v>
                </c:pt>
                <c:pt idx="104">
                  <c:v>2.3320599999999998</c:v>
                </c:pt>
                <c:pt idx="105">
                  <c:v>2.4920300000000002</c:v>
                </c:pt>
                <c:pt idx="106">
                  <c:v>2.1473300000000002</c:v>
                </c:pt>
                <c:pt idx="107">
                  <c:v>2.00238</c:v>
                </c:pt>
                <c:pt idx="108">
                  <c:v>1.5506800000000001</c:v>
                </c:pt>
                <c:pt idx="109">
                  <c:v>1.52006</c:v>
                </c:pt>
                <c:pt idx="110">
                  <c:v>1.85314</c:v>
                </c:pt>
                <c:pt idx="111">
                  <c:v>1.9917899999999999</c:v>
                </c:pt>
                <c:pt idx="112">
                  <c:v>1.79352</c:v>
                </c:pt>
                <c:pt idx="113">
                  <c:v>1.64968</c:v>
                </c:pt>
                <c:pt idx="114">
                  <c:v>1.77976</c:v>
                </c:pt>
                <c:pt idx="115">
                  <c:v>1.74678</c:v>
                </c:pt>
                <c:pt idx="116">
                  <c:v>1.71662</c:v>
                </c:pt>
                <c:pt idx="117">
                  <c:v>1.76918</c:v>
                </c:pt>
                <c:pt idx="118">
                  <c:v>2.0621999999999998</c:v>
                </c:pt>
                <c:pt idx="119">
                  <c:v>2.31399</c:v>
                </c:pt>
                <c:pt idx="120">
                  <c:v>2.5004200000000001</c:v>
                </c:pt>
                <c:pt idx="121">
                  <c:v>2.3393199999999998</c:v>
                </c:pt>
                <c:pt idx="122">
                  <c:v>1.54287</c:v>
                </c:pt>
                <c:pt idx="123">
                  <c:v>0.34520000000000001</c:v>
                </c:pt>
                <c:pt idx="124">
                  <c:v>0.22641</c:v>
                </c:pt>
                <c:pt idx="125">
                  <c:v>0.71601999999999999</c:v>
                </c:pt>
                <c:pt idx="126">
                  <c:v>1.01414</c:v>
                </c:pt>
                <c:pt idx="127">
                  <c:v>1.30907</c:v>
                </c:pt>
                <c:pt idx="128">
                  <c:v>1.37148</c:v>
                </c:pt>
                <c:pt idx="129">
                  <c:v>1.1825300000000001</c:v>
                </c:pt>
                <c:pt idx="130">
                  <c:v>1.1675599999999999</c:v>
                </c:pt>
                <c:pt idx="131">
                  <c:v>1.3220400000000001</c:v>
                </c:pt>
                <c:pt idx="132">
                  <c:v>1.3947799999999999</c:v>
                </c:pt>
                <c:pt idx="133">
                  <c:v>1.69336</c:v>
                </c:pt>
                <c:pt idx="134">
                  <c:v>2.6305200000000002</c:v>
                </c:pt>
                <c:pt idx="135">
                  <c:v>4.1305500000000004</c:v>
                </c:pt>
                <c:pt idx="136">
                  <c:v>4.9150299999999998</c:v>
                </c:pt>
                <c:pt idx="137">
                  <c:v>5.2816099999999997</c:v>
                </c:pt>
                <c:pt idx="138">
                  <c:v>5.2215100000000003</c:v>
                </c:pt>
                <c:pt idx="139">
                  <c:v>5.1882900000000003</c:v>
                </c:pt>
                <c:pt idx="140">
                  <c:v>5.3836300000000001</c:v>
                </c:pt>
                <c:pt idx="141">
                  <c:v>6.2377500000000001</c:v>
                </c:pt>
                <c:pt idx="142">
                  <c:v>6.8623900000000004</c:v>
                </c:pt>
                <c:pt idx="143">
                  <c:v>7.1944600000000003</c:v>
                </c:pt>
                <c:pt idx="144">
                  <c:v>7.5952799999999998</c:v>
                </c:pt>
                <c:pt idx="145">
                  <c:v>7.9548500000000004</c:v>
                </c:pt>
                <c:pt idx="146">
                  <c:v>8.5152199999999993</c:v>
                </c:pt>
                <c:pt idx="147">
                  <c:v>8.2277699999999996</c:v>
                </c:pt>
                <c:pt idx="148">
                  <c:v>8.5023300000000006</c:v>
                </c:pt>
                <c:pt idx="149">
                  <c:v>8.9329900000000002</c:v>
                </c:pt>
                <c:pt idx="150">
                  <c:v>8.4131800000000005</c:v>
                </c:pt>
                <c:pt idx="151">
                  <c:v>8.2273599999999991</c:v>
                </c:pt>
                <c:pt idx="152">
                  <c:v>8.2148500000000002</c:v>
                </c:pt>
                <c:pt idx="153">
                  <c:v>7.7624899999999997</c:v>
                </c:pt>
                <c:pt idx="154">
                  <c:v>7.1353499999999999</c:v>
                </c:pt>
                <c:pt idx="155">
                  <c:v>6.4449399999999999</c:v>
                </c:pt>
                <c:pt idx="156">
                  <c:v>6.3471599999999997</c:v>
                </c:pt>
                <c:pt idx="157">
                  <c:v>5.98644</c:v>
                </c:pt>
                <c:pt idx="158">
                  <c:v>4.9869199999999996</c:v>
                </c:pt>
                <c:pt idx="159">
                  <c:v>4.9571899999999998</c:v>
                </c:pt>
                <c:pt idx="160">
                  <c:v>4.1288400000000003</c:v>
                </c:pt>
                <c:pt idx="161">
                  <c:v>3.0920000000000001</c:v>
                </c:pt>
                <c:pt idx="162">
                  <c:v>3.29908</c:v>
                </c:pt>
                <c:pt idx="163">
                  <c:v>3.7075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9F-4C94-8D28-8C92059DD9E4}"/>
            </c:ext>
          </c:extLst>
        </c:ser>
        <c:ser>
          <c:idx val="1"/>
          <c:order val="1"/>
          <c:tx>
            <c:v>Nominal Wage Growth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data_chart1!$A$159:$A$322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data_chart1!$C$159:$C$322</c:f>
              <c:numCache>
                <c:formatCode>0.0</c:formatCode>
                <c:ptCount val="164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9F-4C94-8D28-8C92059DD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01888"/>
        <c:axId val="743918832"/>
      </c:lineChart>
      <c:dateAx>
        <c:axId val="1217018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18832"/>
        <c:crosses val="autoZero"/>
        <c:auto val="1"/>
        <c:lblOffset val="100"/>
        <c:baseTimeUnit val="months"/>
      </c:dateAx>
      <c:valAx>
        <c:axId val="743918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0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of Professional Forecasters from early August:  GDP and unemployment much like the June Fed forecast.  Inflation much like the Fed’s September forecast.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39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804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Shaded Bars are recessions.  2022Q1, -1.6; Q2, -0.6 at annual rates.</a:t>
            </a:r>
            <a:endParaRPr/>
          </a:p>
        </p:txBody>
      </p:sp>
      <p:sp>
        <p:nvSpPr>
          <p:cNvPr id="166" name="Google Shape;16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01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h9F3BBwSs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Eckerd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328382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26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After talk, I hope there will be time for more extended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October 10,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macroeconomy.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lies ahead for the economy.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will the Fed do at its next policy meeting 10/31-11/1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endParaRPr lang="en-US" dirty="0"/>
          </a:p>
          <a:p>
            <a:pPr marL="0" indent="0">
              <a:buClr>
                <a:srgbClr val="0C4C88"/>
              </a:buClr>
              <a:buSzPts val="2800"/>
              <a:buNone/>
            </a:pPr>
            <a:r>
              <a:rPr lang="en-US" dirty="0"/>
              <a:t>Important things that will </a:t>
            </a:r>
            <a:r>
              <a:rPr lang="en-US" i="1" dirty="0"/>
              <a:t>NOT</a:t>
            </a:r>
            <a:r>
              <a:rPr lang="en-US" dirty="0"/>
              <a:t> be covered today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Income inequality.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Climate change.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And many other important economic issues. Why NOT?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871122"/>
              </p:ext>
            </p:extLst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68.1%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-13.9%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02305993"/>
              </p:ext>
            </p:extLst>
          </p:nvPr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BD44-CC26-5F4A-F85C-63A38A8E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Size of the World Economies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00C61-E75D-8ED0-1770-59957CDD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299" y="1211594"/>
            <a:ext cx="5637402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9197-A5C5-2DF4-ACCA-30039CE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B921-B2F0-D9E4-3445-A9A96AC8C2D0}"/>
              </a:ext>
            </a:extLst>
          </p:cNvPr>
          <p:cNvSpPr txBox="1"/>
          <p:nvPr/>
        </p:nvSpPr>
        <p:spPr>
          <a:xfrm>
            <a:off x="3103445" y="6434241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https://www.visualcapitalist.com/visualizing-the-105-trillion-world-economy-in-one-chart/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811A8C-3318-2319-BF3D-C26B1BF5C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764" y="1458588"/>
            <a:ext cx="10515600" cy="4518599"/>
          </a:xfrm>
        </p:spPr>
      </p:pic>
      <p:grpSp>
        <p:nvGrpSpPr>
          <p:cNvPr id="136" name="Google Shape;136;p21"/>
          <p:cNvGrpSpPr/>
          <p:nvPr/>
        </p:nvGrpSpPr>
        <p:grpSpPr>
          <a:xfrm>
            <a:off x="10269668" y="2474564"/>
            <a:ext cx="2021365" cy="1353235"/>
            <a:chOff x="10269668" y="2392471"/>
            <a:chExt cx="2021365" cy="1353235"/>
          </a:xfrm>
        </p:grpSpPr>
        <p:cxnSp>
          <p:nvCxnSpPr>
            <p:cNvPr id="138" name="Google Shape;138;p21"/>
            <p:cNvCxnSpPr/>
            <p:nvPr/>
          </p:nvCxnSpPr>
          <p:spPr>
            <a:xfrm>
              <a:off x="10644351" y="2392471"/>
              <a:ext cx="900878" cy="546594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none" w="sm" len="sm"/>
            </a:ln>
          </p:spPr>
        </p:cxnSp>
        <p:sp>
          <p:nvSpPr>
            <p:cNvPr id="137" name="Google Shape;137;p21"/>
            <p:cNvSpPr txBox="1"/>
            <p:nvPr/>
          </p:nvSpPr>
          <p:spPr>
            <a:xfrm>
              <a:off x="10269668" y="2730043"/>
              <a:ext cx="20213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“output gap” is about $85b</a:t>
              </a:r>
              <a:endParaRPr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bars are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445BA2-6DC3-8231-BAA6-A6A1EC022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462"/>
            <a:ext cx="10515600" cy="4068146"/>
          </a:xfrm>
        </p:spPr>
      </p:pic>
    </p:spTree>
    <p:extLst>
      <p:ext uri="{BB962C8B-B14F-4D97-AF65-F5344CB8AC3E}">
        <p14:creationId xmlns:p14="http://schemas.microsoft.com/office/powerpoint/2010/main" val="133074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55F30-BA99-D3FD-30BA-E0F89839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607"/>
            <a:ext cx="12192000" cy="46145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6371863" y="1794076"/>
            <a:ext cx="5584785" cy="194977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4430678-D289-CEF6-EE31-612BF6D6D6A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6914"/>
            <a:ext cx="10515600" cy="429768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5DDD0-CA0B-7E54-B038-E9CF5CD8661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6914"/>
            <a:ext cx="105156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Florida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5878E4-CBC1-AFD6-3A07-72229F72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8801"/>
            <a:ext cx="10515600" cy="4259484"/>
          </a:xfrm>
        </p:spPr>
      </p:pic>
    </p:spTree>
    <p:extLst>
      <p:ext uri="{BB962C8B-B14F-4D97-AF65-F5344CB8AC3E}">
        <p14:creationId xmlns:p14="http://schemas.microsoft.com/office/powerpoint/2010/main" val="395291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isn’t so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6E47AB-D26D-AF6F-BB40-9E1AEC45D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171" y="1378856"/>
            <a:ext cx="10925629" cy="485136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458686" y="3280228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rtgage Rates are Having an Effect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E7D6FB-C6EF-D6CA-3AE8-34063F98E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800"/>
            <a:ext cx="10515600" cy="4133461"/>
          </a:xfrm>
        </p:spPr>
      </p:pic>
    </p:spTree>
    <p:extLst>
      <p:ext uri="{BB962C8B-B14F-4D97-AF65-F5344CB8AC3E}">
        <p14:creationId xmlns:p14="http://schemas.microsoft.com/office/powerpoint/2010/main" val="152300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98581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916711"/>
              </p:ext>
            </p:extLst>
          </p:nvPr>
        </p:nvGraphicFramePr>
        <p:xfrm>
          <a:off x="838200" y="1088020"/>
          <a:ext cx="10515600" cy="5185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06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Greed Giving Way to Fear?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17DBAF-846F-17F3-8132-B4DC1ED8E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007"/>
            <a:ext cx="10515600" cy="4384222"/>
          </a:xfrm>
        </p:spPr>
      </p:pic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9DBCF-68A6-A873-BD92-975C69EC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12" y="1347664"/>
            <a:ext cx="11257807" cy="47443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B446A-76B6-7D6A-4A04-2BB53D0FA394}"/>
              </a:ext>
            </a:extLst>
          </p:cNvPr>
          <p:cNvSpPr txBox="1"/>
          <p:nvPr/>
        </p:nvSpPr>
        <p:spPr>
          <a:xfrm>
            <a:off x="7600220" y="4283651"/>
            <a:ext cx="290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Looks Promising?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BC99E2-B972-4B18-EF89-0CEC8FC2F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5261"/>
            <a:ext cx="10515600" cy="45951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2473779" y="23431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6" y="1201026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575805" y="1356364"/>
            <a:ext cx="3522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to be higher (Aug):</a:t>
            </a:r>
          </a:p>
          <a:p>
            <a:r>
              <a:rPr lang="en-US" sz="3200" dirty="0"/>
              <a:t>CPI, 4.3%</a:t>
            </a:r>
          </a:p>
          <a:p>
            <a:r>
              <a:rPr lang="en-US" sz="3200" dirty="0"/>
              <a:t>PCE, 3.5%</a:t>
            </a:r>
          </a:p>
          <a:p>
            <a:endParaRPr lang="en-US" sz="3200" dirty="0"/>
          </a:p>
          <a:p>
            <a:r>
              <a:rPr lang="en-US" sz="3200" dirty="0"/>
              <a:t>Core CPI, 3.7%</a:t>
            </a:r>
          </a:p>
          <a:p>
            <a:r>
              <a:rPr lang="en-US" sz="3200" dirty="0"/>
              <a:t>Core PCE, 3.9%.</a:t>
            </a:r>
          </a:p>
          <a:p>
            <a:endParaRPr lang="en-US" sz="3200" dirty="0"/>
          </a:p>
          <a:p>
            <a:r>
              <a:rPr lang="en-US" sz="3200" dirty="0"/>
              <a:t>Typically more like 0.5 % pts.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C605E-77AE-A3AF-AC85-97405444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785" y="1766214"/>
            <a:ext cx="7529330" cy="4023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152D6-E7F3-22E5-6F2F-59D22B6DAE53}"/>
              </a:ext>
            </a:extLst>
          </p:cNvPr>
          <p:cNvSpPr txBox="1"/>
          <p:nvPr/>
        </p:nvSpPr>
        <p:spPr>
          <a:xfrm>
            <a:off x="261257" y="1480458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</p:spTree>
    <p:extLst>
      <p:ext uri="{BB962C8B-B14F-4D97-AF65-F5344CB8AC3E}">
        <p14:creationId xmlns:p14="http://schemas.microsoft.com/office/powerpoint/2010/main" val="324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</a:t>
            </a:r>
            <a:r>
              <a:rPr lang="en-US" dirty="0"/>
              <a:t>ts Paid versus Asking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409547"/>
              </p:ext>
            </p:extLst>
          </p:nvPr>
        </p:nvGraphicFramePr>
        <p:xfrm>
          <a:off x="838200" y="1116958"/>
          <a:ext cx="10515600" cy="5113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76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4A9D5-0DD4-8928-0B3C-792406E3D90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14" y="1200708"/>
            <a:ext cx="8367042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24EA6-4F99-E899-E6D9-F22A53C49F4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14" y="1170465"/>
            <a:ext cx="832104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4B56AB-306C-02E3-E2ED-876A9681E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91568"/>
              </p:ext>
            </p:extLst>
          </p:nvPr>
        </p:nvGraphicFramePr>
        <p:xfrm>
          <a:off x="2323311" y="1277257"/>
          <a:ext cx="8321040" cy="52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a lot of work still to be done.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stimulus.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2F657-4469-BC1C-A632-98041077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738548"/>
            <a:ext cx="4644581" cy="31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7084FB-8416-4011-16B5-3638CCF0212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0911" y="2915763"/>
            <a:ext cx="6035040" cy="338328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5BE9DD-D209-BD41-B3D4-EF0213408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49" y="2846946"/>
            <a:ext cx="555490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we Stand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 err="1"/>
              <a:t>Bidenomics</a:t>
            </a:r>
            <a:r>
              <a:rPr lang="en-US" dirty="0"/>
              <a:t>?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The ARP was probably too big, but helped many poor families, and the Fed was aware of the size of the stimulus.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Font typeface="Calibri" panose="020F0502020204030204" pitchFamily="34" charset="0"/>
              <a:buChar char="•"/>
            </a:pPr>
            <a:r>
              <a:rPr lang="en-US" dirty="0"/>
              <a:t>Chips Act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Inflation Reduction Act.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r>
              <a:rPr lang="en-US" dirty="0"/>
              <a:t>More importantly, Presidents don’t have much effect on the economy in the short run.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Monetary policy was too easy for too long, but since March of last year has been much more restrictive.</a:t>
            </a:r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Yes, there were supply chain issues that temporarily raised inflation, but there was (is?) too much total spending.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So, where are we headed?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What will the Fed do?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19A6-615B-1C16-9175-289C110F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View in September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F4D1E-E799-D546-31F6-FCC51235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51E8FD-2A58-8052-7D75-0C9944CB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9375" y="1241224"/>
            <a:ext cx="5438489" cy="46634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4BCAC-5D9A-23BE-3296-6CE9663217A9}"/>
              </a:ext>
            </a:extLst>
          </p:cNvPr>
          <p:cNvSpPr txBox="1"/>
          <p:nvPr/>
        </p:nvSpPr>
        <p:spPr>
          <a:xfrm>
            <a:off x="7559039" y="1600200"/>
            <a:ext cx="35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 </a:t>
            </a:r>
            <a:r>
              <a:rPr lang="en-US" dirty="0" err="1"/>
              <a:t>Goolsbee</a:t>
            </a:r>
            <a:r>
              <a:rPr lang="en-US" dirty="0"/>
              <a:t>, President of the Chicago Fed.  The economy is on a “golden </a:t>
            </a:r>
            <a:r>
              <a:rPr lang="en-US" dirty="0" err="1"/>
              <a:t>path”and</a:t>
            </a:r>
            <a:r>
              <a:rPr lang="en-US" dirty="0"/>
              <a:t> will achieve the  “mother of all soft landings.”</a:t>
            </a:r>
          </a:p>
        </p:txBody>
      </p:sp>
    </p:spTree>
    <p:extLst>
      <p:ext uri="{BB962C8B-B14F-4D97-AF65-F5344CB8AC3E}">
        <p14:creationId xmlns:p14="http://schemas.microsoft.com/office/powerpoint/2010/main" val="15847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1BFFAA-DF41-B564-0C9D-816720CC4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9487"/>
            <a:ext cx="10515600" cy="40313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FCC7C-6FF3-9DA3-8299-DD9D8391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re Bad News for Biden: Gas Prices!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CED3-A3C0-BD8E-82CE-725EC447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1D8F2-7864-0852-A401-DFEE22F3B71E}"/>
              </a:ext>
            </a:extLst>
          </p:cNvPr>
          <p:cNvSpPr txBox="1"/>
          <p:nvPr/>
        </p:nvSpPr>
        <p:spPr>
          <a:xfrm>
            <a:off x="2859314" y="2278743"/>
            <a:ext cx="373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Last Data Point, 10/2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934D6-18FF-0A6A-CF08-DE2F94080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211" y="1528466"/>
            <a:ext cx="4942332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5346-F426-DCEF-AFE0-1DAD3B35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Players’ Views on the Risk of a Recession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D6AFA-EF14-C3C8-BD5A-C68B2473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08954-6A70-1909-F3D3-DB6E7ABB04DE}"/>
              </a:ext>
            </a:extLst>
          </p:cNvPr>
          <p:cNvSpPr txBox="1"/>
          <p:nvPr/>
        </p:nvSpPr>
        <p:spPr>
          <a:xfrm>
            <a:off x="3657403" y="6481241"/>
            <a:ext cx="409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https://advisor.visualcapitalist.com/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727A4E6-10BA-2099-FC22-BEE2653A9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579" y="1811934"/>
            <a:ext cx="8958800" cy="3931920"/>
          </a:xfrm>
        </p:spPr>
      </p:pic>
    </p:spTree>
    <p:extLst>
      <p:ext uri="{BB962C8B-B14F-4D97-AF65-F5344CB8AC3E}">
        <p14:creationId xmlns:p14="http://schemas.microsoft.com/office/powerpoint/2010/main" val="2532238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>
                <a:solidFill>
                  <a:srgbClr val="1E4E79"/>
                </a:solidFill>
              </a:rPr>
              <a:t>at is a Recession?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Defined by the National Bureau of Economic Research (NBER)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</a:rPr>
              <a:t>“</a:t>
            </a: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The NBER's definition emphasizes that a recession involves a significant decline in economic activity that is spread across the economy and lasts more than a few months.”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Popular Rule of Thumb:  Two or more, consecutive quarters where Real GDP falls.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Recessions are caused by decreases in total spending.</a:t>
            </a:r>
            <a:endParaRPr dirty="0"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4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Rea</a:t>
            </a:r>
            <a:r>
              <a:rPr lang="en-US">
                <a:solidFill>
                  <a:srgbClr val="1E4E79"/>
                </a:solidFill>
              </a:rPr>
              <a:t>l GDP Growth and Recessions</a:t>
            </a: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4" name="FRED Graph Chart" descr="FRED Graph">
            <a:extLst>
              <a:ext uri="{FF2B5EF4-FFF2-40B4-BE49-F238E27FC236}">
                <a16:creationId xmlns:a16="http://schemas.microsoft.com/office/drawing/2014/main" id="{05D2245F-1D1C-0D4A-2A23-2EDF0511D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610" y="1570038"/>
            <a:ext cx="979634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85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CF3D-D379-4121-C086-EE47021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 is Tough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F25E-A064-72D6-F540-51D3FF9AD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C777-95D2-EFAC-3A71-09105E4A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5" name="Online Media 4" title="Federal Reserve Chair And Elizabeth Warren Clash Over Unemployment Rates">
            <a:hlinkClick r:id="" action="ppaction://media"/>
            <a:extLst>
              <a:ext uri="{FF2B5EF4-FFF2-40B4-BE49-F238E27FC236}">
                <a16:creationId xmlns:a16="http://schemas.microsoft.com/office/drawing/2014/main" id="{C95426B7-B57B-C4DB-E80B-5026B63E66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9706" y="1325563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0217-E84D-654C-99D5-3597856D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are Both Right!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210FC-BC64-D4E6-B696-597BFC35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Warren: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Powell: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“We are taking the only measures we have to bring inflation down….Will working people be better off if we just walk away from our job and inflation remains at 5 or 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6 percent?”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F559-8A16-0B1C-27DB-13BAE474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C1E028-769D-989B-F0BE-04229C8A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10" y="1511543"/>
            <a:ext cx="54555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55FD-FA3F-41DA-70EE-ADCA9B81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d, It Will Only Get Harder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9B13-7D1F-DBDA-50BD-37946548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Biden has tied his campaign to the performance of the economy, but it is the Fed that can affect the economy between now and 11/24</a:t>
            </a:r>
          </a:p>
          <a:p>
            <a:r>
              <a:rPr lang="en-US" dirty="0"/>
              <a:t>Known Unknowns</a:t>
            </a:r>
          </a:p>
          <a:p>
            <a:pPr lvl="1"/>
            <a:r>
              <a:rPr lang="en-US" dirty="0"/>
              <a:t>Congressional paralysis and possible government shutdown, 11/17.</a:t>
            </a:r>
          </a:p>
          <a:p>
            <a:pPr lvl="1"/>
            <a:r>
              <a:rPr lang="en-US" dirty="0"/>
              <a:t>Wars in Ukraine and Israel.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F935C-D7EF-CF42-5DC3-34F367DB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523B6-1413-5C64-3CCE-9CC44E9D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known Unknowns!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FB57-EC77-9E62-B050-2A349D6DD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6C1C1-F0C2-AF58-EC8E-AF24DF95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1E351-3E71-8822-8324-B105D9E14ADB}"/>
              </a:ext>
            </a:extLst>
          </p:cNvPr>
          <p:cNvGrpSpPr/>
          <p:nvPr/>
        </p:nvGrpSpPr>
        <p:grpSpPr>
          <a:xfrm>
            <a:off x="563880" y="1141058"/>
            <a:ext cx="11064240" cy="5010562"/>
            <a:chOff x="563880" y="1141058"/>
            <a:chExt cx="11064240" cy="50105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4A0EBC-6F7B-1A75-762F-75F5CEFD0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" y="1141058"/>
              <a:ext cx="11064240" cy="50105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8F514A-1F38-A557-E85E-8A46F111534E}"/>
                </a:ext>
              </a:extLst>
            </p:cNvPr>
            <p:cNvSpPr txBox="1"/>
            <p:nvPr/>
          </p:nvSpPr>
          <p:spPr>
            <a:xfrm>
              <a:off x="5842861" y="1464590"/>
              <a:ext cx="3107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Treasury, 10-yr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91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A22F-5DA3-AA0E-F4DC-60C2780E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y Tuned!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FE476-BD98-A752-7B3F-4EAF99C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month’s economic reports (8:30AM)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, September CPI.</a:t>
            </a:r>
          </a:p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, Third Quarter GDP estimates.</a:t>
            </a:r>
          </a:p>
          <a:p>
            <a:r>
              <a:rPr lang="en-US" dirty="0"/>
              <a:t>27</a:t>
            </a:r>
            <a:r>
              <a:rPr lang="en-US" baseline="30000" dirty="0"/>
              <a:t>th</a:t>
            </a:r>
            <a:r>
              <a:rPr lang="en-US" dirty="0"/>
              <a:t>, PCE inflation. </a:t>
            </a:r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, Employment Cost Index</a:t>
            </a:r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, Start of a Two-Day Fed Policy Meeting.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6A6E7-900A-745E-A4B3-58DCE331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DB8A-2E79-4908-529F-15149A9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2513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Institutions:  Alan Deardorff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8B241-58A3-CACC-DEC1-9FF1E8B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pic>
        <p:nvPicPr>
          <p:cNvPr id="1026" name="Picture 2" descr="IMF Delegation's September Visit to Turkey Sparks Controversy Amid Denials">
            <a:extLst>
              <a:ext uri="{FF2B5EF4-FFF2-40B4-BE49-F238E27FC236}">
                <a16:creationId xmlns:a16="http://schemas.microsoft.com/office/drawing/2014/main" id="{9317F135-2598-C3F3-F560-977897E77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" y="1708934"/>
            <a:ext cx="623296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the World Bank, and What Does It Do?">
            <a:extLst>
              <a:ext uri="{FF2B5EF4-FFF2-40B4-BE49-F238E27FC236}">
                <a16:creationId xmlns:a16="http://schemas.microsoft.com/office/drawing/2014/main" id="{3B62E8FB-33C2-4829-F83B-DD511453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61" y="1964362"/>
            <a:ext cx="59371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08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64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(10/10): 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 (10/17): 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(10/24): Economics of Immigration (Roger White </a:t>
            </a:r>
            <a:r>
              <a:rPr lang="en-US" dirty="0" err="1"/>
              <a:t>Whitier</a:t>
            </a:r>
            <a:r>
              <a:rPr lang="en-US" dirty="0"/>
              <a:t>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(10/31):  Trade and Globalization (Avik Chakrabarti U Wisconsin Milwaukee))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(11/07):  Economic Inequality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(11/10):  Federal Debt (Brian Peterson Lagrange College)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DB8A-2E79-4908-529F-15149A9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2513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Institutions:  Alan Deardorff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8B241-58A3-CACC-DEC1-9FF1E8B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1026" name="Picture 2" descr="IMF Delegation's September Visit to Turkey Sparks Controversy Amid Denials">
            <a:extLst>
              <a:ext uri="{FF2B5EF4-FFF2-40B4-BE49-F238E27FC236}">
                <a16:creationId xmlns:a16="http://schemas.microsoft.com/office/drawing/2014/main" id="{9317F135-2598-C3F3-F560-977897E77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" y="1708934"/>
            <a:ext cx="623296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the World Bank, and What Does It Do?">
            <a:extLst>
              <a:ext uri="{FF2B5EF4-FFF2-40B4-BE49-F238E27FC236}">
                <a16:creationId xmlns:a16="http://schemas.microsoft.com/office/drawing/2014/main" id="{3B62E8FB-33C2-4829-F83B-DD511453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61" y="1964362"/>
            <a:ext cx="59371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6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12434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571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15105</TotalTime>
  <Words>1701</Words>
  <Application>Microsoft Office PowerPoint</Application>
  <PresentationFormat>Widescreen</PresentationFormat>
  <Paragraphs>311</Paragraphs>
  <Slides>49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Arimo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International Institutions:  Alan Deardorff </vt:lpstr>
      <vt:lpstr> Immigrant Population in 2017</vt:lpstr>
      <vt:lpstr>Trade: Bicycle Supply Chain</vt:lpstr>
      <vt:lpstr>Income Inequality: Share of Top 10%</vt:lpstr>
      <vt:lpstr>The Federal Debt is Becoming A Problem</vt:lpstr>
      <vt:lpstr>Submitting Questions</vt:lpstr>
      <vt:lpstr>PowerPoint Presentation</vt:lpstr>
      <vt:lpstr>Credits and Disclaimer</vt:lpstr>
      <vt:lpstr>Outline for the Talk</vt:lpstr>
      <vt:lpstr>Gross Domestic Product</vt:lpstr>
      <vt:lpstr>The Size of the World Economies</vt:lpstr>
      <vt:lpstr>GDP and ‘Potential’ during the Recovery</vt:lpstr>
      <vt:lpstr>Unemployment is Near Record Lows</vt:lpstr>
      <vt:lpstr>Where Have All the Workers Gone?</vt:lpstr>
      <vt:lpstr>The Great Resignation?</vt:lpstr>
      <vt:lpstr>Labor Market in Florida  </vt:lpstr>
      <vt:lpstr>Overall Good News on the Real Side</vt:lpstr>
      <vt:lpstr>Interest Rates: Era of Falling Rates Over?</vt:lpstr>
      <vt:lpstr>Mortgage Rates are Having an Effect</vt:lpstr>
      <vt:lpstr>National Housing Market and Closer to Home</vt:lpstr>
      <vt:lpstr>Stock Prices:  Greed Giving Way to Fear?</vt:lpstr>
      <vt:lpstr>Inflation during the Recovery (CPI)</vt:lpstr>
      <vt:lpstr>Fed’s Measure (PCE)</vt:lpstr>
      <vt:lpstr>CPI vs. PCE:  Differences</vt:lpstr>
      <vt:lpstr>Measuring “Underlying” Inflation</vt:lpstr>
      <vt:lpstr>Rents Paid versus Asking Rents</vt:lpstr>
      <vt:lpstr>Wages Haven’t Kept Pace with Inflation</vt:lpstr>
      <vt:lpstr>The “Nominal”  Side</vt:lpstr>
      <vt:lpstr>Policy  Effects: Fiscal</vt:lpstr>
      <vt:lpstr>Policy Effects:  Monetary</vt:lpstr>
      <vt:lpstr>Where we Stand</vt:lpstr>
      <vt:lpstr>Fed’s View in September</vt:lpstr>
      <vt:lpstr>More Bad News for Biden: Gas Prices!</vt:lpstr>
      <vt:lpstr>Key Players’ Views on the Risk of a Recession</vt:lpstr>
      <vt:lpstr>What is a Recession?</vt:lpstr>
      <vt:lpstr>Real GDP Growth and Recessions</vt:lpstr>
      <vt:lpstr>Monetary Policy is Tough</vt:lpstr>
      <vt:lpstr>They are Both Right!</vt:lpstr>
      <vt:lpstr>And, It Will Only Get Harder</vt:lpstr>
      <vt:lpstr>Unknown Unknowns!</vt:lpstr>
      <vt:lpstr>Stay Tuned!</vt:lpstr>
      <vt:lpstr>International Institutions:  Alan Deardorff 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347</cp:revision>
  <cp:lastPrinted>2022-01-18T19:59:29Z</cp:lastPrinted>
  <dcterms:created xsi:type="dcterms:W3CDTF">2017-05-03T22:30:38Z</dcterms:created>
  <dcterms:modified xsi:type="dcterms:W3CDTF">2023-10-10T18:22:53Z</dcterms:modified>
</cp:coreProperties>
</file>