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53"/>
  </p:notesMasterIdLst>
  <p:sldIdLst>
    <p:sldId id="4479" r:id="rId2"/>
    <p:sldId id="328" r:id="rId3"/>
    <p:sldId id="3935" r:id="rId4"/>
    <p:sldId id="1029" r:id="rId5"/>
    <p:sldId id="4001" r:id="rId6"/>
    <p:sldId id="4094" r:id="rId7"/>
    <p:sldId id="1099" r:id="rId8"/>
    <p:sldId id="532" r:id="rId9"/>
    <p:sldId id="3974" r:id="rId10"/>
    <p:sldId id="4509" r:id="rId11"/>
    <p:sldId id="4070" r:id="rId12"/>
    <p:sldId id="4420" r:id="rId13"/>
    <p:sldId id="4421" r:id="rId14"/>
    <p:sldId id="4429" r:id="rId15"/>
    <p:sldId id="4430" r:id="rId16"/>
    <p:sldId id="4487" r:id="rId17"/>
    <p:sldId id="4488" r:id="rId18"/>
    <p:sldId id="4491" r:id="rId19"/>
    <p:sldId id="4510" r:id="rId20"/>
    <p:sldId id="4492" r:id="rId21"/>
    <p:sldId id="4493" r:id="rId22"/>
    <p:sldId id="4494" r:id="rId23"/>
    <p:sldId id="4495" r:id="rId24"/>
    <p:sldId id="4496" r:id="rId25"/>
    <p:sldId id="4497" r:id="rId26"/>
    <p:sldId id="4498" r:id="rId27"/>
    <p:sldId id="4499" r:id="rId28"/>
    <p:sldId id="4500" r:id="rId29"/>
    <p:sldId id="4501" r:id="rId30"/>
    <p:sldId id="4503" r:id="rId31"/>
    <p:sldId id="4504" r:id="rId32"/>
    <p:sldId id="4511" r:id="rId33"/>
    <p:sldId id="4506" r:id="rId34"/>
    <p:sldId id="4507" r:id="rId35"/>
    <p:sldId id="4508" r:id="rId36"/>
    <p:sldId id="4454" r:id="rId37"/>
    <p:sldId id="267" r:id="rId38"/>
    <p:sldId id="268" r:id="rId39"/>
    <p:sldId id="4486" r:id="rId40"/>
    <p:sldId id="4461" r:id="rId41"/>
    <p:sldId id="4462" r:id="rId42"/>
    <p:sldId id="4463" r:id="rId43"/>
    <p:sldId id="4480" r:id="rId44"/>
    <p:sldId id="4481" r:id="rId45"/>
    <p:sldId id="4482" r:id="rId46"/>
    <p:sldId id="4483" r:id="rId47"/>
    <p:sldId id="4512" r:id="rId48"/>
    <p:sldId id="4515" r:id="rId49"/>
    <p:sldId id="4485" r:id="rId50"/>
    <p:sldId id="4514" r:id="rId51"/>
    <p:sldId id="4100" r:id="rId5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7" initials="W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4C88"/>
    <a:srgbClr val="2B414D"/>
    <a:srgbClr val="FAF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523" autoAdjust="0"/>
    <p:restoredTop sz="83947"/>
  </p:normalViewPr>
  <p:slideViewPr>
    <p:cSldViewPr snapToGrid="0" snapToObjects="1">
      <p:cViewPr varScale="1">
        <p:scale>
          <a:sx n="98" d="100"/>
          <a:sy n="98" d="100"/>
        </p:scale>
        <p:origin x="256" y="18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" d="1"/>
        <a:sy n="1" d="1"/>
      </p:scale>
      <p:origin x="0" y="-4956"/>
    </p:cViewPr>
  </p:sorterViewPr>
  <p:notesViewPr>
    <p:cSldViewPr snapToGrid="0" snapToObjects="1">
      <p:cViewPr varScale="1">
        <p:scale>
          <a:sx n="63" d="100"/>
          <a:sy n="63" d="100"/>
        </p:scale>
        <p:origin x="148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/>
              <a:t>Components</a:t>
            </a:r>
            <a:r>
              <a:rPr lang="en-US" sz="2400" baseline="0" dirty="0"/>
              <a:t> of 2022Q4 GDP, $26.5 tr</a:t>
            </a:r>
            <a:endParaRPr lang="en-US" sz="2400" dirty="0"/>
          </a:p>
        </c:rich>
      </c:tx>
      <c:layout>
        <c:manualLayout>
          <c:xMode val="edge"/>
          <c:yMode val="edge"/>
          <c:x val="0.14422238503094009"/>
          <c:y val="1.944444444444444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6848640034609411"/>
          <c:y val="0.15695144356955382"/>
          <c:w val="0.81017296151841467"/>
          <c:h val="0.7980277777777777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43A6FC39-FAE9-447B-A44B-2EBBC2B933B2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, </a:t>
                    </a:r>
                  </a:p>
                  <a:p>
                    <a:r>
                      <a:rPr lang="en-US" baseline="0" dirty="0"/>
                      <a:t>18.1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7D80-4414-9BC3-AA86BEBEA2B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3AFF73D6-AC8E-4B20-8A62-43CDFB8C947F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, ,</a:t>
                    </a:r>
                  </a:p>
                  <a:p>
                    <a:r>
                      <a:rPr lang="en-US" baseline="0" dirty="0"/>
                      <a:t>4.6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7D80-4414-9BC3-AA86BEBEA2BA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8DC6919B-1693-4CC9-8454-B4907E39AA73}" type="CATEGORYNAME">
                      <a:rPr lang="en-US" smtClean="0"/>
                      <a:pPr/>
                      <a:t>[CATEGORY NAME]</a:t>
                    </a:fld>
                    <a:r>
                      <a:rPr lang="en-US" baseline="0" dirty="0"/>
                      <a:t>, </a:t>
                    </a:r>
                  </a:p>
                  <a:p>
                    <a:r>
                      <a:rPr lang="en-US" baseline="0" dirty="0"/>
                      <a:t>3.0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7D80-4414-9BC3-AA86BEBEA2BA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3A9BB86A-E22F-45C8-8BBC-1EBAD62B2664}" type="CATEGORYNAME">
                      <a:rPr lang="en-US" smtClean="0"/>
                      <a:pPr/>
                      <a:t>[CATEGORY NAME]</a:t>
                    </a:fld>
                    <a:r>
                      <a:rPr lang="en-US" baseline="0" dirty="0"/>
                      <a:t>, </a:t>
                    </a:r>
                  </a:p>
                  <a:p>
                    <a:r>
                      <a:rPr lang="en-US" baseline="0" dirty="0"/>
                      <a:t>-3,9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7D80-4414-9BC3-AA86BEBEA2BA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29F48447-BB54-410E-9955-F629085E248B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,  4,6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7D80-4414-9BC3-AA86BEBEA2BA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Consumption</c:v>
                </c:pt>
                <c:pt idx="1">
                  <c:v>Investment</c:v>
                </c:pt>
                <c:pt idx="2">
                  <c:v>Exports</c:v>
                </c:pt>
                <c:pt idx="3">
                  <c:v>Imports</c:v>
                </c:pt>
                <c:pt idx="4">
                  <c:v>Government</c:v>
                </c:pt>
              </c:strCache>
            </c:strRef>
          </c:cat>
          <c:val>
            <c:numRef>
              <c:f>Sheet1!$D$1:$D$5</c:f>
              <c:numCache>
                <c:formatCode>#,##0</c:formatCode>
                <c:ptCount val="5"/>
                <c:pt idx="0">
                  <c:v>17542.7</c:v>
                </c:pt>
                <c:pt idx="1">
                  <c:v>4579.1000000000004</c:v>
                </c:pt>
                <c:pt idx="2">
                  <c:v>3065</c:v>
                </c:pt>
                <c:pt idx="3">
                  <c:v>-3955.8</c:v>
                </c:pt>
                <c:pt idx="4">
                  <c:v>4493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9ED-4F53-87A5-CE37C7EEDC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51561376"/>
        <c:axId val="1851562208"/>
      </c:barChart>
      <c:catAx>
        <c:axId val="1851561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51562208"/>
        <c:crosses val="autoZero"/>
        <c:auto val="1"/>
        <c:lblAlgn val="ctr"/>
        <c:lblOffset val="100"/>
        <c:noMultiLvlLbl val="0"/>
      </c:catAx>
      <c:valAx>
        <c:axId val="18515622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515613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v>Durham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'Metro_zhvi_uc_sfr_tier_0.33_0.6'!$BM$1:$JX$1</c:f>
              <c:numCache>
                <c:formatCode>m/d/yyyy</c:formatCode>
                <c:ptCount val="220"/>
                <c:pt idx="0">
                  <c:v>38352</c:v>
                </c:pt>
                <c:pt idx="1">
                  <c:v>38383</c:v>
                </c:pt>
                <c:pt idx="2">
                  <c:v>38411</c:v>
                </c:pt>
                <c:pt idx="3">
                  <c:v>38442</c:v>
                </c:pt>
                <c:pt idx="4">
                  <c:v>38472</c:v>
                </c:pt>
                <c:pt idx="5">
                  <c:v>38503</c:v>
                </c:pt>
                <c:pt idx="6">
                  <c:v>38533</c:v>
                </c:pt>
                <c:pt idx="7">
                  <c:v>38564</c:v>
                </c:pt>
                <c:pt idx="8">
                  <c:v>38595</c:v>
                </c:pt>
                <c:pt idx="9">
                  <c:v>38625</c:v>
                </c:pt>
                <c:pt idx="10">
                  <c:v>38656</c:v>
                </c:pt>
                <c:pt idx="11">
                  <c:v>38686</c:v>
                </c:pt>
                <c:pt idx="12">
                  <c:v>38717</c:v>
                </c:pt>
                <c:pt idx="13">
                  <c:v>38748</c:v>
                </c:pt>
                <c:pt idx="14">
                  <c:v>38776</c:v>
                </c:pt>
                <c:pt idx="15">
                  <c:v>38807</c:v>
                </c:pt>
                <c:pt idx="16">
                  <c:v>38837</c:v>
                </c:pt>
                <c:pt idx="17">
                  <c:v>38868</c:v>
                </c:pt>
                <c:pt idx="18">
                  <c:v>38898</c:v>
                </c:pt>
                <c:pt idx="19">
                  <c:v>38929</c:v>
                </c:pt>
                <c:pt idx="20">
                  <c:v>38960</c:v>
                </c:pt>
                <c:pt idx="21">
                  <c:v>38990</c:v>
                </c:pt>
                <c:pt idx="22">
                  <c:v>39021</c:v>
                </c:pt>
                <c:pt idx="23">
                  <c:v>39051</c:v>
                </c:pt>
                <c:pt idx="24">
                  <c:v>39082</c:v>
                </c:pt>
                <c:pt idx="25">
                  <c:v>39113</c:v>
                </c:pt>
                <c:pt idx="26">
                  <c:v>39141</c:v>
                </c:pt>
                <c:pt idx="27">
                  <c:v>39172</c:v>
                </c:pt>
                <c:pt idx="28">
                  <c:v>39202</c:v>
                </c:pt>
                <c:pt idx="29">
                  <c:v>39233</c:v>
                </c:pt>
                <c:pt idx="30">
                  <c:v>39263</c:v>
                </c:pt>
                <c:pt idx="31">
                  <c:v>39294</c:v>
                </c:pt>
                <c:pt idx="32">
                  <c:v>39325</c:v>
                </c:pt>
                <c:pt idx="33">
                  <c:v>39355</c:v>
                </c:pt>
                <c:pt idx="34">
                  <c:v>39386</c:v>
                </c:pt>
                <c:pt idx="35">
                  <c:v>39416</c:v>
                </c:pt>
                <c:pt idx="36">
                  <c:v>39447</c:v>
                </c:pt>
                <c:pt idx="37">
                  <c:v>39478</c:v>
                </c:pt>
                <c:pt idx="38">
                  <c:v>39507</c:v>
                </c:pt>
                <c:pt idx="39">
                  <c:v>39538</c:v>
                </c:pt>
                <c:pt idx="40">
                  <c:v>39568</c:v>
                </c:pt>
                <c:pt idx="41">
                  <c:v>39599</c:v>
                </c:pt>
                <c:pt idx="42">
                  <c:v>39629</c:v>
                </c:pt>
                <c:pt idx="43">
                  <c:v>39660</c:v>
                </c:pt>
                <c:pt idx="44">
                  <c:v>39691</c:v>
                </c:pt>
                <c:pt idx="45">
                  <c:v>39721</c:v>
                </c:pt>
                <c:pt idx="46">
                  <c:v>39752</c:v>
                </c:pt>
                <c:pt idx="47">
                  <c:v>39782</c:v>
                </c:pt>
                <c:pt idx="48">
                  <c:v>39813</c:v>
                </c:pt>
                <c:pt idx="49">
                  <c:v>39844</c:v>
                </c:pt>
                <c:pt idx="50">
                  <c:v>39872</c:v>
                </c:pt>
                <c:pt idx="51">
                  <c:v>39903</c:v>
                </c:pt>
                <c:pt idx="52">
                  <c:v>39933</c:v>
                </c:pt>
                <c:pt idx="53">
                  <c:v>39964</c:v>
                </c:pt>
                <c:pt idx="54">
                  <c:v>39994</c:v>
                </c:pt>
                <c:pt idx="55">
                  <c:v>40025</c:v>
                </c:pt>
                <c:pt idx="56">
                  <c:v>40056</c:v>
                </c:pt>
                <c:pt idx="57">
                  <c:v>40086</c:v>
                </c:pt>
                <c:pt idx="58">
                  <c:v>40117</c:v>
                </c:pt>
                <c:pt idx="59">
                  <c:v>40147</c:v>
                </c:pt>
                <c:pt idx="60">
                  <c:v>40178</c:v>
                </c:pt>
                <c:pt idx="61">
                  <c:v>40209</c:v>
                </c:pt>
                <c:pt idx="62">
                  <c:v>40237</c:v>
                </c:pt>
                <c:pt idx="63">
                  <c:v>40268</c:v>
                </c:pt>
                <c:pt idx="64">
                  <c:v>40298</c:v>
                </c:pt>
                <c:pt idx="65">
                  <c:v>40329</c:v>
                </c:pt>
                <c:pt idx="66">
                  <c:v>40359</c:v>
                </c:pt>
                <c:pt idx="67">
                  <c:v>40390</c:v>
                </c:pt>
                <c:pt idx="68">
                  <c:v>40421</c:v>
                </c:pt>
                <c:pt idx="69">
                  <c:v>40451</c:v>
                </c:pt>
                <c:pt idx="70">
                  <c:v>40482</c:v>
                </c:pt>
                <c:pt idx="71">
                  <c:v>40512</c:v>
                </c:pt>
                <c:pt idx="72">
                  <c:v>40543</c:v>
                </c:pt>
                <c:pt idx="73">
                  <c:v>40574</c:v>
                </c:pt>
                <c:pt idx="74">
                  <c:v>40602</c:v>
                </c:pt>
                <c:pt idx="75">
                  <c:v>40633</c:v>
                </c:pt>
                <c:pt idx="76">
                  <c:v>40663</c:v>
                </c:pt>
                <c:pt idx="77">
                  <c:v>40694</c:v>
                </c:pt>
                <c:pt idx="78">
                  <c:v>40724</c:v>
                </c:pt>
                <c:pt idx="79">
                  <c:v>40755</c:v>
                </c:pt>
                <c:pt idx="80">
                  <c:v>40786</c:v>
                </c:pt>
                <c:pt idx="81">
                  <c:v>40816</c:v>
                </c:pt>
                <c:pt idx="82">
                  <c:v>40847</c:v>
                </c:pt>
                <c:pt idx="83">
                  <c:v>40877</c:v>
                </c:pt>
                <c:pt idx="84">
                  <c:v>40908</c:v>
                </c:pt>
                <c:pt idx="85">
                  <c:v>40939</c:v>
                </c:pt>
                <c:pt idx="86">
                  <c:v>40968</c:v>
                </c:pt>
                <c:pt idx="87">
                  <c:v>40999</c:v>
                </c:pt>
                <c:pt idx="88">
                  <c:v>41029</c:v>
                </c:pt>
                <c:pt idx="89">
                  <c:v>41060</c:v>
                </c:pt>
                <c:pt idx="90">
                  <c:v>41090</c:v>
                </c:pt>
                <c:pt idx="91">
                  <c:v>41121</c:v>
                </c:pt>
                <c:pt idx="92">
                  <c:v>41152</c:v>
                </c:pt>
                <c:pt idx="93">
                  <c:v>41182</c:v>
                </c:pt>
                <c:pt idx="94">
                  <c:v>41213</c:v>
                </c:pt>
                <c:pt idx="95">
                  <c:v>41243</c:v>
                </c:pt>
                <c:pt idx="96">
                  <c:v>41274</c:v>
                </c:pt>
                <c:pt idx="97">
                  <c:v>41305</c:v>
                </c:pt>
                <c:pt idx="98">
                  <c:v>41333</c:v>
                </c:pt>
                <c:pt idx="99">
                  <c:v>41364</c:v>
                </c:pt>
                <c:pt idx="100">
                  <c:v>41394</c:v>
                </c:pt>
                <c:pt idx="101">
                  <c:v>41425</c:v>
                </c:pt>
                <c:pt idx="102">
                  <c:v>41455</c:v>
                </c:pt>
                <c:pt idx="103">
                  <c:v>41486</c:v>
                </c:pt>
                <c:pt idx="104">
                  <c:v>41517</c:v>
                </c:pt>
                <c:pt idx="105">
                  <c:v>41547</c:v>
                </c:pt>
                <c:pt idx="106">
                  <c:v>41578</c:v>
                </c:pt>
                <c:pt idx="107">
                  <c:v>41608</c:v>
                </c:pt>
                <c:pt idx="108">
                  <c:v>41639</c:v>
                </c:pt>
                <c:pt idx="109">
                  <c:v>41670</c:v>
                </c:pt>
                <c:pt idx="110">
                  <c:v>41698</c:v>
                </c:pt>
                <c:pt idx="111">
                  <c:v>41729</c:v>
                </c:pt>
                <c:pt idx="112">
                  <c:v>41759</c:v>
                </c:pt>
                <c:pt idx="113">
                  <c:v>41790</c:v>
                </c:pt>
                <c:pt idx="114">
                  <c:v>41820</c:v>
                </c:pt>
                <c:pt idx="115">
                  <c:v>41851</c:v>
                </c:pt>
                <c:pt idx="116">
                  <c:v>41882</c:v>
                </c:pt>
                <c:pt idx="117">
                  <c:v>41912</c:v>
                </c:pt>
                <c:pt idx="118">
                  <c:v>41943</c:v>
                </c:pt>
                <c:pt idx="119">
                  <c:v>41973</c:v>
                </c:pt>
                <c:pt idx="120">
                  <c:v>42004</c:v>
                </c:pt>
                <c:pt idx="121">
                  <c:v>42035</c:v>
                </c:pt>
                <c:pt idx="122">
                  <c:v>42063</c:v>
                </c:pt>
                <c:pt idx="123">
                  <c:v>42094</c:v>
                </c:pt>
                <c:pt idx="124">
                  <c:v>42124</c:v>
                </c:pt>
                <c:pt idx="125">
                  <c:v>42155</c:v>
                </c:pt>
                <c:pt idx="126">
                  <c:v>42185</c:v>
                </c:pt>
                <c:pt idx="127">
                  <c:v>42216</c:v>
                </c:pt>
                <c:pt idx="128">
                  <c:v>42247</c:v>
                </c:pt>
                <c:pt idx="129">
                  <c:v>42277</c:v>
                </c:pt>
                <c:pt idx="130">
                  <c:v>42308</c:v>
                </c:pt>
                <c:pt idx="131">
                  <c:v>42338</c:v>
                </c:pt>
                <c:pt idx="132">
                  <c:v>42369</c:v>
                </c:pt>
                <c:pt idx="133">
                  <c:v>42400</c:v>
                </c:pt>
                <c:pt idx="134">
                  <c:v>42429</c:v>
                </c:pt>
                <c:pt idx="135">
                  <c:v>42460</c:v>
                </c:pt>
                <c:pt idx="136">
                  <c:v>42490</c:v>
                </c:pt>
                <c:pt idx="137">
                  <c:v>42521</c:v>
                </c:pt>
                <c:pt idx="138">
                  <c:v>42551</c:v>
                </c:pt>
                <c:pt idx="139">
                  <c:v>42582</c:v>
                </c:pt>
                <c:pt idx="140">
                  <c:v>42613</c:v>
                </c:pt>
                <c:pt idx="141">
                  <c:v>42643</c:v>
                </c:pt>
                <c:pt idx="142">
                  <c:v>42674</c:v>
                </c:pt>
                <c:pt idx="143">
                  <c:v>42704</c:v>
                </c:pt>
                <c:pt idx="144">
                  <c:v>42735</c:v>
                </c:pt>
                <c:pt idx="145">
                  <c:v>42766</c:v>
                </c:pt>
                <c:pt idx="146">
                  <c:v>42794</c:v>
                </c:pt>
                <c:pt idx="147">
                  <c:v>42825</c:v>
                </c:pt>
                <c:pt idx="148">
                  <c:v>42855</c:v>
                </c:pt>
                <c:pt idx="149">
                  <c:v>42886</c:v>
                </c:pt>
                <c:pt idx="150">
                  <c:v>42916</c:v>
                </c:pt>
                <c:pt idx="151">
                  <c:v>42947</c:v>
                </c:pt>
                <c:pt idx="152">
                  <c:v>42978</c:v>
                </c:pt>
                <c:pt idx="153">
                  <c:v>43008</c:v>
                </c:pt>
                <c:pt idx="154">
                  <c:v>43039</c:v>
                </c:pt>
                <c:pt idx="155">
                  <c:v>43069</c:v>
                </c:pt>
                <c:pt idx="156">
                  <c:v>43100</c:v>
                </c:pt>
                <c:pt idx="157">
                  <c:v>43131</c:v>
                </c:pt>
                <c:pt idx="158">
                  <c:v>43159</c:v>
                </c:pt>
                <c:pt idx="159">
                  <c:v>43190</c:v>
                </c:pt>
                <c:pt idx="160">
                  <c:v>43220</c:v>
                </c:pt>
                <c:pt idx="161">
                  <c:v>43251</c:v>
                </c:pt>
                <c:pt idx="162">
                  <c:v>43281</c:v>
                </c:pt>
                <c:pt idx="163">
                  <c:v>43312</c:v>
                </c:pt>
                <c:pt idx="164">
                  <c:v>43343</c:v>
                </c:pt>
                <c:pt idx="165">
                  <c:v>43373</c:v>
                </c:pt>
                <c:pt idx="166">
                  <c:v>43404</c:v>
                </c:pt>
                <c:pt idx="167">
                  <c:v>43434</c:v>
                </c:pt>
                <c:pt idx="168">
                  <c:v>43465</c:v>
                </c:pt>
                <c:pt idx="169">
                  <c:v>43496</c:v>
                </c:pt>
                <c:pt idx="170">
                  <c:v>43524</c:v>
                </c:pt>
                <c:pt idx="171">
                  <c:v>43555</c:v>
                </c:pt>
                <c:pt idx="172">
                  <c:v>43585</c:v>
                </c:pt>
                <c:pt idx="173">
                  <c:v>43616</c:v>
                </c:pt>
                <c:pt idx="174">
                  <c:v>43646</c:v>
                </c:pt>
                <c:pt idx="175">
                  <c:v>43677</c:v>
                </c:pt>
                <c:pt idx="176">
                  <c:v>43708</c:v>
                </c:pt>
                <c:pt idx="177">
                  <c:v>43738</c:v>
                </c:pt>
                <c:pt idx="178">
                  <c:v>43769</c:v>
                </c:pt>
                <c:pt idx="179">
                  <c:v>43799</c:v>
                </c:pt>
                <c:pt idx="180">
                  <c:v>43830</c:v>
                </c:pt>
                <c:pt idx="181">
                  <c:v>43861</c:v>
                </c:pt>
                <c:pt idx="182">
                  <c:v>43890</c:v>
                </c:pt>
                <c:pt idx="183">
                  <c:v>43921</c:v>
                </c:pt>
                <c:pt idx="184">
                  <c:v>43951</c:v>
                </c:pt>
                <c:pt idx="185">
                  <c:v>43982</c:v>
                </c:pt>
                <c:pt idx="186">
                  <c:v>44012</c:v>
                </c:pt>
                <c:pt idx="187">
                  <c:v>44043</c:v>
                </c:pt>
                <c:pt idx="188">
                  <c:v>44074</c:v>
                </c:pt>
                <c:pt idx="189">
                  <c:v>44104</c:v>
                </c:pt>
                <c:pt idx="190">
                  <c:v>44135</c:v>
                </c:pt>
                <c:pt idx="191">
                  <c:v>44165</c:v>
                </c:pt>
                <c:pt idx="192">
                  <c:v>44196</c:v>
                </c:pt>
                <c:pt idx="193">
                  <c:v>44227</c:v>
                </c:pt>
                <c:pt idx="194">
                  <c:v>44255</c:v>
                </c:pt>
                <c:pt idx="195">
                  <c:v>44286</c:v>
                </c:pt>
                <c:pt idx="196">
                  <c:v>44316</c:v>
                </c:pt>
                <c:pt idx="197">
                  <c:v>44347</c:v>
                </c:pt>
                <c:pt idx="198">
                  <c:v>44377</c:v>
                </c:pt>
                <c:pt idx="199">
                  <c:v>44408</c:v>
                </c:pt>
                <c:pt idx="200">
                  <c:v>44439</c:v>
                </c:pt>
                <c:pt idx="201">
                  <c:v>44469</c:v>
                </c:pt>
                <c:pt idx="202">
                  <c:v>44500</c:v>
                </c:pt>
                <c:pt idx="203">
                  <c:v>44530</c:v>
                </c:pt>
                <c:pt idx="204">
                  <c:v>44561</c:v>
                </c:pt>
                <c:pt idx="205">
                  <c:v>44592</c:v>
                </c:pt>
                <c:pt idx="206">
                  <c:v>44620</c:v>
                </c:pt>
                <c:pt idx="207">
                  <c:v>44651</c:v>
                </c:pt>
                <c:pt idx="208">
                  <c:v>44681</c:v>
                </c:pt>
                <c:pt idx="209">
                  <c:v>44712</c:v>
                </c:pt>
                <c:pt idx="210">
                  <c:v>44742</c:v>
                </c:pt>
                <c:pt idx="211">
                  <c:v>44773</c:v>
                </c:pt>
                <c:pt idx="212">
                  <c:v>44804</c:v>
                </c:pt>
                <c:pt idx="213">
                  <c:v>44834</c:v>
                </c:pt>
                <c:pt idx="214">
                  <c:v>44865</c:v>
                </c:pt>
                <c:pt idx="215">
                  <c:v>44895</c:v>
                </c:pt>
                <c:pt idx="216">
                  <c:v>44926</c:v>
                </c:pt>
                <c:pt idx="217">
                  <c:v>44957</c:v>
                </c:pt>
                <c:pt idx="218">
                  <c:v>44985</c:v>
                </c:pt>
                <c:pt idx="219">
                  <c:v>45016</c:v>
                </c:pt>
              </c:numCache>
            </c:numRef>
          </c:cat>
          <c:val>
            <c:numRef>
              <c:f>'Metro_zhvi_uc_sfr_tier_0.33_0.6'!$BM$94:$JX$94</c:f>
              <c:numCache>
                <c:formatCode>General</c:formatCode>
                <c:ptCount val="220"/>
                <c:pt idx="0">
                  <c:v>177299.784059178</c:v>
                </c:pt>
                <c:pt idx="1">
                  <c:v>178030.516737228</c:v>
                </c:pt>
                <c:pt idx="2">
                  <c:v>178663.92050071899</c:v>
                </c:pt>
                <c:pt idx="3">
                  <c:v>179303.95195330601</c:v>
                </c:pt>
                <c:pt idx="4">
                  <c:v>179799.78150696601</c:v>
                </c:pt>
                <c:pt idx="5">
                  <c:v>180409.69845899101</c:v>
                </c:pt>
                <c:pt idx="6">
                  <c:v>180948.183518237</c:v>
                </c:pt>
                <c:pt idx="7">
                  <c:v>181584.03923235601</c:v>
                </c:pt>
                <c:pt idx="8">
                  <c:v>182154.787067189</c:v>
                </c:pt>
                <c:pt idx="9">
                  <c:v>182765.369018978</c:v>
                </c:pt>
                <c:pt idx="10">
                  <c:v>183629.68860786399</c:v>
                </c:pt>
                <c:pt idx="11">
                  <c:v>184519.28259504601</c:v>
                </c:pt>
                <c:pt idx="12">
                  <c:v>185551.34546375801</c:v>
                </c:pt>
                <c:pt idx="13">
                  <c:v>186290.61960054701</c:v>
                </c:pt>
                <c:pt idx="14">
                  <c:v>186930.753237433</c:v>
                </c:pt>
                <c:pt idx="15">
                  <c:v>187392.66437167799</c:v>
                </c:pt>
                <c:pt idx="16">
                  <c:v>187781.54825925</c:v>
                </c:pt>
                <c:pt idx="17">
                  <c:v>188234.39655403499</c:v>
                </c:pt>
                <c:pt idx="18">
                  <c:v>188721.225191737</c:v>
                </c:pt>
                <c:pt idx="19">
                  <c:v>189290.113740295</c:v>
                </c:pt>
                <c:pt idx="20">
                  <c:v>189876.139323082</c:v>
                </c:pt>
                <c:pt idx="21">
                  <c:v>190500.64160896401</c:v>
                </c:pt>
                <c:pt idx="22">
                  <c:v>191113.067704004</c:v>
                </c:pt>
                <c:pt idx="23">
                  <c:v>191551.973994017</c:v>
                </c:pt>
                <c:pt idx="24">
                  <c:v>191980.10969688799</c:v>
                </c:pt>
                <c:pt idx="25">
                  <c:v>192458.450622623</c:v>
                </c:pt>
                <c:pt idx="26">
                  <c:v>193232.71795114799</c:v>
                </c:pt>
                <c:pt idx="27">
                  <c:v>193963.421336428</c:v>
                </c:pt>
                <c:pt idx="28">
                  <c:v>194636.94146793801</c:v>
                </c:pt>
                <c:pt idx="29">
                  <c:v>195195.776759981</c:v>
                </c:pt>
                <c:pt idx="30">
                  <c:v>195837.15057249399</c:v>
                </c:pt>
                <c:pt idx="31">
                  <c:v>196522.845144655</c:v>
                </c:pt>
                <c:pt idx="32">
                  <c:v>197199.03770018701</c:v>
                </c:pt>
                <c:pt idx="33">
                  <c:v>197822.26616711999</c:v>
                </c:pt>
                <c:pt idx="34">
                  <c:v>198391.81893416701</c:v>
                </c:pt>
                <c:pt idx="35">
                  <c:v>198760.14388415799</c:v>
                </c:pt>
                <c:pt idx="36">
                  <c:v>199037.468073275</c:v>
                </c:pt>
                <c:pt idx="37">
                  <c:v>199260.81468287099</c:v>
                </c:pt>
                <c:pt idx="38">
                  <c:v>199523.27450113199</c:v>
                </c:pt>
                <c:pt idx="39">
                  <c:v>199749.677699272</c:v>
                </c:pt>
                <c:pt idx="40">
                  <c:v>199769.97026169999</c:v>
                </c:pt>
                <c:pt idx="41">
                  <c:v>199548.33461354699</c:v>
                </c:pt>
                <c:pt idx="42">
                  <c:v>199153.70696159801</c:v>
                </c:pt>
                <c:pt idx="43">
                  <c:v>198618.44258945499</c:v>
                </c:pt>
                <c:pt idx="44">
                  <c:v>197971.508338593</c:v>
                </c:pt>
                <c:pt idx="45">
                  <c:v>197237.52681889501</c:v>
                </c:pt>
                <c:pt idx="46">
                  <c:v>196551.42236109299</c:v>
                </c:pt>
                <c:pt idx="47">
                  <c:v>195866.00053414499</c:v>
                </c:pt>
                <c:pt idx="48">
                  <c:v>194973.551876874</c:v>
                </c:pt>
                <c:pt idx="49">
                  <c:v>194158.71702066</c:v>
                </c:pt>
                <c:pt idx="50">
                  <c:v>193469.862332624</c:v>
                </c:pt>
                <c:pt idx="51">
                  <c:v>192831.967193316</c:v>
                </c:pt>
                <c:pt idx="52">
                  <c:v>191889.514841583</c:v>
                </c:pt>
                <c:pt idx="53">
                  <c:v>191015.50065921</c:v>
                </c:pt>
                <c:pt idx="54">
                  <c:v>190269.07686432399</c:v>
                </c:pt>
                <c:pt idx="55">
                  <c:v>189843.29376717101</c:v>
                </c:pt>
                <c:pt idx="56">
                  <c:v>189080.97603694</c:v>
                </c:pt>
                <c:pt idx="57">
                  <c:v>188491.575673332</c:v>
                </c:pt>
                <c:pt idx="58">
                  <c:v>188079.23528500399</c:v>
                </c:pt>
                <c:pt idx="59">
                  <c:v>188026.35494863699</c:v>
                </c:pt>
                <c:pt idx="60">
                  <c:v>187946.02607643601</c:v>
                </c:pt>
                <c:pt idx="61">
                  <c:v>187853.75136604399</c:v>
                </c:pt>
                <c:pt idx="62">
                  <c:v>187927.857576857</c:v>
                </c:pt>
                <c:pt idx="63">
                  <c:v>188377.297106546</c:v>
                </c:pt>
                <c:pt idx="64">
                  <c:v>188970.17845262299</c:v>
                </c:pt>
                <c:pt idx="65">
                  <c:v>189297.698672356</c:v>
                </c:pt>
                <c:pt idx="66">
                  <c:v>189127.94530174599</c:v>
                </c:pt>
                <c:pt idx="67">
                  <c:v>188400.976087997</c:v>
                </c:pt>
                <c:pt idx="68">
                  <c:v>187628.60432944199</c:v>
                </c:pt>
                <c:pt idx="69">
                  <c:v>186978.348326726</c:v>
                </c:pt>
                <c:pt idx="70">
                  <c:v>186357.16801341201</c:v>
                </c:pt>
                <c:pt idx="71">
                  <c:v>185856.59239862699</c:v>
                </c:pt>
                <c:pt idx="72">
                  <c:v>185215.17395734799</c:v>
                </c:pt>
                <c:pt idx="73">
                  <c:v>184729.79558009101</c:v>
                </c:pt>
                <c:pt idx="74">
                  <c:v>184132.995086685</c:v>
                </c:pt>
                <c:pt idx="75">
                  <c:v>183481.73465755599</c:v>
                </c:pt>
                <c:pt idx="76">
                  <c:v>182673.19983010399</c:v>
                </c:pt>
                <c:pt idx="77">
                  <c:v>181669.73112912901</c:v>
                </c:pt>
                <c:pt idx="78">
                  <c:v>180542.30757985901</c:v>
                </c:pt>
                <c:pt idx="79">
                  <c:v>179417.188916168</c:v>
                </c:pt>
                <c:pt idx="80">
                  <c:v>178302.82232112801</c:v>
                </c:pt>
                <c:pt idx="81">
                  <c:v>177249.80371250201</c:v>
                </c:pt>
                <c:pt idx="82">
                  <c:v>176082.843055915</c:v>
                </c:pt>
                <c:pt idx="83">
                  <c:v>175025.485123436</c:v>
                </c:pt>
                <c:pt idx="84">
                  <c:v>174122.413416528</c:v>
                </c:pt>
                <c:pt idx="85">
                  <c:v>173491.792408643</c:v>
                </c:pt>
                <c:pt idx="86">
                  <c:v>172821.18785146001</c:v>
                </c:pt>
                <c:pt idx="87">
                  <c:v>172234.05021972599</c:v>
                </c:pt>
                <c:pt idx="88">
                  <c:v>171697.848014727</c:v>
                </c:pt>
                <c:pt idx="89">
                  <c:v>171381.602234727</c:v>
                </c:pt>
                <c:pt idx="90">
                  <c:v>171199.35329607499</c:v>
                </c:pt>
                <c:pt idx="91">
                  <c:v>171129.860378657</c:v>
                </c:pt>
                <c:pt idx="92">
                  <c:v>171005.64078617099</c:v>
                </c:pt>
                <c:pt idx="93">
                  <c:v>171003.496848076</c:v>
                </c:pt>
                <c:pt idx="94">
                  <c:v>170983.99789599</c:v>
                </c:pt>
                <c:pt idx="95">
                  <c:v>171076.70583045101</c:v>
                </c:pt>
                <c:pt idx="96">
                  <c:v>171119.55415703601</c:v>
                </c:pt>
                <c:pt idx="97">
                  <c:v>171247.33878358401</c:v>
                </c:pt>
                <c:pt idx="98">
                  <c:v>171573.179985631</c:v>
                </c:pt>
                <c:pt idx="99">
                  <c:v>172149.65748817701</c:v>
                </c:pt>
                <c:pt idx="100">
                  <c:v>173008.18662534299</c:v>
                </c:pt>
                <c:pt idx="101">
                  <c:v>174105.47344289601</c:v>
                </c:pt>
                <c:pt idx="102">
                  <c:v>175250.44229921899</c:v>
                </c:pt>
                <c:pt idx="103">
                  <c:v>176219.22883494501</c:v>
                </c:pt>
                <c:pt idx="104">
                  <c:v>177059.26300908401</c:v>
                </c:pt>
                <c:pt idx="105">
                  <c:v>177846.93672795701</c:v>
                </c:pt>
                <c:pt idx="106">
                  <c:v>178832.90807619199</c:v>
                </c:pt>
                <c:pt idx="107">
                  <c:v>179659.990419182</c:v>
                </c:pt>
                <c:pt idx="108">
                  <c:v>180268.89436910499</c:v>
                </c:pt>
                <c:pt idx="109">
                  <c:v>180742.266477581</c:v>
                </c:pt>
                <c:pt idx="110">
                  <c:v>181371.17795912901</c:v>
                </c:pt>
                <c:pt idx="111">
                  <c:v>182269.82879060801</c:v>
                </c:pt>
                <c:pt idx="112">
                  <c:v>183304.01079775</c:v>
                </c:pt>
                <c:pt idx="113">
                  <c:v>184408.09204311299</c:v>
                </c:pt>
                <c:pt idx="114">
                  <c:v>185311.91334514701</c:v>
                </c:pt>
                <c:pt idx="115">
                  <c:v>186012.147474681</c:v>
                </c:pt>
                <c:pt idx="116">
                  <c:v>186501.974057049</c:v>
                </c:pt>
                <c:pt idx="117">
                  <c:v>186929.91105757601</c:v>
                </c:pt>
                <c:pt idx="118">
                  <c:v>187154.63665275599</c:v>
                </c:pt>
                <c:pt idx="119">
                  <c:v>187571.85344938401</c:v>
                </c:pt>
                <c:pt idx="120">
                  <c:v>188211.723403107</c:v>
                </c:pt>
                <c:pt idx="121">
                  <c:v>189214.63697102401</c:v>
                </c:pt>
                <c:pt idx="122">
                  <c:v>190391.712247844</c:v>
                </c:pt>
                <c:pt idx="123">
                  <c:v>191484.378696953</c:v>
                </c:pt>
                <c:pt idx="124">
                  <c:v>192460.29740403101</c:v>
                </c:pt>
                <c:pt idx="125">
                  <c:v>193240.89327731499</c:v>
                </c:pt>
                <c:pt idx="126">
                  <c:v>193888.298702928</c:v>
                </c:pt>
                <c:pt idx="127">
                  <c:v>194588.508485764</c:v>
                </c:pt>
                <c:pt idx="128">
                  <c:v>195445.41040165501</c:v>
                </c:pt>
                <c:pt idx="129">
                  <c:v>196535.55362109499</c:v>
                </c:pt>
                <c:pt idx="130">
                  <c:v>197796.56068028501</c:v>
                </c:pt>
                <c:pt idx="131">
                  <c:v>198914.46410073101</c:v>
                </c:pt>
                <c:pt idx="132">
                  <c:v>200081.292025273</c:v>
                </c:pt>
                <c:pt idx="133">
                  <c:v>201326.63403767499</c:v>
                </c:pt>
                <c:pt idx="134">
                  <c:v>202744.859206147</c:v>
                </c:pt>
                <c:pt idx="135">
                  <c:v>203812.070224467</c:v>
                </c:pt>
                <c:pt idx="136">
                  <c:v>204902.25410691401</c:v>
                </c:pt>
                <c:pt idx="137">
                  <c:v>205925.27473283399</c:v>
                </c:pt>
                <c:pt idx="138">
                  <c:v>207236.67854811499</c:v>
                </c:pt>
                <c:pt idx="139">
                  <c:v>208368.75157528001</c:v>
                </c:pt>
                <c:pt idx="140">
                  <c:v>209689.870456815</c:v>
                </c:pt>
                <c:pt idx="141">
                  <c:v>211136.48645974</c:v>
                </c:pt>
                <c:pt idx="142">
                  <c:v>212756.52517274799</c:v>
                </c:pt>
                <c:pt idx="143">
                  <c:v>214199.14871899501</c:v>
                </c:pt>
                <c:pt idx="144">
                  <c:v>215644.98408356399</c:v>
                </c:pt>
                <c:pt idx="145">
                  <c:v>216822.71134968099</c:v>
                </c:pt>
                <c:pt idx="146">
                  <c:v>218077.12585778499</c:v>
                </c:pt>
                <c:pt idx="147">
                  <c:v>219150.159761394</c:v>
                </c:pt>
                <c:pt idx="148">
                  <c:v>220530.39453284</c:v>
                </c:pt>
                <c:pt idx="149">
                  <c:v>221818.40062919</c:v>
                </c:pt>
                <c:pt idx="150">
                  <c:v>223300.135307419</c:v>
                </c:pt>
                <c:pt idx="151">
                  <c:v>224643.505549411</c:v>
                </c:pt>
                <c:pt idx="152">
                  <c:v>226090.271273516</c:v>
                </c:pt>
                <c:pt idx="153">
                  <c:v>227457.75667641201</c:v>
                </c:pt>
                <c:pt idx="154">
                  <c:v>228983.30778807099</c:v>
                </c:pt>
                <c:pt idx="155">
                  <c:v>230435.21886347601</c:v>
                </c:pt>
                <c:pt idx="156">
                  <c:v>231914.46888875199</c:v>
                </c:pt>
                <c:pt idx="157">
                  <c:v>233373.63682520701</c:v>
                </c:pt>
                <c:pt idx="158">
                  <c:v>234872.82740772699</c:v>
                </c:pt>
                <c:pt idx="159">
                  <c:v>236616.22892143801</c:v>
                </c:pt>
                <c:pt idx="160">
                  <c:v>238319.36278883001</c:v>
                </c:pt>
                <c:pt idx="161">
                  <c:v>240015.05214038401</c:v>
                </c:pt>
                <c:pt idx="162">
                  <c:v>241399.033418109</c:v>
                </c:pt>
                <c:pt idx="163">
                  <c:v>242759.972628563</c:v>
                </c:pt>
                <c:pt idx="164">
                  <c:v>244114.903614838</c:v>
                </c:pt>
                <c:pt idx="165">
                  <c:v>245473.20153393899</c:v>
                </c:pt>
                <c:pt idx="166">
                  <c:v>246687.62699776501</c:v>
                </c:pt>
                <c:pt idx="167">
                  <c:v>247859.16818052801</c:v>
                </c:pt>
                <c:pt idx="168">
                  <c:v>249045.59598908701</c:v>
                </c:pt>
                <c:pt idx="169">
                  <c:v>250144.081329648</c:v>
                </c:pt>
                <c:pt idx="170">
                  <c:v>251134.74676162601</c:v>
                </c:pt>
                <c:pt idx="171">
                  <c:v>252300.000618044</c:v>
                </c:pt>
                <c:pt idx="172">
                  <c:v>253532.150433451</c:v>
                </c:pt>
                <c:pt idx="173">
                  <c:v>254758.92136671199</c:v>
                </c:pt>
                <c:pt idx="174">
                  <c:v>255784.899154577</c:v>
                </c:pt>
                <c:pt idx="175">
                  <c:v>256734.55558386701</c:v>
                </c:pt>
                <c:pt idx="176">
                  <c:v>257845.483754919</c:v>
                </c:pt>
                <c:pt idx="177">
                  <c:v>258812.64227687</c:v>
                </c:pt>
                <c:pt idx="178">
                  <c:v>260091.40274510501</c:v>
                </c:pt>
                <c:pt idx="179">
                  <c:v>261577.30448818099</c:v>
                </c:pt>
                <c:pt idx="180">
                  <c:v>263263.01518896798</c:v>
                </c:pt>
                <c:pt idx="181">
                  <c:v>264721.107813682</c:v>
                </c:pt>
                <c:pt idx="182">
                  <c:v>266035.89429592999</c:v>
                </c:pt>
                <c:pt idx="183">
                  <c:v>267608.385394677</c:v>
                </c:pt>
                <c:pt idx="184">
                  <c:v>269144.19008648</c:v>
                </c:pt>
                <c:pt idx="185">
                  <c:v>270130.21937615599</c:v>
                </c:pt>
                <c:pt idx="186">
                  <c:v>270593.67255458102</c:v>
                </c:pt>
                <c:pt idx="187">
                  <c:v>271478.684280683</c:v>
                </c:pt>
                <c:pt idx="188">
                  <c:v>273550.91094894498</c:v>
                </c:pt>
                <c:pt idx="190">
                  <c:v>281183.65047381597</c:v>
                </c:pt>
                <c:pt idx="191">
                  <c:v>285524.46859375999</c:v>
                </c:pt>
                <c:pt idx="192">
                  <c:v>289616.301268215</c:v>
                </c:pt>
                <c:pt idx="193">
                  <c:v>293328.642199066</c:v>
                </c:pt>
                <c:pt idx="194">
                  <c:v>297379.27833268</c:v>
                </c:pt>
                <c:pt idx="195">
                  <c:v>301685.94376130198</c:v>
                </c:pt>
                <c:pt idx="196">
                  <c:v>306594.46795087901</c:v>
                </c:pt>
                <c:pt idx="197">
                  <c:v>311935.54511999199</c:v>
                </c:pt>
                <c:pt idx="198">
                  <c:v>317795.41541592998</c:v>
                </c:pt>
                <c:pt idx="199">
                  <c:v>323561.78254774999</c:v>
                </c:pt>
                <c:pt idx="200">
                  <c:v>328398.58379777602</c:v>
                </c:pt>
                <c:pt idx="201">
                  <c:v>332359.42356571503</c:v>
                </c:pt>
                <c:pt idx="202">
                  <c:v>336297.58080872102</c:v>
                </c:pt>
                <c:pt idx="203">
                  <c:v>341116.81519643799</c:v>
                </c:pt>
                <c:pt idx="204">
                  <c:v>346578.93106328201</c:v>
                </c:pt>
                <c:pt idx="205">
                  <c:v>353595.01779948297</c:v>
                </c:pt>
                <c:pt idx="206">
                  <c:v>361661.30709001498</c:v>
                </c:pt>
                <c:pt idx="207">
                  <c:v>371370.29332811799</c:v>
                </c:pt>
                <c:pt idx="208">
                  <c:v>381437.47724282998</c:v>
                </c:pt>
                <c:pt idx="209">
                  <c:v>391102.928157738</c:v>
                </c:pt>
                <c:pt idx="210">
                  <c:v>399018.22196573898</c:v>
                </c:pt>
                <c:pt idx="211">
                  <c:v>403298.41626172501</c:v>
                </c:pt>
                <c:pt idx="212">
                  <c:v>403779.21338823799</c:v>
                </c:pt>
                <c:pt idx="213">
                  <c:v>401550.87071034103</c:v>
                </c:pt>
                <c:pt idx="214">
                  <c:v>398998.87093205203</c:v>
                </c:pt>
                <c:pt idx="215">
                  <c:v>396483.85762175801</c:v>
                </c:pt>
                <c:pt idx="216">
                  <c:v>393567.73255878902</c:v>
                </c:pt>
                <c:pt idx="217">
                  <c:v>390702.14096289797</c:v>
                </c:pt>
                <c:pt idx="218">
                  <c:v>388444.24496972002</c:v>
                </c:pt>
                <c:pt idx="219">
                  <c:v>387866.39990330301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F95-412A-B24A-D12420E759CB}"/>
            </c:ext>
          </c:extLst>
        </c:ser>
        <c:ser>
          <c:idx val="1"/>
          <c:order val="1"/>
          <c:tx>
            <c:v>US Single Family Home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'Metro_zhvi_uc_sfr_tier_0.33_0.6'!$BM$1:$JX$1</c:f>
              <c:numCache>
                <c:formatCode>m/d/yyyy</c:formatCode>
                <c:ptCount val="220"/>
                <c:pt idx="0">
                  <c:v>38352</c:v>
                </c:pt>
                <c:pt idx="1">
                  <c:v>38383</c:v>
                </c:pt>
                <c:pt idx="2">
                  <c:v>38411</c:v>
                </c:pt>
                <c:pt idx="3">
                  <c:v>38442</c:v>
                </c:pt>
                <c:pt idx="4">
                  <c:v>38472</c:v>
                </c:pt>
                <c:pt idx="5">
                  <c:v>38503</c:v>
                </c:pt>
                <c:pt idx="6">
                  <c:v>38533</c:v>
                </c:pt>
                <c:pt idx="7">
                  <c:v>38564</c:v>
                </c:pt>
                <c:pt idx="8">
                  <c:v>38595</c:v>
                </c:pt>
                <c:pt idx="9">
                  <c:v>38625</c:v>
                </c:pt>
                <c:pt idx="10">
                  <c:v>38656</c:v>
                </c:pt>
                <c:pt idx="11">
                  <c:v>38686</c:v>
                </c:pt>
                <c:pt idx="12">
                  <c:v>38717</c:v>
                </c:pt>
                <c:pt idx="13">
                  <c:v>38748</c:v>
                </c:pt>
                <c:pt idx="14">
                  <c:v>38776</c:v>
                </c:pt>
                <c:pt idx="15">
                  <c:v>38807</c:v>
                </c:pt>
                <c:pt idx="16">
                  <c:v>38837</c:v>
                </c:pt>
                <c:pt idx="17">
                  <c:v>38868</c:v>
                </c:pt>
                <c:pt idx="18">
                  <c:v>38898</c:v>
                </c:pt>
                <c:pt idx="19">
                  <c:v>38929</c:v>
                </c:pt>
                <c:pt idx="20">
                  <c:v>38960</c:v>
                </c:pt>
                <c:pt idx="21">
                  <c:v>38990</c:v>
                </c:pt>
                <c:pt idx="22">
                  <c:v>39021</c:v>
                </c:pt>
                <c:pt idx="23">
                  <c:v>39051</c:v>
                </c:pt>
                <c:pt idx="24">
                  <c:v>39082</c:v>
                </c:pt>
                <c:pt idx="25">
                  <c:v>39113</c:v>
                </c:pt>
                <c:pt idx="26">
                  <c:v>39141</c:v>
                </c:pt>
                <c:pt idx="27">
                  <c:v>39172</c:v>
                </c:pt>
                <c:pt idx="28">
                  <c:v>39202</c:v>
                </c:pt>
                <c:pt idx="29">
                  <c:v>39233</c:v>
                </c:pt>
                <c:pt idx="30">
                  <c:v>39263</c:v>
                </c:pt>
                <c:pt idx="31">
                  <c:v>39294</c:v>
                </c:pt>
                <c:pt idx="32">
                  <c:v>39325</c:v>
                </c:pt>
                <c:pt idx="33">
                  <c:v>39355</c:v>
                </c:pt>
                <c:pt idx="34">
                  <c:v>39386</c:v>
                </c:pt>
                <c:pt idx="35">
                  <c:v>39416</c:v>
                </c:pt>
                <c:pt idx="36">
                  <c:v>39447</c:v>
                </c:pt>
                <c:pt idx="37">
                  <c:v>39478</c:v>
                </c:pt>
                <c:pt idx="38">
                  <c:v>39507</c:v>
                </c:pt>
                <c:pt idx="39">
                  <c:v>39538</c:v>
                </c:pt>
                <c:pt idx="40">
                  <c:v>39568</c:v>
                </c:pt>
                <c:pt idx="41">
                  <c:v>39599</c:v>
                </c:pt>
                <c:pt idx="42">
                  <c:v>39629</c:v>
                </c:pt>
                <c:pt idx="43">
                  <c:v>39660</c:v>
                </c:pt>
                <c:pt idx="44">
                  <c:v>39691</c:v>
                </c:pt>
                <c:pt idx="45">
                  <c:v>39721</c:v>
                </c:pt>
                <c:pt idx="46">
                  <c:v>39752</c:v>
                </c:pt>
                <c:pt idx="47">
                  <c:v>39782</c:v>
                </c:pt>
                <c:pt idx="48">
                  <c:v>39813</c:v>
                </c:pt>
                <c:pt idx="49">
                  <c:v>39844</c:v>
                </c:pt>
                <c:pt idx="50">
                  <c:v>39872</c:v>
                </c:pt>
                <c:pt idx="51">
                  <c:v>39903</c:v>
                </c:pt>
                <c:pt idx="52">
                  <c:v>39933</c:v>
                </c:pt>
                <c:pt idx="53">
                  <c:v>39964</c:v>
                </c:pt>
                <c:pt idx="54">
                  <c:v>39994</c:v>
                </c:pt>
                <c:pt idx="55">
                  <c:v>40025</c:v>
                </c:pt>
                <c:pt idx="56">
                  <c:v>40056</c:v>
                </c:pt>
                <c:pt idx="57">
                  <c:v>40086</c:v>
                </c:pt>
                <c:pt idx="58">
                  <c:v>40117</c:v>
                </c:pt>
                <c:pt idx="59">
                  <c:v>40147</c:v>
                </c:pt>
                <c:pt idx="60">
                  <c:v>40178</c:v>
                </c:pt>
                <c:pt idx="61">
                  <c:v>40209</c:v>
                </c:pt>
                <c:pt idx="62">
                  <c:v>40237</c:v>
                </c:pt>
                <c:pt idx="63">
                  <c:v>40268</c:v>
                </c:pt>
                <c:pt idx="64">
                  <c:v>40298</c:v>
                </c:pt>
                <c:pt idx="65">
                  <c:v>40329</c:v>
                </c:pt>
                <c:pt idx="66">
                  <c:v>40359</c:v>
                </c:pt>
                <c:pt idx="67">
                  <c:v>40390</c:v>
                </c:pt>
                <c:pt idx="68">
                  <c:v>40421</c:v>
                </c:pt>
                <c:pt idx="69">
                  <c:v>40451</c:v>
                </c:pt>
                <c:pt idx="70">
                  <c:v>40482</c:v>
                </c:pt>
                <c:pt idx="71">
                  <c:v>40512</c:v>
                </c:pt>
                <c:pt idx="72">
                  <c:v>40543</c:v>
                </c:pt>
                <c:pt idx="73">
                  <c:v>40574</c:v>
                </c:pt>
                <c:pt idx="74">
                  <c:v>40602</c:v>
                </c:pt>
                <c:pt idx="75">
                  <c:v>40633</c:v>
                </c:pt>
                <c:pt idx="76">
                  <c:v>40663</c:v>
                </c:pt>
                <c:pt idx="77">
                  <c:v>40694</c:v>
                </c:pt>
                <c:pt idx="78">
                  <c:v>40724</c:v>
                </c:pt>
                <c:pt idx="79">
                  <c:v>40755</c:v>
                </c:pt>
                <c:pt idx="80">
                  <c:v>40786</c:v>
                </c:pt>
                <c:pt idx="81">
                  <c:v>40816</c:v>
                </c:pt>
                <c:pt idx="82">
                  <c:v>40847</c:v>
                </c:pt>
                <c:pt idx="83">
                  <c:v>40877</c:v>
                </c:pt>
                <c:pt idx="84">
                  <c:v>40908</c:v>
                </c:pt>
                <c:pt idx="85">
                  <c:v>40939</c:v>
                </c:pt>
                <c:pt idx="86">
                  <c:v>40968</c:v>
                </c:pt>
                <c:pt idx="87">
                  <c:v>40999</c:v>
                </c:pt>
                <c:pt idx="88">
                  <c:v>41029</c:v>
                </c:pt>
                <c:pt idx="89">
                  <c:v>41060</c:v>
                </c:pt>
                <c:pt idx="90">
                  <c:v>41090</c:v>
                </c:pt>
                <c:pt idx="91">
                  <c:v>41121</c:v>
                </c:pt>
                <c:pt idx="92">
                  <c:v>41152</c:v>
                </c:pt>
                <c:pt idx="93">
                  <c:v>41182</c:v>
                </c:pt>
                <c:pt idx="94">
                  <c:v>41213</c:v>
                </c:pt>
                <c:pt idx="95">
                  <c:v>41243</c:v>
                </c:pt>
                <c:pt idx="96">
                  <c:v>41274</c:v>
                </c:pt>
                <c:pt idx="97">
                  <c:v>41305</c:v>
                </c:pt>
                <c:pt idx="98">
                  <c:v>41333</c:v>
                </c:pt>
                <c:pt idx="99">
                  <c:v>41364</c:v>
                </c:pt>
                <c:pt idx="100">
                  <c:v>41394</c:v>
                </c:pt>
                <c:pt idx="101">
                  <c:v>41425</c:v>
                </c:pt>
                <c:pt idx="102">
                  <c:v>41455</c:v>
                </c:pt>
                <c:pt idx="103">
                  <c:v>41486</c:v>
                </c:pt>
                <c:pt idx="104">
                  <c:v>41517</c:v>
                </c:pt>
                <c:pt idx="105">
                  <c:v>41547</c:v>
                </c:pt>
                <c:pt idx="106">
                  <c:v>41578</c:v>
                </c:pt>
                <c:pt idx="107">
                  <c:v>41608</c:v>
                </c:pt>
                <c:pt idx="108">
                  <c:v>41639</c:v>
                </c:pt>
                <c:pt idx="109">
                  <c:v>41670</c:v>
                </c:pt>
                <c:pt idx="110">
                  <c:v>41698</c:v>
                </c:pt>
                <c:pt idx="111">
                  <c:v>41729</c:v>
                </c:pt>
                <c:pt idx="112">
                  <c:v>41759</c:v>
                </c:pt>
                <c:pt idx="113">
                  <c:v>41790</c:v>
                </c:pt>
                <c:pt idx="114">
                  <c:v>41820</c:v>
                </c:pt>
                <c:pt idx="115">
                  <c:v>41851</c:v>
                </c:pt>
                <c:pt idx="116">
                  <c:v>41882</c:v>
                </c:pt>
                <c:pt idx="117">
                  <c:v>41912</c:v>
                </c:pt>
                <c:pt idx="118">
                  <c:v>41943</c:v>
                </c:pt>
                <c:pt idx="119">
                  <c:v>41973</c:v>
                </c:pt>
                <c:pt idx="120">
                  <c:v>42004</c:v>
                </c:pt>
                <c:pt idx="121">
                  <c:v>42035</c:v>
                </c:pt>
                <c:pt idx="122">
                  <c:v>42063</c:v>
                </c:pt>
                <c:pt idx="123">
                  <c:v>42094</c:v>
                </c:pt>
                <c:pt idx="124">
                  <c:v>42124</c:v>
                </c:pt>
                <c:pt idx="125">
                  <c:v>42155</c:v>
                </c:pt>
                <c:pt idx="126">
                  <c:v>42185</c:v>
                </c:pt>
                <c:pt idx="127">
                  <c:v>42216</c:v>
                </c:pt>
                <c:pt idx="128">
                  <c:v>42247</c:v>
                </c:pt>
                <c:pt idx="129">
                  <c:v>42277</c:v>
                </c:pt>
                <c:pt idx="130">
                  <c:v>42308</c:v>
                </c:pt>
                <c:pt idx="131">
                  <c:v>42338</c:v>
                </c:pt>
                <c:pt idx="132">
                  <c:v>42369</c:v>
                </c:pt>
                <c:pt idx="133">
                  <c:v>42400</c:v>
                </c:pt>
                <c:pt idx="134">
                  <c:v>42429</c:v>
                </c:pt>
                <c:pt idx="135">
                  <c:v>42460</c:v>
                </c:pt>
                <c:pt idx="136">
                  <c:v>42490</c:v>
                </c:pt>
                <c:pt idx="137">
                  <c:v>42521</c:v>
                </c:pt>
                <c:pt idx="138">
                  <c:v>42551</c:v>
                </c:pt>
                <c:pt idx="139">
                  <c:v>42582</c:v>
                </c:pt>
                <c:pt idx="140">
                  <c:v>42613</c:v>
                </c:pt>
                <c:pt idx="141">
                  <c:v>42643</c:v>
                </c:pt>
                <c:pt idx="142">
                  <c:v>42674</c:v>
                </c:pt>
                <c:pt idx="143">
                  <c:v>42704</c:v>
                </c:pt>
                <c:pt idx="144">
                  <c:v>42735</c:v>
                </c:pt>
                <c:pt idx="145">
                  <c:v>42766</c:v>
                </c:pt>
                <c:pt idx="146">
                  <c:v>42794</c:v>
                </c:pt>
                <c:pt idx="147">
                  <c:v>42825</c:v>
                </c:pt>
                <c:pt idx="148">
                  <c:v>42855</c:v>
                </c:pt>
                <c:pt idx="149">
                  <c:v>42886</c:v>
                </c:pt>
                <c:pt idx="150">
                  <c:v>42916</c:v>
                </c:pt>
                <c:pt idx="151">
                  <c:v>42947</c:v>
                </c:pt>
                <c:pt idx="152">
                  <c:v>42978</c:v>
                </c:pt>
                <c:pt idx="153">
                  <c:v>43008</c:v>
                </c:pt>
                <c:pt idx="154">
                  <c:v>43039</c:v>
                </c:pt>
                <c:pt idx="155">
                  <c:v>43069</c:v>
                </c:pt>
                <c:pt idx="156">
                  <c:v>43100</c:v>
                </c:pt>
                <c:pt idx="157">
                  <c:v>43131</c:v>
                </c:pt>
                <c:pt idx="158">
                  <c:v>43159</c:v>
                </c:pt>
                <c:pt idx="159">
                  <c:v>43190</c:v>
                </c:pt>
                <c:pt idx="160">
                  <c:v>43220</c:v>
                </c:pt>
                <c:pt idx="161">
                  <c:v>43251</c:v>
                </c:pt>
                <c:pt idx="162">
                  <c:v>43281</c:v>
                </c:pt>
                <c:pt idx="163">
                  <c:v>43312</c:v>
                </c:pt>
                <c:pt idx="164">
                  <c:v>43343</c:v>
                </c:pt>
                <c:pt idx="165">
                  <c:v>43373</c:v>
                </c:pt>
                <c:pt idx="166">
                  <c:v>43404</c:v>
                </c:pt>
                <c:pt idx="167">
                  <c:v>43434</c:v>
                </c:pt>
                <c:pt idx="168">
                  <c:v>43465</c:v>
                </c:pt>
                <c:pt idx="169">
                  <c:v>43496</c:v>
                </c:pt>
                <c:pt idx="170">
                  <c:v>43524</c:v>
                </c:pt>
                <c:pt idx="171">
                  <c:v>43555</c:v>
                </c:pt>
                <c:pt idx="172">
                  <c:v>43585</c:v>
                </c:pt>
                <c:pt idx="173">
                  <c:v>43616</c:v>
                </c:pt>
                <c:pt idx="174">
                  <c:v>43646</c:v>
                </c:pt>
                <c:pt idx="175">
                  <c:v>43677</c:v>
                </c:pt>
                <c:pt idx="176">
                  <c:v>43708</c:v>
                </c:pt>
                <c:pt idx="177">
                  <c:v>43738</c:v>
                </c:pt>
                <c:pt idx="178">
                  <c:v>43769</c:v>
                </c:pt>
                <c:pt idx="179">
                  <c:v>43799</c:v>
                </c:pt>
                <c:pt idx="180">
                  <c:v>43830</c:v>
                </c:pt>
                <c:pt idx="181">
                  <c:v>43861</c:v>
                </c:pt>
                <c:pt idx="182">
                  <c:v>43890</c:v>
                </c:pt>
                <c:pt idx="183">
                  <c:v>43921</c:v>
                </c:pt>
                <c:pt idx="184">
                  <c:v>43951</c:v>
                </c:pt>
                <c:pt idx="185">
                  <c:v>43982</c:v>
                </c:pt>
                <c:pt idx="186">
                  <c:v>44012</c:v>
                </c:pt>
                <c:pt idx="187">
                  <c:v>44043</c:v>
                </c:pt>
                <c:pt idx="188">
                  <c:v>44074</c:v>
                </c:pt>
                <c:pt idx="189">
                  <c:v>44104</c:v>
                </c:pt>
                <c:pt idx="190">
                  <c:v>44135</c:v>
                </c:pt>
                <c:pt idx="191">
                  <c:v>44165</c:v>
                </c:pt>
                <c:pt idx="192">
                  <c:v>44196</c:v>
                </c:pt>
                <c:pt idx="193">
                  <c:v>44227</c:v>
                </c:pt>
                <c:pt idx="194">
                  <c:v>44255</c:v>
                </c:pt>
                <c:pt idx="195">
                  <c:v>44286</c:v>
                </c:pt>
                <c:pt idx="196">
                  <c:v>44316</c:v>
                </c:pt>
                <c:pt idx="197">
                  <c:v>44347</c:v>
                </c:pt>
                <c:pt idx="198">
                  <c:v>44377</c:v>
                </c:pt>
                <c:pt idx="199">
                  <c:v>44408</c:v>
                </c:pt>
                <c:pt idx="200">
                  <c:v>44439</c:v>
                </c:pt>
                <c:pt idx="201">
                  <c:v>44469</c:v>
                </c:pt>
                <c:pt idx="202">
                  <c:v>44500</c:v>
                </c:pt>
                <c:pt idx="203">
                  <c:v>44530</c:v>
                </c:pt>
                <c:pt idx="204">
                  <c:v>44561</c:v>
                </c:pt>
                <c:pt idx="205">
                  <c:v>44592</c:v>
                </c:pt>
                <c:pt idx="206">
                  <c:v>44620</c:v>
                </c:pt>
                <c:pt idx="207">
                  <c:v>44651</c:v>
                </c:pt>
                <c:pt idx="208">
                  <c:v>44681</c:v>
                </c:pt>
                <c:pt idx="209">
                  <c:v>44712</c:v>
                </c:pt>
                <c:pt idx="210">
                  <c:v>44742</c:v>
                </c:pt>
                <c:pt idx="211">
                  <c:v>44773</c:v>
                </c:pt>
                <c:pt idx="212">
                  <c:v>44804</c:v>
                </c:pt>
                <c:pt idx="213">
                  <c:v>44834</c:v>
                </c:pt>
                <c:pt idx="214">
                  <c:v>44865</c:v>
                </c:pt>
                <c:pt idx="215">
                  <c:v>44895</c:v>
                </c:pt>
                <c:pt idx="216">
                  <c:v>44926</c:v>
                </c:pt>
                <c:pt idx="217">
                  <c:v>44957</c:v>
                </c:pt>
                <c:pt idx="218">
                  <c:v>44985</c:v>
                </c:pt>
                <c:pt idx="219">
                  <c:v>45016</c:v>
                </c:pt>
              </c:numCache>
            </c:numRef>
          </c:cat>
          <c:val>
            <c:numRef>
              <c:f>'Metro_zhvi_uc_sfr_tier_0.33_0.6'!$BM$2:$JX$2</c:f>
              <c:numCache>
                <c:formatCode>General</c:formatCode>
                <c:ptCount val="220"/>
                <c:pt idx="0">
                  <c:v>163485.15396553901</c:v>
                </c:pt>
                <c:pt idx="1">
                  <c:v>164799.85004700799</c:v>
                </c:pt>
                <c:pt idx="2">
                  <c:v>166135.754093745</c:v>
                </c:pt>
                <c:pt idx="3">
                  <c:v>167508.38652384601</c:v>
                </c:pt>
                <c:pt idx="4">
                  <c:v>169050.85656933201</c:v>
                </c:pt>
                <c:pt idx="5">
                  <c:v>170688.479766751</c:v>
                </c:pt>
                <c:pt idx="6">
                  <c:v>172408.38023840199</c:v>
                </c:pt>
                <c:pt idx="7">
                  <c:v>174139.919894911</c:v>
                </c:pt>
                <c:pt idx="8">
                  <c:v>175891.226315846</c:v>
                </c:pt>
                <c:pt idx="9">
                  <c:v>177612.594115143</c:v>
                </c:pt>
                <c:pt idx="10">
                  <c:v>179245.26227956999</c:v>
                </c:pt>
                <c:pt idx="11">
                  <c:v>180741.97065423799</c:v>
                </c:pt>
                <c:pt idx="12">
                  <c:v>182096.81968548501</c:v>
                </c:pt>
                <c:pt idx="13">
                  <c:v>183256.29735054899</c:v>
                </c:pt>
                <c:pt idx="14">
                  <c:v>184334.73104859001</c:v>
                </c:pt>
                <c:pt idx="15">
                  <c:v>185419.72127786401</c:v>
                </c:pt>
                <c:pt idx="16">
                  <c:v>186582.720142217</c:v>
                </c:pt>
                <c:pt idx="17">
                  <c:v>187731.739315596</c:v>
                </c:pt>
                <c:pt idx="18">
                  <c:v>188751.683852827</c:v>
                </c:pt>
                <c:pt idx="19">
                  <c:v>189562.95889486201</c:v>
                </c:pt>
                <c:pt idx="20">
                  <c:v>190199.94526079</c:v>
                </c:pt>
                <c:pt idx="21">
                  <c:v>190632.94531625099</c:v>
                </c:pt>
                <c:pt idx="22">
                  <c:v>190955.25702207099</c:v>
                </c:pt>
                <c:pt idx="23">
                  <c:v>191138.88391331499</c:v>
                </c:pt>
                <c:pt idx="24">
                  <c:v>191263.878090857</c:v>
                </c:pt>
                <c:pt idx="25">
                  <c:v>191330.26955909099</c:v>
                </c:pt>
                <c:pt idx="26">
                  <c:v>191397.93625572999</c:v>
                </c:pt>
                <c:pt idx="27">
                  <c:v>191458.63470446499</c:v>
                </c:pt>
                <c:pt idx="28">
                  <c:v>191524.840931404</c:v>
                </c:pt>
                <c:pt idx="29">
                  <c:v>191487.794453665</c:v>
                </c:pt>
                <c:pt idx="30">
                  <c:v>191297.39642698201</c:v>
                </c:pt>
                <c:pt idx="31">
                  <c:v>190901.238569054</c:v>
                </c:pt>
                <c:pt idx="32">
                  <c:v>190424.05341434601</c:v>
                </c:pt>
                <c:pt idx="33">
                  <c:v>189844.880250738</c:v>
                </c:pt>
                <c:pt idx="34">
                  <c:v>189217.48574017701</c:v>
                </c:pt>
                <c:pt idx="35">
                  <c:v>188455.64853667299</c:v>
                </c:pt>
                <c:pt idx="36">
                  <c:v>187644.82584787201</c:v>
                </c:pt>
                <c:pt idx="37">
                  <c:v>186706.00754095599</c:v>
                </c:pt>
                <c:pt idx="38">
                  <c:v>185670.714645787</c:v>
                </c:pt>
                <c:pt idx="39">
                  <c:v>184504.56950248699</c:v>
                </c:pt>
                <c:pt idx="40">
                  <c:v>183245.91660396301</c:v>
                </c:pt>
                <c:pt idx="41">
                  <c:v>181930.325157983</c:v>
                </c:pt>
                <c:pt idx="42">
                  <c:v>180539.562521265</c:v>
                </c:pt>
                <c:pt idx="43">
                  <c:v>179050.81761687499</c:v>
                </c:pt>
                <c:pt idx="44">
                  <c:v>177391.33657772699</c:v>
                </c:pt>
                <c:pt idx="45">
                  <c:v>175709.96218013301</c:v>
                </c:pt>
                <c:pt idx="46">
                  <c:v>174069.52038862399</c:v>
                </c:pt>
                <c:pt idx="47">
                  <c:v>172461.014920285</c:v>
                </c:pt>
                <c:pt idx="48">
                  <c:v>170864.01314509101</c:v>
                </c:pt>
                <c:pt idx="49">
                  <c:v>169301.64133614901</c:v>
                </c:pt>
                <c:pt idx="50">
                  <c:v>167969.90375853301</c:v>
                </c:pt>
                <c:pt idx="51">
                  <c:v>166750.48864962001</c:v>
                </c:pt>
                <c:pt idx="52">
                  <c:v>165604.07885522599</c:v>
                </c:pt>
                <c:pt idx="53">
                  <c:v>164444.603456888</c:v>
                </c:pt>
                <c:pt idx="54">
                  <c:v>163351.81631838999</c:v>
                </c:pt>
                <c:pt idx="55">
                  <c:v>162364.396753693</c:v>
                </c:pt>
                <c:pt idx="56">
                  <c:v>161452.31146381801</c:v>
                </c:pt>
                <c:pt idx="57">
                  <c:v>160614.16169272701</c:v>
                </c:pt>
                <c:pt idx="58">
                  <c:v>159927.86548784099</c:v>
                </c:pt>
                <c:pt idx="59">
                  <c:v>159543.894906106</c:v>
                </c:pt>
                <c:pt idx="60">
                  <c:v>159374.58703016501</c:v>
                </c:pt>
                <c:pt idx="61">
                  <c:v>159323.99440928799</c:v>
                </c:pt>
                <c:pt idx="62">
                  <c:v>159268.208668059</c:v>
                </c:pt>
                <c:pt idx="63">
                  <c:v>159278.42771333299</c:v>
                </c:pt>
                <c:pt idx="64">
                  <c:v>159388.37041625299</c:v>
                </c:pt>
                <c:pt idx="65">
                  <c:v>159464.00325777201</c:v>
                </c:pt>
                <c:pt idx="66">
                  <c:v>159358.24118727699</c:v>
                </c:pt>
                <c:pt idx="67">
                  <c:v>158891.565768014</c:v>
                </c:pt>
                <c:pt idx="68">
                  <c:v>158186.09882878899</c:v>
                </c:pt>
                <c:pt idx="69">
                  <c:v>157300.83817491899</c:v>
                </c:pt>
                <c:pt idx="70">
                  <c:v>156381.94043947701</c:v>
                </c:pt>
                <c:pt idx="71">
                  <c:v>155445.94763270699</c:v>
                </c:pt>
                <c:pt idx="72">
                  <c:v>154568.68050379699</c:v>
                </c:pt>
                <c:pt idx="73">
                  <c:v>153753.79500901001</c:v>
                </c:pt>
                <c:pt idx="74">
                  <c:v>152995.18590444399</c:v>
                </c:pt>
                <c:pt idx="75">
                  <c:v>152276.34282818201</c:v>
                </c:pt>
                <c:pt idx="76">
                  <c:v>151525.219788452</c:v>
                </c:pt>
                <c:pt idx="77">
                  <c:v>150742.46762529001</c:v>
                </c:pt>
                <c:pt idx="78">
                  <c:v>149975.20387624</c:v>
                </c:pt>
                <c:pt idx="79">
                  <c:v>149334.750115156</c:v>
                </c:pt>
                <c:pt idx="80">
                  <c:v>148798.54488195499</c:v>
                </c:pt>
                <c:pt idx="81">
                  <c:v>148342.21743861999</c:v>
                </c:pt>
                <c:pt idx="82">
                  <c:v>147888.373483181</c:v>
                </c:pt>
                <c:pt idx="83">
                  <c:v>147497.189372872</c:v>
                </c:pt>
                <c:pt idx="84">
                  <c:v>147155.875018372</c:v>
                </c:pt>
                <c:pt idx="85">
                  <c:v>146948.15598461</c:v>
                </c:pt>
                <c:pt idx="86">
                  <c:v>146941.46654540399</c:v>
                </c:pt>
                <c:pt idx="87">
                  <c:v>147164.945094291</c:v>
                </c:pt>
                <c:pt idx="88">
                  <c:v>147544.091070858</c:v>
                </c:pt>
                <c:pt idx="89">
                  <c:v>148001.83642707</c:v>
                </c:pt>
                <c:pt idx="90">
                  <c:v>148534.86302532299</c:v>
                </c:pt>
                <c:pt idx="91">
                  <c:v>149107.08109651701</c:v>
                </c:pt>
                <c:pt idx="92">
                  <c:v>149600.079673498</c:v>
                </c:pt>
                <c:pt idx="93">
                  <c:v>150153.11346088001</c:v>
                </c:pt>
                <c:pt idx="94">
                  <c:v>150749.80913303199</c:v>
                </c:pt>
                <c:pt idx="95">
                  <c:v>151462.125275734</c:v>
                </c:pt>
                <c:pt idx="96">
                  <c:v>152217.217014211</c:v>
                </c:pt>
                <c:pt idx="97">
                  <c:v>153048.42290360099</c:v>
                </c:pt>
                <c:pt idx="98">
                  <c:v>153918.822245449</c:v>
                </c:pt>
                <c:pt idx="99">
                  <c:v>154802.53868077</c:v>
                </c:pt>
                <c:pt idx="100">
                  <c:v>155781.64790944901</c:v>
                </c:pt>
                <c:pt idx="101">
                  <c:v>156936.64928165299</c:v>
                </c:pt>
                <c:pt idx="102">
                  <c:v>158232.044338596</c:v>
                </c:pt>
                <c:pt idx="103">
                  <c:v>159412.08401055299</c:v>
                </c:pt>
                <c:pt idx="104">
                  <c:v>160571.36573004699</c:v>
                </c:pt>
                <c:pt idx="105">
                  <c:v>161624.42608352</c:v>
                </c:pt>
                <c:pt idx="106">
                  <c:v>162804.28249449399</c:v>
                </c:pt>
                <c:pt idx="107">
                  <c:v>163783.12680378501</c:v>
                </c:pt>
                <c:pt idx="108">
                  <c:v>164692.17050995</c:v>
                </c:pt>
                <c:pt idx="109">
                  <c:v>165503.33939805999</c:v>
                </c:pt>
                <c:pt idx="110">
                  <c:v>166362.738296614</c:v>
                </c:pt>
                <c:pt idx="111">
                  <c:v>167242.772850821</c:v>
                </c:pt>
                <c:pt idx="112">
                  <c:v>168105.37417129599</c:v>
                </c:pt>
                <c:pt idx="113">
                  <c:v>169079.75577426699</c:v>
                </c:pt>
                <c:pt idx="114">
                  <c:v>169937.53946203401</c:v>
                </c:pt>
                <c:pt idx="115">
                  <c:v>170775.78846819801</c:v>
                </c:pt>
                <c:pt idx="116">
                  <c:v>171423.53401318099</c:v>
                </c:pt>
                <c:pt idx="117">
                  <c:v>172036.657169485</c:v>
                </c:pt>
                <c:pt idx="118">
                  <c:v>172469.500669047</c:v>
                </c:pt>
                <c:pt idx="119">
                  <c:v>173028.06582877401</c:v>
                </c:pt>
                <c:pt idx="120">
                  <c:v>173704.73556039299</c:v>
                </c:pt>
                <c:pt idx="121">
                  <c:v>174525.78247658699</c:v>
                </c:pt>
                <c:pt idx="122">
                  <c:v>175352.773175407</c:v>
                </c:pt>
                <c:pt idx="123">
                  <c:v>176188.22262356701</c:v>
                </c:pt>
                <c:pt idx="124">
                  <c:v>177099.94334804401</c:v>
                </c:pt>
                <c:pt idx="125">
                  <c:v>178096.18500431199</c:v>
                </c:pt>
                <c:pt idx="126">
                  <c:v>179065.53138826101</c:v>
                </c:pt>
                <c:pt idx="127">
                  <c:v>180061.104279544</c:v>
                </c:pt>
                <c:pt idx="128">
                  <c:v>181105.111426093</c:v>
                </c:pt>
                <c:pt idx="129">
                  <c:v>182266.603941879</c:v>
                </c:pt>
                <c:pt idx="130">
                  <c:v>183491.840218028</c:v>
                </c:pt>
                <c:pt idx="131">
                  <c:v>184602.574439599</c:v>
                </c:pt>
                <c:pt idx="132">
                  <c:v>185699.08146621901</c:v>
                </c:pt>
                <c:pt idx="133">
                  <c:v>186873.72218041299</c:v>
                </c:pt>
                <c:pt idx="134">
                  <c:v>188038.35043695499</c:v>
                </c:pt>
                <c:pt idx="135">
                  <c:v>188912.55721086799</c:v>
                </c:pt>
                <c:pt idx="136">
                  <c:v>189699.86475616001</c:v>
                </c:pt>
                <c:pt idx="137">
                  <c:v>190495.59579229201</c:v>
                </c:pt>
                <c:pt idx="138">
                  <c:v>191440.83733175599</c:v>
                </c:pt>
                <c:pt idx="139">
                  <c:v>192186.873203836</c:v>
                </c:pt>
                <c:pt idx="140">
                  <c:v>192895.02243474501</c:v>
                </c:pt>
                <c:pt idx="141">
                  <c:v>193667.82621418699</c:v>
                </c:pt>
                <c:pt idx="142">
                  <c:v>194599.94044084</c:v>
                </c:pt>
                <c:pt idx="143">
                  <c:v>195616.79830537</c:v>
                </c:pt>
                <c:pt idx="144">
                  <c:v>196698.45506195401</c:v>
                </c:pt>
                <c:pt idx="145">
                  <c:v>197796.25890180201</c:v>
                </c:pt>
                <c:pt idx="146">
                  <c:v>198947.48267061301</c:v>
                </c:pt>
                <c:pt idx="147">
                  <c:v>200133.143206423</c:v>
                </c:pt>
                <c:pt idx="148">
                  <c:v>201425.70312118501</c:v>
                </c:pt>
                <c:pt idx="149">
                  <c:v>202589.171059744</c:v>
                </c:pt>
                <c:pt idx="150">
                  <c:v>203678.20190662399</c:v>
                </c:pt>
                <c:pt idx="151">
                  <c:v>204602.47277575199</c:v>
                </c:pt>
                <c:pt idx="152">
                  <c:v>205538.035374459</c:v>
                </c:pt>
                <c:pt idx="153">
                  <c:v>206519.89738296601</c:v>
                </c:pt>
                <c:pt idx="154">
                  <c:v>207629.34544861599</c:v>
                </c:pt>
                <c:pt idx="155">
                  <c:v>208816.59049334799</c:v>
                </c:pt>
                <c:pt idx="156">
                  <c:v>210039.652475037</c:v>
                </c:pt>
                <c:pt idx="157">
                  <c:v>211258.48155376801</c:v>
                </c:pt>
                <c:pt idx="158">
                  <c:v>212446.76235317701</c:v>
                </c:pt>
                <c:pt idx="159">
                  <c:v>213823.656494016</c:v>
                </c:pt>
                <c:pt idx="160">
                  <c:v>215081.66429844801</c:v>
                </c:pt>
                <c:pt idx="161">
                  <c:v>216319.61364590601</c:v>
                </c:pt>
                <c:pt idx="162">
                  <c:v>217258.46503938999</c:v>
                </c:pt>
                <c:pt idx="163">
                  <c:v>218420.22510174499</c:v>
                </c:pt>
                <c:pt idx="164">
                  <c:v>219532.50907768699</c:v>
                </c:pt>
                <c:pt idx="165">
                  <c:v>220641.54686836101</c:v>
                </c:pt>
                <c:pt idx="166">
                  <c:v>221421.23169109799</c:v>
                </c:pt>
                <c:pt idx="167">
                  <c:v>222202.87608875101</c:v>
                </c:pt>
                <c:pt idx="168">
                  <c:v>223038.15158804599</c:v>
                </c:pt>
                <c:pt idx="169">
                  <c:v>224047.798872104</c:v>
                </c:pt>
                <c:pt idx="170">
                  <c:v>225212.94557700999</c:v>
                </c:pt>
                <c:pt idx="171">
                  <c:v>226443.36654928501</c:v>
                </c:pt>
                <c:pt idx="172">
                  <c:v>227547.25504201601</c:v>
                </c:pt>
                <c:pt idx="173">
                  <c:v>228391.52515754401</c:v>
                </c:pt>
                <c:pt idx="174">
                  <c:v>229155.48981315599</c:v>
                </c:pt>
                <c:pt idx="175">
                  <c:v>229873.498932277</c:v>
                </c:pt>
                <c:pt idx="176">
                  <c:v>230660.363345672</c:v>
                </c:pt>
                <c:pt idx="177">
                  <c:v>231357.14059766001</c:v>
                </c:pt>
                <c:pt idx="178">
                  <c:v>232284.862776086</c:v>
                </c:pt>
                <c:pt idx="179">
                  <c:v>233506.55539942099</c:v>
                </c:pt>
                <c:pt idx="180">
                  <c:v>234919.55547945399</c:v>
                </c:pt>
                <c:pt idx="181">
                  <c:v>236441.448362828</c:v>
                </c:pt>
                <c:pt idx="182">
                  <c:v>237954.40162324099</c:v>
                </c:pt>
                <c:pt idx="183">
                  <c:v>239553.88111860299</c:v>
                </c:pt>
                <c:pt idx="184">
                  <c:v>240954.269363367</c:v>
                </c:pt>
                <c:pt idx="185">
                  <c:v>241785.69584758999</c:v>
                </c:pt>
                <c:pt idx="186">
                  <c:v>242314.35608985901</c:v>
                </c:pt>
                <c:pt idx="187">
                  <c:v>243137.29494051301</c:v>
                </c:pt>
                <c:pt idx="188">
                  <c:v>244891.79087334001</c:v>
                </c:pt>
                <c:pt idx="189">
                  <c:v>247784.69826917001</c:v>
                </c:pt>
                <c:pt idx="190">
                  <c:v>251263.86149096899</c:v>
                </c:pt>
                <c:pt idx="191">
                  <c:v>255177.236435767</c:v>
                </c:pt>
                <c:pt idx="192">
                  <c:v>258984.52248521801</c:v>
                </c:pt>
                <c:pt idx="193">
                  <c:v>262694.17736125703</c:v>
                </c:pt>
                <c:pt idx="194">
                  <c:v>266500.14079850202</c:v>
                </c:pt>
                <c:pt idx="195">
                  <c:v>270447.43612597801</c:v>
                </c:pt>
                <c:pt idx="196">
                  <c:v>274713.653146639</c:v>
                </c:pt>
                <c:pt idx="197">
                  <c:v>279397.71391725901</c:v>
                </c:pt>
                <c:pt idx="198">
                  <c:v>284422.91215226002</c:v>
                </c:pt>
                <c:pt idx="199">
                  <c:v>288908.54840274301</c:v>
                </c:pt>
                <c:pt idx="200">
                  <c:v>292074.00112346199</c:v>
                </c:pt>
                <c:pt idx="201">
                  <c:v>293979.72362899501</c:v>
                </c:pt>
                <c:pt idx="202">
                  <c:v>295839.85446203902</c:v>
                </c:pt>
                <c:pt idx="203">
                  <c:v>298405.48702451098</c:v>
                </c:pt>
                <c:pt idx="204">
                  <c:v>301600.96454305801</c:v>
                </c:pt>
                <c:pt idx="205">
                  <c:v>306165.37538392702</c:v>
                </c:pt>
                <c:pt idx="206">
                  <c:v>311700.07532051997</c:v>
                </c:pt>
                <c:pt idx="207">
                  <c:v>318215.86379844899</c:v>
                </c:pt>
                <c:pt idx="208">
                  <c:v>324619.82922111399</c:v>
                </c:pt>
                <c:pt idx="209">
                  <c:v>330281.171883562</c:v>
                </c:pt>
                <c:pt idx="210">
                  <c:v>334975.30988620198</c:v>
                </c:pt>
                <c:pt idx="211">
                  <c:v>337463.15606935899</c:v>
                </c:pt>
                <c:pt idx="212">
                  <c:v>337922.81965223001</c:v>
                </c:pt>
                <c:pt idx="213">
                  <c:v>336778.74307652999</c:v>
                </c:pt>
                <c:pt idx="214">
                  <c:v>335672.89499885699</c:v>
                </c:pt>
                <c:pt idx="215">
                  <c:v>334746.02219176898</c:v>
                </c:pt>
                <c:pt idx="216">
                  <c:v>333613.00773785397</c:v>
                </c:pt>
                <c:pt idx="217">
                  <c:v>332892.36250383098</c:v>
                </c:pt>
                <c:pt idx="218">
                  <c:v>332786.07279553002</c:v>
                </c:pt>
                <c:pt idx="219">
                  <c:v>333909.95458869799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F95-412A-B24A-D12420E759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71779167"/>
        <c:axId val="1671780127"/>
      </c:lineChart>
      <c:dateAx>
        <c:axId val="1671779167"/>
        <c:scaling>
          <c:orientation val="minMax"/>
        </c:scaling>
        <c:delete val="0"/>
        <c:axPos val="b"/>
        <c:numFmt formatCode="m/yy;@" sourceLinked="0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71780127"/>
        <c:crosses val="autoZero"/>
        <c:auto val="1"/>
        <c:lblOffset val="100"/>
        <c:baseTimeUnit val="months"/>
      </c:dateAx>
      <c:valAx>
        <c:axId val="1671780127"/>
        <c:scaling>
          <c:orientation val="minMax"/>
          <c:max val="425000"/>
          <c:min val="125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7177916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v>CPI Shelter Price Index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'FRED Graph'!$A$46:$A$108</c:f>
              <c:numCache>
                <c:formatCode>[$-409]mmmm\-yy;@</c:formatCode>
                <c:ptCount val="63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  <c:pt idx="3">
                  <c:v>43191</c:v>
                </c:pt>
                <c:pt idx="4">
                  <c:v>43221</c:v>
                </c:pt>
                <c:pt idx="5">
                  <c:v>43252</c:v>
                </c:pt>
                <c:pt idx="6">
                  <c:v>43282</c:v>
                </c:pt>
                <c:pt idx="7">
                  <c:v>43313</c:v>
                </c:pt>
                <c:pt idx="8">
                  <c:v>43344</c:v>
                </c:pt>
                <c:pt idx="9">
                  <c:v>43374</c:v>
                </c:pt>
                <c:pt idx="10">
                  <c:v>43405</c:v>
                </c:pt>
                <c:pt idx="11">
                  <c:v>43435</c:v>
                </c:pt>
                <c:pt idx="12">
                  <c:v>43466</c:v>
                </c:pt>
                <c:pt idx="13">
                  <c:v>43497</c:v>
                </c:pt>
                <c:pt idx="14">
                  <c:v>43525</c:v>
                </c:pt>
                <c:pt idx="15">
                  <c:v>43556</c:v>
                </c:pt>
                <c:pt idx="16">
                  <c:v>43586</c:v>
                </c:pt>
                <c:pt idx="17">
                  <c:v>43617</c:v>
                </c:pt>
                <c:pt idx="18">
                  <c:v>43647</c:v>
                </c:pt>
                <c:pt idx="19">
                  <c:v>43678</c:v>
                </c:pt>
                <c:pt idx="20">
                  <c:v>43709</c:v>
                </c:pt>
                <c:pt idx="21">
                  <c:v>43739</c:v>
                </c:pt>
                <c:pt idx="22">
                  <c:v>43770</c:v>
                </c:pt>
                <c:pt idx="23">
                  <c:v>43800</c:v>
                </c:pt>
                <c:pt idx="24">
                  <c:v>43831</c:v>
                </c:pt>
                <c:pt idx="25">
                  <c:v>43862</c:v>
                </c:pt>
                <c:pt idx="26">
                  <c:v>43891</c:v>
                </c:pt>
                <c:pt idx="27">
                  <c:v>43922</c:v>
                </c:pt>
                <c:pt idx="28">
                  <c:v>43952</c:v>
                </c:pt>
                <c:pt idx="29">
                  <c:v>43983</c:v>
                </c:pt>
                <c:pt idx="30">
                  <c:v>44013</c:v>
                </c:pt>
                <c:pt idx="31">
                  <c:v>44044</c:v>
                </c:pt>
                <c:pt idx="32">
                  <c:v>44075</c:v>
                </c:pt>
                <c:pt idx="33">
                  <c:v>44105</c:v>
                </c:pt>
                <c:pt idx="34">
                  <c:v>44136</c:v>
                </c:pt>
                <c:pt idx="35">
                  <c:v>44166</c:v>
                </c:pt>
                <c:pt idx="36">
                  <c:v>44197</c:v>
                </c:pt>
                <c:pt idx="37">
                  <c:v>44228</c:v>
                </c:pt>
                <c:pt idx="38">
                  <c:v>44256</c:v>
                </c:pt>
                <c:pt idx="39">
                  <c:v>44287</c:v>
                </c:pt>
                <c:pt idx="40">
                  <c:v>44317</c:v>
                </c:pt>
                <c:pt idx="41">
                  <c:v>44348</c:v>
                </c:pt>
                <c:pt idx="42">
                  <c:v>44378</c:v>
                </c:pt>
                <c:pt idx="43">
                  <c:v>44409</c:v>
                </c:pt>
                <c:pt idx="44">
                  <c:v>44440</c:v>
                </c:pt>
                <c:pt idx="45">
                  <c:v>44470</c:v>
                </c:pt>
                <c:pt idx="46">
                  <c:v>44501</c:v>
                </c:pt>
                <c:pt idx="47">
                  <c:v>44531</c:v>
                </c:pt>
                <c:pt idx="48">
                  <c:v>44562</c:v>
                </c:pt>
                <c:pt idx="49">
                  <c:v>44593</c:v>
                </c:pt>
                <c:pt idx="50">
                  <c:v>44621</c:v>
                </c:pt>
                <c:pt idx="51">
                  <c:v>44652</c:v>
                </c:pt>
                <c:pt idx="52">
                  <c:v>44682</c:v>
                </c:pt>
                <c:pt idx="53">
                  <c:v>44713</c:v>
                </c:pt>
                <c:pt idx="54">
                  <c:v>44743</c:v>
                </c:pt>
                <c:pt idx="55">
                  <c:v>44774</c:v>
                </c:pt>
                <c:pt idx="56">
                  <c:v>44805</c:v>
                </c:pt>
                <c:pt idx="57">
                  <c:v>44835</c:v>
                </c:pt>
                <c:pt idx="58">
                  <c:v>44866</c:v>
                </c:pt>
                <c:pt idx="59">
                  <c:v>44896</c:v>
                </c:pt>
                <c:pt idx="60">
                  <c:v>44957</c:v>
                </c:pt>
                <c:pt idx="61">
                  <c:v>44980</c:v>
                </c:pt>
                <c:pt idx="62">
                  <c:v>44986</c:v>
                </c:pt>
              </c:numCache>
            </c:numRef>
          </c:cat>
          <c:val>
            <c:numRef>
              <c:f>'FRED Graph'!$D$46:$D$108</c:f>
              <c:numCache>
                <c:formatCode>0.00%</c:formatCode>
                <c:ptCount val="63"/>
                <c:pt idx="0">
                  <c:v>3.21204756117901E-2</c:v>
                </c:pt>
                <c:pt idx="1">
                  <c:v>3.1323100532010706E-2</c:v>
                </c:pt>
                <c:pt idx="2">
                  <c:v>3.3174921698100324E-2</c:v>
                </c:pt>
                <c:pt idx="3">
                  <c:v>3.3637540956445111E-2</c:v>
                </c:pt>
                <c:pt idx="4">
                  <c:v>3.4867992754527455E-2</c:v>
                </c:pt>
                <c:pt idx="5">
                  <c:v>3.3608667126491021E-2</c:v>
                </c:pt>
                <c:pt idx="6">
                  <c:v>3.4846611752375134E-2</c:v>
                </c:pt>
                <c:pt idx="7">
                  <c:v>3.3706474319513902E-2</c:v>
                </c:pt>
                <c:pt idx="8">
                  <c:v>3.283162780144866E-2</c:v>
                </c:pt>
                <c:pt idx="9">
                  <c:v>3.1953300045875377E-2</c:v>
                </c:pt>
                <c:pt idx="10">
                  <c:v>3.2674252728660091E-2</c:v>
                </c:pt>
                <c:pt idx="11">
                  <c:v>3.2291983546496983E-2</c:v>
                </c:pt>
                <c:pt idx="12">
                  <c:v>3.2318068633433006E-2</c:v>
                </c:pt>
                <c:pt idx="13">
                  <c:v>3.3736161359454009E-2</c:v>
                </c:pt>
                <c:pt idx="14">
                  <c:v>3.3694336267507508E-2</c:v>
                </c:pt>
                <c:pt idx="15">
                  <c:v>3.4381348363859976E-2</c:v>
                </c:pt>
                <c:pt idx="16">
                  <c:v>3.3419383437962358E-2</c:v>
                </c:pt>
                <c:pt idx="17">
                  <c:v>3.4989778778921954E-2</c:v>
                </c:pt>
                <c:pt idx="18">
                  <c:v>3.4686040207889013E-2</c:v>
                </c:pt>
                <c:pt idx="19">
                  <c:v>3.3507131552629854E-2</c:v>
                </c:pt>
                <c:pt idx="20">
                  <c:v>3.5108915816779662E-2</c:v>
                </c:pt>
                <c:pt idx="21">
                  <c:v>3.3615096673603295E-2</c:v>
                </c:pt>
                <c:pt idx="22">
                  <c:v>3.3249914064231945E-2</c:v>
                </c:pt>
                <c:pt idx="23">
                  <c:v>3.239011640198064E-2</c:v>
                </c:pt>
                <c:pt idx="24">
                  <c:v>3.3325452709869419E-2</c:v>
                </c:pt>
                <c:pt idx="25">
                  <c:v>3.3125595111092698E-2</c:v>
                </c:pt>
                <c:pt idx="26">
                  <c:v>3.0044212537571058E-2</c:v>
                </c:pt>
                <c:pt idx="27">
                  <c:v>2.610381437006426E-2</c:v>
                </c:pt>
                <c:pt idx="28">
                  <c:v>2.5588943103790784E-2</c:v>
                </c:pt>
                <c:pt idx="29">
                  <c:v>2.3720486990215672E-2</c:v>
                </c:pt>
                <c:pt idx="30">
                  <c:v>2.3401959000294958E-2</c:v>
                </c:pt>
                <c:pt idx="31">
                  <c:v>2.2991745268247321E-2</c:v>
                </c:pt>
                <c:pt idx="32">
                  <c:v>2.0501281135013816E-2</c:v>
                </c:pt>
                <c:pt idx="33">
                  <c:v>2.0345258538744249E-2</c:v>
                </c:pt>
                <c:pt idx="34">
                  <c:v>1.9105864210005929E-2</c:v>
                </c:pt>
                <c:pt idx="35">
                  <c:v>1.8376946131936744E-2</c:v>
                </c:pt>
                <c:pt idx="36">
                  <c:v>1.5947562879713217E-2</c:v>
                </c:pt>
                <c:pt idx="37">
                  <c:v>1.4493602409230144E-2</c:v>
                </c:pt>
                <c:pt idx="38">
                  <c:v>1.6941161970203567E-2</c:v>
                </c:pt>
                <c:pt idx="39">
                  <c:v>2.1016911540346461E-2</c:v>
                </c:pt>
                <c:pt idx="40">
                  <c:v>2.2010431659101437E-2</c:v>
                </c:pt>
                <c:pt idx="41">
                  <c:v>2.5536490575892135E-2</c:v>
                </c:pt>
                <c:pt idx="42">
                  <c:v>2.7802558607940675E-2</c:v>
                </c:pt>
                <c:pt idx="43">
                  <c:v>2.8205489264526706E-2</c:v>
                </c:pt>
                <c:pt idx="44">
                  <c:v>3.1530209059659642E-2</c:v>
                </c:pt>
                <c:pt idx="45">
                  <c:v>3.5053101967384315E-2</c:v>
                </c:pt>
                <c:pt idx="46">
                  <c:v>3.8749260160964694E-2</c:v>
                </c:pt>
                <c:pt idx="47">
                  <c:v>4.1842737844614675E-2</c:v>
                </c:pt>
                <c:pt idx="48">
                  <c:v>4.3701478729005094E-2</c:v>
                </c:pt>
                <c:pt idx="49">
                  <c:v>4.7882085919768169E-2</c:v>
                </c:pt>
                <c:pt idx="50">
                  <c:v>5.0228310502283158E-2</c:v>
                </c:pt>
                <c:pt idx="51">
                  <c:v>5.1486391847182844E-2</c:v>
                </c:pt>
                <c:pt idx="52">
                  <c:v>5.4670032889886366E-2</c:v>
                </c:pt>
                <c:pt idx="53">
                  <c:v>5.6041365220022232E-2</c:v>
                </c:pt>
                <c:pt idx="54">
                  <c:v>5.7471470074150988E-2</c:v>
                </c:pt>
                <c:pt idx="55">
                  <c:v>6.2586338303244116E-2</c:v>
                </c:pt>
                <c:pt idx="56">
                  <c:v>6.6015807979887153E-2</c:v>
                </c:pt>
                <c:pt idx="57">
                  <c:v>6.8744190164224728E-2</c:v>
                </c:pt>
                <c:pt idx="58">
                  <c:v>7.0504442323224836E-2</c:v>
                </c:pt>
                <c:pt idx="59">
                  <c:v>7.4253647324418193E-2</c:v>
                </c:pt>
                <c:pt idx="60">
                  <c:v>7.9069143585272617E-2</c:v>
                </c:pt>
                <c:pt idx="61">
                  <c:v>8.1155764323822766E-2</c:v>
                </c:pt>
                <c:pt idx="62">
                  <c:v>8.1751824817518193E-2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B78-4800-90B1-FABC82722E82}"/>
            </c:ext>
          </c:extLst>
        </c:ser>
        <c:ser>
          <c:idx val="1"/>
          <c:order val="1"/>
          <c:tx>
            <c:v>Zillow Asking Rents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'FRED Graph'!$A$46:$A$108</c:f>
              <c:numCache>
                <c:formatCode>[$-409]mmmm\-yy;@</c:formatCode>
                <c:ptCount val="63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  <c:pt idx="3">
                  <c:v>43191</c:v>
                </c:pt>
                <c:pt idx="4">
                  <c:v>43221</c:v>
                </c:pt>
                <c:pt idx="5">
                  <c:v>43252</c:v>
                </c:pt>
                <c:pt idx="6">
                  <c:v>43282</c:v>
                </c:pt>
                <c:pt idx="7">
                  <c:v>43313</c:v>
                </c:pt>
                <c:pt idx="8">
                  <c:v>43344</c:v>
                </c:pt>
                <c:pt idx="9">
                  <c:v>43374</c:v>
                </c:pt>
                <c:pt idx="10">
                  <c:v>43405</c:v>
                </c:pt>
                <c:pt idx="11">
                  <c:v>43435</c:v>
                </c:pt>
                <c:pt idx="12">
                  <c:v>43466</c:v>
                </c:pt>
                <c:pt idx="13">
                  <c:v>43497</c:v>
                </c:pt>
                <c:pt idx="14">
                  <c:v>43525</c:v>
                </c:pt>
                <c:pt idx="15">
                  <c:v>43556</c:v>
                </c:pt>
                <c:pt idx="16">
                  <c:v>43586</c:v>
                </c:pt>
                <c:pt idx="17">
                  <c:v>43617</c:v>
                </c:pt>
                <c:pt idx="18">
                  <c:v>43647</c:v>
                </c:pt>
                <c:pt idx="19">
                  <c:v>43678</c:v>
                </c:pt>
                <c:pt idx="20">
                  <c:v>43709</c:v>
                </c:pt>
                <c:pt idx="21">
                  <c:v>43739</c:v>
                </c:pt>
                <c:pt idx="22">
                  <c:v>43770</c:v>
                </c:pt>
                <c:pt idx="23">
                  <c:v>43800</c:v>
                </c:pt>
                <c:pt idx="24">
                  <c:v>43831</c:v>
                </c:pt>
                <c:pt idx="25">
                  <c:v>43862</c:v>
                </c:pt>
                <c:pt idx="26">
                  <c:v>43891</c:v>
                </c:pt>
                <c:pt idx="27">
                  <c:v>43922</c:v>
                </c:pt>
                <c:pt idx="28">
                  <c:v>43952</c:v>
                </c:pt>
                <c:pt idx="29">
                  <c:v>43983</c:v>
                </c:pt>
                <c:pt idx="30">
                  <c:v>44013</c:v>
                </c:pt>
                <c:pt idx="31">
                  <c:v>44044</c:v>
                </c:pt>
                <c:pt idx="32">
                  <c:v>44075</c:v>
                </c:pt>
                <c:pt idx="33">
                  <c:v>44105</c:v>
                </c:pt>
                <c:pt idx="34">
                  <c:v>44136</c:v>
                </c:pt>
                <c:pt idx="35">
                  <c:v>44166</c:v>
                </c:pt>
                <c:pt idx="36">
                  <c:v>44197</c:v>
                </c:pt>
                <c:pt idx="37">
                  <c:v>44228</c:v>
                </c:pt>
                <c:pt idx="38">
                  <c:v>44256</c:v>
                </c:pt>
                <c:pt idx="39">
                  <c:v>44287</c:v>
                </c:pt>
                <c:pt idx="40">
                  <c:v>44317</c:v>
                </c:pt>
                <c:pt idx="41">
                  <c:v>44348</c:v>
                </c:pt>
                <c:pt idx="42">
                  <c:v>44378</c:v>
                </c:pt>
                <c:pt idx="43">
                  <c:v>44409</c:v>
                </c:pt>
                <c:pt idx="44">
                  <c:v>44440</c:v>
                </c:pt>
                <c:pt idx="45">
                  <c:v>44470</c:v>
                </c:pt>
                <c:pt idx="46">
                  <c:v>44501</c:v>
                </c:pt>
                <c:pt idx="47">
                  <c:v>44531</c:v>
                </c:pt>
                <c:pt idx="48">
                  <c:v>44562</c:v>
                </c:pt>
                <c:pt idx="49">
                  <c:v>44593</c:v>
                </c:pt>
                <c:pt idx="50">
                  <c:v>44621</c:v>
                </c:pt>
                <c:pt idx="51">
                  <c:v>44652</c:v>
                </c:pt>
                <c:pt idx="52">
                  <c:v>44682</c:v>
                </c:pt>
                <c:pt idx="53">
                  <c:v>44713</c:v>
                </c:pt>
                <c:pt idx="54">
                  <c:v>44743</c:v>
                </c:pt>
                <c:pt idx="55">
                  <c:v>44774</c:v>
                </c:pt>
                <c:pt idx="56">
                  <c:v>44805</c:v>
                </c:pt>
                <c:pt idx="57">
                  <c:v>44835</c:v>
                </c:pt>
                <c:pt idx="58">
                  <c:v>44866</c:v>
                </c:pt>
                <c:pt idx="59">
                  <c:v>44896</c:v>
                </c:pt>
                <c:pt idx="60">
                  <c:v>44957</c:v>
                </c:pt>
                <c:pt idx="61">
                  <c:v>44980</c:v>
                </c:pt>
                <c:pt idx="62">
                  <c:v>44986</c:v>
                </c:pt>
              </c:numCache>
            </c:numRef>
          </c:cat>
          <c:val>
            <c:numRef>
              <c:f>'FRED Graph'!$E$46:$E$108</c:f>
              <c:numCache>
                <c:formatCode>0.00%</c:formatCode>
                <c:ptCount val="63"/>
                <c:pt idx="0">
                  <c:v>3.8670501726326689E-2</c:v>
                </c:pt>
                <c:pt idx="1">
                  <c:v>3.7422993447188801E-2</c:v>
                </c:pt>
                <c:pt idx="2">
                  <c:v>3.6703950988264955E-2</c:v>
                </c:pt>
                <c:pt idx="3">
                  <c:v>3.6037673179173169E-2</c:v>
                </c:pt>
                <c:pt idx="4">
                  <c:v>3.621682692941941E-2</c:v>
                </c:pt>
                <c:pt idx="5">
                  <c:v>3.655958497434697E-2</c:v>
                </c:pt>
                <c:pt idx="6">
                  <c:v>3.6855477808146464E-2</c:v>
                </c:pt>
                <c:pt idx="7">
                  <c:v>3.8220215493944831E-2</c:v>
                </c:pt>
                <c:pt idx="8">
                  <c:v>3.846611188125304E-2</c:v>
                </c:pt>
                <c:pt idx="9">
                  <c:v>3.9275885360990248E-2</c:v>
                </c:pt>
                <c:pt idx="10">
                  <c:v>3.99174437668528E-2</c:v>
                </c:pt>
                <c:pt idx="11">
                  <c:v>4.0635164553775249E-2</c:v>
                </c:pt>
                <c:pt idx="12">
                  <c:v>4.0370731396036197E-2</c:v>
                </c:pt>
                <c:pt idx="13">
                  <c:v>4.0198665036920378E-2</c:v>
                </c:pt>
                <c:pt idx="14">
                  <c:v>3.9937589174471766E-2</c:v>
                </c:pt>
                <c:pt idx="15">
                  <c:v>4.0327035955428858E-2</c:v>
                </c:pt>
                <c:pt idx="16">
                  <c:v>4.0578749124626112E-2</c:v>
                </c:pt>
                <c:pt idx="17">
                  <c:v>4.0993340678328938E-2</c:v>
                </c:pt>
                <c:pt idx="18">
                  <c:v>4.1132710655302107E-2</c:v>
                </c:pt>
                <c:pt idx="19">
                  <c:v>4.0364641874888418E-2</c:v>
                </c:pt>
                <c:pt idx="20">
                  <c:v>4.0018316573249724E-2</c:v>
                </c:pt>
                <c:pt idx="21">
                  <c:v>3.9491978518152226E-2</c:v>
                </c:pt>
                <c:pt idx="22">
                  <c:v>3.8627431677696888E-2</c:v>
                </c:pt>
                <c:pt idx="23">
                  <c:v>3.8298858883486497E-2</c:v>
                </c:pt>
                <c:pt idx="24">
                  <c:v>3.8584522337824945E-2</c:v>
                </c:pt>
                <c:pt idx="25">
                  <c:v>4.0102363797419383E-2</c:v>
                </c:pt>
                <c:pt idx="26">
                  <c:v>3.9269645908902806E-2</c:v>
                </c:pt>
                <c:pt idx="27">
                  <c:v>3.1597900036788751E-2</c:v>
                </c:pt>
                <c:pt idx="28">
                  <c:v>2.1444015744606748E-2</c:v>
                </c:pt>
                <c:pt idx="29">
                  <c:v>1.265770148100942E-2</c:v>
                </c:pt>
                <c:pt idx="30">
                  <c:v>1.0956470553331599E-2</c:v>
                </c:pt>
                <c:pt idx="31">
                  <c:v>9.8598023102929311E-3</c:v>
                </c:pt>
                <c:pt idx="32">
                  <c:v>8.8592142911834149E-3</c:v>
                </c:pt>
                <c:pt idx="33">
                  <c:v>7.776753298766037E-3</c:v>
                </c:pt>
                <c:pt idx="34">
                  <c:v>9.6014061538989282E-3</c:v>
                </c:pt>
                <c:pt idx="35">
                  <c:v>1.0956528717328329E-2</c:v>
                </c:pt>
                <c:pt idx="36">
                  <c:v>1.2167460743029324E-2</c:v>
                </c:pt>
                <c:pt idx="37">
                  <c:v>1.1834612089973051E-2</c:v>
                </c:pt>
                <c:pt idx="38">
                  <c:v>1.6373127471258186E-2</c:v>
                </c:pt>
                <c:pt idx="39">
                  <c:v>3.1451093113044948E-2</c:v>
                </c:pt>
                <c:pt idx="40">
                  <c:v>5.3663857598021725E-2</c:v>
                </c:pt>
                <c:pt idx="41">
                  <c:v>7.7501562160095405E-2</c:v>
                </c:pt>
                <c:pt idx="42">
                  <c:v>9.7252026906035072E-2</c:v>
                </c:pt>
                <c:pt idx="43">
                  <c:v>0.11794167975262515</c:v>
                </c:pt>
                <c:pt idx="44">
                  <c:v>0.13705284565573872</c:v>
                </c:pt>
                <c:pt idx="45">
                  <c:v>0.15102660529768297</c:v>
                </c:pt>
                <c:pt idx="46">
                  <c:v>0.15821650998942927</c:v>
                </c:pt>
                <c:pt idx="47">
                  <c:v>0.16348890109888425</c:v>
                </c:pt>
                <c:pt idx="48">
                  <c:v>0.16500327637030421</c:v>
                </c:pt>
                <c:pt idx="49">
                  <c:v>0.16929866179166808</c:v>
                </c:pt>
                <c:pt idx="50">
                  <c:v>0.16755023198681229</c:v>
                </c:pt>
                <c:pt idx="51">
                  <c:v>0.16558979449245248</c:v>
                </c:pt>
                <c:pt idx="52">
                  <c:v>0.15774340995058167</c:v>
                </c:pt>
                <c:pt idx="53">
                  <c:v>0.14937298626961937</c:v>
                </c:pt>
                <c:pt idx="54">
                  <c:v>0.13741368762442163</c:v>
                </c:pt>
                <c:pt idx="55">
                  <c:v>0.12256586338391307</c:v>
                </c:pt>
                <c:pt idx="56">
                  <c:v>0.10786691091553213</c:v>
                </c:pt>
                <c:pt idx="57">
                  <c:v>9.5705376343844684E-2</c:v>
                </c:pt>
                <c:pt idx="58">
                  <c:v>8.4156071853283221E-2</c:v>
                </c:pt>
                <c:pt idx="59">
                  <c:v>7.4748444114123513E-2</c:v>
                </c:pt>
                <c:pt idx="60">
                  <c:v>6.9126666839351092E-2</c:v>
                </c:pt>
                <c:pt idx="61">
                  <c:v>6.3268656334052542E-2</c:v>
                </c:pt>
                <c:pt idx="62">
                  <c:v>5.9518850575535964E-2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B78-4800-90B1-FABC82722E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53204895"/>
        <c:axId val="753180767"/>
      </c:lineChart>
      <c:dateAx>
        <c:axId val="753204895"/>
        <c:scaling>
          <c:orientation val="minMax"/>
        </c:scaling>
        <c:delete val="0"/>
        <c:axPos val="b"/>
        <c:numFmt formatCode="mm\-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3180767"/>
        <c:crosses val="autoZero"/>
        <c:auto val="1"/>
        <c:lblOffset val="100"/>
        <c:baseTimeUnit val="months"/>
      </c:dateAx>
      <c:valAx>
        <c:axId val="7531807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32048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dirty="0"/>
              <a:t>The Anxious Index
One-Quarter-Ahead Probability of Decline in Real GDP
Quarterly, 1990:Q1 to 2023:Q2
</a:t>
            </a:r>
          </a:p>
        </c:rich>
      </c:tx>
      <c:layout>
        <c:manualLayout>
          <c:xMode val="edge"/>
          <c:yMode val="edge"/>
          <c:x val="0.20128912219305919"/>
          <c:y val="3.0469181548384888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9.2315093228502468E-2"/>
          <c:y val="0.23098186851370053"/>
          <c:w val="0.90455049944506105"/>
          <c:h val="0.55301794453507336"/>
        </c:manualLayout>
      </c:layout>
      <c:barChart>
        <c:barDir val="col"/>
        <c:grouping val="clustered"/>
        <c:varyColors val="0"/>
        <c:ser>
          <c:idx val="1"/>
          <c:order val="1"/>
          <c:spPr>
            <a:solidFill>
              <a:srgbClr val="C0C0C0"/>
            </a:solidFill>
            <a:ln w="25400">
              <a:noFill/>
            </a:ln>
          </c:spPr>
          <c:invertIfNegative val="0"/>
          <c:cat>
            <c:numRef>
              <c:f>Data!$A$5:$A$220</c:f>
              <c:numCache>
                <c:formatCode>General</c:formatCode>
                <c:ptCount val="216"/>
                <c:pt idx="0">
                  <c:v>1968</c:v>
                </c:pt>
                <c:pt idx="1">
                  <c:v>1968</c:v>
                </c:pt>
                <c:pt idx="2">
                  <c:v>1968</c:v>
                </c:pt>
                <c:pt idx="3">
                  <c:v>1968</c:v>
                </c:pt>
                <c:pt idx="4">
                  <c:v>1969</c:v>
                </c:pt>
                <c:pt idx="5">
                  <c:v>1969</c:v>
                </c:pt>
                <c:pt idx="6">
                  <c:v>1969</c:v>
                </c:pt>
                <c:pt idx="7">
                  <c:v>1969</c:v>
                </c:pt>
                <c:pt idx="8">
                  <c:v>1970</c:v>
                </c:pt>
                <c:pt idx="9">
                  <c:v>1970</c:v>
                </c:pt>
                <c:pt idx="10">
                  <c:v>1970</c:v>
                </c:pt>
                <c:pt idx="11">
                  <c:v>1970</c:v>
                </c:pt>
                <c:pt idx="12">
                  <c:v>1971</c:v>
                </c:pt>
                <c:pt idx="13">
                  <c:v>1971</c:v>
                </c:pt>
                <c:pt idx="14">
                  <c:v>1971</c:v>
                </c:pt>
                <c:pt idx="15">
                  <c:v>1971</c:v>
                </c:pt>
                <c:pt idx="16">
                  <c:v>1972</c:v>
                </c:pt>
                <c:pt idx="17">
                  <c:v>1972</c:v>
                </c:pt>
                <c:pt idx="18">
                  <c:v>1972</c:v>
                </c:pt>
                <c:pt idx="19">
                  <c:v>1972</c:v>
                </c:pt>
                <c:pt idx="20">
                  <c:v>1973</c:v>
                </c:pt>
                <c:pt idx="21">
                  <c:v>1973</c:v>
                </c:pt>
                <c:pt idx="22">
                  <c:v>1973</c:v>
                </c:pt>
                <c:pt idx="23">
                  <c:v>1973</c:v>
                </c:pt>
                <c:pt idx="24">
                  <c:v>1974</c:v>
                </c:pt>
                <c:pt idx="25">
                  <c:v>1974</c:v>
                </c:pt>
                <c:pt idx="26">
                  <c:v>1974</c:v>
                </c:pt>
                <c:pt idx="27">
                  <c:v>1974</c:v>
                </c:pt>
                <c:pt idx="28">
                  <c:v>1975</c:v>
                </c:pt>
                <c:pt idx="29">
                  <c:v>1975</c:v>
                </c:pt>
                <c:pt idx="30">
                  <c:v>1975</c:v>
                </c:pt>
                <c:pt idx="31">
                  <c:v>1975</c:v>
                </c:pt>
                <c:pt idx="32">
                  <c:v>1976</c:v>
                </c:pt>
                <c:pt idx="33">
                  <c:v>1976</c:v>
                </c:pt>
                <c:pt idx="34">
                  <c:v>1976</c:v>
                </c:pt>
                <c:pt idx="35">
                  <c:v>1976</c:v>
                </c:pt>
                <c:pt idx="36">
                  <c:v>1977</c:v>
                </c:pt>
                <c:pt idx="37">
                  <c:v>1977</c:v>
                </c:pt>
                <c:pt idx="38">
                  <c:v>1977</c:v>
                </c:pt>
                <c:pt idx="39">
                  <c:v>1977</c:v>
                </c:pt>
                <c:pt idx="40">
                  <c:v>1978</c:v>
                </c:pt>
                <c:pt idx="41">
                  <c:v>1978</c:v>
                </c:pt>
                <c:pt idx="42">
                  <c:v>1978</c:v>
                </c:pt>
                <c:pt idx="43">
                  <c:v>1978</c:v>
                </c:pt>
                <c:pt idx="44">
                  <c:v>1979</c:v>
                </c:pt>
                <c:pt idx="45">
                  <c:v>1979</c:v>
                </c:pt>
                <c:pt idx="46">
                  <c:v>1979</c:v>
                </c:pt>
                <c:pt idx="47">
                  <c:v>1979</c:v>
                </c:pt>
                <c:pt idx="48">
                  <c:v>1980</c:v>
                </c:pt>
                <c:pt idx="49">
                  <c:v>1980</c:v>
                </c:pt>
                <c:pt idx="50">
                  <c:v>1980</c:v>
                </c:pt>
                <c:pt idx="51">
                  <c:v>1980</c:v>
                </c:pt>
                <c:pt idx="52">
                  <c:v>1981</c:v>
                </c:pt>
                <c:pt idx="53">
                  <c:v>1981</c:v>
                </c:pt>
                <c:pt idx="54">
                  <c:v>1981</c:v>
                </c:pt>
                <c:pt idx="55">
                  <c:v>1981</c:v>
                </c:pt>
                <c:pt idx="56">
                  <c:v>1982</c:v>
                </c:pt>
                <c:pt idx="57">
                  <c:v>1982</c:v>
                </c:pt>
                <c:pt idx="58">
                  <c:v>1982</c:v>
                </c:pt>
                <c:pt idx="59">
                  <c:v>1982</c:v>
                </c:pt>
                <c:pt idx="60">
                  <c:v>1983</c:v>
                </c:pt>
                <c:pt idx="61">
                  <c:v>1983</c:v>
                </c:pt>
                <c:pt idx="62">
                  <c:v>1983</c:v>
                </c:pt>
                <c:pt idx="63">
                  <c:v>1983</c:v>
                </c:pt>
                <c:pt idx="64">
                  <c:v>1984</c:v>
                </c:pt>
                <c:pt idx="65">
                  <c:v>1984</c:v>
                </c:pt>
                <c:pt idx="66">
                  <c:v>1984</c:v>
                </c:pt>
                <c:pt idx="67">
                  <c:v>1984</c:v>
                </c:pt>
                <c:pt idx="68">
                  <c:v>1985</c:v>
                </c:pt>
                <c:pt idx="69">
                  <c:v>1985</c:v>
                </c:pt>
                <c:pt idx="70">
                  <c:v>1985</c:v>
                </c:pt>
                <c:pt idx="71">
                  <c:v>1985</c:v>
                </c:pt>
                <c:pt idx="72">
                  <c:v>1986</c:v>
                </c:pt>
                <c:pt idx="73">
                  <c:v>1986</c:v>
                </c:pt>
                <c:pt idx="74">
                  <c:v>1986</c:v>
                </c:pt>
                <c:pt idx="75">
                  <c:v>1986</c:v>
                </c:pt>
                <c:pt idx="76">
                  <c:v>1987</c:v>
                </c:pt>
                <c:pt idx="77">
                  <c:v>1987</c:v>
                </c:pt>
                <c:pt idx="78">
                  <c:v>1987</c:v>
                </c:pt>
                <c:pt idx="79">
                  <c:v>1987</c:v>
                </c:pt>
                <c:pt idx="80">
                  <c:v>1988</c:v>
                </c:pt>
                <c:pt idx="81">
                  <c:v>1988</c:v>
                </c:pt>
                <c:pt idx="82">
                  <c:v>1988</c:v>
                </c:pt>
                <c:pt idx="83">
                  <c:v>1988</c:v>
                </c:pt>
                <c:pt idx="84">
                  <c:v>1989</c:v>
                </c:pt>
                <c:pt idx="85">
                  <c:v>1989</c:v>
                </c:pt>
                <c:pt idx="86">
                  <c:v>1989</c:v>
                </c:pt>
                <c:pt idx="87">
                  <c:v>1989</c:v>
                </c:pt>
                <c:pt idx="88">
                  <c:v>1990</c:v>
                </c:pt>
                <c:pt idx="89">
                  <c:v>1990</c:v>
                </c:pt>
                <c:pt idx="90">
                  <c:v>1990</c:v>
                </c:pt>
                <c:pt idx="91">
                  <c:v>1990</c:v>
                </c:pt>
                <c:pt idx="92">
                  <c:v>1991</c:v>
                </c:pt>
                <c:pt idx="93">
                  <c:v>1991</c:v>
                </c:pt>
                <c:pt idx="94">
                  <c:v>1991</c:v>
                </c:pt>
                <c:pt idx="95">
                  <c:v>1991</c:v>
                </c:pt>
                <c:pt idx="96">
                  <c:v>1992</c:v>
                </c:pt>
                <c:pt idx="97">
                  <c:v>1992</c:v>
                </c:pt>
                <c:pt idx="98">
                  <c:v>1992</c:v>
                </c:pt>
                <c:pt idx="99">
                  <c:v>1992</c:v>
                </c:pt>
                <c:pt idx="100">
                  <c:v>1993</c:v>
                </c:pt>
                <c:pt idx="101">
                  <c:v>1993</c:v>
                </c:pt>
                <c:pt idx="102">
                  <c:v>1993</c:v>
                </c:pt>
                <c:pt idx="103">
                  <c:v>1993</c:v>
                </c:pt>
                <c:pt idx="104">
                  <c:v>1994</c:v>
                </c:pt>
                <c:pt idx="105">
                  <c:v>1994</c:v>
                </c:pt>
                <c:pt idx="106">
                  <c:v>1994</c:v>
                </c:pt>
                <c:pt idx="107">
                  <c:v>1994</c:v>
                </c:pt>
                <c:pt idx="108">
                  <c:v>1995</c:v>
                </c:pt>
                <c:pt idx="109">
                  <c:v>1995</c:v>
                </c:pt>
                <c:pt idx="110">
                  <c:v>1995</c:v>
                </c:pt>
                <c:pt idx="111">
                  <c:v>1995</c:v>
                </c:pt>
                <c:pt idx="112">
                  <c:v>1996</c:v>
                </c:pt>
                <c:pt idx="113">
                  <c:v>1996</c:v>
                </c:pt>
                <c:pt idx="114">
                  <c:v>1996</c:v>
                </c:pt>
                <c:pt idx="115">
                  <c:v>1996</c:v>
                </c:pt>
                <c:pt idx="116">
                  <c:v>1997</c:v>
                </c:pt>
                <c:pt idx="117">
                  <c:v>1997</c:v>
                </c:pt>
                <c:pt idx="118">
                  <c:v>1997</c:v>
                </c:pt>
                <c:pt idx="119">
                  <c:v>1997</c:v>
                </c:pt>
                <c:pt idx="120">
                  <c:v>1998</c:v>
                </c:pt>
                <c:pt idx="121">
                  <c:v>1998</c:v>
                </c:pt>
                <c:pt idx="122">
                  <c:v>1998</c:v>
                </c:pt>
                <c:pt idx="123">
                  <c:v>1998</c:v>
                </c:pt>
                <c:pt idx="124">
                  <c:v>1999</c:v>
                </c:pt>
                <c:pt idx="125">
                  <c:v>1999</c:v>
                </c:pt>
                <c:pt idx="126">
                  <c:v>1999</c:v>
                </c:pt>
                <c:pt idx="127">
                  <c:v>1999</c:v>
                </c:pt>
                <c:pt idx="128">
                  <c:v>2000</c:v>
                </c:pt>
                <c:pt idx="129">
                  <c:v>2000</c:v>
                </c:pt>
                <c:pt idx="130">
                  <c:v>2000</c:v>
                </c:pt>
                <c:pt idx="131">
                  <c:v>2000</c:v>
                </c:pt>
                <c:pt idx="132">
                  <c:v>2001</c:v>
                </c:pt>
                <c:pt idx="133">
                  <c:v>2001</c:v>
                </c:pt>
                <c:pt idx="134">
                  <c:v>2001</c:v>
                </c:pt>
                <c:pt idx="135">
                  <c:v>2001</c:v>
                </c:pt>
                <c:pt idx="136">
                  <c:v>2002</c:v>
                </c:pt>
                <c:pt idx="137">
                  <c:v>2002</c:v>
                </c:pt>
                <c:pt idx="138">
                  <c:v>2002</c:v>
                </c:pt>
                <c:pt idx="139">
                  <c:v>2002</c:v>
                </c:pt>
                <c:pt idx="140">
                  <c:v>2003</c:v>
                </c:pt>
                <c:pt idx="141">
                  <c:v>2003</c:v>
                </c:pt>
                <c:pt idx="142">
                  <c:v>2003</c:v>
                </c:pt>
                <c:pt idx="143">
                  <c:v>2003</c:v>
                </c:pt>
                <c:pt idx="144">
                  <c:v>2004</c:v>
                </c:pt>
                <c:pt idx="145">
                  <c:v>2004</c:v>
                </c:pt>
                <c:pt idx="146">
                  <c:v>2004</c:v>
                </c:pt>
                <c:pt idx="147">
                  <c:v>2004</c:v>
                </c:pt>
                <c:pt idx="148">
                  <c:v>2005</c:v>
                </c:pt>
                <c:pt idx="149">
                  <c:v>2005</c:v>
                </c:pt>
                <c:pt idx="150">
                  <c:v>2005</c:v>
                </c:pt>
                <c:pt idx="151">
                  <c:v>2005</c:v>
                </c:pt>
                <c:pt idx="152">
                  <c:v>2006</c:v>
                </c:pt>
                <c:pt idx="153">
                  <c:v>2006</c:v>
                </c:pt>
                <c:pt idx="154">
                  <c:v>2006</c:v>
                </c:pt>
                <c:pt idx="155">
                  <c:v>2006</c:v>
                </c:pt>
                <c:pt idx="156">
                  <c:v>2007</c:v>
                </c:pt>
                <c:pt idx="157">
                  <c:v>2007</c:v>
                </c:pt>
                <c:pt idx="158">
                  <c:v>2007</c:v>
                </c:pt>
                <c:pt idx="159">
                  <c:v>2007</c:v>
                </c:pt>
                <c:pt idx="160">
                  <c:v>2008</c:v>
                </c:pt>
                <c:pt idx="161">
                  <c:v>2008</c:v>
                </c:pt>
                <c:pt idx="162">
                  <c:v>2008</c:v>
                </c:pt>
                <c:pt idx="163">
                  <c:v>2008</c:v>
                </c:pt>
                <c:pt idx="164">
                  <c:v>2009</c:v>
                </c:pt>
                <c:pt idx="165">
                  <c:v>2009</c:v>
                </c:pt>
                <c:pt idx="166">
                  <c:v>2009</c:v>
                </c:pt>
                <c:pt idx="167">
                  <c:v>2009</c:v>
                </c:pt>
                <c:pt idx="168">
                  <c:v>2010</c:v>
                </c:pt>
                <c:pt idx="169">
                  <c:v>2010</c:v>
                </c:pt>
                <c:pt idx="170">
                  <c:v>2010</c:v>
                </c:pt>
                <c:pt idx="171">
                  <c:v>2010</c:v>
                </c:pt>
                <c:pt idx="172">
                  <c:v>2011</c:v>
                </c:pt>
                <c:pt idx="173">
                  <c:v>2011</c:v>
                </c:pt>
                <c:pt idx="174">
                  <c:v>2011</c:v>
                </c:pt>
                <c:pt idx="175">
                  <c:v>2011</c:v>
                </c:pt>
                <c:pt idx="176">
                  <c:v>2012</c:v>
                </c:pt>
                <c:pt idx="177">
                  <c:v>2012</c:v>
                </c:pt>
                <c:pt idx="178">
                  <c:v>2012</c:v>
                </c:pt>
                <c:pt idx="179">
                  <c:v>2012</c:v>
                </c:pt>
                <c:pt idx="180">
                  <c:v>2013</c:v>
                </c:pt>
                <c:pt idx="181">
                  <c:v>2013</c:v>
                </c:pt>
                <c:pt idx="182">
                  <c:v>2013</c:v>
                </c:pt>
                <c:pt idx="183">
                  <c:v>2013</c:v>
                </c:pt>
                <c:pt idx="184">
                  <c:v>2014</c:v>
                </c:pt>
                <c:pt idx="185">
                  <c:v>2014</c:v>
                </c:pt>
                <c:pt idx="186">
                  <c:v>2014</c:v>
                </c:pt>
                <c:pt idx="187">
                  <c:v>2014</c:v>
                </c:pt>
                <c:pt idx="188">
                  <c:v>2015</c:v>
                </c:pt>
                <c:pt idx="189">
                  <c:v>2015</c:v>
                </c:pt>
                <c:pt idx="190">
                  <c:v>2015</c:v>
                </c:pt>
                <c:pt idx="191">
                  <c:v>2015</c:v>
                </c:pt>
                <c:pt idx="192">
                  <c:v>2016</c:v>
                </c:pt>
                <c:pt idx="193">
                  <c:v>2016</c:v>
                </c:pt>
                <c:pt idx="194">
                  <c:v>2016</c:v>
                </c:pt>
                <c:pt idx="195">
                  <c:v>2016</c:v>
                </c:pt>
                <c:pt idx="196">
                  <c:v>2017</c:v>
                </c:pt>
                <c:pt idx="197">
                  <c:v>2017</c:v>
                </c:pt>
                <c:pt idx="198">
                  <c:v>2017</c:v>
                </c:pt>
                <c:pt idx="199">
                  <c:v>2017</c:v>
                </c:pt>
                <c:pt idx="200">
                  <c:v>2018</c:v>
                </c:pt>
                <c:pt idx="201">
                  <c:v>2018</c:v>
                </c:pt>
                <c:pt idx="202">
                  <c:v>2018</c:v>
                </c:pt>
                <c:pt idx="203">
                  <c:v>2018</c:v>
                </c:pt>
                <c:pt idx="204">
                  <c:v>2019</c:v>
                </c:pt>
                <c:pt idx="205">
                  <c:v>2019</c:v>
                </c:pt>
                <c:pt idx="206">
                  <c:v>2019</c:v>
                </c:pt>
                <c:pt idx="207">
                  <c:v>2019</c:v>
                </c:pt>
                <c:pt idx="208">
                  <c:v>2020</c:v>
                </c:pt>
                <c:pt idx="209">
                  <c:v>2020</c:v>
                </c:pt>
                <c:pt idx="210" formatCode="##0">
                  <c:v>2020</c:v>
                </c:pt>
                <c:pt idx="211" formatCode="##0">
                  <c:v>2020</c:v>
                </c:pt>
                <c:pt idx="212" formatCode="0">
                  <c:v>2021</c:v>
                </c:pt>
                <c:pt idx="213" formatCode="0">
                  <c:v>2021</c:v>
                </c:pt>
                <c:pt idx="214" formatCode="0">
                  <c:v>2021</c:v>
                </c:pt>
                <c:pt idx="215" formatCode="0">
                  <c:v>2021</c:v>
                </c:pt>
              </c:numCache>
            </c:numRef>
          </c:cat>
          <c:val>
            <c:numRef>
              <c:f>Data!$D$93:$D$228</c:f>
              <c:numCache>
                <c:formatCode>General</c:formatCode>
                <c:ptCount val="136"/>
                <c:pt idx="2">
                  <c:v>99999</c:v>
                </c:pt>
                <c:pt idx="3">
                  <c:v>99999</c:v>
                </c:pt>
                <c:pt idx="4">
                  <c:v>99999</c:v>
                </c:pt>
                <c:pt idx="44">
                  <c:v>99999</c:v>
                </c:pt>
                <c:pt idx="45">
                  <c:v>99999</c:v>
                </c:pt>
                <c:pt idx="46">
                  <c:v>99999</c:v>
                </c:pt>
                <c:pt idx="47">
                  <c:v>99999</c:v>
                </c:pt>
                <c:pt idx="71">
                  <c:v>99999</c:v>
                </c:pt>
                <c:pt idx="72">
                  <c:v>99999</c:v>
                </c:pt>
                <c:pt idx="73">
                  <c:v>99999</c:v>
                </c:pt>
                <c:pt idx="74">
                  <c:v>99999</c:v>
                </c:pt>
                <c:pt idx="75">
                  <c:v>99999</c:v>
                </c:pt>
                <c:pt idx="76">
                  <c:v>99999</c:v>
                </c:pt>
                <c:pt idx="77">
                  <c:v>99999</c:v>
                </c:pt>
                <c:pt idx="119">
                  <c:v>99999</c:v>
                </c:pt>
                <c:pt idx="120">
                  <c:v>99999</c:v>
                </c:pt>
                <c:pt idx="121">
                  <c:v>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2C8-43E1-B850-CEBA28FAB6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377974944"/>
        <c:axId val="1377975504"/>
      </c:barChart>
      <c:lineChart>
        <c:grouping val="standard"/>
        <c:varyColors val="0"/>
        <c:ser>
          <c:idx val="0"/>
          <c:order val="0"/>
          <c:spPr>
            <a:ln w="38100">
              <a:solidFill>
                <a:srgbClr val="000080"/>
              </a:solidFill>
              <a:prstDash val="solid"/>
            </a:ln>
          </c:spPr>
          <c:marker>
            <c:symbol val="none"/>
          </c:marker>
          <c:cat>
            <c:numRef>
              <c:f>Data!$A$93:$A$228</c:f>
              <c:numCache>
                <c:formatCode>General</c:formatCode>
                <c:ptCount val="136"/>
                <c:pt idx="0">
                  <c:v>1990</c:v>
                </c:pt>
                <c:pt idx="1">
                  <c:v>1990</c:v>
                </c:pt>
                <c:pt idx="2">
                  <c:v>1990</c:v>
                </c:pt>
                <c:pt idx="3">
                  <c:v>1990</c:v>
                </c:pt>
                <c:pt idx="4">
                  <c:v>1991</c:v>
                </c:pt>
                <c:pt idx="5">
                  <c:v>1991</c:v>
                </c:pt>
                <c:pt idx="6">
                  <c:v>1991</c:v>
                </c:pt>
                <c:pt idx="7">
                  <c:v>1991</c:v>
                </c:pt>
                <c:pt idx="8">
                  <c:v>1992</c:v>
                </c:pt>
                <c:pt idx="9">
                  <c:v>1992</c:v>
                </c:pt>
                <c:pt idx="10">
                  <c:v>1992</c:v>
                </c:pt>
                <c:pt idx="11">
                  <c:v>1992</c:v>
                </c:pt>
                <c:pt idx="12">
                  <c:v>1993</c:v>
                </c:pt>
                <c:pt idx="13">
                  <c:v>1993</c:v>
                </c:pt>
                <c:pt idx="14">
                  <c:v>1993</c:v>
                </c:pt>
                <c:pt idx="15">
                  <c:v>1993</c:v>
                </c:pt>
                <c:pt idx="16">
                  <c:v>1994</c:v>
                </c:pt>
                <c:pt idx="17">
                  <c:v>1994</c:v>
                </c:pt>
                <c:pt idx="18">
                  <c:v>1994</c:v>
                </c:pt>
                <c:pt idx="19">
                  <c:v>1994</c:v>
                </c:pt>
                <c:pt idx="20">
                  <c:v>1995</c:v>
                </c:pt>
                <c:pt idx="21">
                  <c:v>1995</c:v>
                </c:pt>
                <c:pt idx="22">
                  <c:v>1995</c:v>
                </c:pt>
                <c:pt idx="23">
                  <c:v>1995</c:v>
                </c:pt>
                <c:pt idx="24">
                  <c:v>1996</c:v>
                </c:pt>
                <c:pt idx="25">
                  <c:v>1996</c:v>
                </c:pt>
                <c:pt idx="26">
                  <c:v>1996</c:v>
                </c:pt>
                <c:pt idx="27">
                  <c:v>1996</c:v>
                </c:pt>
                <c:pt idx="28">
                  <c:v>1997</c:v>
                </c:pt>
                <c:pt idx="29">
                  <c:v>1997</c:v>
                </c:pt>
                <c:pt idx="30">
                  <c:v>1997</c:v>
                </c:pt>
                <c:pt idx="31">
                  <c:v>1997</c:v>
                </c:pt>
                <c:pt idx="32">
                  <c:v>1998</c:v>
                </c:pt>
                <c:pt idx="33">
                  <c:v>1998</c:v>
                </c:pt>
                <c:pt idx="34">
                  <c:v>1998</c:v>
                </c:pt>
                <c:pt idx="35">
                  <c:v>1998</c:v>
                </c:pt>
                <c:pt idx="36">
                  <c:v>1999</c:v>
                </c:pt>
                <c:pt idx="37">
                  <c:v>1999</c:v>
                </c:pt>
                <c:pt idx="38">
                  <c:v>1999</c:v>
                </c:pt>
                <c:pt idx="39">
                  <c:v>1999</c:v>
                </c:pt>
                <c:pt idx="40">
                  <c:v>2000</c:v>
                </c:pt>
                <c:pt idx="41">
                  <c:v>2000</c:v>
                </c:pt>
                <c:pt idx="42">
                  <c:v>2000</c:v>
                </c:pt>
                <c:pt idx="43">
                  <c:v>2000</c:v>
                </c:pt>
                <c:pt idx="44">
                  <c:v>2001</c:v>
                </c:pt>
                <c:pt idx="45">
                  <c:v>2001</c:v>
                </c:pt>
                <c:pt idx="46">
                  <c:v>2001</c:v>
                </c:pt>
                <c:pt idx="47">
                  <c:v>2001</c:v>
                </c:pt>
                <c:pt idx="48">
                  <c:v>2002</c:v>
                </c:pt>
                <c:pt idx="49">
                  <c:v>2002</c:v>
                </c:pt>
                <c:pt idx="50">
                  <c:v>2002</c:v>
                </c:pt>
                <c:pt idx="51">
                  <c:v>2002</c:v>
                </c:pt>
                <c:pt idx="52">
                  <c:v>2003</c:v>
                </c:pt>
                <c:pt idx="53">
                  <c:v>2003</c:v>
                </c:pt>
                <c:pt idx="54">
                  <c:v>2003</c:v>
                </c:pt>
                <c:pt idx="55">
                  <c:v>2003</c:v>
                </c:pt>
                <c:pt idx="56">
                  <c:v>2004</c:v>
                </c:pt>
                <c:pt idx="57">
                  <c:v>2004</c:v>
                </c:pt>
                <c:pt idx="58">
                  <c:v>2004</c:v>
                </c:pt>
                <c:pt idx="59">
                  <c:v>2004</c:v>
                </c:pt>
                <c:pt idx="60">
                  <c:v>2005</c:v>
                </c:pt>
                <c:pt idx="61">
                  <c:v>2005</c:v>
                </c:pt>
                <c:pt idx="62">
                  <c:v>2005</c:v>
                </c:pt>
                <c:pt idx="63">
                  <c:v>2005</c:v>
                </c:pt>
                <c:pt idx="64">
                  <c:v>2006</c:v>
                </c:pt>
                <c:pt idx="65">
                  <c:v>2006</c:v>
                </c:pt>
                <c:pt idx="66">
                  <c:v>2006</c:v>
                </c:pt>
                <c:pt idx="67">
                  <c:v>2006</c:v>
                </c:pt>
                <c:pt idx="68">
                  <c:v>2007</c:v>
                </c:pt>
                <c:pt idx="69">
                  <c:v>2007</c:v>
                </c:pt>
                <c:pt idx="70">
                  <c:v>2007</c:v>
                </c:pt>
                <c:pt idx="71">
                  <c:v>2007</c:v>
                </c:pt>
                <c:pt idx="72">
                  <c:v>2008</c:v>
                </c:pt>
                <c:pt idx="73">
                  <c:v>2008</c:v>
                </c:pt>
                <c:pt idx="74">
                  <c:v>2008</c:v>
                </c:pt>
                <c:pt idx="75">
                  <c:v>2008</c:v>
                </c:pt>
                <c:pt idx="76">
                  <c:v>2009</c:v>
                </c:pt>
                <c:pt idx="77">
                  <c:v>2009</c:v>
                </c:pt>
                <c:pt idx="78">
                  <c:v>2009</c:v>
                </c:pt>
                <c:pt idx="79">
                  <c:v>2009</c:v>
                </c:pt>
                <c:pt idx="80">
                  <c:v>2010</c:v>
                </c:pt>
                <c:pt idx="81">
                  <c:v>2010</c:v>
                </c:pt>
                <c:pt idx="82">
                  <c:v>2010</c:v>
                </c:pt>
                <c:pt idx="83">
                  <c:v>2010</c:v>
                </c:pt>
                <c:pt idx="84">
                  <c:v>2011</c:v>
                </c:pt>
                <c:pt idx="85">
                  <c:v>2011</c:v>
                </c:pt>
                <c:pt idx="86">
                  <c:v>2011</c:v>
                </c:pt>
                <c:pt idx="87">
                  <c:v>2011</c:v>
                </c:pt>
                <c:pt idx="88">
                  <c:v>2012</c:v>
                </c:pt>
                <c:pt idx="89">
                  <c:v>2012</c:v>
                </c:pt>
                <c:pt idx="90">
                  <c:v>2012</c:v>
                </c:pt>
                <c:pt idx="91">
                  <c:v>2012</c:v>
                </c:pt>
                <c:pt idx="92">
                  <c:v>2013</c:v>
                </c:pt>
                <c:pt idx="93">
                  <c:v>2013</c:v>
                </c:pt>
                <c:pt idx="94">
                  <c:v>2013</c:v>
                </c:pt>
                <c:pt idx="95">
                  <c:v>2013</c:v>
                </c:pt>
                <c:pt idx="96">
                  <c:v>2014</c:v>
                </c:pt>
                <c:pt idx="97">
                  <c:v>2014</c:v>
                </c:pt>
                <c:pt idx="98">
                  <c:v>2014</c:v>
                </c:pt>
                <c:pt idx="99">
                  <c:v>2014</c:v>
                </c:pt>
                <c:pt idx="100">
                  <c:v>2015</c:v>
                </c:pt>
                <c:pt idx="101">
                  <c:v>2015</c:v>
                </c:pt>
                <c:pt idx="102">
                  <c:v>2015</c:v>
                </c:pt>
                <c:pt idx="103">
                  <c:v>2015</c:v>
                </c:pt>
                <c:pt idx="104">
                  <c:v>2016</c:v>
                </c:pt>
                <c:pt idx="105">
                  <c:v>2016</c:v>
                </c:pt>
                <c:pt idx="106">
                  <c:v>2016</c:v>
                </c:pt>
                <c:pt idx="107">
                  <c:v>2016</c:v>
                </c:pt>
                <c:pt idx="108">
                  <c:v>2017</c:v>
                </c:pt>
                <c:pt idx="109">
                  <c:v>2017</c:v>
                </c:pt>
                <c:pt idx="110">
                  <c:v>2017</c:v>
                </c:pt>
                <c:pt idx="111">
                  <c:v>2017</c:v>
                </c:pt>
                <c:pt idx="112">
                  <c:v>2018</c:v>
                </c:pt>
                <c:pt idx="113">
                  <c:v>2018</c:v>
                </c:pt>
                <c:pt idx="114">
                  <c:v>2018</c:v>
                </c:pt>
                <c:pt idx="115">
                  <c:v>2018</c:v>
                </c:pt>
                <c:pt idx="116">
                  <c:v>2019</c:v>
                </c:pt>
                <c:pt idx="117">
                  <c:v>2019</c:v>
                </c:pt>
                <c:pt idx="118">
                  <c:v>2019</c:v>
                </c:pt>
                <c:pt idx="119">
                  <c:v>2019</c:v>
                </c:pt>
                <c:pt idx="120">
                  <c:v>2020</c:v>
                </c:pt>
                <c:pt idx="121">
                  <c:v>2020</c:v>
                </c:pt>
                <c:pt idx="122" formatCode="##0">
                  <c:v>2020</c:v>
                </c:pt>
                <c:pt idx="123" formatCode="##0">
                  <c:v>2020</c:v>
                </c:pt>
                <c:pt idx="124" formatCode="0">
                  <c:v>2021</c:v>
                </c:pt>
                <c:pt idx="125" formatCode="0">
                  <c:v>2021</c:v>
                </c:pt>
                <c:pt idx="126" formatCode="0">
                  <c:v>2021</c:v>
                </c:pt>
                <c:pt idx="127" formatCode="0">
                  <c:v>2021</c:v>
                </c:pt>
                <c:pt idx="128" formatCode="0">
                  <c:v>2022</c:v>
                </c:pt>
                <c:pt idx="129" formatCode="0">
                  <c:v>2022</c:v>
                </c:pt>
                <c:pt idx="130" formatCode="0">
                  <c:v>2022</c:v>
                </c:pt>
                <c:pt idx="131" formatCode="0">
                  <c:v>2022</c:v>
                </c:pt>
                <c:pt idx="132" formatCode="0">
                  <c:v>2023</c:v>
                </c:pt>
                <c:pt idx="133" formatCode="0">
                  <c:v>2023</c:v>
                </c:pt>
                <c:pt idx="134" formatCode="0">
                  <c:v>2023</c:v>
                </c:pt>
                <c:pt idx="135" formatCode="0">
                  <c:v>2023</c:v>
                </c:pt>
              </c:numCache>
            </c:numRef>
          </c:cat>
          <c:val>
            <c:numRef>
              <c:f>Data!$C$93:$C$228</c:f>
              <c:numCache>
                <c:formatCode>0.00</c:formatCode>
                <c:ptCount val="136"/>
                <c:pt idx="0">
                  <c:v>30.53</c:v>
                </c:pt>
                <c:pt idx="1">
                  <c:v>22.5</c:v>
                </c:pt>
                <c:pt idx="2">
                  <c:v>17.86</c:v>
                </c:pt>
                <c:pt idx="3">
                  <c:v>41.54</c:v>
                </c:pt>
                <c:pt idx="4">
                  <c:v>70</c:v>
                </c:pt>
                <c:pt idx="5">
                  <c:v>60.59</c:v>
                </c:pt>
                <c:pt idx="6">
                  <c:v>31.25</c:v>
                </c:pt>
                <c:pt idx="7">
                  <c:v>20.36</c:v>
                </c:pt>
                <c:pt idx="8">
                  <c:v>26.86</c:v>
                </c:pt>
                <c:pt idx="9">
                  <c:v>25.13</c:v>
                </c:pt>
                <c:pt idx="10">
                  <c:v>11.56</c:v>
                </c:pt>
                <c:pt idx="11">
                  <c:v>16.88</c:v>
                </c:pt>
                <c:pt idx="12">
                  <c:v>11.73</c:v>
                </c:pt>
                <c:pt idx="13">
                  <c:v>6.15</c:v>
                </c:pt>
                <c:pt idx="14">
                  <c:v>7.82</c:v>
                </c:pt>
                <c:pt idx="15">
                  <c:v>9.82</c:v>
                </c:pt>
                <c:pt idx="16">
                  <c:v>7.61</c:v>
                </c:pt>
                <c:pt idx="17">
                  <c:v>4.04</c:v>
                </c:pt>
                <c:pt idx="18">
                  <c:v>6.48</c:v>
                </c:pt>
                <c:pt idx="19">
                  <c:v>8.25</c:v>
                </c:pt>
                <c:pt idx="20">
                  <c:v>8.48</c:v>
                </c:pt>
                <c:pt idx="21">
                  <c:v>7.06</c:v>
                </c:pt>
                <c:pt idx="22">
                  <c:v>12.82</c:v>
                </c:pt>
                <c:pt idx="23">
                  <c:v>12.17</c:v>
                </c:pt>
                <c:pt idx="24">
                  <c:v>12.68</c:v>
                </c:pt>
                <c:pt idx="25">
                  <c:v>19.03</c:v>
                </c:pt>
                <c:pt idx="26">
                  <c:v>9.8699999999999992</c:v>
                </c:pt>
                <c:pt idx="27">
                  <c:v>10.46</c:v>
                </c:pt>
                <c:pt idx="28">
                  <c:v>11.19</c:v>
                </c:pt>
                <c:pt idx="29">
                  <c:v>11.35</c:v>
                </c:pt>
                <c:pt idx="30">
                  <c:v>10.53</c:v>
                </c:pt>
                <c:pt idx="31">
                  <c:v>7.56</c:v>
                </c:pt>
                <c:pt idx="32">
                  <c:v>9.94</c:v>
                </c:pt>
                <c:pt idx="33">
                  <c:v>8.33</c:v>
                </c:pt>
                <c:pt idx="34">
                  <c:v>7.56</c:v>
                </c:pt>
                <c:pt idx="35">
                  <c:v>13.27</c:v>
                </c:pt>
                <c:pt idx="36">
                  <c:v>15.61</c:v>
                </c:pt>
                <c:pt idx="37">
                  <c:v>8.17</c:v>
                </c:pt>
                <c:pt idx="38">
                  <c:v>5.7</c:v>
                </c:pt>
                <c:pt idx="39">
                  <c:v>6.88</c:v>
                </c:pt>
                <c:pt idx="40">
                  <c:v>17.89</c:v>
                </c:pt>
                <c:pt idx="41">
                  <c:v>6.64</c:v>
                </c:pt>
                <c:pt idx="42">
                  <c:v>4.6500000000000004</c:v>
                </c:pt>
                <c:pt idx="43">
                  <c:v>6.53</c:v>
                </c:pt>
                <c:pt idx="44">
                  <c:v>10.91</c:v>
                </c:pt>
                <c:pt idx="45">
                  <c:v>31.65</c:v>
                </c:pt>
                <c:pt idx="46">
                  <c:v>28.82</c:v>
                </c:pt>
                <c:pt idx="47">
                  <c:v>26.03</c:v>
                </c:pt>
                <c:pt idx="48">
                  <c:v>48.8</c:v>
                </c:pt>
                <c:pt idx="49">
                  <c:v>29.45</c:v>
                </c:pt>
                <c:pt idx="50">
                  <c:v>14.38</c:v>
                </c:pt>
                <c:pt idx="51">
                  <c:v>18.61</c:v>
                </c:pt>
                <c:pt idx="52">
                  <c:v>24.14</c:v>
                </c:pt>
                <c:pt idx="53">
                  <c:v>21.4</c:v>
                </c:pt>
                <c:pt idx="54">
                  <c:v>14.1</c:v>
                </c:pt>
                <c:pt idx="55">
                  <c:v>6.88</c:v>
                </c:pt>
                <c:pt idx="56">
                  <c:v>6.35</c:v>
                </c:pt>
                <c:pt idx="57">
                  <c:v>4.68</c:v>
                </c:pt>
                <c:pt idx="58">
                  <c:v>4.34</c:v>
                </c:pt>
                <c:pt idx="59">
                  <c:v>6.39</c:v>
                </c:pt>
                <c:pt idx="60">
                  <c:v>9.61</c:v>
                </c:pt>
                <c:pt idx="61">
                  <c:v>8.06</c:v>
                </c:pt>
                <c:pt idx="62">
                  <c:v>6.77</c:v>
                </c:pt>
                <c:pt idx="63">
                  <c:v>5.41</c:v>
                </c:pt>
                <c:pt idx="64">
                  <c:v>7.57</c:v>
                </c:pt>
                <c:pt idx="65">
                  <c:v>6.99</c:v>
                </c:pt>
                <c:pt idx="66">
                  <c:v>6.96</c:v>
                </c:pt>
                <c:pt idx="67">
                  <c:v>9.66</c:v>
                </c:pt>
                <c:pt idx="68">
                  <c:v>14.98</c:v>
                </c:pt>
                <c:pt idx="69">
                  <c:v>13.14</c:v>
                </c:pt>
                <c:pt idx="70">
                  <c:v>14.000208333332921</c:v>
                </c:pt>
                <c:pt idx="71">
                  <c:v>16.954545454545453</c:v>
                </c:pt>
                <c:pt idx="72">
                  <c:v>22.511111111111113</c:v>
                </c:pt>
                <c:pt idx="73">
                  <c:v>42.911111111111111</c:v>
                </c:pt>
                <c:pt idx="74">
                  <c:v>28.666666666666668</c:v>
                </c:pt>
                <c:pt idx="75">
                  <c:v>46.56818181818182</c:v>
                </c:pt>
                <c:pt idx="76">
                  <c:v>74.775510204081627</c:v>
                </c:pt>
                <c:pt idx="77">
                  <c:v>73.975609756097555</c:v>
                </c:pt>
                <c:pt idx="78">
                  <c:v>46.468085106382979</c:v>
                </c:pt>
                <c:pt idx="79">
                  <c:v>23.727272727272727</c:v>
                </c:pt>
                <c:pt idx="80">
                  <c:v>15.875</c:v>
                </c:pt>
                <c:pt idx="81">
                  <c:v>11.615384615384615</c:v>
                </c:pt>
                <c:pt idx="82">
                  <c:v>9.8082051280981464</c:v>
                </c:pt>
                <c:pt idx="83">
                  <c:v>16.81419354821405</c:v>
                </c:pt>
                <c:pt idx="84">
                  <c:v>12.883809523213477</c:v>
                </c:pt>
                <c:pt idx="85">
                  <c:v>7.078999999910593</c:v>
                </c:pt>
                <c:pt idx="86">
                  <c:v>8.4741463410418216</c:v>
                </c:pt>
                <c:pt idx="87">
                  <c:v>20.92</c:v>
                </c:pt>
                <c:pt idx="88">
                  <c:v>16.572727272727274</c:v>
                </c:pt>
                <c:pt idx="89">
                  <c:v>13.41268292682927</c:v>
                </c:pt>
                <c:pt idx="90">
                  <c:v>12.158857142857142</c:v>
                </c:pt>
                <c:pt idx="91">
                  <c:v>16.986363636363635</c:v>
                </c:pt>
                <c:pt idx="92">
                  <c:v>23.036666666666669</c:v>
                </c:pt>
                <c:pt idx="93">
                  <c:v>17.994146341463413</c:v>
                </c:pt>
                <c:pt idx="94">
                  <c:v>14.319473684210527</c:v>
                </c:pt>
                <c:pt idx="95">
                  <c:v>11.206413342918918</c:v>
                </c:pt>
                <c:pt idx="96">
                  <c:v>11.116250000000001</c:v>
                </c:pt>
                <c:pt idx="97">
                  <c:v>9.2960975609756087</c:v>
                </c:pt>
                <c:pt idx="98">
                  <c:v>10.063865263611113</c:v>
                </c:pt>
                <c:pt idx="99">
                  <c:v>9.7415000000000003</c:v>
                </c:pt>
                <c:pt idx="100">
                  <c:v>10.322162162162163</c:v>
                </c:pt>
                <c:pt idx="101">
                  <c:v>9.3015000000000008</c:v>
                </c:pt>
                <c:pt idx="102">
                  <c:v>11.0274</c:v>
                </c:pt>
                <c:pt idx="103">
                  <c:v>10.037000000000001</c:v>
                </c:pt>
                <c:pt idx="104">
                  <c:v>13</c:v>
                </c:pt>
                <c:pt idx="105">
                  <c:v>14.6868</c:v>
                </c:pt>
                <c:pt idx="106">
                  <c:v>14.627599999999999</c:v>
                </c:pt>
                <c:pt idx="107">
                  <c:v>15.6424</c:v>
                </c:pt>
                <c:pt idx="108">
                  <c:v>13.9536</c:v>
                </c:pt>
                <c:pt idx="109">
                  <c:v>11.2057</c:v>
                </c:pt>
                <c:pt idx="110">
                  <c:v>10.920299999999999</c:v>
                </c:pt>
                <c:pt idx="111">
                  <c:v>10.46</c:v>
                </c:pt>
                <c:pt idx="112">
                  <c:v>10.443099999999999</c:v>
                </c:pt>
                <c:pt idx="113">
                  <c:v>9.0820000000000007</c:v>
                </c:pt>
                <c:pt idx="114">
                  <c:v>8.5913000000000004</c:v>
                </c:pt>
                <c:pt idx="115">
                  <c:v>10.531000000000001</c:v>
                </c:pt>
                <c:pt idx="116">
                  <c:v>10.603899999999999</c:v>
                </c:pt>
                <c:pt idx="117">
                  <c:v>11.2447</c:v>
                </c:pt>
                <c:pt idx="118">
                  <c:v>13.135199999999999</c:v>
                </c:pt>
                <c:pt idx="119" formatCode="#,##0.00">
                  <c:v>14.247999999999999</c:v>
                </c:pt>
                <c:pt idx="120" formatCode="#,##0.00">
                  <c:v>18.139399999999998</c:v>
                </c:pt>
                <c:pt idx="121" formatCode="#,##0.00">
                  <c:v>14.8786</c:v>
                </c:pt>
                <c:pt idx="122" formatCode="#,##0.00">
                  <c:v>43.7714</c:v>
                </c:pt>
                <c:pt idx="123" formatCode="#,##0.00">
                  <c:v>20.360700000000001</c:v>
                </c:pt>
                <c:pt idx="124" formatCode="#,##0.00">
                  <c:v>20.357099999999999</c:v>
                </c:pt>
                <c:pt idx="125">
                  <c:v>12.741899999999999</c:v>
                </c:pt>
                <c:pt idx="126" formatCode="#,##0.00">
                  <c:v>7.31</c:v>
                </c:pt>
                <c:pt idx="127" formatCode="#,##0.00">
                  <c:v>9.5</c:v>
                </c:pt>
                <c:pt idx="128" formatCode="#,##0.00">
                  <c:v>13.33</c:v>
                </c:pt>
                <c:pt idx="129">
                  <c:v>14.807399999999999</c:v>
                </c:pt>
                <c:pt idx="130">
                  <c:v>19.7423</c:v>
                </c:pt>
                <c:pt idx="131">
                  <c:v>36.024999999999999</c:v>
                </c:pt>
                <c:pt idx="132">
                  <c:v>47.173299999999998</c:v>
                </c:pt>
                <c:pt idx="133">
                  <c:v>42.410699999999999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2C8-43E1-B850-CEBA28FAB6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77974944"/>
        <c:axId val="1377975504"/>
      </c:lineChart>
      <c:catAx>
        <c:axId val="137797494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Quarter for Decline</a:t>
                </a:r>
              </a:p>
            </c:rich>
          </c:tx>
          <c:layout>
            <c:manualLayout>
              <c:xMode val="edge"/>
              <c:yMode val="edge"/>
              <c:x val="0.38466235053951597"/>
              <c:y val="0.86449367848626768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377975504"/>
        <c:crosses val="autoZero"/>
        <c:auto val="1"/>
        <c:lblAlgn val="ctr"/>
        <c:lblOffset val="100"/>
        <c:tickLblSkip val="4"/>
        <c:tickMarkSkip val="4"/>
        <c:noMultiLvlLbl val="0"/>
      </c:catAx>
      <c:valAx>
        <c:axId val="1377975504"/>
        <c:scaling>
          <c:orientation val="minMax"/>
          <c:max val="10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Probability (percent)</a:t>
                </a:r>
              </a:p>
            </c:rich>
          </c:tx>
          <c:layout>
            <c:manualLayout>
              <c:xMode val="edge"/>
              <c:yMode val="edge"/>
              <c:x val="1.2208657047724751E-2"/>
              <c:y val="0.4290375203915171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377974944"/>
        <c:crosses val="autoZero"/>
        <c:crossBetween val="midCat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0.06222</cdr:x>
      <cdr:y>0.9281</cdr:y>
    </cdr:from>
    <cdr:to>
      <cdr:x>0.97556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33400" y="5410200"/>
          <a:ext cx="7829550" cy="4191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900"/>
            <a:t>The shading shows the period beginning with each NBER peak and ending with the corresponding trough. 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C6A77-897B-A94D-8179-085D1B4EE98D}" type="datetimeFigureOut">
              <a:rPr lang="en-US" smtClean="0"/>
              <a:t>5/2/23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294D8-753E-E842-8CF8-893A8D4F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84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mmonwealthfund.org/publications/issue-briefs/2015/oct/us-health-care-global-perspective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axenehp.com/international-healthcare-systems-us-versus-world/" TargetMode="External"/><Relationship Id="rId4" Type="http://schemas.openxmlformats.org/officeDocument/2006/relationships/hyperlink" Target="https://www.healthsystemtracker.org/chart-collection/quality-u-s-healthcare-system-compare-countries/#item-overall-age-specific-potential-years-of-life-lost-per-100000-population-1990-2017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Take note over the redline peeking above the others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6319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Since the end of 2021, lost almost 15%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6393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8" name="Google Shape;248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August CPI </a:t>
            </a:r>
            <a:r>
              <a:rPr lang="en-US" dirty="0" err="1"/>
              <a:t>yoy</a:t>
            </a:r>
            <a:r>
              <a:rPr lang="en-US" dirty="0"/>
              <a:t> 8.3% down from 8.5 and Core 6.3 up from 6.3 in </a:t>
            </a:r>
            <a:r>
              <a:rPr lang="en-US" dirty="0" err="1"/>
              <a:t>JUly</a:t>
            </a:r>
            <a:endParaRPr dirty="0"/>
          </a:p>
        </p:txBody>
      </p:sp>
      <p:sp>
        <p:nvSpPr>
          <p:cNvPr id="249" name="Google Shape;249;p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But, note that low wage workers are doing relatively the best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850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318046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Shaded Bars are recessions.  2022Q1, -1.6; Q2, -0.6 at annual rates.</a:t>
            </a:r>
            <a:endParaRPr/>
          </a:p>
        </p:txBody>
      </p:sp>
      <p:sp>
        <p:nvSpPr>
          <p:cNvPr id="166" name="Google Shape;166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160167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JP morgan chase 3.7 trillion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6269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 good resources:</a:t>
            </a:r>
            <a:endParaRPr lang="en-US" dirty="0">
              <a:hlinkClick r:id="" action="ppaction://noaction"/>
            </a:endParaRPr>
          </a:p>
          <a:p>
            <a:endParaRPr lang="en-US" dirty="0">
              <a:hlinkClick r:id="" action="ppaction://noaction"/>
            </a:endParaRPr>
          </a:p>
          <a:p>
            <a:endParaRPr lang="en-US" dirty="0">
              <a:hlinkClick r:id="" action="ppaction://noaction"/>
            </a:endParaRPr>
          </a:p>
          <a:p>
            <a:r>
              <a:rPr lang="en-US" dirty="0">
                <a:hlinkClick r:id="" action="ppaction://noaction"/>
              </a:rPr>
              <a:t>https://www.commonwealthfund.org/publications/issue-briefs/2020/jan/us-health-care-global-perspective-2019</a:t>
            </a:r>
            <a:endParaRPr lang="en-US" dirty="0"/>
          </a:p>
          <a:p>
            <a:endParaRPr lang="en-US" dirty="0"/>
          </a:p>
          <a:p>
            <a:r>
              <a:rPr lang="en-US" dirty="0"/>
              <a:t>A bit older report: </a:t>
            </a:r>
            <a:r>
              <a:rPr lang="en-US" dirty="0">
                <a:hlinkClick r:id="rId3"/>
              </a:rPr>
              <a:t>https://www.commonwealthfund.org/publications/issue-briefs/2015/oct/us-health-care-global-perspective</a:t>
            </a:r>
            <a:endParaRPr lang="en-US" dirty="0"/>
          </a:p>
          <a:p>
            <a:endParaRPr lang="en-US" dirty="0"/>
          </a:p>
          <a:p>
            <a:r>
              <a:rPr lang="en-US" dirty="0">
                <a:hlinkClick r:id="rId4"/>
              </a:rPr>
              <a:t>https://www.healthsystemtracker.org/chart-collection/quality-u-s-healthcare-system-compare-countries/#item-overall-age-specific-potential-years-of-life-lost-per-100000-population-1990-2017</a:t>
            </a:r>
            <a:endParaRPr lang="en-US" dirty="0"/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hlinkClick r:id="rId5"/>
              </a:rPr>
              <a:t>https://axenehp.com/international-healthcare-systems-us-versus-world/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C85BC4-8EB5-4604-8AA6-8BB49D60C87E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1540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2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29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Largely explained by baby boomer retirements and a little </a:t>
            </a:r>
            <a:r>
              <a:rPr lang="en-US"/>
              <a:t>excess retirements due to COVID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5" name="Google Shape;19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CBO Jan 2020 projections:  LF, 62.5, vs 62.6; Total employment; 154.8 million vs actual 155.6.  Civilian Labor Force;  160 vs 166.7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5251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414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Fed policy rate 4.5 to 4.25.  Concerns with inflation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6694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436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1A4D-4FAD-45A6-A3C5-59711005E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B803A-233C-48A3-A920-5820C83A0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737BC-96A1-42A3-AD8D-9E8CD7FB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958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A7E2CB-D8A4-4CA5-AD0E-4339221B42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097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032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4000"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>
            <a:lvl3pPr>
              <a:defRPr sz="2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4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1AA319-333D-412C-9DD7-9A6C0D760DBE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790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AB0322-A9EB-43EB-8A82-07D57F72DE4A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/>
          <a:lstStyle>
            <a:lvl1pPr>
              <a:lnSpc>
                <a:spcPct val="100000"/>
              </a:lnSpc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156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A90B-032D-47E4-AA87-462359C7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3E4E5-6537-4C35-A50E-A91EDDFC5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D0AEE99-5F0F-4100-9685-AAB2EBB6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336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2545-EFE2-4330-B6AE-68DD7018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65C42-8E4E-4995-8882-EDA624357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386CD-7692-45A5-96E1-56EF3B35F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68283-0879-4456-B3EF-65A7B363E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D478B5-F754-4D16-A4E6-C28D49165B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312041-9D94-4A1D-B742-6CF6728A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45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2E3BC-6A56-4810-AE88-730E1D26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062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C0B4B-CECB-4D80-B0B3-10BA52D4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75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F9E97E-8590-4661-B926-74D82175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EFE9F-E4C2-4E94-B15C-7561DD63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303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72820-9D3E-44DA-B4D3-E0A65C8E5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C4C88"/>
                </a:solidFill>
              </a:defRPr>
            </a:lvl1pPr>
          </a:lstStyle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Workspace [Presentation]" hidden="1">
            <a:extLst>
              <a:ext uri="{FF2B5EF4-FFF2-40B4-BE49-F238E27FC236}">
                <a16:creationId xmlns:a16="http://schemas.microsoft.com/office/drawing/2014/main" id="{07CF207E-F6E3-4338-83CD-7F26AF8EFD5E}"/>
              </a:ext>
            </a:extLst>
          </p:cNvPr>
          <p:cNvSpPr/>
          <p:nvPr userDrawn="1"/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 w="12700" cap="flat" cmpd="sng" algn="ctr">
            <a:solidFill>
              <a:srgbClr val="D24726"/>
            </a:solidFill>
            <a:prstDash val="lgDash"/>
            <a:miter lim="800000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CAFF6B-AEE7-4DF3-9AA6-FC371F384119}"/>
              </a:ext>
            </a:extLst>
          </p:cNvPr>
          <p:cNvCxnSpPr>
            <a:cxnSpLocks/>
          </p:cNvCxnSpPr>
          <p:nvPr userDrawn="1"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5C10A0A-8A4B-47E1-9F98-875C5F817B9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174279" y="0"/>
            <a:ext cx="2017721" cy="18987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F4E8CB-31CF-4E8D-A3AC-73D8C76CAD0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35378" y="6176568"/>
            <a:ext cx="2834640" cy="4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9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4" r:id="rId3"/>
    <p:sldLayoutId id="2147483724" r:id="rId4"/>
    <p:sldLayoutId id="2147483733" r:id="rId5"/>
    <p:sldLayoutId id="2147483723" r:id="rId6"/>
    <p:sldLayoutId id="2147483725" r:id="rId7"/>
    <p:sldLayoutId id="2147483726" r:id="rId8"/>
    <p:sldLayoutId id="2147483727" r:id="rId9"/>
    <p:sldLayoutId id="2147483732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C4C8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C4C8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2400" kern="1200">
          <a:solidFill>
            <a:srgbClr val="2B414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2400" kern="1200">
          <a:solidFill>
            <a:srgbClr val="2B41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Charts/wealthgap.png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0Documents/Template/Delegate_Map.png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file:////Users/Jon/NEED%20Dropbox/Presentations/0Documents/Template/legend.png" TargetMode="Externa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1VIk4FIshp0?feature=oembed" TargetMode="External"/><Relationship Id="rId5" Type="http://schemas.openxmlformats.org/officeDocument/2006/relationships/image" Target="../media/image32.jpeg"/><Relationship Id="rId4" Type="http://schemas.openxmlformats.org/officeDocument/2006/relationships/image" Target="../media/image11.jp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7Nh9F3BBwSs?feature=oembed" TargetMode="Externa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mailto:nfo@NEEDEcon.org" TargetMode="External"/><Relationship Id="rId2" Type="http://schemas.openxmlformats.org/officeDocument/2006/relationships/hyperlink" Target="http://www.needelegation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eedecon.org/testimonials.php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https://cms.qz.com/wp-content/uploads/2017/10/wine-growing-regions-europe-usa.png?w=940&amp;strip=all&amp;quality=75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895" y="1795708"/>
            <a:ext cx="10219508" cy="2187011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b="1" i="1" dirty="0" err="1"/>
              <a:t>Osher</a:t>
            </a:r>
            <a:r>
              <a:rPr lang="en-US" sz="3600" b="1" i="1" dirty="0"/>
              <a:t> Lifelong Learning Institute, Spring 2023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dirty="0"/>
              <a:t>Contemporary Economic </a:t>
            </a:r>
            <a:r>
              <a:rPr lang="en-US" sz="4400"/>
              <a:t>Policy Issues</a:t>
            </a:r>
            <a:endParaRPr lang="en-US" sz="440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AE01C54-87B5-E047-A90C-F1A958BEF150}"/>
              </a:ext>
            </a:extLst>
          </p:cNvPr>
          <p:cNvSpPr txBox="1">
            <a:spLocks/>
          </p:cNvSpPr>
          <p:nvPr/>
        </p:nvSpPr>
        <p:spPr>
          <a:xfrm>
            <a:off x="1618533" y="3898404"/>
            <a:ext cx="9144000" cy="218701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700" dirty="0">
                <a:solidFill>
                  <a:schemeClr val="tx2"/>
                </a:solidFill>
              </a:rPr>
              <a:t>Duke University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May-June 2023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1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000" dirty="0">
                <a:solidFill>
                  <a:schemeClr val="tx2"/>
                </a:solidFill>
              </a:rPr>
              <a:t>Host: Jon </a:t>
            </a:r>
            <a:r>
              <a:rPr lang="en-US" sz="3000" dirty="0" err="1">
                <a:solidFill>
                  <a:schemeClr val="tx2"/>
                </a:solidFill>
              </a:rPr>
              <a:t>Haveman</a:t>
            </a:r>
            <a:r>
              <a:rPr lang="en-US" sz="3000" dirty="0">
                <a:solidFill>
                  <a:schemeClr val="tx2"/>
                </a:solidFill>
              </a:rPr>
              <a:t>, Ph.D.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National Economic Education Delegation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1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9616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649B3-AE45-4A46-B8E1-6A7B28F93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64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Evi</a:t>
            </a:r>
            <a:r>
              <a:rPr lang="en-US" dirty="0"/>
              <a:t>dence of the B-W Wealth Gap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B25B3A-BAB7-BD46-B857-EA0D73C58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10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E438174-F778-754D-833A-7855B2B728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2196023" y="909633"/>
            <a:ext cx="7982836" cy="5320592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70FF120-C09C-5C45-9746-E81691BCCA32}"/>
              </a:ext>
            </a:extLst>
          </p:cNvPr>
          <p:cNvSpPr txBox="1"/>
          <p:nvPr/>
        </p:nvSpPr>
        <p:spPr>
          <a:xfrm flipH="1">
            <a:off x="5488053" y="2277267"/>
            <a:ext cx="12158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Mean is</a:t>
            </a:r>
          </a:p>
          <a:p>
            <a:r>
              <a:rPr lang="en-US" dirty="0"/>
              <a:t>7x Greater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9E6A05-055C-D74C-8D88-A6C5EBC2D47E}"/>
              </a:ext>
            </a:extLst>
          </p:cNvPr>
          <p:cNvSpPr txBox="1"/>
          <p:nvPr/>
        </p:nvSpPr>
        <p:spPr>
          <a:xfrm flipH="1">
            <a:off x="7862246" y="3131562"/>
            <a:ext cx="12158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Median is 8x Greater</a:t>
            </a:r>
          </a:p>
        </p:txBody>
      </p:sp>
    </p:spTree>
    <p:extLst>
      <p:ext uri="{BB962C8B-B14F-4D97-AF65-F5344CB8AC3E}">
        <p14:creationId xmlns:p14="http://schemas.microsoft.com/office/powerpoint/2010/main" val="13758119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ED39B-96D3-8846-B034-A9E8CA396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7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</a:t>
            </a:r>
            <a:r>
              <a:rPr lang="en-US" dirty="0"/>
              <a:t> Federal Debt is Becoming A Problem</a:t>
            </a:r>
          </a:p>
        </p:txBody>
      </p:sp>
      <p:pic>
        <p:nvPicPr>
          <p:cNvPr id="6" name="Content Placeholder 5" descr="Chart, histogram&#10;&#10;Description automatically generated">
            <a:extLst>
              <a:ext uri="{FF2B5EF4-FFF2-40B4-BE49-F238E27FC236}">
                <a16:creationId xmlns:a16="http://schemas.microsoft.com/office/drawing/2014/main" id="{737F0F35-4226-3E4B-964F-A0346784E0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77742" y="840163"/>
            <a:ext cx="7236515" cy="542738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BD8A32-F0A3-084B-BFA2-1B38AE33D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35775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7AF01-9403-8B45-9B3D-54F69C904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13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Sub</a:t>
            </a:r>
            <a:r>
              <a:rPr lang="en-US" dirty="0"/>
              <a:t>mitting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6BCC2-1252-644F-A5FE-9BA98B69FA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Please submit questions of clarification in the chat or raise your “digital” hand.</a:t>
            </a:r>
          </a:p>
          <a:p>
            <a:pPr lvl="1"/>
            <a:r>
              <a:rPr lang="en-US" dirty="0"/>
              <a:t>I will try to handle them as they come up.</a:t>
            </a:r>
          </a:p>
          <a:p>
            <a:endParaRPr lang="en-US" dirty="0"/>
          </a:p>
          <a:p>
            <a:r>
              <a:rPr lang="en-US" dirty="0"/>
              <a:t>We will do a verbal Q&amp;A once the material has been presented.</a:t>
            </a:r>
          </a:p>
          <a:p>
            <a:endParaRPr lang="en-US" dirty="0"/>
          </a:p>
          <a:p>
            <a:r>
              <a:rPr lang="en-US" dirty="0"/>
              <a:t>Slides will be available from the at the course web site later today.</a:t>
            </a:r>
          </a:p>
          <a:p>
            <a:pPr marL="0" indent="0">
              <a:buNone/>
            </a:pPr>
            <a:r>
              <a:rPr lang="en-US" dirty="0"/>
              <a:t>https://sites.google.com/view/macro-current-issues/home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6E0C3F-F683-7649-B9E6-AA5563106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31498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29EAE-338F-5D4A-8C40-7C3D0FD4A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Cre</a:t>
            </a:r>
            <a:r>
              <a:rPr lang="en-US" dirty="0"/>
              <a:t>dits and Disclaimer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C8CE3-22BA-E94A-B6AC-D797138205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333072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This slide deck was authored by:</a:t>
            </a:r>
          </a:p>
          <a:p>
            <a:pPr lvl="1"/>
            <a:r>
              <a:rPr lang="en-US" dirty="0"/>
              <a:t>Jon D. Haveman, NEED</a:t>
            </a:r>
          </a:p>
          <a:p>
            <a:pPr lvl="1"/>
            <a:r>
              <a:rPr lang="en-US" dirty="0"/>
              <a:t>Scott Baier, Clemson University</a:t>
            </a:r>
          </a:p>
          <a:p>
            <a:pPr lvl="1"/>
            <a:r>
              <a:rPr lang="en-US" dirty="0"/>
              <a:t>Geoffrey </a:t>
            </a:r>
            <a:r>
              <a:rPr lang="en-US" dirty="0" err="1"/>
              <a:t>Woglom</a:t>
            </a:r>
            <a:r>
              <a:rPr lang="en-US" dirty="0"/>
              <a:t>, Amherst College (Emeritus)</a:t>
            </a:r>
          </a:p>
          <a:p>
            <a:pPr lvl="1"/>
            <a:r>
              <a:rPr lang="en-US" dirty="0"/>
              <a:t>Brian </a:t>
            </a:r>
            <a:r>
              <a:rPr lang="en-US" dirty="0" err="1"/>
              <a:t>Dombeck</a:t>
            </a:r>
            <a:r>
              <a:rPr lang="en-US" dirty="0"/>
              <a:t>, Lewis &amp; Clark College</a:t>
            </a:r>
          </a:p>
          <a:p>
            <a:pPr lvl="1"/>
            <a:r>
              <a:rPr lang="en-US" dirty="0"/>
              <a:t>Doris </a:t>
            </a:r>
            <a:r>
              <a:rPr lang="en-US" dirty="0" err="1"/>
              <a:t>Geide</a:t>
            </a:r>
            <a:r>
              <a:rPr lang="en-US" dirty="0"/>
              <a:t>-Stevenson, Weber State</a:t>
            </a:r>
          </a:p>
          <a:p>
            <a:endParaRPr lang="en-US" dirty="0"/>
          </a:p>
          <a:p>
            <a:r>
              <a:rPr lang="en-US" dirty="0"/>
              <a:t>Disclaimer</a:t>
            </a:r>
          </a:p>
          <a:p>
            <a:pPr lvl="1"/>
            <a:r>
              <a:rPr lang="en-US" sz="1800" dirty="0"/>
              <a:t>NEED presentations are designed to be nonpartisan.</a:t>
            </a:r>
          </a:p>
          <a:p>
            <a:pPr lvl="1"/>
            <a:r>
              <a:rPr lang="en-US" sz="1800" dirty="0"/>
              <a:t>It is, however, inevitable that the presenter will be asked for and will provide their own views.</a:t>
            </a:r>
          </a:p>
          <a:p>
            <a:pPr lvl="1"/>
            <a:r>
              <a:rPr lang="en-US" sz="1800" dirty="0"/>
              <a:t>Such views are those of the presenter and not necessarily those of the National Economic Education Delegation (NEED).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65FD2B-E0DC-B44E-B85B-3363DE712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07214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6246" y="1776790"/>
            <a:ext cx="10219508" cy="874970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sz="48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800" dirty="0"/>
              <a:t>US Economy: Update</a:t>
            </a:r>
            <a:endParaRPr lang="en-US" sz="4800" b="1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14</a:t>
            </a:fld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9D2299F7-B118-F94E-8862-E4A57C984DB5}"/>
              </a:ext>
            </a:extLst>
          </p:cNvPr>
          <p:cNvSpPr txBox="1">
            <a:spLocks/>
          </p:cNvSpPr>
          <p:nvPr/>
        </p:nvSpPr>
        <p:spPr>
          <a:xfrm>
            <a:off x="1547649" y="3566728"/>
            <a:ext cx="9144000" cy="2482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1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Geoffrey Woglom,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chemeClr val="tx2"/>
                </a:solidFill>
              </a:rPr>
              <a:t>Professor of Economics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chemeClr val="tx2"/>
                </a:solidFill>
              </a:rPr>
              <a:t>Amherst College, emeritus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chemeClr val="tx2"/>
                </a:solidFill>
              </a:rPr>
              <a:t>May 2, 2023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6D7F51-049F-674F-8A06-04B9CAEBB587}"/>
              </a:ext>
            </a:extLst>
          </p:cNvPr>
          <p:cNvSpPr txBox="1"/>
          <p:nvPr/>
        </p:nvSpPr>
        <p:spPr>
          <a:xfrm>
            <a:off x="3774831" y="55098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15CDB93-4391-C1B8-AD42-C473313FD8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26085" cy="1932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8C2DAEF-4540-71B6-51EA-1585F24F00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5646" y="4309986"/>
            <a:ext cx="3746354" cy="192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7270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0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US">
                <a:solidFill>
                  <a:schemeClr val="lt1"/>
                </a:solidFill>
              </a:rPr>
              <a:t>Out</a:t>
            </a:r>
            <a:r>
              <a:rPr lang="en-US">
                <a:solidFill>
                  <a:srgbClr val="1E4E79"/>
                </a:solidFill>
              </a:rPr>
              <a:t>line for the Talk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24" name="Google Shape;124;p20"/>
          <p:cNvSpPr txBox="1">
            <a:spLocks noGrp="1"/>
          </p:cNvSpPr>
          <p:nvPr>
            <p:ph type="body" idx="1"/>
          </p:nvPr>
        </p:nvSpPr>
        <p:spPr>
          <a:xfrm>
            <a:off x="838200" y="1570730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514350" lvl="0" indent="-514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C4C88"/>
              </a:buClr>
              <a:buSzPts val="2800"/>
              <a:buFont typeface="Calibri"/>
              <a:buAutoNum type="arabicPeriod"/>
            </a:pPr>
            <a:r>
              <a:rPr lang="en-US" dirty="0"/>
              <a:t>Summary of the state of the economy.</a:t>
            </a:r>
            <a:endParaRPr dirty="0"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C4C88"/>
              </a:buClr>
              <a:buSzPts val="2800"/>
              <a:buFont typeface="Calibri"/>
              <a:buAutoNum type="arabicPeriod"/>
            </a:pPr>
            <a:r>
              <a:rPr lang="en-US" dirty="0"/>
              <a:t>The Effect of M&amp;F policies.</a:t>
            </a:r>
            <a:endParaRPr dirty="0"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C4C88"/>
              </a:buClr>
              <a:buSzPts val="2800"/>
              <a:buFont typeface="Calibri"/>
              <a:buAutoNum type="arabicPeriod"/>
            </a:pPr>
            <a:r>
              <a:rPr lang="en-US" dirty="0"/>
              <a:t>What lies ahead for the economy.</a:t>
            </a:r>
          </a:p>
          <a:p>
            <a:pPr marL="514350" indent="-514350">
              <a:buClr>
                <a:srgbClr val="0C4C88"/>
              </a:buClr>
              <a:buSzPts val="2800"/>
              <a:buFont typeface="Calibri"/>
              <a:buAutoNum type="arabicPeriod"/>
            </a:pPr>
            <a:r>
              <a:rPr lang="en-US" dirty="0"/>
              <a:t>The implications of recent bank failures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C4C88"/>
              </a:buClr>
              <a:buSzPts val="2800"/>
              <a:buNone/>
            </a:pPr>
            <a:endParaRPr dirty="0"/>
          </a:p>
        </p:txBody>
      </p:sp>
      <p:sp>
        <p:nvSpPr>
          <p:cNvPr id="125" name="Google Shape;125;p20"/>
          <p:cNvSpPr txBox="1">
            <a:spLocks noGrp="1"/>
          </p:cNvSpPr>
          <p:nvPr>
            <p:ph type="sldNum" idx="12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C67AC-658C-4FC3-3118-64ED0E10C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00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Gro</a:t>
            </a:r>
            <a:r>
              <a:rPr lang="en-US" dirty="0"/>
              <a:t>ss Domestic Product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BC9CE153-EBA0-9D32-4089-8B4087876F0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5637241"/>
              </p:ext>
            </p:extLst>
          </p:nvPr>
        </p:nvGraphicFramePr>
        <p:xfrm>
          <a:off x="7208874" y="2432680"/>
          <a:ext cx="4144926" cy="333016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72463">
                  <a:extLst>
                    <a:ext uri="{9D8B030D-6E8A-4147-A177-3AD203B41FA5}">
                      <a16:colId xmlns:a16="http://schemas.microsoft.com/office/drawing/2014/main" val="310364770"/>
                    </a:ext>
                  </a:extLst>
                </a:gridCol>
                <a:gridCol w="2072463">
                  <a:extLst>
                    <a:ext uri="{9D8B030D-6E8A-4147-A177-3AD203B41FA5}">
                      <a16:colId xmlns:a16="http://schemas.microsoft.com/office/drawing/2014/main" val="3936927986"/>
                    </a:ext>
                  </a:extLst>
                </a:gridCol>
              </a:tblGrid>
              <a:tr h="47573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Consumption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68.4%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extLst>
                  <a:ext uri="{0D108BD9-81ED-4DB2-BD59-A6C34878D82A}">
                    <a16:rowId xmlns:a16="http://schemas.microsoft.com/office/drawing/2014/main" val="3085891583"/>
                  </a:ext>
                </a:extLst>
              </a:tr>
              <a:tr h="47573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Investment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17.2%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extLst>
                  <a:ext uri="{0D108BD9-81ED-4DB2-BD59-A6C34878D82A}">
                    <a16:rowId xmlns:a16="http://schemas.microsoft.com/office/drawing/2014/main" val="1424929756"/>
                  </a:ext>
                </a:extLst>
              </a:tr>
              <a:tr h="47573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Exports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11.4%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extLst>
                  <a:ext uri="{0D108BD9-81ED-4DB2-BD59-A6C34878D82A}">
                    <a16:rowId xmlns:a16="http://schemas.microsoft.com/office/drawing/2014/main" val="1205205792"/>
                  </a:ext>
                </a:extLst>
              </a:tr>
              <a:tr h="47573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Imports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-14.5%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extLst>
                  <a:ext uri="{0D108BD9-81ED-4DB2-BD59-A6C34878D82A}">
                    <a16:rowId xmlns:a16="http://schemas.microsoft.com/office/drawing/2014/main" val="3884701282"/>
                  </a:ext>
                </a:extLst>
              </a:tr>
              <a:tr h="47573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Government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17.5%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extLst>
                  <a:ext uri="{0D108BD9-81ED-4DB2-BD59-A6C34878D82A}">
                    <a16:rowId xmlns:a16="http://schemas.microsoft.com/office/drawing/2014/main" val="4106861703"/>
                  </a:ext>
                </a:extLst>
              </a:tr>
              <a:tr h="475738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extLst>
                  <a:ext uri="{0D108BD9-81ED-4DB2-BD59-A6C34878D82A}">
                    <a16:rowId xmlns:a16="http://schemas.microsoft.com/office/drawing/2014/main" val="2097790973"/>
                  </a:ext>
                </a:extLst>
              </a:tr>
              <a:tr h="47573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GDP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100.0%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extLst>
                  <a:ext uri="{0D108BD9-81ED-4DB2-BD59-A6C34878D82A}">
                    <a16:rowId xmlns:a16="http://schemas.microsoft.com/office/drawing/2014/main" val="1509693518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50BD8E-AC36-5643-EBE1-28C938AF3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16</a:t>
            </a:fld>
            <a:endParaRPr lang="en-GB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926CC69B-95D3-5AA3-32B0-6C8D55F5A700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438659154"/>
              </p:ext>
            </p:extLst>
          </p:nvPr>
        </p:nvGraphicFramePr>
        <p:xfrm>
          <a:off x="747696" y="1491894"/>
          <a:ext cx="6546196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545675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4226D76-C087-45FA-C21E-3D85EC03D1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79" y="1569966"/>
            <a:ext cx="10515600" cy="4470991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1"/>
          <p:cNvSpPr txBox="1">
            <a:spLocks noGrp="1"/>
          </p:cNvSpPr>
          <p:nvPr>
            <p:ph type="title"/>
          </p:nvPr>
        </p:nvSpPr>
        <p:spPr>
          <a:xfrm>
            <a:off x="753976" y="3628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US" dirty="0">
                <a:solidFill>
                  <a:schemeClr val="lt1"/>
                </a:solidFill>
              </a:rPr>
              <a:t>Rea</a:t>
            </a:r>
            <a:r>
              <a:rPr lang="en-US" dirty="0"/>
              <a:t>l GDP and ‘Potential’ during the Recovery</a:t>
            </a:r>
            <a:endParaRPr dirty="0"/>
          </a:p>
        </p:txBody>
      </p:sp>
      <p:sp>
        <p:nvSpPr>
          <p:cNvPr id="132" name="Google Shape;132;p21"/>
          <p:cNvSpPr txBox="1">
            <a:spLocks noGrp="1"/>
          </p:cNvSpPr>
          <p:nvPr>
            <p:ph type="sldNum" idx="12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  <p:sp>
        <p:nvSpPr>
          <p:cNvPr id="133" name="Google Shape;133;p21"/>
          <p:cNvSpPr txBox="1"/>
          <p:nvPr/>
        </p:nvSpPr>
        <p:spPr>
          <a:xfrm>
            <a:off x="8347336" y="6133488"/>
            <a:ext cx="384466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Source: Fred, St Louis Fed</a:t>
            </a:r>
            <a:endParaRPr/>
          </a:p>
        </p:txBody>
      </p:sp>
      <p:grpSp>
        <p:nvGrpSpPr>
          <p:cNvPr id="136" name="Google Shape;136;p21"/>
          <p:cNvGrpSpPr/>
          <p:nvPr/>
        </p:nvGrpSpPr>
        <p:grpSpPr>
          <a:xfrm>
            <a:off x="10269668" y="2506626"/>
            <a:ext cx="2021365" cy="1353235"/>
            <a:chOff x="10269668" y="2392471"/>
            <a:chExt cx="2021365" cy="1353235"/>
          </a:xfrm>
        </p:grpSpPr>
        <p:sp>
          <p:nvSpPr>
            <p:cNvPr id="137" name="Google Shape;137;p21"/>
            <p:cNvSpPr txBox="1"/>
            <p:nvPr/>
          </p:nvSpPr>
          <p:spPr>
            <a:xfrm>
              <a:off x="10269668" y="2730043"/>
              <a:ext cx="2021365" cy="10156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The “output gap” is about $250b</a:t>
              </a:r>
              <a:endParaRPr dirty="0"/>
            </a:p>
          </p:txBody>
        </p:sp>
        <p:cxnSp>
          <p:nvCxnSpPr>
            <p:cNvPr id="138" name="Google Shape;138;p21"/>
            <p:cNvCxnSpPr/>
            <p:nvPr/>
          </p:nvCxnSpPr>
          <p:spPr>
            <a:xfrm>
              <a:off x="10644351" y="2392471"/>
              <a:ext cx="900878" cy="546594"/>
            </a:xfrm>
            <a:prstGeom prst="straightConnector1">
              <a:avLst/>
            </a:prstGeom>
            <a:noFill/>
            <a:ln w="34925" cap="flat" cmpd="sng">
              <a:solidFill>
                <a:schemeClr val="accent1"/>
              </a:solidFill>
              <a:prstDash val="solid"/>
              <a:miter lim="800000"/>
              <a:headEnd type="triangle" w="med" len="med"/>
              <a:tailEnd type="none" w="sm" len="sm"/>
            </a:ln>
          </p:spPr>
        </p:cxn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F4AAF605-F3B3-ED8B-3A84-1F9E0882AC39}"/>
              </a:ext>
            </a:extLst>
          </p:cNvPr>
          <p:cNvSpPr txBox="1"/>
          <p:nvPr/>
        </p:nvSpPr>
        <p:spPr>
          <a:xfrm>
            <a:off x="3087494" y="3244334"/>
            <a:ext cx="61749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effectLst/>
              </a:rPr>
              <a:t> 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9"/>
          <p:cNvSpPr txBox="1">
            <a:spLocks noGrp="1"/>
          </p:cNvSpPr>
          <p:nvPr>
            <p:ph type="title"/>
          </p:nvPr>
        </p:nvSpPr>
        <p:spPr>
          <a:xfrm>
            <a:off x="802104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US" dirty="0">
                <a:solidFill>
                  <a:schemeClr val="lt1"/>
                </a:solidFill>
              </a:rPr>
              <a:t>Wh</a:t>
            </a:r>
            <a:r>
              <a:rPr lang="en-US" dirty="0"/>
              <a:t>ere Have All the Workers Gone?</a:t>
            </a:r>
            <a:endParaRPr dirty="0"/>
          </a:p>
        </p:txBody>
      </p:sp>
      <p:sp>
        <p:nvSpPr>
          <p:cNvPr id="198" name="Google Shape;198;p29"/>
          <p:cNvSpPr txBox="1">
            <a:spLocks noGrp="1"/>
          </p:cNvSpPr>
          <p:nvPr>
            <p:ph type="sldNum" idx="12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044033-D54B-5596-D067-2A04D0E427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02" y="1537614"/>
            <a:ext cx="11244995" cy="448056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99C67F8-D838-4A62-1586-A0347AC911F6}"/>
              </a:ext>
            </a:extLst>
          </p:cNvPr>
          <p:cNvCxnSpPr>
            <a:cxnSpLocks/>
          </p:cNvCxnSpPr>
          <p:nvPr/>
        </p:nvCxnSpPr>
        <p:spPr>
          <a:xfrm flipV="1">
            <a:off x="6312694" y="1637414"/>
            <a:ext cx="5227179" cy="2090861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ACC3E4-6D07-DE37-4A25-5E42FBD3D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</a:t>
            </a:r>
            <a:r>
              <a:rPr lang="en-US" dirty="0"/>
              <a:t> Great Resignation?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F561E6-69FB-61F4-61C9-84D006898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19</a:t>
            </a:fld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AA0AF8B-A712-17C8-92BE-8FBAA8235E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750829"/>
            <a:ext cx="10515600" cy="40829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37828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C583D-6AE7-4448-AEDD-FE436474C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Na</a:t>
            </a:r>
            <a:r>
              <a:rPr lang="en-US" dirty="0"/>
              <a:t>tional Economic Education Delegation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0F53A3-25E4-514D-9477-7626E8A821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Vision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One day, the public discussion of policy issues will be grounded in an accurate perception of the underlying economic principles and data.</a:t>
            </a:r>
          </a:p>
          <a:p>
            <a:pPr lvl="1"/>
            <a:endParaRPr lang="en-US" dirty="0"/>
          </a:p>
          <a:p>
            <a:r>
              <a:rPr lang="en-US" dirty="0"/>
              <a:t>Mission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NEED unites the skills and knowledge of a vast network of professional economists to promote understanding of the economics of policy issues in the United States.</a:t>
            </a:r>
          </a:p>
          <a:p>
            <a:pPr lvl="1"/>
            <a:endParaRPr lang="en-US" dirty="0"/>
          </a:p>
          <a:p>
            <a:r>
              <a:rPr lang="en-US" dirty="0"/>
              <a:t>NEED Presentations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Are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nonpartisan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and intended to reflect the consensus of the economics profession.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29E664-8C6A-8F44-80D0-F3209C458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32549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A21BF-5977-7414-CC52-F6472E07C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104" y="259474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Lab</a:t>
            </a:r>
            <a:r>
              <a:rPr lang="en-US" dirty="0"/>
              <a:t>or Market in North Carolina</a:t>
            </a:r>
            <a:br>
              <a:rPr lang="en-US" dirty="0"/>
            </a:br>
            <a:r>
              <a:rPr lang="en-US" dirty="0"/>
              <a:t>	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59CB39-1E6A-FE68-F1ED-EDE5E7C8B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20</a:t>
            </a:fld>
            <a:endParaRPr lang="en-GB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9182E63-5EBD-B4E6-E1D6-CA41BB3549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02219"/>
            <a:ext cx="10515600" cy="41679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529193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3B4C3-D6EB-A942-1582-F35495FDB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8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Ove</a:t>
            </a:r>
            <a:r>
              <a:rPr lang="en-US" dirty="0"/>
              <a:t>rall Good News on the Real Side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4F28E7-2F1C-1249-5692-E26F5EE23C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GDP is very close to its potential.</a:t>
            </a:r>
          </a:p>
          <a:p>
            <a:r>
              <a:rPr lang="en-US" dirty="0"/>
              <a:t>The labor market as measured by the unemployment rate is fully recovered.</a:t>
            </a:r>
          </a:p>
          <a:p>
            <a:r>
              <a:rPr lang="en-US" dirty="0"/>
              <a:t>There was no apparent Great Resignation</a:t>
            </a:r>
          </a:p>
          <a:p>
            <a:endParaRPr lang="en-US" dirty="0"/>
          </a:p>
          <a:p>
            <a:r>
              <a:rPr lang="en-US" dirty="0"/>
              <a:t>But there is also a </a:t>
            </a:r>
            <a:r>
              <a:rPr lang="en-US" i="1" dirty="0"/>
              <a:t>nominal </a:t>
            </a:r>
            <a:r>
              <a:rPr lang="en-US" dirty="0"/>
              <a:t>side: interest rates, asset prices, inflation and wages.</a:t>
            </a:r>
          </a:p>
          <a:p>
            <a:r>
              <a:rPr lang="en-US" dirty="0"/>
              <a:t>News isn’t so good!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AFAB1F-45B3-1D27-F3E2-B2A5A2E1F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4483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3602C0-8FBB-9802-1D05-3C5CE313F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94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Inte</a:t>
            </a:r>
            <a:r>
              <a:rPr lang="en-US" dirty="0"/>
              <a:t>rest Rates: Era of Falling Rates Over?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55E0BC-69DB-F19A-E9BE-5DD45F271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22</a:t>
            </a:fld>
            <a:endParaRPr lang="en-GB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AED3530-450F-D6C0-3FDE-1229F87402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16" y="1211836"/>
            <a:ext cx="10515600" cy="474208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08907EE-73F7-EB4D-51A7-0CB8E29C760C}"/>
              </a:ext>
            </a:extLst>
          </p:cNvPr>
          <p:cNvCxnSpPr>
            <a:cxnSpLocks/>
          </p:cNvCxnSpPr>
          <p:nvPr/>
        </p:nvCxnSpPr>
        <p:spPr>
          <a:xfrm>
            <a:off x="1469204" y="2558265"/>
            <a:ext cx="7885003" cy="1414646"/>
          </a:xfrm>
          <a:prstGeom prst="line">
            <a:avLst/>
          </a:prstGeom>
          <a:ln w="2222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4832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0C882-3471-06DA-3DB8-E949BEAE1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976" y="-98581"/>
            <a:ext cx="9742714" cy="1568152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Nat</a:t>
            </a:r>
            <a:r>
              <a:rPr lang="en-US" dirty="0"/>
              <a:t>ional Housing Market and Closer to Home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006AC4-DDD6-C817-6BDB-386A9E214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23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7083F5-C772-C36B-496C-E54873B89FC5}"/>
              </a:ext>
            </a:extLst>
          </p:cNvPr>
          <p:cNvSpPr txBox="1"/>
          <p:nvPr/>
        </p:nvSpPr>
        <p:spPr>
          <a:xfrm>
            <a:off x="7879380" y="6410685"/>
            <a:ext cx="4136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https://www.zillow.com/research/data/</a:t>
            </a: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5EA45FCE-4F6B-A1CF-5C3A-E618C641804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9965973"/>
              </p:ext>
            </p:extLst>
          </p:nvPr>
        </p:nvGraphicFramePr>
        <p:xfrm>
          <a:off x="838200" y="1570038"/>
          <a:ext cx="10515600" cy="45897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570661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C1E63-A53F-A5D2-FB9C-6B41FDEF1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04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Fall in House Prices is Having an Effect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59116D-4F45-A82F-4CD4-594D93F99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24</a:t>
            </a:fld>
            <a:endParaRPr lang="en-GB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7EF2947-333B-866A-587D-15F0328E42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37414"/>
            <a:ext cx="10515600" cy="43522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230041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1361C-07CD-D14E-053C-8DD7F1648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Sto</a:t>
            </a:r>
            <a:r>
              <a:rPr lang="en-US" dirty="0"/>
              <a:t>ck Prices:  Fear about Rates and Recession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884DAC-44E6-C6A7-814B-87B6D7DED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25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62FF8B8-EE0C-CF84-3EB8-1ACDFA9879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1800447"/>
            <a:ext cx="10515600" cy="4295553"/>
          </a:xfrm>
        </p:spPr>
      </p:pic>
    </p:spTree>
    <p:extLst>
      <p:ext uri="{BB962C8B-B14F-4D97-AF65-F5344CB8AC3E}">
        <p14:creationId xmlns:p14="http://schemas.microsoft.com/office/powerpoint/2010/main" val="27046772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6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US" dirty="0">
                <a:solidFill>
                  <a:schemeClr val="lt1"/>
                </a:solidFill>
              </a:rPr>
              <a:t>Infl</a:t>
            </a:r>
            <a:r>
              <a:rPr lang="en-US" dirty="0"/>
              <a:t>ation during the Recovery (CPI)</a:t>
            </a:r>
            <a:endParaRPr dirty="0"/>
          </a:p>
        </p:txBody>
      </p:sp>
      <p:sp>
        <p:nvSpPr>
          <p:cNvPr id="252" name="Google Shape;252;p36"/>
          <p:cNvSpPr txBox="1">
            <a:spLocks noGrp="1"/>
          </p:cNvSpPr>
          <p:nvPr>
            <p:ph type="sldNum" idx="12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26</a:t>
            </a:fld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7CF873-D2FA-9CB7-5F4D-FCE6D370CD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017" y="1285874"/>
            <a:ext cx="10323871" cy="4654775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51FA18-9357-0477-EF8B-0E18E9300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Fed</a:t>
            </a:r>
            <a:r>
              <a:rPr lang="en-US" dirty="0"/>
              <a:t>’s Measure (PCE)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F16646-1D1B-1231-90AF-9C1E2DA87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27</a:t>
            </a:fld>
            <a:endParaRPr lang="en-GB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0AC10C69-0A4B-3F8C-FF98-2B6BEBCF5D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950555"/>
            <a:ext cx="10515600" cy="3996589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4BB446A-76B6-7D6A-4A04-2BB53D0FA394}"/>
              </a:ext>
            </a:extLst>
          </p:cNvPr>
          <p:cNvSpPr txBox="1"/>
          <p:nvPr/>
        </p:nvSpPr>
        <p:spPr>
          <a:xfrm>
            <a:off x="7600220" y="4283651"/>
            <a:ext cx="2907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Looks Promising?</a:t>
            </a:r>
          </a:p>
        </p:txBody>
      </p:sp>
    </p:spTree>
    <p:extLst>
      <p:ext uri="{BB962C8B-B14F-4D97-AF65-F5344CB8AC3E}">
        <p14:creationId xmlns:p14="http://schemas.microsoft.com/office/powerpoint/2010/main" val="2550588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453B5-1EF9-86FF-AAF5-0886F2980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CPI</a:t>
            </a:r>
            <a:r>
              <a:rPr lang="en-US" dirty="0"/>
              <a:t> vs. PCE:  Differences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2D577C-6A6C-F9B1-4AE0-DFB13D42E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28</a:t>
            </a:fld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60E71FE-DCB3-F206-58B3-783AC7A1DE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626" y="1201026"/>
            <a:ext cx="7090058" cy="50292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2CB1EF5-DF00-37B3-ADFD-342F1DDDA0AE}"/>
              </a:ext>
            </a:extLst>
          </p:cNvPr>
          <p:cNvSpPr txBox="1"/>
          <p:nvPr/>
        </p:nvSpPr>
        <p:spPr>
          <a:xfrm>
            <a:off x="5450764" y="6441462"/>
            <a:ext cx="65651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https://en.wikipedia.org/wiki/Personal_consumption_expenditures_price_index#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5148E1-BE91-AD3C-F81D-0B26E02D57C7}"/>
              </a:ext>
            </a:extLst>
          </p:cNvPr>
          <p:cNvSpPr txBox="1"/>
          <p:nvPr/>
        </p:nvSpPr>
        <p:spPr>
          <a:xfrm>
            <a:off x="616316" y="1453468"/>
            <a:ext cx="352213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CPI tends to be higher (Mar):</a:t>
            </a:r>
          </a:p>
          <a:p>
            <a:r>
              <a:rPr lang="en-US" sz="3200" dirty="0"/>
              <a:t>CPI, 4.9%</a:t>
            </a:r>
          </a:p>
          <a:p>
            <a:r>
              <a:rPr lang="en-US" sz="3200" dirty="0"/>
              <a:t>Core CPI, 5.6%</a:t>
            </a:r>
          </a:p>
          <a:p>
            <a:r>
              <a:rPr lang="en-US" sz="3200" dirty="0"/>
              <a:t>PCE, 4.2%</a:t>
            </a:r>
          </a:p>
          <a:p>
            <a:r>
              <a:rPr lang="en-US" sz="3200" dirty="0"/>
              <a:t>Core PCE, 4.6%.</a:t>
            </a:r>
          </a:p>
          <a:p>
            <a:endParaRPr lang="en-US" sz="3200" dirty="0"/>
          </a:p>
          <a:p>
            <a:r>
              <a:rPr lang="en-US" sz="3200" dirty="0"/>
              <a:t>Typically more like 0.5 % pts.</a:t>
            </a:r>
          </a:p>
        </p:txBody>
      </p:sp>
    </p:spTree>
    <p:extLst>
      <p:ext uri="{BB962C8B-B14F-4D97-AF65-F5344CB8AC3E}">
        <p14:creationId xmlns:p14="http://schemas.microsoft.com/office/powerpoint/2010/main" val="603145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12679-8FB3-5B9D-8FD0-D3622A674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6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Ren</a:t>
            </a:r>
            <a:r>
              <a:rPr lang="en-US" dirty="0"/>
              <a:t>ts Paid versus Asking Rents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A9BEF3-F03C-30BA-C293-324D37931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29</a:t>
            </a:fld>
            <a:endParaRPr lang="en-GB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717918C9-27DA-F7AE-4F03-4CA36DECBF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056549"/>
              </p:ext>
            </p:extLst>
          </p:nvPr>
        </p:nvGraphicFramePr>
        <p:xfrm>
          <a:off x="838200" y="1190848"/>
          <a:ext cx="10515600" cy="51603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25763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B01C3-FF41-4249-9398-889388F4B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o Are We?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04F465-072B-E84A-A927-098D0F9738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7447"/>
            <a:ext cx="10515600" cy="496030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Honorary Board: 54 members</a:t>
            </a:r>
          </a:p>
          <a:p>
            <a:pPr lvl="1"/>
            <a:r>
              <a:rPr lang="en-US" dirty="0"/>
              <a:t>2 Fed Chairs: Janet Yellen, Ben Bernanke</a:t>
            </a:r>
          </a:p>
          <a:p>
            <a:pPr lvl="1"/>
            <a:r>
              <a:rPr lang="en-US" dirty="0"/>
              <a:t>6 Chairs Council of Economic Advisers</a:t>
            </a:r>
          </a:p>
          <a:p>
            <a:pPr lvl="2"/>
            <a:r>
              <a:rPr lang="en-US" dirty="0"/>
              <a:t>Furman (D), Rosen (R), Bernanke (R), Yellen (D), Tyson (D), </a:t>
            </a:r>
            <a:r>
              <a:rPr lang="en-US" dirty="0" err="1"/>
              <a:t>Goolsbee</a:t>
            </a:r>
            <a:r>
              <a:rPr lang="en-US" dirty="0"/>
              <a:t> (D)</a:t>
            </a:r>
          </a:p>
          <a:p>
            <a:pPr lvl="1"/>
            <a:r>
              <a:rPr lang="en-US" dirty="0"/>
              <a:t>3 Nobel Prize Winners</a:t>
            </a:r>
          </a:p>
          <a:p>
            <a:pPr lvl="2"/>
            <a:r>
              <a:rPr lang="en-US" dirty="0" err="1"/>
              <a:t>Akerlof</a:t>
            </a:r>
            <a:r>
              <a:rPr lang="en-US" dirty="0"/>
              <a:t>, Smith, </a:t>
            </a:r>
            <a:r>
              <a:rPr lang="en-US" dirty="0" err="1"/>
              <a:t>Maskin</a:t>
            </a:r>
            <a:endParaRPr lang="en-US" dirty="0"/>
          </a:p>
          <a:p>
            <a:r>
              <a:rPr lang="en-US" dirty="0"/>
              <a:t>Delegates: 652+ members</a:t>
            </a:r>
          </a:p>
          <a:p>
            <a:pPr lvl="1"/>
            <a:r>
              <a:rPr lang="en-US" dirty="0"/>
              <a:t>At all levels of academia and some in government service</a:t>
            </a:r>
          </a:p>
          <a:p>
            <a:pPr lvl="1"/>
            <a:r>
              <a:rPr lang="en-US" dirty="0"/>
              <a:t>All have a Ph.D. in economics</a:t>
            </a:r>
          </a:p>
          <a:p>
            <a:pPr lvl="1"/>
            <a:r>
              <a:rPr lang="en-US" dirty="0"/>
              <a:t>Crowdsource slide decks</a:t>
            </a:r>
          </a:p>
          <a:p>
            <a:pPr lvl="1"/>
            <a:r>
              <a:rPr lang="en-US" dirty="0"/>
              <a:t>Give presentations</a:t>
            </a:r>
          </a:p>
          <a:p>
            <a:r>
              <a:rPr lang="en-US" dirty="0"/>
              <a:t>Global Partners: 48 Ph.D. Economists</a:t>
            </a:r>
          </a:p>
          <a:p>
            <a:pPr lvl="1"/>
            <a:r>
              <a:rPr lang="en-US" dirty="0"/>
              <a:t>Aid in slide deck development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A7D279-C637-1E48-898C-9051ECD03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27484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2DD6D-C674-0C6A-FB3A-F20B28F84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Wa</a:t>
            </a:r>
            <a:r>
              <a:rPr lang="en-US" dirty="0"/>
              <a:t>ges Haven’t Kept Pace with Inflation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8021C9-7DEA-1D9E-B748-ACE0882A5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30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9BA0F32-BA51-F3D5-DF8E-B348AC003C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580" y="1325563"/>
            <a:ext cx="8685714" cy="475268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39DB589-54AC-47AE-5308-20C91ABBA526}"/>
              </a:ext>
            </a:extLst>
          </p:cNvPr>
          <p:cNvPicPr preferRelativeResize="0"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546494" y="1323364"/>
            <a:ext cx="8686800" cy="475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085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4A9661-8FC0-73A2-59EF-42215DCBE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733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</a:t>
            </a:r>
            <a:r>
              <a:rPr lang="en-US" dirty="0"/>
              <a:t> “Nominal”  Side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D56137-66C9-7172-BDE2-4287108D43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Inflation:  There is a lot of work still to be done.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583287-04A6-1739-1128-F40D0C4C1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47369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3E3AC-1EE9-B24C-02E1-FD448FE92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Pol</a:t>
            </a:r>
            <a:r>
              <a:rPr lang="en-US" dirty="0"/>
              <a:t>icy  Effects: Fiscal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59226D-C74D-5FB9-9360-0FC3701ADE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4780" y="1735117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2020-2021:  massive stimulus.  Cares Act, 3 rounds of stimulus checks, expanded unemployment benefits, Payroll Protection Loans.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77BBBD-CE45-7541-19D1-ECCA29393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32</a:t>
            </a:fld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5D710DA-2898-C5BE-0DFE-E23A1B1699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224" y="2490561"/>
            <a:ext cx="5372100" cy="366777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DA5392B-DA3A-4613-BA66-819D85AB15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7592" y="2738548"/>
            <a:ext cx="5838359" cy="329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052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40"/>
          <p:cNvSpPr txBox="1">
            <a:spLocks noGrp="1"/>
          </p:cNvSpPr>
          <p:nvPr>
            <p:ph type="title"/>
          </p:nvPr>
        </p:nvSpPr>
        <p:spPr>
          <a:xfrm>
            <a:off x="790072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US" dirty="0">
                <a:solidFill>
                  <a:schemeClr val="lt1"/>
                </a:solidFill>
              </a:rPr>
              <a:t>Pol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icy Effects:  Monetary</a:t>
            </a:r>
            <a:endParaRPr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90" name="Google Shape;290;p40"/>
          <p:cNvSpPr txBox="1">
            <a:spLocks noGrp="1"/>
          </p:cNvSpPr>
          <p:nvPr>
            <p:ph type="sldNum" idx="12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33</a:t>
            </a:fld>
            <a:endParaRPr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26C260B-78CA-BFED-1B83-ED1DEB8166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4898" y="2458067"/>
            <a:ext cx="8370619" cy="393192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A2C452F-8BF2-F06B-1543-5490876D6883}"/>
              </a:ext>
            </a:extLst>
          </p:cNvPr>
          <p:cNvSpPr txBox="1"/>
          <p:nvPr/>
        </p:nvSpPr>
        <p:spPr>
          <a:xfrm>
            <a:off x="525346" y="1132504"/>
            <a:ext cx="9615572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2020-2/2022:  policy interest rate at zero, new round of quantitative easing.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3/2022-present:  most rapid increase in interest rates since Paul Volcker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51"/>
          <p:cNvSpPr txBox="1">
            <a:spLocks noGrp="1"/>
          </p:cNvSpPr>
          <p:nvPr>
            <p:ph type="title"/>
          </p:nvPr>
        </p:nvSpPr>
        <p:spPr>
          <a:xfrm>
            <a:off x="814136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US" dirty="0">
                <a:solidFill>
                  <a:schemeClr val="lt1"/>
                </a:solidFill>
              </a:rPr>
              <a:t>Wh</a:t>
            </a:r>
            <a:r>
              <a:rPr lang="en-US" dirty="0"/>
              <a:t>ere we Stand</a:t>
            </a:r>
            <a:endParaRPr dirty="0"/>
          </a:p>
        </p:txBody>
      </p:sp>
      <p:sp>
        <p:nvSpPr>
          <p:cNvPr id="378" name="Google Shape;378;p51"/>
          <p:cNvSpPr txBox="1">
            <a:spLocks noGrp="1"/>
          </p:cNvSpPr>
          <p:nvPr>
            <p:ph type="body" idx="1"/>
          </p:nvPr>
        </p:nvSpPr>
        <p:spPr>
          <a:xfrm>
            <a:off x="838200" y="1570730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C4C88"/>
              </a:buClr>
              <a:buSzPts val="2800"/>
              <a:buChar char="•"/>
            </a:pPr>
            <a:r>
              <a:rPr lang="en-US" dirty="0"/>
              <a:t>The ARP was probably too big, but helped many poor families, and the Fed was aware of the size of the stimulus.</a:t>
            </a:r>
          </a:p>
          <a:p>
            <a:pPr>
              <a:spcBef>
                <a:spcPts val="0"/>
              </a:spcBef>
              <a:buClr>
                <a:srgbClr val="0C4C88"/>
              </a:buClr>
              <a:buSzPts val="2800"/>
            </a:pPr>
            <a:r>
              <a:rPr lang="en-US" dirty="0"/>
              <a:t>Monetary policy was too easy for too long, but since March of last years has been much more restrictive.</a:t>
            </a:r>
          </a:p>
          <a:p>
            <a:pPr>
              <a:spcBef>
                <a:spcPts val="0"/>
              </a:spcBef>
              <a:buClr>
                <a:srgbClr val="0C4C88"/>
              </a:buClr>
              <a:buSzPts val="2800"/>
            </a:pPr>
            <a:r>
              <a:rPr lang="en-US" dirty="0"/>
              <a:t>Yes, there were supply chain issues that temporarily raised inflation, but there was (is?) too much total spending.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C4C88"/>
              </a:buClr>
              <a:buSzPts val="2800"/>
              <a:buNone/>
            </a:pPr>
            <a:r>
              <a:rPr lang="en-US" dirty="0"/>
              <a:t>So, where are we headed?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C4C88"/>
              </a:buClr>
              <a:buSzPts val="2800"/>
              <a:buNone/>
            </a:pPr>
            <a:r>
              <a:rPr lang="en-US" dirty="0"/>
              <a:t>What will the Fed do?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C4C88"/>
              </a:buClr>
              <a:buSzPts val="28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C4C88"/>
              </a:buClr>
              <a:buSzPts val="2800"/>
              <a:buNone/>
            </a:pPr>
            <a:endParaRPr dirty="0"/>
          </a:p>
        </p:txBody>
      </p:sp>
      <p:sp>
        <p:nvSpPr>
          <p:cNvPr id="379" name="Google Shape;379;p51"/>
          <p:cNvSpPr txBox="1">
            <a:spLocks noGrp="1"/>
          </p:cNvSpPr>
          <p:nvPr>
            <p:ph type="sldNum" idx="12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34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C69FE-C8F6-697C-E0DA-E7A3C38D1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Lat</a:t>
            </a:r>
            <a:r>
              <a:rPr lang="en-US" dirty="0"/>
              <a:t>est Numbers on Consumption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9F3134-465C-642E-85DB-FC9B38859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35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BCAF999C-4619-BA65-7589-2A333FEF95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950555"/>
            <a:ext cx="10515600" cy="3996589"/>
          </a:xfrm>
        </p:spPr>
      </p:pic>
    </p:spTree>
    <p:extLst>
      <p:ext uri="{BB962C8B-B14F-4D97-AF65-F5344CB8AC3E}">
        <p14:creationId xmlns:p14="http://schemas.microsoft.com/office/powerpoint/2010/main" val="24305654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6FC44-C4DA-8A1D-2598-D381DF49E8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For</a:t>
            </a:r>
            <a:r>
              <a:rPr lang="en-US" dirty="0"/>
              <a:t>ecasters Are in fact Seeing the “R” Word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F7F43A-342E-276A-F7E2-54A927CF7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36</a:t>
            </a:fld>
            <a:endParaRPr lang="en-GB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00000000-0008-0000-0100-00000200000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570038"/>
          <a:ext cx="10515600" cy="4351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4917688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4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US" dirty="0">
                <a:solidFill>
                  <a:schemeClr val="lt1"/>
                </a:solidFill>
              </a:rPr>
              <a:t>Wh</a:t>
            </a:r>
            <a:r>
              <a:rPr lang="en-US" dirty="0">
                <a:solidFill>
                  <a:srgbClr val="1E4E79"/>
                </a:solidFill>
              </a:rPr>
              <a:t>at is a Recession?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161" name="Google Shape;161;p24"/>
          <p:cNvSpPr txBox="1">
            <a:spLocks noGrp="1"/>
          </p:cNvSpPr>
          <p:nvPr>
            <p:ph type="body" idx="1"/>
          </p:nvPr>
        </p:nvSpPr>
        <p:spPr>
          <a:xfrm>
            <a:off x="838200" y="1570730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C4C88"/>
              </a:buClr>
              <a:buSzPts val="2800"/>
              <a:buChar char="•"/>
            </a:pPr>
            <a:r>
              <a:rPr lang="en-US" dirty="0"/>
              <a:t>Defined by the National Bureau of Economic Research (NBER)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4E79"/>
              </a:buClr>
              <a:buSzPts val="2800"/>
              <a:buChar char="•"/>
            </a:pPr>
            <a:r>
              <a:rPr lang="en-US" dirty="0">
                <a:solidFill>
                  <a:srgbClr val="1E4E79"/>
                </a:solidFill>
              </a:rPr>
              <a:t>“</a:t>
            </a:r>
            <a:r>
              <a:rPr lang="en-US" dirty="0">
                <a:solidFill>
                  <a:srgbClr val="1E4E79"/>
                </a:solidFill>
                <a:latin typeface="Arimo"/>
                <a:ea typeface="Arimo"/>
                <a:cs typeface="Arimo"/>
                <a:sym typeface="Arimo"/>
              </a:rPr>
              <a:t>The NBER's definition emphasizes that a recession involves a significant decline in economic activity that is spread across the economy and lasts more than a few months.”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4E79"/>
              </a:buClr>
              <a:buSzPts val="2800"/>
              <a:buChar char="•"/>
            </a:pPr>
            <a:r>
              <a:rPr lang="en-US" dirty="0">
                <a:solidFill>
                  <a:srgbClr val="1E4E79"/>
                </a:solidFill>
                <a:latin typeface="Arimo"/>
                <a:ea typeface="Arimo"/>
                <a:cs typeface="Arimo"/>
                <a:sym typeface="Arimo"/>
              </a:rPr>
              <a:t>Popular Rule of Thumb:  Two or more, consecutive quarters where Real GDP falls.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4E79"/>
              </a:buClr>
              <a:buSzPts val="2800"/>
              <a:buChar char="•"/>
            </a:pPr>
            <a:r>
              <a:rPr lang="en-US" dirty="0">
                <a:solidFill>
                  <a:srgbClr val="1E4E79"/>
                </a:solidFill>
                <a:latin typeface="Arimo"/>
                <a:ea typeface="Arimo"/>
                <a:cs typeface="Arimo"/>
                <a:sym typeface="Arimo"/>
              </a:rPr>
              <a:t>Recessions are caused by decreases in total spending.</a:t>
            </a:r>
            <a:endParaRPr dirty="0"/>
          </a:p>
        </p:txBody>
      </p:sp>
      <p:sp>
        <p:nvSpPr>
          <p:cNvPr id="162" name="Google Shape;162;p24"/>
          <p:cNvSpPr txBox="1">
            <a:spLocks noGrp="1"/>
          </p:cNvSpPr>
          <p:nvPr>
            <p:ph type="sldNum" idx="12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12447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5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US">
                <a:solidFill>
                  <a:schemeClr val="lt1"/>
                </a:solidFill>
              </a:rPr>
              <a:t>Rea</a:t>
            </a:r>
            <a:r>
              <a:rPr lang="en-US">
                <a:solidFill>
                  <a:srgbClr val="1E4E79"/>
                </a:solidFill>
              </a:rPr>
              <a:t>l GDP Growth and Recessions</a:t>
            </a:r>
            <a:endParaRPr/>
          </a:p>
        </p:txBody>
      </p:sp>
      <p:sp>
        <p:nvSpPr>
          <p:cNvPr id="169" name="Google Shape;169;p25"/>
          <p:cNvSpPr txBox="1">
            <a:spLocks noGrp="1"/>
          </p:cNvSpPr>
          <p:nvPr>
            <p:ph type="sldNum" idx="12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38</a:t>
            </a:fld>
            <a:endParaRPr/>
          </a:p>
        </p:txBody>
      </p:sp>
      <p:pic>
        <p:nvPicPr>
          <p:cNvPr id="4" name="FRED Graph Chart" descr="FRED Graph">
            <a:extLst>
              <a:ext uri="{FF2B5EF4-FFF2-40B4-BE49-F238E27FC236}">
                <a16:creationId xmlns:a16="http://schemas.microsoft.com/office/drawing/2014/main" id="{05D2245F-1D1C-0D4A-2A23-2EDF0511D8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03610" y="1570038"/>
            <a:ext cx="9796346" cy="4351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68528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F64D3F-0628-D324-20C2-5A0D206B6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On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March 7th P</a:t>
            </a:r>
            <a:r>
              <a:rPr lang="en-US" dirty="0"/>
              <a:t>owell Emphasized Rate Hikes?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E3BAB0-14E1-13ED-447C-5A1FEC519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39</a:t>
            </a:fld>
            <a:endParaRPr lang="en-GB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E2282CF-7E32-6975-78C0-C78784A0645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674" y="1325563"/>
            <a:ext cx="8966791" cy="484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8139218-2F01-D5F7-EBE9-695661B0CAB6}"/>
              </a:ext>
            </a:extLst>
          </p:cNvPr>
          <p:cNvSpPr txBox="1"/>
          <p:nvPr/>
        </p:nvSpPr>
        <p:spPr>
          <a:xfrm>
            <a:off x="3946076" y="1571565"/>
            <a:ext cx="407087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A61A5D"/>
                </a:solidFill>
              </a:rPr>
              <a:t>Red Pre March 7; 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Post March 7</a:t>
            </a:r>
            <a:endParaRPr lang="en-US" sz="2000" dirty="0">
              <a:solidFill>
                <a:srgbClr val="A61A5D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285A194-570A-A16C-0D97-8CF0C5FBF261}"/>
              </a:ext>
            </a:extLst>
          </p:cNvPr>
          <p:cNvCxnSpPr>
            <a:cxnSpLocks/>
          </p:cNvCxnSpPr>
          <p:nvPr/>
        </p:nvCxnSpPr>
        <p:spPr>
          <a:xfrm flipH="1">
            <a:off x="4968371" y="2297898"/>
            <a:ext cx="2743200" cy="0"/>
          </a:xfrm>
          <a:prstGeom prst="straightConnector1">
            <a:avLst/>
          </a:prstGeom>
          <a:ln w="25400">
            <a:solidFill>
              <a:srgbClr val="92D050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F409CAA-AA97-3ECD-8482-F8C6E4BAFB79}"/>
              </a:ext>
            </a:extLst>
          </p:cNvPr>
          <p:cNvSpPr txBox="1"/>
          <p:nvPr/>
        </p:nvSpPr>
        <p:spPr>
          <a:xfrm>
            <a:off x="7648465" y="2030018"/>
            <a:ext cx="1943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Terminal rate</a:t>
            </a:r>
          </a:p>
        </p:txBody>
      </p:sp>
    </p:spTree>
    <p:extLst>
      <p:ext uri="{BB962C8B-B14F-4D97-AF65-F5344CB8AC3E}">
        <p14:creationId xmlns:p14="http://schemas.microsoft.com/office/powerpoint/2010/main" val="1095810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1B23E-7084-7944-A45B-C6D0E0A6B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ere Are We?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4594F58-9AA6-F24A-964E-3AC22CA41A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744845" y="1047352"/>
            <a:ext cx="7728643" cy="478603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5876C4-A3D6-7242-9D80-C8D64A70E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7DAB63-0268-1544-985C-0D4232ED6F4E}"/>
              </a:ext>
            </a:extLst>
          </p:cNvPr>
          <p:cNvPicPr>
            <a:picLocks noChangeAspect="1"/>
          </p:cNvPicPr>
          <p:nvPr/>
        </p:nvPicPr>
        <p:blipFill>
          <a:blip r:embed="rId4" r:link="rId5"/>
          <a:srcRect/>
          <a:stretch>
            <a:fillRect/>
          </a:stretch>
        </p:blipFill>
        <p:spPr>
          <a:xfrm>
            <a:off x="8806449" y="3937439"/>
            <a:ext cx="2241495" cy="149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8013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AE4CAC-2CBC-1A72-5E81-D2017A3C5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So</a:t>
            </a:r>
            <a:r>
              <a:rPr lang="en-US" dirty="0"/>
              <a:t>mething Happened the Next Weekend!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C51FF60-83FD-B710-FC18-B7EC44802C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57388" y="1570038"/>
            <a:ext cx="7315363" cy="435133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4561D8-E942-7438-55A6-1E1F92FF5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929545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743BE-CE2D-560A-72D1-884783045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Sili</a:t>
            </a:r>
            <a:r>
              <a:rPr lang="en-US" dirty="0"/>
              <a:t>con Valley Bank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D3B1A4-6ABB-1028-5892-B9BA0BB7B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Regional mid-sized bank with $212b in assets; $6billion in capitalization (15</a:t>
            </a:r>
            <a:r>
              <a:rPr lang="en-US" baseline="30000" dirty="0"/>
              <a:t>th</a:t>
            </a:r>
            <a:r>
              <a:rPr lang="en-US" dirty="0"/>
              <a:t> largest).</a:t>
            </a:r>
          </a:p>
          <a:p>
            <a:r>
              <a:rPr lang="en-US" dirty="0"/>
              <a:t>Focused on loans to venture capital and managing the </a:t>
            </a:r>
            <a:r>
              <a:rPr lang="en-US" dirty="0" err="1"/>
              <a:t>desposit</a:t>
            </a:r>
            <a:r>
              <a:rPr lang="en-US" dirty="0"/>
              <a:t> accounts of startups.</a:t>
            </a:r>
          </a:p>
          <a:p>
            <a:r>
              <a:rPr lang="en-US" dirty="0"/>
              <a:t>Very rapid growth in deposits and assets between 2021 and 2022, which led to big investments in “safe” long term Treasury bond.</a:t>
            </a:r>
          </a:p>
          <a:p>
            <a:r>
              <a:rPr lang="en-US" dirty="0"/>
              <a:t>The market value of these bonds fell drastically due to the Fed’s rise in interest rates.</a:t>
            </a:r>
          </a:p>
          <a:p>
            <a:r>
              <a:rPr lang="en-US" dirty="0"/>
              <a:t>No problem!  The bank does not incur “losses” unless it sells the bonds before maturity.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D6B618-1A5E-0F06-4453-83E28EEEB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9863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F6D36-CE69-0901-A174-952776CD1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oops!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04B859-FF12-7014-9F5D-B9EA970928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Concentrated and sophisticated depositors see the problem and want to get their money out (FDIC insurance guarantees deposits up to $250 thousand, and 90% above this amount!).</a:t>
            </a:r>
          </a:p>
          <a:p>
            <a:r>
              <a:rPr lang="en-US" dirty="0"/>
              <a:t>Deposit withdrawals force SVB to sell those bonds.</a:t>
            </a:r>
          </a:p>
          <a:p>
            <a:r>
              <a:rPr lang="en-US" dirty="0"/>
              <a:t>Precipitating a classic bank run and leading to the FDIC seizing the bank on Friday.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8230DF-0BAA-DEDB-199C-BCE5CA9CD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8605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240EE3-CD2E-5F6E-76E0-8AE096AAB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0392" y="12032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Sili</a:t>
            </a:r>
            <a:r>
              <a:rPr lang="en-US" dirty="0"/>
              <a:t>con Valley’s Not So Wonderful Life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4BC5B3-16DA-CAC3-B848-D12B1F9A4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43</a:t>
            </a:fld>
            <a:endParaRPr lang="en-GB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5C5FC922-507F-BBF9-1991-AB8234C4908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2" y="2012156"/>
            <a:ext cx="4514850" cy="346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E861B31-3D4B-1FFE-7926-65BDD318AE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0423" y="2282666"/>
            <a:ext cx="6065528" cy="3108960"/>
          </a:xfrm>
          <a:prstGeom prst="rect">
            <a:avLst/>
          </a:prstGeom>
        </p:spPr>
      </p:pic>
      <p:pic>
        <p:nvPicPr>
          <p:cNvPr id="3" name="Online Media 2" title="The Bank Run scene - It's a Wonderful Life">
            <a:hlinkClick r:id="" action="ppaction://media"/>
            <a:extLst>
              <a:ext uri="{FF2B5EF4-FFF2-40B4-BE49-F238E27FC236}">
                <a16:creationId xmlns:a16="http://schemas.microsoft.com/office/drawing/2014/main" id="{981125B0-EBF5-4D5F-CCBA-5D32997E9CF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418640" y="1188720"/>
            <a:ext cx="10007352" cy="566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38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160F6-C226-2CDA-C3B9-82F610870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FDI</a:t>
            </a:r>
            <a:r>
              <a:rPr lang="en-US" dirty="0"/>
              <a:t>C Bank Closures, in General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F69DEF-7103-24F6-05EA-AEB0F27E74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“Auction” off the failed bank; all depositors paid in full.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Payoff insured deposits and liquidate bank assets</a:t>
            </a:r>
          </a:p>
          <a:p>
            <a:r>
              <a:rPr lang="en-US" dirty="0"/>
              <a:t>Under Dodd-Frank, the FDIC is supposed to use the cheaper procedure.</a:t>
            </a:r>
          </a:p>
          <a:p>
            <a:r>
              <a:rPr lang="en-US" dirty="0"/>
              <a:t>In either case, funding comes from banks’ payments of deposit insurance premium.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7FF24B-48B0-3780-06FC-31BB926B4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4702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0A0EF-39DF-0316-DEFB-8A3B45CB2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10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But</a:t>
            </a:r>
            <a:r>
              <a:rPr lang="en-US" dirty="0"/>
              <a:t>, in This Case: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DED780-0705-C64D-9B26-5B811DFACD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Janet Yellen announced that all depositors would be paid in full, and there would be complete insurance of all bank deposits for a year.</a:t>
            </a:r>
          </a:p>
          <a:p>
            <a:r>
              <a:rPr lang="en-US" dirty="0"/>
              <a:t>Senior Executives all fired.</a:t>
            </a:r>
          </a:p>
          <a:p>
            <a:r>
              <a:rPr lang="en-US" dirty="0"/>
              <a:t>Fed created a new lending program, so that banks can borrow against Treasury bonds without realizing losses.</a:t>
            </a:r>
          </a:p>
          <a:p>
            <a:r>
              <a:rPr lang="en-US" dirty="0"/>
              <a:t>The rationale was to prevent bank run spreading to other midsize banks.</a:t>
            </a:r>
            <a:endParaRPr lang="en-US" b="0" dirty="0"/>
          </a:p>
          <a:p>
            <a:pPr lvl="1"/>
            <a:r>
              <a:rPr lang="en-US" b="1" dirty="0"/>
              <a:t>Two other banks recently closed</a:t>
            </a:r>
          </a:p>
          <a:p>
            <a:pPr lvl="1"/>
            <a:r>
              <a:rPr lang="en-US" b="1" dirty="0"/>
              <a:t>Stock prices of a number of similar sized banks have plummeted.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A95041-DD4B-7929-8C86-CCDCD63F7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6440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FB9FE1-1B1D-1A47-78EC-B21FCEA0B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Pro</a:t>
            </a:r>
            <a:r>
              <a:rPr lang="en-US" dirty="0"/>
              <a:t>blems with the Bailout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465A38-C520-77E2-A7ED-63F34CD39A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Political:</a:t>
            </a:r>
          </a:p>
          <a:p>
            <a:pPr lvl="1"/>
            <a:r>
              <a:rPr lang="en-US" b="1" dirty="0"/>
              <a:t>Did political favoritism play a role in bailing out well connected, sophisticated silicon valley depositors.</a:t>
            </a:r>
          </a:p>
          <a:p>
            <a:pPr lvl="1"/>
            <a:r>
              <a:rPr lang="en-US" b="1" dirty="0"/>
              <a:t>Why didn’t bank regulators see this coming? </a:t>
            </a:r>
          </a:p>
          <a:p>
            <a:r>
              <a:rPr lang="en-US" dirty="0"/>
              <a:t>Economic:  has the moral hazard of “too big to fail” been increased.</a:t>
            </a:r>
          </a:p>
          <a:p>
            <a:r>
              <a:rPr lang="en-US" dirty="0"/>
              <a:t>For the Fed:  Will the Fed have to scale back its interest rate increases to prevent wide scale financial crisis?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C55F05-4E27-08D1-EB79-72819DFA0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4377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04393-3BD7-E0E6-F303-76C9F792A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An</a:t>
            </a:r>
            <a:r>
              <a:rPr lang="en-US" dirty="0"/>
              <a:t>other Shoe Drops?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0190EA5-F1BF-51B8-A7E7-4BEBC6B3CF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18902" y="1383906"/>
            <a:ext cx="8514080" cy="484632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4C20D5-CC50-4052-15C0-47E6504D0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47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9B10BB-FCBD-EDAF-8BC7-317E9CD40939}"/>
              </a:ext>
            </a:extLst>
          </p:cNvPr>
          <p:cNvSpPr txBox="1"/>
          <p:nvPr/>
        </p:nvSpPr>
        <p:spPr>
          <a:xfrm>
            <a:off x="3684182" y="5919237"/>
            <a:ext cx="591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Front Page of the </a:t>
            </a:r>
            <a:r>
              <a:rPr lang="en-US" i="1" dirty="0"/>
              <a:t>NYTimes, </a:t>
            </a:r>
            <a:r>
              <a:rPr lang="en-US" dirty="0"/>
              <a:t>May 1,2023</a:t>
            </a:r>
          </a:p>
        </p:txBody>
      </p:sp>
    </p:spTree>
    <p:extLst>
      <p:ext uri="{BB962C8B-B14F-4D97-AF65-F5344CB8AC3E}">
        <p14:creationId xmlns:p14="http://schemas.microsoft.com/office/powerpoint/2010/main" val="10488343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9E6ED-877B-67A0-1A9D-CA1B3F710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But</a:t>
            </a:r>
            <a:r>
              <a:rPr lang="en-US" dirty="0"/>
              <a:t>, Markets are Anticipating Higher Rates!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6A1C3A-6D90-50F1-FA1D-4831F5677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48</a:t>
            </a:fld>
            <a:endParaRPr lang="en-GB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97A56FE-5826-1445-EF76-9A58D351129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7230" y="1570038"/>
            <a:ext cx="5177540" cy="4351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156728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29867-D06B-4734-E6BF-CDF44FB77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Is T</a:t>
            </a:r>
            <a:r>
              <a:rPr lang="en-US" dirty="0"/>
              <a:t>his a Problem?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E6B8CF-9C39-7236-6836-9A8B9DFA5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49</a:t>
            </a:fld>
            <a:endParaRPr lang="en-GB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5D3D31B-4810-DCC8-D1A7-C469B116E6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37712" y="1229247"/>
            <a:ext cx="7775141" cy="484632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321A42D-B789-9292-23D1-FD798E9C7261}"/>
              </a:ext>
            </a:extLst>
          </p:cNvPr>
          <p:cNvSpPr txBox="1"/>
          <p:nvPr/>
        </p:nvSpPr>
        <p:spPr>
          <a:xfrm>
            <a:off x="6798571" y="5628753"/>
            <a:ext cx="5828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Credit Crunch?</a:t>
            </a:r>
          </a:p>
        </p:txBody>
      </p:sp>
    </p:spTree>
    <p:extLst>
      <p:ext uri="{BB962C8B-B14F-4D97-AF65-F5344CB8AC3E}">
        <p14:creationId xmlns:p14="http://schemas.microsoft.com/office/powerpoint/2010/main" val="4152221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D1759-DACC-8946-9598-490F34C9E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326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Ava</a:t>
            </a:r>
            <a:r>
              <a:rPr lang="en-US" dirty="0"/>
              <a:t>ilable NEED Topics Include: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EE1CF-F5DE-3540-AED9-1599FABB82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US Economy</a:t>
            </a:r>
          </a:p>
          <a:p>
            <a:pPr>
              <a:spcAft>
                <a:spcPts val="1000"/>
              </a:spcAft>
            </a:pPr>
            <a:r>
              <a:rPr lang="en-US" dirty="0"/>
              <a:t>Healthcare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Climate Change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Inequality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Mobility</a:t>
            </a:r>
          </a:p>
          <a:p>
            <a:pPr>
              <a:spcAft>
                <a:spcPts val="1000"/>
              </a:spcAft>
            </a:pPr>
            <a:r>
              <a:rPr lang="en-US" dirty="0"/>
              <a:t>Trade and Globalization</a:t>
            </a:r>
          </a:p>
          <a:p>
            <a:pPr>
              <a:spcAft>
                <a:spcPts val="1000"/>
              </a:spcAft>
            </a:pPr>
            <a:r>
              <a:rPr lang="en-US" dirty="0"/>
              <a:t>Minimum Wages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836DEF-5C7A-D74F-8694-7D6688B404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Immigration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Housing Policy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Budgets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Debt</a:t>
            </a:r>
          </a:p>
          <a:p>
            <a:pPr>
              <a:spcAft>
                <a:spcPts val="1000"/>
              </a:spcAft>
            </a:pPr>
            <a:r>
              <a:rPr lang="en-US" dirty="0"/>
              <a:t>Black-White Wealth Gap</a:t>
            </a:r>
          </a:p>
          <a:p>
            <a:pPr>
              <a:spcAft>
                <a:spcPts val="1000"/>
              </a:spcAft>
            </a:pPr>
            <a:r>
              <a:rPr lang="en-US" dirty="0"/>
              <a:t>Autonomous Vehicles</a:t>
            </a:r>
          </a:p>
          <a:p>
            <a:pPr>
              <a:spcAft>
                <a:spcPts val="1000"/>
              </a:spcAft>
            </a:pPr>
            <a:r>
              <a:rPr lang="en-US" dirty="0"/>
              <a:t>Healthcare Economics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AECF3A-738D-534F-9B20-5C34452E1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799192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ECF3D-D379-4121-C086-EE4702128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Nex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t Week:  Why is Sen Warren so Angry?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52F25E-A064-72D6-F540-51D3FF9AD8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16C777-95D2-EFAC-3A71-09105E4A5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50</a:t>
            </a:fld>
            <a:endParaRPr lang="en-GB"/>
          </a:p>
        </p:txBody>
      </p:sp>
      <p:pic>
        <p:nvPicPr>
          <p:cNvPr id="5" name="Online Media 4" title="Federal Reserve Chair And Elizabeth Warren Clash Over Unemployment Rates">
            <a:hlinkClick r:id="" action="ppaction://media"/>
            <a:extLst>
              <a:ext uri="{FF2B5EF4-FFF2-40B4-BE49-F238E27FC236}">
                <a16:creationId xmlns:a16="http://schemas.microsoft.com/office/drawing/2014/main" id="{C95426B7-B57B-C4DB-E80B-5026B63E661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029706" y="1325563"/>
            <a:ext cx="7315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943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E189-2B23-2F41-BBEB-10A29FA49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982" y="-317"/>
            <a:ext cx="10515600" cy="1325563"/>
          </a:xfrm>
        </p:spPr>
        <p:txBody>
          <a:bodyPr>
            <a:normAutofit/>
          </a:bodyPr>
          <a:lstStyle/>
          <a:p>
            <a:r>
              <a:rPr lang="en-US" sz="3800" dirty="0"/>
              <a:t> </a:t>
            </a:r>
            <a:r>
              <a:rPr lang="en-US" sz="3800" dirty="0">
                <a:solidFill>
                  <a:schemeClr val="bg1"/>
                </a:solidFill>
              </a:rPr>
              <a:t>Let’</a:t>
            </a:r>
            <a:r>
              <a:rPr lang="en-US" sz="3800" dirty="0"/>
              <a:t>s Hear from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9064E-051C-1042-85AE-F335B853A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670559"/>
            <a:ext cx="11074608" cy="5924791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endParaRPr lang="en-US" sz="5100" dirty="0">
              <a:hlinkClick r:id="rId2"/>
            </a:endParaRPr>
          </a:p>
          <a:p>
            <a:pPr marL="0" indent="0" algn="ctr">
              <a:buNone/>
            </a:pPr>
            <a:r>
              <a:rPr lang="en-US" sz="7400" dirty="0"/>
              <a:t>Geoffrey Woglom</a:t>
            </a:r>
          </a:p>
          <a:p>
            <a:pPr marL="0" indent="0" algn="ctr">
              <a:buNone/>
            </a:pPr>
            <a:r>
              <a:rPr lang="en-US" sz="7400" dirty="0"/>
              <a:t>grwoglom@amherst.edu</a:t>
            </a:r>
          </a:p>
          <a:p>
            <a:pPr marL="0" indent="0" algn="ctr">
              <a:buNone/>
            </a:pPr>
            <a:endParaRPr lang="en-US" sz="7400" dirty="0"/>
          </a:p>
          <a:p>
            <a:pPr marL="0" indent="0" algn="ctr">
              <a:buNone/>
            </a:pPr>
            <a:r>
              <a:rPr lang="en-US" sz="7400" dirty="0"/>
              <a:t>Contact NEED: </a:t>
            </a:r>
            <a:r>
              <a:rPr lang="en-US" sz="7400" dirty="0" err="1"/>
              <a:t>I</a:t>
            </a:r>
            <a:r>
              <a:rPr lang="en-US" sz="7400" dirty="0" err="1">
                <a:hlinkClick r:id="rId3"/>
              </a:rPr>
              <a:t>nfo@NEEDEcon.org</a:t>
            </a:r>
            <a:endParaRPr lang="en-US" sz="7400" dirty="0"/>
          </a:p>
          <a:p>
            <a:pPr marL="0" indent="0" algn="ctr">
              <a:buNone/>
            </a:pPr>
            <a:endParaRPr lang="en-US" sz="7400" dirty="0"/>
          </a:p>
          <a:p>
            <a:pPr marL="0" indent="0" algn="ctr">
              <a:buNone/>
            </a:pPr>
            <a:r>
              <a:rPr lang="en-US" sz="7400" dirty="0"/>
              <a:t>Submit a testimonial:  </a:t>
            </a:r>
            <a:r>
              <a:rPr lang="en-US" sz="7400" dirty="0">
                <a:hlinkClick r:id="rId4"/>
              </a:rPr>
              <a:t>www.NEEDEcon.org/testimonials.php</a:t>
            </a:r>
            <a:endParaRPr lang="en-US" sz="7400" dirty="0"/>
          </a:p>
          <a:p>
            <a:pPr marL="0" indent="0" algn="ctr">
              <a:buNone/>
            </a:pPr>
            <a:endParaRPr lang="en-US" sz="7400" dirty="0"/>
          </a:p>
          <a:p>
            <a:pPr marL="0" indent="0" algn="ctr">
              <a:buNone/>
            </a:pPr>
            <a:r>
              <a:rPr lang="en-US" sz="7400" dirty="0"/>
              <a:t>Support NEED:  </a:t>
            </a:r>
            <a:r>
              <a:rPr lang="en-US" sz="7400" dirty="0" err="1"/>
              <a:t>www</a:t>
            </a:r>
            <a:r>
              <a:rPr lang="en-US" sz="7400" err="1"/>
              <a:t>.</a:t>
            </a:r>
            <a:r>
              <a:rPr lang="en-US" sz="7400"/>
              <a:t>NEEDEcon</a:t>
            </a:r>
            <a:r>
              <a:rPr lang="en-US" sz="7400" dirty="0" err="1"/>
              <a:t>.org</a:t>
            </a:r>
            <a:r>
              <a:rPr lang="en-US" sz="7400" dirty="0"/>
              <a:t>/</a:t>
            </a:r>
            <a:r>
              <a:rPr lang="en-US" sz="7400" dirty="0" err="1"/>
              <a:t>donate.php</a:t>
            </a:r>
            <a:endParaRPr lang="en-US" sz="7400" dirty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F218B-F99A-4145-A67C-DBBA7AD4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79989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170EF-8EDB-7745-8BB2-2100735B8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296" y="12032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Co</a:t>
            </a:r>
            <a:r>
              <a:rPr lang="en-US" dirty="0"/>
              <a:t>urse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22FA3-29B6-8E48-8CFA-C14EC58E7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253331"/>
            <a:ext cx="11177751" cy="4351338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Contemporary Economic Policy</a:t>
            </a:r>
          </a:p>
          <a:p>
            <a:pPr lvl="1">
              <a:spcAft>
                <a:spcPts val="1000"/>
              </a:spcAft>
            </a:pPr>
            <a:r>
              <a:rPr lang="en-US" b="1" dirty="0"/>
              <a:t>Week 1 (5/2): 	US Economic Update (Geoffrey </a:t>
            </a:r>
            <a:r>
              <a:rPr lang="en-US" b="1" dirty="0" err="1"/>
              <a:t>Woglom</a:t>
            </a:r>
            <a:r>
              <a:rPr lang="en-US" b="1" dirty="0"/>
              <a:t>, Amherst College)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2 (5/9): 	Monetary Policy (Geoffrey </a:t>
            </a:r>
            <a:r>
              <a:rPr lang="en-US" dirty="0" err="1"/>
              <a:t>Woglom</a:t>
            </a:r>
            <a:r>
              <a:rPr lang="en-US" dirty="0"/>
              <a:t>)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3 (5/16): 	Healthcare Economics (Kelley Cullen, E. Washington University)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4 (5/23):	Climate Change Economics (Sarah Jacobson, Williams College)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5 (5/30):	The Black-White Wealth Gap (Mike Shor, Univ. of Connecticut)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6 (6/6):	Federal Debt (Jon </a:t>
            </a:r>
            <a:r>
              <a:rPr lang="en-US" dirty="0" err="1"/>
              <a:t>Haveman</a:t>
            </a:r>
            <a:r>
              <a:rPr lang="en-US" dirty="0"/>
              <a:t>, NEED)</a:t>
            </a:r>
          </a:p>
          <a:p>
            <a:pPr lvl="1">
              <a:spcAft>
                <a:spcPts val="1000"/>
              </a:spcAft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AC9F29-08F6-1440-B2E7-4A98F5584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15457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D5B8E-6F6B-4165-8BB4-513A87798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04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Fed and Short-term Interest Rates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57E094-C1C7-4CBD-B112-65D273BD5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</a:t>
            </a:fld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F89B6E-4DED-4ABE-9DD8-E3F9BA133F15}"/>
              </a:ext>
            </a:extLst>
          </p:cNvPr>
          <p:cNvSpPr txBox="1"/>
          <p:nvPr/>
        </p:nvSpPr>
        <p:spPr>
          <a:xfrm>
            <a:off x="8847667" y="1761067"/>
            <a:ext cx="316828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Blue </a:t>
            </a:r>
            <a:r>
              <a:rPr lang="en-US" sz="2800" dirty="0"/>
              <a:t>is the fed funds rate.</a:t>
            </a:r>
          </a:p>
          <a:p>
            <a:r>
              <a:rPr lang="en-US" sz="2800" dirty="0">
                <a:solidFill>
                  <a:srgbClr val="C00000"/>
                </a:solidFill>
              </a:rPr>
              <a:t>Red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i</a:t>
            </a:r>
            <a:r>
              <a:rPr lang="en-US" sz="2800" dirty="0"/>
              <a:t>s  the rate on 3 month Treasuries.</a:t>
            </a:r>
          </a:p>
          <a:p>
            <a:r>
              <a:rPr lang="en-US" sz="2800" dirty="0">
                <a:solidFill>
                  <a:schemeClr val="accent6"/>
                </a:solidFill>
              </a:rPr>
              <a:t>Green</a:t>
            </a:r>
            <a:r>
              <a:rPr lang="en-US" sz="2800" dirty="0"/>
              <a:t> is the prime bank lending rate</a:t>
            </a:r>
            <a:endParaRPr lang="en-US" sz="2800" dirty="0">
              <a:solidFill>
                <a:schemeClr val="accent6"/>
              </a:solidFill>
            </a:endParaRPr>
          </a:p>
        </p:txBody>
      </p:sp>
      <p:pic>
        <p:nvPicPr>
          <p:cNvPr id="7" name="FRED Graph Chart" descr="FRED Graph">
            <a:extLst>
              <a:ext uri="{FF2B5EF4-FFF2-40B4-BE49-F238E27FC236}">
                <a16:creationId xmlns:a16="http://schemas.microsoft.com/office/drawing/2014/main" id="{C62BE5A1-5E67-7D68-6CEC-73C27073F8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1761067"/>
            <a:ext cx="7368540" cy="4351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7859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63C8C-35B5-4D56-AC2E-DE26E31B3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896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Inte</a:t>
            </a:r>
            <a:r>
              <a:rPr lang="en-US" dirty="0"/>
              <a:t>rnational Comparison: Health Spending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A6239B-1605-4C30-BEE7-CDEBAA6633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561933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E4D625F-C7AE-4A88-BC66-495165B72B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7062" y="896557"/>
            <a:ext cx="9443544" cy="5326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5289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D3B7A5-C183-1E4B-835E-496C32B58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406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Cli</a:t>
            </a:r>
            <a:r>
              <a:rPr lang="en-US" dirty="0"/>
              <a:t>mate Change Economics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573B96-75F7-FB49-8190-A32A329D0A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853CE2-8E16-E944-B319-A7551E7AD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717093-2A8E-4843-98F7-85D4C9C2B7D9}"/>
              </a:ext>
            </a:extLst>
          </p:cNvPr>
          <p:cNvSpPr txBox="1"/>
          <p:nvPr/>
        </p:nvSpPr>
        <p:spPr>
          <a:xfrm>
            <a:off x="2682654" y="1094730"/>
            <a:ext cx="70793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highlight>
                  <a:srgbClr val="FFFFFF"/>
                </a:highlight>
              </a:rPr>
              <a:t>The changing map of the world’s wine-growing regions.</a:t>
            </a:r>
          </a:p>
        </p:txBody>
      </p:sp>
      <p:pic>
        <p:nvPicPr>
          <p:cNvPr id="6" name="Picture 1" descr="https://cms.qz.com/wp-content/uploads/2017/10/wine-growing-regions-europe-usa.png?w=940&amp;strip=all&amp;quality=75">
            <a:extLst>
              <a:ext uri="{FF2B5EF4-FFF2-40B4-BE49-F238E27FC236}">
                <a16:creationId xmlns:a16="http://schemas.microsoft.com/office/drawing/2014/main" id="{FF8C78DD-43CA-7447-9CED-BA642D1380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042" y="1569413"/>
            <a:ext cx="9833757" cy="481969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4767989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107520</TotalTime>
  <Words>1919</Words>
  <Application>Microsoft Macintosh PowerPoint</Application>
  <PresentationFormat>Widescreen</PresentationFormat>
  <Paragraphs>317</Paragraphs>
  <Slides>51</Slides>
  <Notes>17</Notes>
  <HiddenSlides>4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6" baseType="lpstr">
      <vt:lpstr>Arial</vt:lpstr>
      <vt:lpstr>Arimo</vt:lpstr>
      <vt:lpstr>Calibri</vt:lpstr>
      <vt:lpstr>Courier New</vt:lpstr>
      <vt:lpstr>Custom Design</vt:lpstr>
      <vt:lpstr>PowerPoint Presentation</vt:lpstr>
      <vt:lpstr> National Economic Education Delegation</vt:lpstr>
      <vt:lpstr>Who Are We?</vt:lpstr>
      <vt:lpstr>Where Are We?</vt:lpstr>
      <vt:lpstr> Available NEED Topics Include:</vt:lpstr>
      <vt:lpstr> Course Outline</vt:lpstr>
      <vt:lpstr>The Fed and Short-term Interest Rates</vt:lpstr>
      <vt:lpstr>International Comparison: Health Spending</vt:lpstr>
      <vt:lpstr>Climate Change Economics</vt:lpstr>
      <vt:lpstr>Evidence of the B-W Wealth Gap</vt:lpstr>
      <vt:lpstr>The Federal Debt is Becoming A Problem</vt:lpstr>
      <vt:lpstr>Submitting Questions</vt:lpstr>
      <vt:lpstr>Credits and Disclaimer</vt:lpstr>
      <vt:lpstr>PowerPoint Presentation</vt:lpstr>
      <vt:lpstr>Outline for the Talk</vt:lpstr>
      <vt:lpstr>Gross Domestic Product</vt:lpstr>
      <vt:lpstr>Real GDP and ‘Potential’ during the Recovery</vt:lpstr>
      <vt:lpstr>Where Have All the Workers Gone?</vt:lpstr>
      <vt:lpstr>The Great Resignation?</vt:lpstr>
      <vt:lpstr>Labor Market in North Carolina  </vt:lpstr>
      <vt:lpstr>Overall Good News on the Real Side</vt:lpstr>
      <vt:lpstr>Interest Rates: Era of Falling Rates Over?</vt:lpstr>
      <vt:lpstr>National Housing Market and Closer to Home</vt:lpstr>
      <vt:lpstr>The Fall in House Prices is Having an Effect</vt:lpstr>
      <vt:lpstr>Stock Prices:  Fear about Rates and Recession</vt:lpstr>
      <vt:lpstr>Inflation during the Recovery (CPI)</vt:lpstr>
      <vt:lpstr>Fed’s Measure (PCE)</vt:lpstr>
      <vt:lpstr>CPI vs. PCE:  Differences</vt:lpstr>
      <vt:lpstr>Rents Paid versus Asking Rents</vt:lpstr>
      <vt:lpstr>Wages Haven’t Kept Pace with Inflation</vt:lpstr>
      <vt:lpstr>The “Nominal”  Side</vt:lpstr>
      <vt:lpstr>Policy  Effects: Fiscal</vt:lpstr>
      <vt:lpstr>Policy Effects:  Monetary</vt:lpstr>
      <vt:lpstr>Where we Stand</vt:lpstr>
      <vt:lpstr>Latest Numbers on Consumption</vt:lpstr>
      <vt:lpstr>Forecasters Are in fact Seeing the “R” Word</vt:lpstr>
      <vt:lpstr>What is a Recession?</vt:lpstr>
      <vt:lpstr>Real GDP Growth and Recessions</vt:lpstr>
      <vt:lpstr>On March 7th Powell Emphasized Rate Hikes?</vt:lpstr>
      <vt:lpstr>Something Happened the Next Weekend!</vt:lpstr>
      <vt:lpstr>Silicon Valley Bank</vt:lpstr>
      <vt:lpstr>Whoops!</vt:lpstr>
      <vt:lpstr>Silicon Valley’s Not So Wonderful Life</vt:lpstr>
      <vt:lpstr>FDIC Bank Closures, in General</vt:lpstr>
      <vt:lpstr>But, in This Case:</vt:lpstr>
      <vt:lpstr>Problems with the Bailout</vt:lpstr>
      <vt:lpstr>Another Shoe Drops?</vt:lpstr>
      <vt:lpstr>But, Markets are Anticipating Higher Rates!</vt:lpstr>
      <vt:lpstr>Is This a Problem?</vt:lpstr>
      <vt:lpstr>Next Week:  Why is Sen Warren so Angry?</vt:lpstr>
      <vt:lpstr> Let’s Hear from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Jon Haveman</cp:lastModifiedBy>
  <cp:revision>426</cp:revision>
  <cp:lastPrinted>2023-05-02T19:12:42Z</cp:lastPrinted>
  <dcterms:created xsi:type="dcterms:W3CDTF">2017-05-03T22:30:38Z</dcterms:created>
  <dcterms:modified xsi:type="dcterms:W3CDTF">2023-05-02T19:12:53Z</dcterms:modified>
</cp:coreProperties>
</file>