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46"/>
  </p:notesMasterIdLst>
  <p:sldIdLst>
    <p:sldId id="1026" r:id="rId2"/>
    <p:sldId id="4307" r:id="rId3"/>
    <p:sldId id="4308" r:id="rId4"/>
    <p:sldId id="4309" r:id="rId5"/>
    <p:sldId id="4310" r:id="rId6"/>
    <p:sldId id="4338" r:id="rId7"/>
    <p:sldId id="4142" r:id="rId8"/>
    <p:sldId id="4251" r:id="rId9"/>
    <p:sldId id="4252" r:id="rId10"/>
    <p:sldId id="4253" r:id="rId11"/>
    <p:sldId id="4317" r:id="rId12"/>
    <p:sldId id="4318" r:id="rId13"/>
    <p:sldId id="4319" r:id="rId14"/>
    <p:sldId id="4320" r:id="rId15"/>
    <p:sldId id="4321" r:id="rId16"/>
    <p:sldId id="4322" r:id="rId17"/>
    <p:sldId id="4316" r:id="rId18"/>
    <p:sldId id="4339" r:id="rId19"/>
    <p:sldId id="4324" r:id="rId20"/>
    <p:sldId id="4255" r:id="rId21"/>
    <p:sldId id="4256" r:id="rId22"/>
    <p:sldId id="4257" r:id="rId23"/>
    <p:sldId id="4258" r:id="rId24"/>
    <p:sldId id="4259" r:id="rId25"/>
    <p:sldId id="4340" r:id="rId26"/>
    <p:sldId id="4260" r:id="rId27"/>
    <p:sldId id="4325" r:id="rId28"/>
    <p:sldId id="4327" r:id="rId29"/>
    <p:sldId id="4271" r:id="rId30"/>
    <p:sldId id="4335" r:id="rId31"/>
    <p:sldId id="4326" r:id="rId32"/>
    <p:sldId id="4268" r:id="rId33"/>
    <p:sldId id="4342" r:id="rId34"/>
    <p:sldId id="4328" r:id="rId35"/>
    <p:sldId id="4275" r:id="rId36"/>
    <p:sldId id="4329" r:id="rId37"/>
    <p:sldId id="4270" r:id="rId38"/>
    <p:sldId id="4341" r:id="rId39"/>
    <p:sldId id="4337" r:id="rId40"/>
    <p:sldId id="4330" r:id="rId41"/>
    <p:sldId id="4331" r:id="rId42"/>
    <p:sldId id="4332" r:id="rId43"/>
    <p:sldId id="4333" r:id="rId44"/>
    <p:sldId id="4334"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220" autoAdjust="0"/>
    <p:restoredTop sz="90845" autoAdjust="0"/>
  </p:normalViewPr>
  <p:slideViewPr>
    <p:cSldViewPr snapToGrid="0" snapToObjects="1">
      <p:cViewPr varScale="1">
        <p:scale>
          <a:sx n="98" d="100"/>
          <a:sy n="98" d="100"/>
        </p:scale>
        <p:origin x="216" y="480"/>
      </p:cViewPr>
      <p:guideLst>
        <p:guide orient="horz" pos="2160"/>
        <p:guide pos="3840"/>
      </p:guideLst>
    </p:cSldViewPr>
  </p:slideViewPr>
  <p:notesTextViewPr>
    <p:cViewPr>
      <p:scale>
        <a:sx n="3" d="2"/>
        <a:sy n="3" d="2"/>
      </p:scale>
      <p:origin x="0" y="0"/>
    </p:cViewPr>
  </p:notesTextViewPr>
  <p:sorterViewPr>
    <p:cViewPr>
      <p:scale>
        <a:sx n="200" d="100"/>
        <a:sy n="200"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cap="none" spc="20" baseline="0">
                <a:solidFill>
                  <a:schemeClr val="dk1">
                    <a:lumMod val="50000"/>
                    <a:lumOff val="50000"/>
                  </a:schemeClr>
                </a:solidFill>
                <a:latin typeface="+mn-lt"/>
                <a:ea typeface="+mn-ea"/>
                <a:cs typeface="+mn-cs"/>
              </a:defRPr>
            </a:pPr>
            <a:r>
              <a:rPr lang="en-US" sz="2400"/>
              <a:t>Sources</a:t>
            </a:r>
            <a:r>
              <a:rPr lang="en-US" sz="2400" baseline="0"/>
              <a:t> of Personal Income</a:t>
            </a:r>
          </a:p>
          <a:p>
            <a:pPr>
              <a:defRPr sz="2400"/>
            </a:pPr>
            <a:r>
              <a:rPr lang="en-US" sz="2400" baseline="0"/>
              <a:t>Billions of $ at Annual Rates; BEA</a:t>
            </a:r>
            <a:endParaRPr lang="en-US" sz="2400"/>
          </a:p>
        </c:rich>
      </c:tx>
      <c:overlay val="0"/>
      <c:spPr>
        <a:noFill/>
        <a:ln>
          <a:noFill/>
        </a:ln>
        <a:effectLst/>
      </c:spPr>
      <c:txPr>
        <a:bodyPr rot="0" spcFirstLastPara="1" vertOverflow="ellipsis" vert="horz" wrap="square" anchor="ctr" anchorCtr="1"/>
        <a:lstStyle/>
        <a:p>
          <a:pPr>
            <a:defRPr sz="2400" b="0" i="0" u="none" strike="noStrike" kern="1200" cap="none" spc="20" baseline="0">
              <a:solidFill>
                <a:schemeClr val="dk1">
                  <a:lumMod val="50000"/>
                  <a:lumOff val="50000"/>
                </a:schemeClr>
              </a:solidFill>
              <a:latin typeface="+mn-lt"/>
              <a:ea typeface="+mn-ea"/>
              <a:cs typeface="+mn-cs"/>
            </a:defRPr>
          </a:pPr>
          <a:endParaRPr lang="en-US"/>
        </a:p>
      </c:txPr>
    </c:title>
    <c:autoTitleDeleted val="0"/>
    <c:plotArea>
      <c:layout/>
      <c:lineChart>
        <c:grouping val="standard"/>
        <c:varyColors val="0"/>
        <c:ser>
          <c:idx val="0"/>
          <c:order val="0"/>
          <c:tx>
            <c:strRef>
              <c:f>'FRED Graph'!$D$17</c:f>
              <c:strCache>
                <c:ptCount val="1"/>
                <c:pt idx="0">
                  <c:v>After-Tax Income</c:v>
                </c:pt>
              </c:strCache>
            </c:strRef>
          </c:tx>
          <c:spPr>
            <a:ln w="28575" cap="rnd" cmpd="sng" algn="ctr">
              <a:solidFill>
                <a:schemeClr val="accent1"/>
              </a:solidFill>
              <a:round/>
            </a:ln>
            <a:effectLst/>
          </c:spPr>
          <c:marker>
            <c:symbol val="none"/>
          </c:marker>
          <c:dLbls>
            <c:delete val="1"/>
          </c:dLbls>
          <c:cat>
            <c:numRef>
              <c:f>'FRED Graph'!$A$18:$A$47</c:f>
              <c:numCache>
                <c:formatCode>yyyy\-mm\-dd</c:formatCode>
                <c:ptCount val="30"/>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pt idx="19">
                  <c:v>44378</c:v>
                </c:pt>
                <c:pt idx="20">
                  <c:v>44409</c:v>
                </c:pt>
                <c:pt idx="21">
                  <c:v>44440</c:v>
                </c:pt>
                <c:pt idx="22">
                  <c:v>44470</c:v>
                </c:pt>
                <c:pt idx="23">
                  <c:v>44501</c:v>
                </c:pt>
                <c:pt idx="24">
                  <c:v>44531</c:v>
                </c:pt>
                <c:pt idx="25">
                  <c:v>44562</c:v>
                </c:pt>
                <c:pt idx="26">
                  <c:v>44593</c:v>
                </c:pt>
                <c:pt idx="27">
                  <c:v>44621</c:v>
                </c:pt>
                <c:pt idx="28">
                  <c:v>44652</c:v>
                </c:pt>
                <c:pt idx="29">
                  <c:v>44682</c:v>
                </c:pt>
              </c:numCache>
            </c:numRef>
          </c:cat>
          <c:val>
            <c:numRef>
              <c:f>'FRED Graph'!$D$18:$D$47</c:f>
              <c:numCache>
                <c:formatCode>0.0</c:formatCode>
                <c:ptCount val="30"/>
                <c:pt idx="0">
                  <c:v>16444.3</c:v>
                </c:pt>
                <c:pt idx="1">
                  <c:v>16622.599999999999</c:v>
                </c:pt>
                <c:pt idx="2">
                  <c:v>16734.8</c:v>
                </c:pt>
                <c:pt idx="3">
                  <c:v>16444.3</c:v>
                </c:pt>
                <c:pt idx="4">
                  <c:v>18919.400000000001</c:v>
                </c:pt>
                <c:pt idx="5">
                  <c:v>18024</c:v>
                </c:pt>
                <c:pt idx="6">
                  <c:v>17805.599999999999</c:v>
                </c:pt>
                <c:pt idx="7">
                  <c:v>17960.599999999999</c:v>
                </c:pt>
                <c:pt idx="8">
                  <c:v>17349.599999999999</c:v>
                </c:pt>
                <c:pt idx="9">
                  <c:v>17476.8</c:v>
                </c:pt>
                <c:pt idx="10">
                  <c:v>17398.900000000001</c:v>
                </c:pt>
                <c:pt idx="11">
                  <c:v>17175.599999999999</c:v>
                </c:pt>
                <c:pt idx="12">
                  <c:v>17272.2</c:v>
                </c:pt>
                <c:pt idx="13">
                  <c:v>19120.3</c:v>
                </c:pt>
                <c:pt idx="14">
                  <c:v>17546.599999999999</c:v>
                </c:pt>
                <c:pt idx="15">
                  <c:v>21698.9</c:v>
                </c:pt>
                <c:pt idx="16">
                  <c:v>18429.900000000001</c:v>
                </c:pt>
                <c:pt idx="17">
                  <c:v>17980.599999999999</c:v>
                </c:pt>
                <c:pt idx="18">
                  <c:v>18001.7</c:v>
                </c:pt>
                <c:pt idx="19">
                  <c:v>18225.8</c:v>
                </c:pt>
                <c:pt idx="20">
                  <c:v>18277.599999999999</c:v>
                </c:pt>
                <c:pt idx="21">
                  <c:v>18044.7</c:v>
                </c:pt>
                <c:pt idx="22">
                  <c:v>18166.3</c:v>
                </c:pt>
                <c:pt idx="23">
                  <c:v>18269.5</c:v>
                </c:pt>
                <c:pt idx="24">
                  <c:v>18329.5</c:v>
                </c:pt>
                <c:pt idx="25">
                  <c:v>18090.400000000001</c:v>
                </c:pt>
                <c:pt idx="26">
                  <c:v>18199</c:v>
                </c:pt>
                <c:pt idx="27">
                  <c:v>18299.5</c:v>
                </c:pt>
                <c:pt idx="28">
                  <c:v>18384.7</c:v>
                </c:pt>
                <c:pt idx="29">
                  <c:v>18481.2</c:v>
                </c:pt>
              </c:numCache>
            </c:numRef>
          </c:val>
          <c:smooth val="0"/>
          <c:extLst>
            <c:ext xmlns:c16="http://schemas.microsoft.com/office/drawing/2014/chart" uri="{C3380CC4-5D6E-409C-BE32-E72D297353CC}">
              <c16:uniqueId val="{00000000-EE42-4BFB-8EAC-CBA5896E0DE5}"/>
            </c:ext>
          </c:extLst>
        </c:ser>
        <c:ser>
          <c:idx val="1"/>
          <c:order val="1"/>
          <c:tx>
            <c:strRef>
              <c:f>'FRED Graph'!$I$17</c:f>
              <c:strCache>
                <c:ptCount val="1"/>
                <c:pt idx="0">
                  <c:v>Before-Tax Income</c:v>
                </c:pt>
              </c:strCache>
            </c:strRef>
          </c:tx>
          <c:spPr>
            <a:ln w="28575" cap="rnd" cmpd="sng" algn="ctr">
              <a:solidFill>
                <a:srgbClr val="FF0000"/>
              </a:solidFill>
              <a:round/>
            </a:ln>
            <a:effectLst/>
          </c:spPr>
          <c:marker>
            <c:symbol val="none"/>
          </c:marker>
          <c:dLbls>
            <c:delete val="1"/>
          </c:dLbls>
          <c:cat>
            <c:numRef>
              <c:f>'FRED Graph'!$A$18:$A$47</c:f>
              <c:numCache>
                <c:formatCode>yyyy\-mm\-dd</c:formatCode>
                <c:ptCount val="30"/>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pt idx="19">
                  <c:v>44378</c:v>
                </c:pt>
                <c:pt idx="20">
                  <c:v>44409</c:v>
                </c:pt>
                <c:pt idx="21">
                  <c:v>44440</c:v>
                </c:pt>
                <c:pt idx="22">
                  <c:v>44470</c:v>
                </c:pt>
                <c:pt idx="23">
                  <c:v>44501</c:v>
                </c:pt>
                <c:pt idx="24">
                  <c:v>44531</c:v>
                </c:pt>
                <c:pt idx="25">
                  <c:v>44562</c:v>
                </c:pt>
                <c:pt idx="26">
                  <c:v>44593</c:v>
                </c:pt>
                <c:pt idx="27">
                  <c:v>44621</c:v>
                </c:pt>
                <c:pt idx="28">
                  <c:v>44652</c:v>
                </c:pt>
                <c:pt idx="29">
                  <c:v>44682</c:v>
                </c:pt>
              </c:numCache>
            </c:numRef>
          </c:cat>
          <c:val>
            <c:numRef>
              <c:f>'FRED Graph'!$I$18:$I$47</c:f>
              <c:numCache>
                <c:formatCode>0.0</c:formatCode>
                <c:ptCount val="30"/>
                <c:pt idx="0">
                  <c:v>16953.3</c:v>
                </c:pt>
                <c:pt idx="1">
                  <c:v>17140</c:v>
                </c:pt>
                <c:pt idx="2">
                  <c:v>17286.599999999999</c:v>
                </c:pt>
                <c:pt idx="3">
                  <c:v>16820.599999999999</c:v>
                </c:pt>
                <c:pt idx="4">
                  <c:v>15792.800000000001</c:v>
                </c:pt>
                <c:pt idx="5">
                  <c:v>16114.7</c:v>
                </c:pt>
                <c:pt idx="6">
                  <c:v>16454.399999999998</c:v>
                </c:pt>
                <c:pt idx="7">
                  <c:v>16658.599999999999</c:v>
                </c:pt>
                <c:pt idx="8">
                  <c:v>16878.199999999997</c:v>
                </c:pt>
                <c:pt idx="9">
                  <c:v>17063.399999999998</c:v>
                </c:pt>
                <c:pt idx="10">
                  <c:v>17306.2</c:v>
                </c:pt>
                <c:pt idx="11">
                  <c:v>17280.199999999997</c:v>
                </c:pt>
                <c:pt idx="12">
                  <c:v>17355.300000000003</c:v>
                </c:pt>
                <c:pt idx="13">
                  <c:v>17327.400000000001</c:v>
                </c:pt>
                <c:pt idx="14">
                  <c:v>17361.199999999997</c:v>
                </c:pt>
                <c:pt idx="15">
                  <c:v>17567.400000000001</c:v>
                </c:pt>
                <c:pt idx="16">
                  <c:v>17764.400000000001</c:v>
                </c:pt>
                <c:pt idx="17">
                  <c:v>17915.8</c:v>
                </c:pt>
                <c:pt idx="18">
                  <c:v>18059.100000000002</c:v>
                </c:pt>
                <c:pt idx="19">
                  <c:v>18218.900000000001</c:v>
                </c:pt>
                <c:pt idx="20">
                  <c:v>18283.499999999996</c:v>
                </c:pt>
                <c:pt idx="21">
                  <c:v>18390.399999999998</c:v>
                </c:pt>
                <c:pt idx="22">
                  <c:v>18596.899999999998</c:v>
                </c:pt>
                <c:pt idx="23">
                  <c:v>18736.3</c:v>
                </c:pt>
                <c:pt idx="24">
                  <c:v>18838.3</c:v>
                </c:pt>
                <c:pt idx="25">
                  <c:v>18913.400000000001</c:v>
                </c:pt>
                <c:pt idx="26">
                  <c:v>19072.899999999998</c:v>
                </c:pt>
                <c:pt idx="27">
                  <c:v>19191.5</c:v>
                </c:pt>
                <c:pt idx="28">
                  <c:v>19295.600000000002</c:v>
                </c:pt>
                <c:pt idx="29">
                  <c:v>19424.3</c:v>
                </c:pt>
              </c:numCache>
            </c:numRef>
          </c:val>
          <c:smooth val="0"/>
          <c:extLst>
            <c:ext xmlns:c16="http://schemas.microsoft.com/office/drawing/2014/chart" uri="{C3380CC4-5D6E-409C-BE32-E72D297353CC}">
              <c16:uniqueId val="{00000001-EE42-4BFB-8EAC-CBA5896E0DE5}"/>
            </c:ext>
          </c:extLst>
        </c:ser>
        <c:dLbls>
          <c:dLblPos val="ctr"/>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1520905280"/>
        <c:axId val="1520904032"/>
      </c:lineChart>
      <c:dateAx>
        <c:axId val="1520905280"/>
        <c:scaling>
          <c:orientation val="minMax"/>
        </c:scaling>
        <c:delete val="0"/>
        <c:axPos val="b"/>
        <c:numFmt formatCode="yyyy\-mm\-dd"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2000" b="0" i="0" u="none" strike="noStrike" kern="1200" spc="20" baseline="0">
                <a:solidFill>
                  <a:schemeClr val="dk1">
                    <a:lumMod val="65000"/>
                    <a:lumOff val="35000"/>
                  </a:schemeClr>
                </a:solidFill>
                <a:latin typeface="+mn-lt"/>
                <a:ea typeface="+mn-ea"/>
                <a:cs typeface="+mn-cs"/>
              </a:defRPr>
            </a:pPr>
            <a:endParaRPr lang="en-US"/>
          </a:p>
        </c:txPr>
        <c:crossAx val="1520904032"/>
        <c:crosses val="autoZero"/>
        <c:auto val="1"/>
        <c:lblOffset val="100"/>
        <c:baseTimeUnit val="months"/>
      </c:dateAx>
      <c:valAx>
        <c:axId val="1520904032"/>
        <c:scaling>
          <c:orientation val="minMax"/>
          <c:min val="15000"/>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1520905280"/>
        <c:crosses val="autoZero"/>
        <c:crossBetween val="between"/>
      </c:valAx>
      <c:spPr>
        <a:gradFill>
          <a:gsLst>
            <a:gs pos="30000">
              <a:schemeClr val="accent1">
                <a:lumMod val="5000"/>
                <a:lumOff val="95000"/>
              </a:schemeClr>
            </a:gs>
            <a:gs pos="7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30000">
          <a:schemeClr val="accent1">
            <a:lumMod val="5000"/>
            <a:lumOff val="95000"/>
          </a:schemeClr>
        </a:gs>
        <a:gs pos="7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cap="none" spc="20" baseline="0">
                <a:solidFill>
                  <a:schemeClr val="dk1">
                    <a:lumMod val="50000"/>
                    <a:lumOff val="50000"/>
                  </a:schemeClr>
                </a:solidFill>
                <a:latin typeface="+mn-lt"/>
                <a:ea typeface="+mn-ea"/>
                <a:cs typeface="+mn-cs"/>
              </a:defRPr>
            </a:pPr>
            <a:r>
              <a:rPr lang="en-US" sz="3200"/>
              <a:t>Spending and Saving</a:t>
            </a:r>
          </a:p>
          <a:p>
            <a:pPr>
              <a:defRPr sz="3200"/>
            </a:pPr>
            <a:r>
              <a:rPr lang="en-US" sz="3200"/>
              <a:t>Billions of $ at Annual Rates; BEA</a:t>
            </a:r>
          </a:p>
        </c:rich>
      </c:tx>
      <c:overlay val="0"/>
      <c:spPr>
        <a:noFill/>
        <a:ln>
          <a:noFill/>
        </a:ln>
        <a:effectLst/>
      </c:spPr>
      <c:txPr>
        <a:bodyPr rot="0" spcFirstLastPara="1" vertOverflow="ellipsis" vert="horz" wrap="square" anchor="ctr" anchorCtr="1"/>
        <a:lstStyle/>
        <a:p>
          <a:pPr>
            <a:defRPr sz="3200" b="0" i="0" u="none" strike="noStrike" kern="1200" cap="none" spc="20" baseline="0">
              <a:solidFill>
                <a:schemeClr val="dk1">
                  <a:lumMod val="50000"/>
                  <a:lumOff val="50000"/>
                </a:schemeClr>
              </a:solidFill>
              <a:latin typeface="+mn-lt"/>
              <a:ea typeface="+mn-ea"/>
              <a:cs typeface="+mn-cs"/>
            </a:defRPr>
          </a:pPr>
          <a:endParaRPr lang="en-US"/>
        </a:p>
      </c:txPr>
    </c:title>
    <c:autoTitleDeleted val="0"/>
    <c:plotArea>
      <c:layout>
        <c:manualLayout>
          <c:layoutTarget val="inner"/>
          <c:xMode val="edge"/>
          <c:yMode val="edge"/>
          <c:x val="0.15319673651072038"/>
          <c:y val="0.15575437754167668"/>
          <c:w val="0.84696902424641851"/>
          <c:h val="0.49843005587882705"/>
        </c:manualLayout>
      </c:layout>
      <c:lineChart>
        <c:grouping val="standard"/>
        <c:varyColors val="0"/>
        <c:ser>
          <c:idx val="0"/>
          <c:order val="0"/>
          <c:tx>
            <c:strRef>
              <c:f>'FRED Graph'!$D$17</c:f>
              <c:strCache>
                <c:ptCount val="1"/>
                <c:pt idx="0">
                  <c:v>After-Tax Income</c:v>
                </c:pt>
              </c:strCache>
            </c:strRef>
          </c:tx>
          <c:spPr>
            <a:ln w="28575" cap="rnd" cmpd="sng" algn="ctr">
              <a:solidFill>
                <a:schemeClr val="accent1"/>
              </a:solidFill>
              <a:round/>
            </a:ln>
            <a:effectLst/>
          </c:spPr>
          <c:marker>
            <c:symbol val="none"/>
          </c:marker>
          <c:dLbls>
            <c:delete val="1"/>
          </c:dLbls>
          <c:cat>
            <c:numRef>
              <c:f>'FRED Graph'!$A$18:$A$47</c:f>
              <c:numCache>
                <c:formatCode>yyyy\-mm\-dd</c:formatCode>
                <c:ptCount val="30"/>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pt idx="19">
                  <c:v>44378</c:v>
                </c:pt>
                <c:pt idx="20">
                  <c:v>44409</c:v>
                </c:pt>
                <c:pt idx="21">
                  <c:v>44440</c:v>
                </c:pt>
                <c:pt idx="22">
                  <c:v>44470</c:v>
                </c:pt>
                <c:pt idx="23">
                  <c:v>44501</c:v>
                </c:pt>
                <c:pt idx="24">
                  <c:v>44531</c:v>
                </c:pt>
                <c:pt idx="25">
                  <c:v>44562</c:v>
                </c:pt>
                <c:pt idx="26">
                  <c:v>44593</c:v>
                </c:pt>
                <c:pt idx="27">
                  <c:v>44621</c:v>
                </c:pt>
                <c:pt idx="28">
                  <c:v>44652</c:v>
                </c:pt>
                <c:pt idx="29">
                  <c:v>44682</c:v>
                </c:pt>
              </c:numCache>
            </c:numRef>
          </c:cat>
          <c:val>
            <c:numRef>
              <c:f>'FRED Graph'!$D$18:$D$47</c:f>
              <c:numCache>
                <c:formatCode>0.0</c:formatCode>
                <c:ptCount val="30"/>
                <c:pt idx="0">
                  <c:v>16444.3</c:v>
                </c:pt>
                <c:pt idx="1">
                  <c:v>16622.599999999999</c:v>
                </c:pt>
                <c:pt idx="2">
                  <c:v>16734.8</c:v>
                </c:pt>
                <c:pt idx="3">
                  <c:v>16444.3</c:v>
                </c:pt>
                <c:pt idx="4">
                  <c:v>18919.400000000001</c:v>
                </c:pt>
                <c:pt idx="5">
                  <c:v>18024</c:v>
                </c:pt>
                <c:pt idx="6">
                  <c:v>17805.599999999999</c:v>
                </c:pt>
                <c:pt idx="7">
                  <c:v>17960.599999999999</c:v>
                </c:pt>
                <c:pt idx="8">
                  <c:v>17349.599999999999</c:v>
                </c:pt>
                <c:pt idx="9">
                  <c:v>17476.8</c:v>
                </c:pt>
                <c:pt idx="10">
                  <c:v>17398.900000000001</c:v>
                </c:pt>
                <c:pt idx="11">
                  <c:v>17175.599999999999</c:v>
                </c:pt>
                <c:pt idx="12">
                  <c:v>17272.2</c:v>
                </c:pt>
                <c:pt idx="13">
                  <c:v>19120.3</c:v>
                </c:pt>
                <c:pt idx="14">
                  <c:v>17546.599999999999</c:v>
                </c:pt>
                <c:pt idx="15">
                  <c:v>21698.9</c:v>
                </c:pt>
                <c:pt idx="16">
                  <c:v>18429.900000000001</c:v>
                </c:pt>
                <c:pt idx="17">
                  <c:v>17980.599999999999</c:v>
                </c:pt>
                <c:pt idx="18">
                  <c:v>18001.7</c:v>
                </c:pt>
                <c:pt idx="19">
                  <c:v>18225.8</c:v>
                </c:pt>
                <c:pt idx="20">
                  <c:v>18277.599999999999</c:v>
                </c:pt>
                <c:pt idx="21">
                  <c:v>18044.7</c:v>
                </c:pt>
                <c:pt idx="22">
                  <c:v>18166.3</c:v>
                </c:pt>
                <c:pt idx="23">
                  <c:v>18269.5</c:v>
                </c:pt>
                <c:pt idx="24">
                  <c:v>18329.5</c:v>
                </c:pt>
                <c:pt idx="25">
                  <c:v>18090.400000000001</c:v>
                </c:pt>
                <c:pt idx="26">
                  <c:v>18199</c:v>
                </c:pt>
                <c:pt idx="27">
                  <c:v>18299.5</c:v>
                </c:pt>
                <c:pt idx="28">
                  <c:v>18384.7</c:v>
                </c:pt>
                <c:pt idx="29">
                  <c:v>18481.2</c:v>
                </c:pt>
              </c:numCache>
            </c:numRef>
          </c:val>
          <c:smooth val="0"/>
          <c:extLst>
            <c:ext xmlns:c16="http://schemas.microsoft.com/office/drawing/2014/chart" uri="{C3380CC4-5D6E-409C-BE32-E72D297353CC}">
              <c16:uniqueId val="{00000000-380B-4EBF-9092-3CDC158BDF63}"/>
            </c:ext>
          </c:extLst>
        </c:ser>
        <c:ser>
          <c:idx val="1"/>
          <c:order val="1"/>
          <c:tx>
            <c:strRef>
              <c:f>'FRED Graph'!$G$17</c:f>
              <c:strCache>
                <c:ptCount val="1"/>
                <c:pt idx="0">
                  <c:v>Personal Consumption</c:v>
                </c:pt>
              </c:strCache>
            </c:strRef>
          </c:tx>
          <c:spPr>
            <a:ln w="28575" cap="rnd" cmpd="sng" algn="ctr">
              <a:solidFill>
                <a:srgbClr val="FF0000"/>
              </a:solidFill>
              <a:round/>
            </a:ln>
            <a:effectLst/>
          </c:spPr>
          <c:marker>
            <c:symbol val="none"/>
          </c:marker>
          <c:dLbls>
            <c:delete val="1"/>
          </c:dLbls>
          <c:cat>
            <c:numRef>
              <c:f>'FRED Graph'!$A$18:$A$47</c:f>
              <c:numCache>
                <c:formatCode>yyyy\-mm\-dd</c:formatCode>
                <c:ptCount val="30"/>
                <c:pt idx="0">
                  <c:v>43800</c:v>
                </c:pt>
                <c:pt idx="1">
                  <c:v>43831</c:v>
                </c:pt>
                <c:pt idx="2">
                  <c:v>43862</c:v>
                </c:pt>
                <c:pt idx="3">
                  <c:v>43891</c:v>
                </c:pt>
                <c:pt idx="4">
                  <c:v>43922</c:v>
                </c:pt>
                <c:pt idx="5">
                  <c:v>43952</c:v>
                </c:pt>
                <c:pt idx="6">
                  <c:v>43983</c:v>
                </c:pt>
                <c:pt idx="7">
                  <c:v>44013</c:v>
                </c:pt>
                <c:pt idx="8">
                  <c:v>44044</c:v>
                </c:pt>
                <c:pt idx="9">
                  <c:v>44075</c:v>
                </c:pt>
                <c:pt idx="10">
                  <c:v>44105</c:v>
                </c:pt>
                <c:pt idx="11">
                  <c:v>44136</c:v>
                </c:pt>
                <c:pt idx="12">
                  <c:v>44166</c:v>
                </c:pt>
                <c:pt idx="13">
                  <c:v>44197</c:v>
                </c:pt>
                <c:pt idx="14">
                  <c:v>44228</c:v>
                </c:pt>
                <c:pt idx="15">
                  <c:v>44256</c:v>
                </c:pt>
                <c:pt idx="16">
                  <c:v>44287</c:v>
                </c:pt>
                <c:pt idx="17">
                  <c:v>44317</c:v>
                </c:pt>
                <c:pt idx="18">
                  <c:v>44348</c:v>
                </c:pt>
                <c:pt idx="19">
                  <c:v>44378</c:v>
                </c:pt>
                <c:pt idx="20">
                  <c:v>44409</c:v>
                </c:pt>
                <c:pt idx="21">
                  <c:v>44440</c:v>
                </c:pt>
                <c:pt idx="22">
                  <c:v>44470</c:v>
                </c:pt>
                <c:pt idx="23">
                  <c:v>44501</c:v>
                </c:pt>
                <c:pt idx="24">
                  <c:v>44531</c:v>
                </c:pt>
                <c:pt idx="25">
                  <c:v>44562</c:v>
                </c:pt>
                <c:pt idx="26">
                  <c:v>44593</c:v>
                </c:pt>
                <c:pt idx="27">
                  <c:v>44621</c:v>
                </c:pt>
                <c:pt idx="28">
                  <c:v>44652</c:v>
                </c:pt>
                <c:pt idx="29">
                  <c:v>44682</c:v>
                </c:pt>
              </c:numCache>
            </c:numRef>
          </c:cat>
          <c:val>
            <c:numRef>
              <c:f>'FRED Graph'!$G$18:$G$47</c:f>
              <c:numCache>
                <c:formatCode>0.0</c:formatCode>
                <c:ptCount val="30"/>
                <c:pt idx="0">
                  <c:v>14686.3</c:v>
                </c:pt>
                <c:pt idx="1">
                  <c:v>14769.9</c:v>
                </c:pt>
                <c:pt idx="2">
                  <c:v>14785.1</c:v>
                </c:pt>
                <c:pt idx="3">
                  <c:v>13762.2</c:v>
                </c:pt>
                <c:pt idx="4">
                  <c:v>12021.8</c:v>
                </c:pt>
                <c:pt idx="5">
                  <c:v>13058.1</c:v>
                </c:pt>
                <c:pt idx="6">
                  <c:v>13889.3</c:v>
                </c:pt>
                <c:pt idx="7">
                  <c:v>14129.2</c:v>
                </c:pt>
                <c:pt idx="8">
                  <c:v>14270.5</c:v>
                </c:pt>
                <c:pt idx="9">
                  <c:v>14481.7</c:v>
                </c:pt>
                <c:pt idx="10">
                  <c:v>14546</c:v>
                </c:pt>
                <c:pt idx="11">
                  <c:v>14467.3</c:v>
                </c:pt>
                <c:pt idx="12">
                  <c:v>14389.5</c:v>
                </c:pt>
                <c:pt idx="13">
                  <c:v>14857.9</c:v>
                </c:pt>
                <c:pt idx="14">
                  <c:v>14699.6</c:v>
                </c:pt>
                <c:pt idx="15">
                  <c:v>15458.9</c:v>
                </c:pt>
                <c:pt idx="16">
                  <c:v>15618.7</c:v>
                </c:pt>
                <c:pt idx="17">
                  <c:v>15624.4</c:v>
                </c:pt>
                <c:pt idx="18">
                  <c:v>15802</c:v>
                </c:pt>
                <c:pt idx="19">
                  <c:v>15814.9</c:v>
                </c:pt>
                <c:pt idx="20">
                  <c:v>15991.1</c:v>
                </c:pt>
                <c:pt idx="21">
                  <c:v>16088.9</c:v>
                </c:pt>
                <c:pt idx="22">
                  <c:v>16309.5</c:v>
                </c:pt>
                <c:pt idx="23">
                  <c:v>16390.900000000001</c:v>
                </c:pt>
                <c:pt idx="24">
                  <c:v>16242.3</c:v>
                </c:pt>
                <c:pt idx="25">
                  <c:v>16543.3</c:v>
                </c:pt>
                <c:pt idx="26">
                  <c:v>16635.8</c:v>
                </c:pt>
                <c:pt idx="27">
                  <c:v>16831.2</c:v>
                </c:pt>
                <c:pt idx="28">
                  <c:v>16923.900000000001</c:v>
                </c:pt>
                <c:pt idx="29">
                  <c:v>16956.599999999999</c:v>
                </c:pt>
              </c:numCache>
            </c:numRef>
          </c:val>
          <c:smooth val="0"/>
          <c:extLst>
            <c:ext xmlns:c16="http://schemas.microsoft.com/office/drawing/2014/chart" uri="{C3380CC4-5D6E-409C-BE32-E72D297353CC}">
              <c16:uniqueId val="{00000001-380B-4EBF-9092-3CDC158BDF63}"/>
            </c:ext>
          </c:extLst>
        </c:ser>
        <c:dLbls>
          <c:dLblPos val="ctr"/>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1520905280"/>
        <c:axId val="1520904032"/>
      </c:lineChart>
      <c:dateAx>
        <c:axId val="1520905280"/>
        <c:scaling>
          <c:orientation val="minMax"/>
        </c:scaling>
        <c:delete val="0"/>
        <c:axPos val="b"/>
        <c:numFmt formatCode="yyyy\-mm\-dd"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2000" b="0" i="0" u="none" strike="noStrike" kern="1200" spc="20" baseline="0">
                <a:solidFill>
                  <a:schemeClr val="dk1">
                    <a:lumMod val="65000"/>
                    <a:lumOff val="35000"/>
                  </a:schemeClr>
                </a:solidFill>
                <a:latin typeface="+mn-lt"/>
                <a:ea typeface="+mn-ea"/>
                <a:cs typeface="+mn-cs"/>
              </a:defRPr>
            </a:pPr>
            <a:endParaRPr lang="en-US"/>
          </a:p>
        </c:txPr>
        <c:crossAx val="1520904032"/>
        <c:crosses val="autoZero"/>
        <c:auto val="1"/>
        <c:lblOffset val="100"/>
        <c:baseTimeUnit val="months"/>
      </c:dateAx>
      <c:valAx>
        <c:axId val="1520904032"/>
        <c:scaling>
          <c:orientation val="minMax"/>
          <c:max val="23000"/>
          <c:min val="12000"/>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spc="20" baseline="0">
                <a:solidFill>
                  <a:schemeClr val="dk1">
                    <a:lumMod val="65000"/>
                    <a:lumOff val="35000"/>
                  </a:schemeClr>
                </a:solidFill>
                <a:latin typeface="+mn-lt"/>
                <a:ea typeface="+mn-ea"/>
                <a:cs typeface="+mn-cs"/>
              </a:defRPr>
            </a:pPr>
            <a:endParaRPr lang="en-US"/>
          </a:p>
        </c:txPr>
        <c:crossAx val="1520905280"/>
        <c:crosses val="autoZero"/>
        <c:crossBetween val="between"/>
      </c:valAx>
      <c:spPr>
        <a:gradFill>
          <a:gsLst>
            <a:gs pos="30000">
              <a:schemeClr val="accent1">
                <a:lumMod val="5000"/>
                <a:lumOff val="95000"/>
              </a:schemeClr>
            </a:gs>
            <a:gs pos="7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30000">
          <a:schemeClr val="accent1">
            <a:lumMod val="5000"/>
            <a:lumOff val="95000"/>
          </a:schemeClr>
        </a:gs>
        <a:gs pos="7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r>
              <a:rPr lang="en-US" sz="2400"/>
              <a:t>Expectations and Subsequent Inflation</a:t>
            </a:r>
          </a:p>
        </c:rich>
      </c:tx>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Forecast Made 1 Year Ago</c:v>
          </c:tx>
          <c:spPr>
            <a:ln w="34925" cap="rnd">
              <a:solidFill>
                <a:schemeClr val="accent1"/>
              </a:solidFill>
              <a:round/>
            </a:ln>
            <a:effectLst/>
          </c:spPr>
          <c:marker>
            <c:symbol val="none"/>
          </c:marker>
          <c:dLbls>
            <c:delete val="1"/>
          </c:dLbls>
          <c:cat>
            <c:numRef>
              <c:f>INFLATION!$G$8:$G$215</c:f>
              <c:numCache>
                <c:formatCode>[$-409]mmm\-yy;@</c:formatCode>
                <c:ptCount val="208"/>
                <c:pt idx="0">
                  <c:v>26115</c:v>
                </c:pt>
                <c:pt idx="1">
                  <c:v>26207</c:v>
                </c:pt>
                <c:pt idx="2">
                  <c:v>26299</c:v>
                </c:pt>
                <c:pt idx="3">
                  <c:v>26390</c:v>
                </c:pt>
                <c:pt idx="4">
                  <c:v>26481</c:v>
                </c:pt>
                <c:pt idx="5">
                  <c:v>26573</c:v>
                </c:pt>
                <c:pt idx="6">
                  <c:v>26665</c:v>
                </c:pt>
                <c:pt idx="7">
                  <c:v>26755</c:v>
                </c:pt>
                <c:pt idx="8">
                  <c:v>26846</c:v>
                </c:pt>
                <c:pt idx="9">
                  <c:v>26938</c:v>
                </c:pt>
                <c:pt idx="10">
                  <c:v>27030</c:v>
                </c:pt>
                <c:pt idx="11">
                  <c:v>27120</c:v>
                </c:pt>
                <c:pt idx="12">
                  <c:v>27211</c:v>
                </c:pt>
                <c:pt idx="13">
                  <c:v>27303</c:v>
                </c:pt>
                <c:pt idx="14">
                  <c:v>27395</c:v>
                </c:pt>
                <c:pt idx="15">
                  <c:v>27485</c:v>
                </c:pt>
                <c:pt idx="16">
                  <c:v>27576</c:v>
                </c:pt>
                <c:pt idx="17">
                  <c:v>27668</c:v>
                </c:pt>
                <c:pt idx="18">
                  <c:v>27760</c:v>
                </c:pt>
                <c:pt idx="19">
                  <c:v>27851</c:v>
                </c:pt>
                <c:pt idx="20">
                  <c:v>27942</c:v>
                </c:pt>
                <c:pt idx="21">
                  <c:v>28034</c:v>
                </c:pt>
                <c:pt idx="22">
                  <c:v>28126</c:v>
                </c:pt>
                <c:pt idx="23">
                  <c:v>28216</c:v>
                </c:pt>
                <c:pt idx="24">
                  <c:v>28307</c:v>
                </c:pt>
                <c:pt idx="25">
                  <c:v>28399</c:v>
                </c:pt>
                <c:pt idx="26">
                  <c:v>28491</c:v>
                </c:pt>
                <c:pt idx="27">
                  <c:v>28581</c:v>
                </c:pt>
                <c:pt idx="28">
                  <c:v>28672</c:v>
                </c:pt>
                <c:pt idx="29">
                  <c:v>28764</c:v>
                </c:pt>
                <c:pt idx="30">
                  <c:v>28856</c:v>
                </c:pt>
                <c:pt idx="31">
                  <c:v>28946</c:v>
                </c:pt>
                <c:pt idx="32">
                  <c:v>29037</c:v>
                </c:pt>
                <c:pt idx="33">
                  <c:v>29129</c:v>
                </c:pt>
                <c:pt idx="34">
                  <c:v>29221</c:v>
                </c:pt>
                <c:pt idx="35">
                  <c:v>29312</c:v>
                </c:pt>
                <c:pt idx="36">
                  <c:v>29403</c:v>
                </c:pt>
                <c:pt idx="37">
                  <c:v>29495</c:v>
                </c:pt>
                <c:pt idx="38">
                  <c:v>29587</c:v>
                </c:pt>
                <c:pt idx="39">
                  <c:v>29677</c:v>
                </c:pt>
                <c:pt idx="40">
                  <c:v>29768</c:v>
                </c:pt>
                <c:pt idx="41">
                  <c:v>29860</c:v>
                </c:pt>
                <c:pt idx="42">
                  <c:v>29952</c:v>
                </c:pt>
                <c:pt idx="43">
                  <c:v>30042</c:v>
                </c:pt>
                <c:pt idx="44">
                  <c:v>30133</c:v>
                </c:pt>
                <c:pt idx="45">
                  <c:v>30225</c:v>
                </c:pt>
                <c:pt idx="46">
                  <c:v>30317</c:v>
                </c:pt>
                <c:pt idx="47">
                  <c:v>30407</c:v>
                </c:pt>
                <c:pt idx="48">
                  <c:v>30498</c:v>
                </c:pt>
                <c:pt idx="49">
                  <c:v>30590</c:v>
                </c:pt>
                <c:pt idx="50">
                  <c:v>30682</c:v>
                </c:pt>
                <c:pt idx="51">
                  <c:v>30773</c:v>
                </c:pt>
                <c:pt idx="52">
                  <c:v>30864</c:v>
                </c:pt>
                <c:pt idx="53">
                  <c:v>30956</c:v>
                </c:pt>
                <c:pt idx="54">
                  <c:v>31048</c:v>
                </c:pt>
                <c:pt idx="55">
                  <c:v>31138</c:v>
                </c:pt>
                <c:pt idx="56">
                  <c:v>31229</c:v>
                </c:pt>
                <c:pt idx="57">
                  <c:v>31321</c:v>
                </c:pt>
                <c:pt idx="58">
                  <c:v>31413</c:v>
                </c:pt>
                <c:pt idx="59">
                  <c:v>31503</c:v>
                </c:pt>
                <c:pt idx="60">
                  <c:v>31594</c:v>
                </c:pt>
                <c:pt idx="61">
                  <c:v>31686</c:v>
                </c:pt>
                <c:pt idx="62">
                  <c:v>31778</c:v>
                </c:pt>
                <c:pt idx="63">
                  <c:v>31868</c:v>
                </c:pt>
                <c:pt idx="64">
                  <c:v>31959</c:v>
                </c:pt>
                <c:pt idx="65">
                  <c:v>32051</c:v>
                </c:pt>
                <c:pt idx="66">
                  <c:v>32143</c:v>
                </c:pt>
                <c:pt idx="67">
                  <c:v>32234</c:v>
                </c:pt>
                <c:pt idx="68">
                  <c:v>32325</c:v>
                </c:pt>
                <c:pt idx="69">
                  <c:v>32417</c:v>
                </c:pt>
                <c:pt idx="70">
                  <c:v>32509</c:v>
                </c:pt>
                <c:pt idx="71">
                  <c:v>32599</c:v>
                </c:pt>
                <c:pt idx="72">
                  <c:v>32690</c:v>
                </c:pt>
                <c:pt idx="73">
                  <c:v>32782</c:v>
                </c:pt>
                <c:pt idx="74">
                  <c:v>32874</c:v>
                </c:pt>
                <c:pt idx="75">
                  <c:v>32964</c:v>
                </c:pt>
                <c:pt idx="76">
                  <c:v>33055</c:v>
                </c:pt>
                <c:pt idx="77">
                  <c:v>33147</c:v>
                </c:pt>
                <c:pt idx="78">
                  <c:v>33239</c:v>
                </c:pt>
                <c:pt idx="79">
                  <c:v>33329</c:v>
                </c:pt>
                <c:pt idx="80">
                  <c:v>33420</c:v>
                </c:pt>
                <c:pt idx="81">
                  <c:v>33512</c:v>
                </c:pt>
                <c:pt idx="82">
                  <c:v>33604</c:v>
                </c:pt>
                <c:pt idx="83">
                  <c:v>33695</c:v>
                </c:pt>
                <c:pt idx="84">
                  <c:v>33786</c:v>
                </c:pt>
                <c:pt idx="85">
                  <c:v>33878</c:v>
                </c:pt>
                <c:pt idx="86">
                  <c:v>33970</c:v>
                </c:pt>
                <c:pt idx="87">
                  <c:v>34060</c:v>
                </c:pt>
                <c:pt idx="88">
                  <c:v>34151</c:v>
                </c:pt>
                <c:pt idx="89">
                  <c:v>34243</c:v>
                </c:pt>
                <c:pt idx="90">
                  <c:v>34335</c:v>
                </c:pt>
                <c:pt idx="91">
                  <c:v>34425</c:v>
                </c:pt>
                <c:pt idx="92">
                  <c:v>34516</c:v>
                </c:pt>
                <c:pt idx="93">
                  <c:v>34608</c:v>
                </c:pt>
                <c:pt idx="94">
                  <c:v>34700</c:v>
                </c:pt>
                <c:pt idx="95">
                  <c:v>34790</c:v>
                </c:pt>
                <c:pt idx="96">
                  <c:v>34881</c:v>
                </c:pt>
                <c:pt idx="97">
                  <c:v>34973</c:v>
                </c:pt>
                <c:pt idx="98">
                  <c:v>35065</c:v>
                </c:pt>
                <c:pt idx="99">
                  <c:v>35156</c:v>
                </c:pt>
                <c:pt idx="100">
                  <c:v>35247</c:v>
                </c:pt>
                <c:pt idx="101">
                  <c:v>35339</c:v>
                </c:pt>
                <c:pt idx="102">
                  <c:v>35431</c:v>
                </c:pt>
                <c:pt idx="103">
                  <c:v>35521</c:v>
                </c:pt>
                <c:pt idx="104">
                  <c:v>35612</c:v>
                </c:pt>
                <c:pt idx="105">
                  <c:v>35704</c:v>
                </c:pt>
                <c:pt idx="106">
                  <c:v>35796</c:v>
                </c:pt>
                <c:pt idx="107">
                  <c:v>35886</c:v>
                </c:pt>
                <c:pt idx="108">
                  <c:v>35977</c:v>
                </c:pt>
                <c:pt idx="109">
                  <c:v>36069</c:v>
                </c:pt>
                <c:pt idx="110">
                  <c:v>36161</c:v>
                </c:pt>
                <c:pt idx="111">
                  <c:v>36251</c:v>
                </c:pt>
                <c:pt idx="112">
                  <c:v>36342</c:v>
                </c:pt>
                <c:pt idx="113">
                  <c:v>36434</c:v>
                </c:pt>
                <c:pt idx="114">
                  <c:v>36526</c:v>
                </c:pt>
                <c:pt idx="115">
                  <c:v>36617</c:v>
                </c:pt>
                <c:pt idx="116">
                  <c:v>36708</c:v>
                </c:pt>
                <c:pt idx="117">
                  <c:v>36800</c:v>
                </c:pt>
                <c:pt idx="118">
                  <c:v>36892</c:v>
                </c:pt>
                <c:pt idx="119">
                  <c:v>36982</c:v>
                </c:pt>
                <c:pt idx="120">
                  <c:v>37073</c:v>
                </c:pt>
                <c:pt idx="121">
                  <c:v>37165</c:v>
                </c:pt>
                <c:pt idx="122">
                  <c:v>37257</c:v>
                </c:pt>
                <c:pt idx="123">
                  <c:v>37347</c:v>
                </c:pt>
                <c:pt idx="124">
                  <c:v>37438</c:v>
                </c:pt>
                <c:pt idx="125">
                  <c:v>37530</c:v>
                </c:pt>
                <c:pt idx="126">
                  <c:v>37622</c:v>
                </c:pt>
                <c:pt idx="127">
                  <c:v>37712</c:v>
                </c:pt>
                <c:pt idx="128">
                  <c:v>37803</c:v>
                </c:pt>
                <c:pt idx="129">
                  <c:v>37895</c:v>
                </c:pt>
                <c:pt idx="130">
                  <c:v>37987</c:v>
                </c:pt>
                <c:pt idx="131">
                  <c:v>38078</c:v>
                </c:pt>
                <c:pt idx="132">
                  <c:v>38169</c:v>
                </c:pt>
                <c:pt idx="133">
                  <c:v>38261</c:v>
                </c:pt>
                <c:pt idx="134">
                  <c:v>38353</c:v>
                </c:pt>
                <c:pt idx="135">
                  <c:v>38443</c:v>
                </c:pt>
                <c:pt idx="136">
                  <c:v>38534</c:v>
                </c:pt>
                <c:pt idx="137">
                  <c:v>38626</c:v>
                </c:pt>
                <c:pt idx="138">
                  <c:v>38718</c:v>
                </c:pt>
                <c:pt idx="139">
                  <c:v>38808</c:v>
                </c:pt>
                <c:pt idx="140">
                  <c:v>38899</c:v>
                </c:pt>
                <c:pt idx="141">
                  <c:v>38991</c:v>
                </c:pt>
                <c:pt idx="142">
                  <c:v>39083</c:v>
                </c:pt>
                <c:pt idx="143">
                  <c:v>39173</c:v>
                </c:pt>
                <c:pt idx="144">
                  <c:v>39264</c:v>
                </c:pt>
                <c:pt idx="145">
                  <c:v>39356</c:v>
                </c:pt>
                <c:pt idx="146">
                  <c:v>39448</c:v>
                </c:pt>
                <c:pt idx="147">
                  <c:v>39539</c:v>
                </c:pt>
                <c:pt idx="148">
                  <c:v>39630</c:v>
                </c:pt>
                <c:pt idx="149">
                  <c:v>39722</c:v>
                </c:pt>
                <c:pt idx="150">
                  <c:v>39814</c:v>
                </c:pt>
                <c:pt idx="151">
                  <c:v>39904</c:v>
                </c:pt>
                <c:pt idx="152">
                  <c:v>39995</c:v>
                </c:pt>
                <c:pt idx="153">
                  <c:v>40087</c:v>
                </c:pt>
                <c:pt idx="154">
                  <c:v>40179</c:v>
                </c:pt>
                <c:pt idx="155">
                  <c:v>40269</c:v>
                </c:pt>
                <c:pt idx="156">
                  <c:v>40360</c:v>
                </c:pt>
                <c:pt idx="157">
                  <c:v>40452</c:v>
                </c:pt>
                <c:pt idx="158">
                  <c:v>40544</c:v>
                </c:pt>
                <c:pt idx="159">
                  <c:v>40634</c:v>
                </c:pt>
                <c:pt idx="160">
                  <c:v>40725</c:v>
                </c:pt>
                <c:pt idx="161">
                  <c:v>40817</c:v>
                </c:pt>
                <c:pt idx="162">
                  <c:v>40909</c:v>
                </c:pt>
                <c:pt idx="163">
                  <c:v>41000</c:v>
                </c:pt>
                <c:pt idx="164">
                  <c:v>41091</c:v>
                </c:pt>
                <c:pt idx="165">
                  <c:v>41183</c:v>
                </c:pt>
                <c:pt idx="166">
                  <c:v>41275</c:v>
                </c:pt>
                <c:pt idx="167">
                  <c:v>41365</c:v>
                </c:pt>
                <c:pt idx="168">
                  <c:v>41456</c:v>
                </c:pt>
                <c:pt idx="169">
                  <c:v>41548</c:v>
                </c:pt>
                <c:pt idx="170">
                  <c:v>41640</c:v>
                </c:pt>
                <c:pt idx="171">
                  <c:v>41730</c:v>
                </c:pt>
                <c:pt idx="172">
                  <c:v>41821</c:v>
                </c:pt>
                <c:pt idx="173">
                  <c:v>41913</c:v>
                </c:pt>
                <c:pt idx="174">
                  <c:v>42005</c:v>
                </c:pt>
                <c:pt idx="175">
                  <c:v>42095</c:v>
                </c:pt>
                <c:pt idx="176">
                  <c:v>42186</c:v>
                </c:pt>
                <c:pt idx="177">
                  <c:v>42278</c:v>
                </c:pt>
                <c:pt idx="178">
                  <c:v>42370</c:v>
                </c:pt>
                <c:pt idx="179">
                  <c:v>42461</c:v>
                </c:pt>
                <c:pt idx="180">
                  <c:v>42552</c:v>
                </c:pt>
                <c:pt idx="181">
                  <c:v>42644</c:v>
                </c:pt>
                <c:pt idx="182">
                  <c:v>42736</c:v>
                </c:pt>
                <c:pt idx="183">
                  <c:v>42826</c:v>
                </c:pt>
                <c:pt idx="184">
                  <c:v>42917</c:v>
                </c:pt>
                <c:pt idx="185">
                  <c:v>43009</c:v>
                </c:pt>
                <c:pt idx="186">
                  <c:v>43101</c:v>
                </c:pt>
                <c:pt idx="187">
                  <c:v>43191</c:v>
                </c:pt>
                <c:pt idx="188">
                  <c:v>43282</c:v>
                </c:pt>
                <c:pt idx="189">
                  <c:v>43374</c:v>
                </c:pt>
                <c:pt idx="190">
                  <c:v>43466</c:v>
                </c:pt>
                <c:pt idx="191">
                  <c:v>43556</c:v>
                </c:pt>
                <c:pt idx="192">
                  <c:v>43647</c:v>
                </c:pt>
                <c:pt idx="193">
                  <c:v>43739</c:v>
                </c:pt>
                <c:pt idx="194">
                  <c:v>43831</c:v>
                </c:pt>
                <c:pt idx="195">
                  <c:v>43922</c:v>
                </c:pt>
                <c:pt idx="196">
                  <c:v>44013</c:v>
                </c:pt>
                <c:pt idx="197">
                  <c:v>44105</c:v>
                </c:pt>
                <c:pt idx="198">
                  <c:v>44197</c:v>
                </c:pt>
                <c:pt idx="199">
                  <c:v>44287</c:v>
                </c:pt>
                <c:pt idx="200">
                  <c:v>44378</c:v>
                </c:pt>
                <c:pt idx="201">
                  <c:v>44470</c:v>
                </c:pt>
                <c:pt idx="202">
                  <c:v>44562</c:v>
                </c:pt>
                <c:pt idx="203">
                  <c:v>44652</c:v>
                </c:pt>
                <c:pt idx="204">
                  <c:v>44743</c:v>
                </c:pt>
                <c:pt idx="205">
                  <c:v>44835</c:v>
                </c:pt>
                <c:pt idx="206">
                  <c:v>44927</c:v>
                </c:pt>
                <c:pt idx="207">
                  <c:v>45017</c:v>
                </c:pt>
              </c:numCache>
            </c:numRef>
          </c:cat>
          <c:val>
            <c:numRef>
              <c:f>INFLATION!$H$8:$H$215</c:f>
              <c:numCache>
                <c:formatCode>General</c:formatCode>
                <c:ptCount val="208"/>
                <c:pt idx="0">
                  <c:v>2.9851000000000001</c:v>
                </c:pt>
                <c:pt idx="1">
                  <c:v>3.7037</c:v>
                </c:pt>
                <c:pt idx="2">
                  <c:v>3.5413999999999999</c:v>
                </c:pt>
                <c:pt idx="3">
                  <c:v>3.5303</c:v>
                </c:pt>
                <c:pt idx="4">
                  <c:v>3.4163999999999999</c:v>
                </c:pt>
                <c:pt idx="5">
                  <c:v>3.1358999999999999</c:v>
                </c:pt>
                <c:pt idx="6">
                  <c:v>3.4194</c:v>
                </c:pt>
                <c:pt idx="7">
                  <c:v>3.5392000000000001</c:v>
                </c:pt>
                <c:pt idx="8">
                  <c:v>3.3858000000000001</c:v>
                </c:pt>
                <c:pt idx="9">
                  <c:v>3.6128</c:v>
                </c:pt>
                <c:pt idx="10">
                  <c:v>3.6999</c:v>
                </c:pt>
                <c:pt idx="11">
                  <c:v>3.7608999999999999</c:v>
                </c:pt>
                <c:pt idx="12">
                  <c:v>3.7723</c:v>
                </c:pt>
                <c:pt idx="13">
                  <c:v>4.0998999999999999</c:v>
                </c:pt>
                <c:pt idx="14">
                  <c:v>5.3651</c:v>
                </c:pt>
                <c:pt idx="15">
                  <c:v>5.6521999999999997</c:v>
                </c:pt>
                <c:pt idx="16">
                  <c:v>5.6125999999999996</c:v>
                </c:pt>
                <c:pt idx="17">
                  <c:v>6.6470000000000002</c:v>
                </c:pt>
                <c:pt idx="18" formatCode="#,##0.00">
                  <c:v>7.6814</c:v>
                </c:pt>
                <c:pt idx="19" formatCode="#,##0.00">
                  <c:v>7.2412000000000001</c:v>
                </c:pt>
                <c:pt idx="20" formatCode="#,##0.00">
                  <c:v>5.5917000000000003</c:v>
                </c:pt>
                <c:pt idx="21" formatCode="#,##0.00">
                  <c:v>5.9454000000000002</c:v>
                </c:pt>
                <c:pt idx="22" formatCode="#,##0.00">
                  <c:v>6.2087000000000003</c:v>
                </c:pt>
                <c:pt idx="23" formatCode="#,##0.00">
                  <c:v>6.1832000000000003</c:v>
                </c:pt>
                <c:pt idx="24" formatCode="#,##0.00">
                  <c:v>5.9001999999999999</c:v>
                </c:pt>
                <c:pt idx="25" formatCode="#,##0.00">
                  <c:v>6.0549999999999997</c:v>
                </c:pt>
                <c:pt idx="26" formatCode="#,##0.00">
                  <c:v>5.7290000000000001</c:v>
                </c:pt>
                <c:pt idx="27" formatCode="#,##0.00">
                  <c:v>5.6440000000000001</c:v>
                </c:pt>
                <c:pt idx="28" formatCode="#,##0.00">
                  <c:v>6.2678000000000003</c:v>
                </c:pt>
                <c:pt idx="29" formatCode="#,##0.00">
                  <c:v>5.8989000000000003</c:v>
                </c:pt>
                <c:pt idx="30" formatCode="#,##0.00">
                  <c:v>5.9557000000000002</c:v>
                </c:pt>
                <c:pt idx="31" formatCode="#,##0.00">
                  <c:v>5.9043999999999999</c:v>
                </c:pt>
                <c:pt idx="32" formatCode="#,##0.00">
                  <c:v>6.5327000000000002</c:v>
                </c:pt>
                <c:pt idx="33" formatCode="#,##0.00">
                  <c:v>6.9055</c:v>
                </c:pt>
                <c:pt idx="34" formatCode="#,##0.00">
                  <c:v>7.0926999999999998</c:v>
                </c:pt>
                <c:pt idx="35" formatCode="#,##0.00">
                  <c:v>7.3262</c:v>
                </c:pt>
                <c:pt idx="36" formatCode="#,##0.00">
                  <c:v>7.9278000000000004</c:v>
                </c:pt>
                <c:pt idx="37" formatCode="#,##0.00">
                  <c:v>8.0251000000000001</c:v>
                </c:pt>
                <c:pt idx="38" formatCode="#,##0.00">
                  <c:v>8.1870999999999992</c:v>
                </c:pt>
                <c:pt idx="39" formatCode="#,##0.00">
                  <c:v>8.6957000000000004</c:v>
                </c:pt>
                <c:pt idx="40" formatCode="#,##0.00">
                  <c:v>8.8415999999999997</c:v>
                </c:pt>
                <c:pt idx="41" formatCode="#,##0.00">
                  <c:v>8.9339999999999993</c:v>
                </c:pt>
                <c:pt idx="42" formatCode="#,##0.00">
                  <c:v>9.3725000000000005</c:v>
                </c:pt>
                <c:pt idx="43" formatCode="#,##0.00">
                  <c:v>9.0618999999999996</c:v>
                </c:pt>
                <c:pt idx="44" formatCode="#,##0.00">
                  <c:v>8.6786999999999992</c:v>
                </c:pt>
                <c:pt idx="45" formatCode="#,##0.00">
                  <c:v>7.8029000000000002</c:v>
                </c:pt>
                <c:pt idx="46" formatCode="#,##0.00">
                  <c:v>7.5187999999999997</c:v>
                </c:pt>
                <c:pt idx="47" formatCode="#,##0.00">
                  <c:v>7.0197000000000003</c:v>
                </c:pt>
                <c:pt idx="48" formatCode="#,##0.00">
                  <c:v>6.2378</c:v>
                </c:pt>
                <c:pt idx="49" formatCode="#,##0.00">
                  <c:v>5.8738999999999999</c:v>
                </c:pt>
                <c:pt idx="50" formatCode="#,##0.00">
                  <c:v>5.5898000000000003</c:v>
                </c:pt>
                <c:pt idx="51" formatCode="#,##0.00">
                  <c:v>5.0011999999999999</c:v>
                </c:pt>
                <c:pt idx="52" formatCode="#,##0.00">
                  <c:v>4.8236999999999997</c:v>
                </c:pt>
                <c:pt idx="53" formatCode="#,##0.00">
                  <c:v>4.9493999999999998</c:v>
                </c:pt>
                <c:pt idx="54" formatCode="#,##0.00">
                  <c:v>5.5327000000000002</c:v>
                </c:pt>
                <c:pt idx="55" formatCode="#,##0.00">
                  <c:v>4.9774000000000003</c:v>
                </c:pt>
                <c:pt idx="56" formatCode="#,##0.00">
                  <c:v>5.3811999999999998</c:v>
                </c:pt>
                <c:pt idx="57" formatCode="#,##0.00">
                  <c:v>4.7460000000000004</c:v>
                </c:pt>
                <c:pt idx="58" formatCode="#,##0.00">
                  <c:v>4.4131</c:v>
                </c:pt>
                <c:pt idx="59" formatCode="#,##0.00">
                  <c:v>3.9929999999999999</c:v>
                </c:pt>
                <c:pt idx="60" formatCode="#,##0.00">
                  <c:v>4.3289999999999997</c:v>
                </c:pt>
                <c:pt idx="61" formatCode="#,##0.00">
                  <c:v>4.2131999999999996</c:v>
                </c:pt>
                <c:pt idx="62" formatCode="#,##0.00">
                  <c:v>3.9744000000000002</c:v>
                </c:pt>
                <c:pt idx="63" formatCode="#,##0.00">
                  <c:v>3.3332999999999999</c:v>
                </c:pt>
                <c:pt idx="64" formatCode="#,##0.00">
                  <c:v>3.1524000000000001</c:v>
                </c:pt>
                <c:pt idx="65" formatCode="#,##0.00">
                  <c:v>2.6154999999999999</c:v>
                </c:pt>
                <c:pt idx="66" formatCode="#,##0.00">
                  <c:v>3.1114999999999999</c:v>
                </c:pt>
                <c:pt idx="67" formatCode="#,##0.00">
                  <c:v>3.7037</c:v>
                </c:pt>
                <c:pt idx="68" formatCode="#,##0.00">
                  <c:v>3.9182000000000001</c:v>
                </c:pt>
                <c:pt idx="69" formatCode="#,##0.00">
                  <c:v>4.1420000000000003</c:v>
                </c:pt>
                <c:pt idx="70" formatCode="#,##0.00">
                  <c:v>3.6194999999999999</c:v>
                </c:pt>
                <c:pt idx="71" formatCode="#,##0.00">
                  <c:v>3.7610000000000001</c:v>
                </c:pt>
                <c:pt idx="72" formatCode="#,##0.00">
                  <c:v>3.9434999999999998</c:v>
                </c:pt>
                <c:pt idx="73" formatCode="#,##0.00">
                  <c:v>4.1837999999999997</c:v>
                </c:pt>
                <c:pt idx="74" formatCode="#,##0.00">
                  <c:v>4.3689</c:v>
                </c:pt>
                <c:pt idx="75" formatCode="#,##0.00">
                  <c:v>4.5564</c:v>
                </c:pt>
                <c:pt idx="76" formatCode="#,##0.00">
                  <c:v>4.5777000000000001</c:v>
                </c:pt>
                <c:pt idx="77" formatCode="#,##0.00">
                  <c:v>4.3205</c:v>
                </c:pt>
                <c:pt idx="78" formatCode="#,##0.00">
                  <c:v>3.9843999999999999</c:v>
                </c:pt>
                <c:pt idx="79" formatCode="#,##0.00">
                  <c:v>4.0217000000000001</c:v>
                </c:pt>
                <c:pt idx="80" formatCode="#,##0.00">
                  <c:v>3.8168000000000002</c:v>
                </c:pt>
                <c:pt idx="81" formatCode="#,##0.00">
                  <c:v>4.3840000000000003</c:v>
                </c:pt>
                <c:pt idx="82" formatCode="#,##0.00">
                  <c:v>4.2648999999999999</c:v>
                </c:pt>
                <c:pt idx="83" formatCode="#,##0.00">
                  <c:v>3.4944000000000002</c:v>
                </c:pt>
                <c:pt idx="84" formatCode="#,##0.00">
                  <c:v>3.3824000000000001</c:v>
                </c:pt>
                <c:pt idx="85" formatCode="#,##0.00">
                  <c:v>3.3527999999999998</c:v>
                </c:pt>
                <c:pt idx="86" formatCode="#,##0.00">
                  <c:v>3.1930000000000001</c:v>
                </c:pt>
                <c:pt idx="87" formatCode="#,##0.00">
                  <c:v>3.2498</c:v>
                </c:pt>
                <c:pt idx="88" formatCode="#,##0.00">
                  <c:v>3.1074000000000002</c:v>
                </c:pt>
                <c:pt idx="89" formatCode="#,##0.00">
                  <c:v>2.7909000000000002</c:v>
                </c:pt>
                <c:pt idx="90" formatCode="#,##0.00">
                  <c:v>2.7065999999999999</c:v>
                </c:pt>
                <c:pt idx="91" formatCode="#,##0.00">
                  <c:v>2.7801999999999998</c:v>
                </c:pt>
                <c:pt idx="92" formatCode="#,##0.00">
                  <c:v>2.7557999999999998</c:v>
                </c:pt>
                <c:pt idx="93" formatCode="#,##0.00">
                  <c:v>3.0522</c:v>
                </c:pt>
                <c:pt idx="94" formatCode="#,##0.00">
                  <c:v>2.8332000000000002</c:v>
                </c:pt>
                <c:pt idx="95" formatCode="#,##0.00">
                  <c:v>2.7631000000000001</c:v>
                </c:pt>
                <c:pt idx="96" formatCode="#,##0.00">
                  <c:v>2.8923999999999999</c:v>
                </c:pt>
                <c:pt idx="97" formatCode="#,##0.00">
                  <c:v>3.0516999999999999</c:v>
                </c:pt>
                <c:pt idx="98" formatCode="#,##0.00">
                  <c:v>3.1029</c:v>
                </c:pt>
                <c:pt idx="99" formatCode="#,##0.00">
                  <c:v>2.8929</c:v>
                </c:pt>
                <c:pt idx="100" formatCode="#,##0.00">
                  <c:v>2.9361999999999999</c:v>
                </c:pt>
                <c:pt idx="101" formatCode="#,##0.00">
                  <c:v>2.5676999999999999</c:v>
                </c:pt>
                <c:pt idx="102" formatCode="#,##0.00">
                  <c:v>2.3504999999999998</c:v>
                </c:pt>
                <c:pt idx="103" formatCode="#,##0.00">
                  <c:v>2.3622999999999998</c:v>
                </c:pt>
                <c:pt idx="104" formatCode="#,##0.00">
                  <c:v>2.5023</c:v>
                </c:pt>
                <c:pt idx="105" formatCode="#,##0.00">
                  <c:v>2.5049999999999999</c:v>
                </c:pt>
                <c:pt idx="106" formatCode="#,##0.00">
                  <c:v>2.5649999999999999</c:v>
                </c:pt>
                <c:pt idx="107" formatCode="#,##0.00">
                  <c:v>2.5781999999999998</c:v>
                </c:pt>
                <c:pt idx="108" formatCode="#,##0.00">
                  <c:v>2.423</c:v>
                </c:pt>
                <c:pt idx="109" formatCode="#,##0.00">
                  <c:v>2.4550000000000001</c:v>
                </c:pt>
                <c:pt idx="110" formatCode="#,##0.00">
                  <c:v>2.2968000000000002</c:v>
                </c:pt>
                <c:pt idx="111" formatCode="#,##0.00">
                  <c:v>2.2338</c:v>
                </c:pt>
                <c:pt idx="112" formatCode="#,##0.00">
                  <c:v>2.0482999999999998</c:v>
                </c:pt>
                <c:pt idx="113" formatCode="#,##0.00">
                  <c:v>2.0345</c:v>
                </c:pt>
                <c:pt idx="114" formatCode="#,##0.00">
                  <c:v>1.8525</c:v>
                </c:pt>
                <c:pt idx="115" formatCode="#,##0.00">
                  <c:v>1.5446</c:v>
                </c:pt>
                <c:pt idx="116" formatCode="#,##0.00">
                  <c:v>1.7404999999999999</c:v>
                </c:pt>
                <c:pt idx="117" formatCode="#,##0.00">
                  <c:v>1.8674999999999999</c:v>
                </c:pt>
                <c:pt idx="118" formatCode="#,##0.00">
                  <c:v>1.8129999999999999</c:v>
                </c:pt>
                <c:pt idx="119" formatCode="#,##0.00">
                  <c:v>1.9881</c:v>
                </c:pt>
                <c:pt idx="120" formatCode="#,##0.00">
                  <c:v>2.2149999999999999</c:v>
                </c:pt>
                <c:pt idx="121" formatCode="#,##0.00">
                  <c:v>2.3742999999999999</c:v>
                </c:pt>
                <c:pt idx="122" formatCode="#,##0.00">
                  <c:v>2.2595000000000001</c:v>
                </c:pt>
                <c:pt idx="123" formatCode="#,##0.00">
                  <c:v>2.1217999999999999</c:v>
                </c:pt>
                <c:pt idx="124" formatCode="#,##0.00">
                  <c:v>2.0695999999999999</c:v>
                </c:pt>
                <c:pt idx="125" formatCode="#,##0.00">
                  <c:v>2.0891000000000002</c:v>
                </c:pt>
                <c:pt idx="126" formatCode="#,##0.00">
                  <c:v>1.7377</c:v>
                </c:pt>
                <c:pt idx="127" formatCode="#,##0.00">
                  <c:v>1.7831999999999999</c:v>
                </c:pt>
                <c:pt idx="128" formatCode="#,##0.00">
                  <c:v>1.9280999999999999</c:v>
                </c:pt>
                <c:pt idx="129" formatCode="#,##0.00">
                  <c:v>1.8935999999999999</c:v>
                </c:pt>
                <c:pt idx="130" formatCode="#,##0.00">
                  <c:v>1.9253</c:v>
                </c:pt>
                <c:pt idx="131" formatCode="#,##0.00">
                  <c:v>1.8409</c:v>
                </c:pt>
                <c:pt idx="132" formatCode="#,##0.00">
                  <c:v>1.7747999999999999</c:v>
                </c:pt>
                <c:pt idx="133" formatCode="#,##0.00">
                  <c:v>1.7225999999999999</c:v>
                </c:pt>
                <c:pt idx="134" formatCode="#,##0.00">
                  <c:v>1.7551000000000001</c:v>
                </c:pt>
                <c:pt idx="135" formatCode="#,##0.00">
                  <c:v>1.5686</c:v>
                </c:pt>
                <c:pt idx="136" formatCode="#,##0.00">
                  <c:v>1.8331</c:v>
                </c:pt>
                <c:pt idx="137" formatCode="#,##0.00">
                  <c:v>2.1528</c:v>
                </c:pt>
                <c:pt idx="138" formatCode="#,##0.00">
                  <c:v>1.9992000000000001</c:v>
                </c:pt>
                <c:pt idx="139" formatCode="#,##0.00">
                  <c:v>1.9775</c:v>
                </c:pt>
                <c:pt idx="140" formatCode="#,##0.00">
                  <c:v>2.2313000000000001</c:v>
                </c:pt>
                <c:pt idx="141" formatCode="#,##0.00">
                  <c:v>2.2452000000000001</c:v>
                </c:pt>
                <c:pt idx="142" formatCode="#,##0.00">
                  <c:v>2.1876000000000002</c:v>
                </c:pt>
                <c:pt idx="143" formatCode="#,##0.00">
                  <c:v>2.1911</c:v>
                </c:pt>
                <c:pt idx="144" formatCode="#,##0.00">
                  <c:v>2.2606000000000002</c:v>
                </c:pt>
                <c:pt idx="145" formatCode="#,##0.00">
                  <c:v>2.3919000000000001</c:v>
                </c:pt>
                <c:pt idx="146" formatCode="#,##0.00">
                  <c:v>2.2698</c:v>
                </c:pt>
                <c:pt idx="147" formatCode="#,##0.00">
                  <c:v>2.1312000000000002</c:v>
                </c:pt>
                <c:pt idx="148" formatCode="#,##0.00">
                  <c:v>2.2921999999999998</c:v>
                </c:pt>
                <c:pt idx="149" formatCode="#,##0.00">
                  <c:v>2.2673000000000001</c:v>
                </c:pt>
                <c:pt idx="150" formatCode="#,##0.00">
                  <c:v>2.2425000000000002</c:v>
                </c:pt>
                <c:pt idx="151" formatCode="#,##0.00">
                  <c:v>2.2444999999999999</c:v>
                </c:pt>
                <c:pt idx="152" formatCode="#,##0.00">
                  <c:v>2.3917000000000002</c:v>
                </c:pt>
                <c:pt idx="153" formatCode="#,##0.00">
                  <c:v>2.2277</c:v>
                </c:pt>
                <c:pt idx="154" formatCode="#,##0.00">
                  <c:v>1.9411</c:v>
                </c:pt>
                <c:pt idx="155" formatCode="#,##0.00">
                  <c:v>1.2529999999999999</c:v>
                </c:pt>
                <c:pt idx="156" formatCode="#,##0.00">
                  <c:v>1.4694</c:v>
                </c:pt>
                <c:pt idx="157" formatCode="#,##0.00">
                  <c:v>1.4576</c:v>
                </c:pt>
                <c:pt idx="158" formatCode="#,##0.00">
                  <c:v>1.4816</c:v>
                </c:pt>
                <c:pt idx="159" formatCode="#,##0.00">
                  <c:v>1.5317000000000001</c:v>
                </c:pt>
                <c:pt idx="160" formatCode="#,##0.00">
                  <c:v>1.6557999999999999</c:v>
                </c:pt>
                <c:pt idx="161" formatCode="#,##0.00">
                  <c:v>1.5025999999999999</c:v>
                </c:pt>
                <c:pt idx="162" formatCode="#,##0.00">
                  <c:v>1.522</c:v>
                </c:pt>
                <c:pt idx="163" formatCode="#,##0.00">
                  <c:v>1.5032000000000001</c:v>
                </c:pt>
                <c:pt idx="164" formatCode="#,##0.00">
                  <c:v>1.7729999999999999</c:v>
                </c:pt>
                <c:pt idx="165" formatCode="#,##0.00">
                  <c:v>1.8874</c:v>
                </c:pt>
                <c:pt idx="166" formatCode="#,##0.00">
                  <c:v>1.9301999999999999</c:v>
                </c:pt>
                <c:pt idx="167" formatCode="#,##0.00">
                  <c:v>1.7483</c:v>
                </c:pt>
                <c:pt idx="168" formatCode="#,##0.00">
                  <c:v>1.9376</c:v>
                </c:pt>
                <c:pt idx="169" formatCode="#,##0.00">
                  <c:v>1.8588</c:v>
                </c:pt>
                <c:pt idx="170" formatCode="#,##0.00">
                  <c:v>1.9932000000000001</c:v>
                </c:pt>
                <c:pt idx="171" formatCode="#,##0.00">
                  <c:v>1.9262999999999999</c:v>
                </c:pt>
                <c:pt idx="172" formatCode="#,##0.00">
                  <c:v>1.8684000000000001</c:v>
                </c:pt>
                <c:pt idx="173" formatCode="#,##0.00">
                  <c:v>1.8130999999999999</c:v>
                </c:pt>
                <c:pt idx="174" formatCode="#,##0.00">
                  <c:v>1.8067</c:v>
                </c:pt>
                <c:pt idx="175" formatCode="#,##0.00">
                  <c:v>1.8391999999999999</c:v>
                </c:pt>
                <c:pt idx="176" formatCode="#,##0.00">
                  <c:v>1.8751</c:v>
                </c:pt>
                <c:pt idx="177" formatCode="#,##0.00">
                  <c:v>1.966</c:v>
                </c:pt>
                <c:pt idx="178" formatCode="#,##0.00">
                  <c:v>1.8653999999999999</c:v>
                </c:pt>
                <c:pt idx="179" formatCode="#,##0.00">
                  <c:v>1.7706999999999999</c:v>
                </c:pt>
                <c:pt idx="180" formatCode="#,##0.00">
                  <c:v>1.8144</c:v>
                </c:pt>
                <c:pt idx="181" formatCode="#,##0.00">
                  <c:v>1.7656000000000001</c:v>
                </c:pt>
                <c:pt idx="182" formatCode="#,##0.00">
                  <c:v>1.8526</c:v>
                </c:pt>
                <c:pt idx="183" formatCode="#,##0.00">
                  <c:v>1.8085</c:v>
                </c:pt>
                <c:pt idx="184" formatCode="#,##0.00">
                  <c:v>1.8686</c:v>
                </c:pt>
                <c:pt idx="185" formatCode="#,##0.00">
                  <c:v>1.8892</c:v>
                </c:pt>
                <c:pt idx="186" formatCode="#,##0.00">
                  <c:v>1.9401999999999999</c:v>
                </c:pt>
                <c:pt idx="187" formatCode="#,##0.00">
                  <c:v>2.1025</c:v>
                </c:pt>
                <c:pt idx="188" formatCode="#,##0.00">
                  <c:v>2.0102000000000002</c:v>
                </c:pt>
                <c:pt idx="189" formatCode="#,##0.00">
                  <c:v>1.9432</c:v>
                </c:pt>
                <c:pt idx="190" formatCode="#,##0.00">
                  <c:v>1.998</c:v>
                </c:pt>
                <c:pt idx="191" formatCode="#,##0.00">
                  <c:v>2.0365000000000002</c:v>
                </c:pt>
                <c:pt idx="192" formatCode="#,##0.00">
                  <c:v>2.1011000000000002</c:v>
                </c:pt>
                <c:pt idx="193" formatCode="#,##0.00">
                  <c:v>2.2248999999999999</c:v>
                </c:pt>
                <c:pt idx="194" formatCode="#,##0.00">
                  <c:v>2.2151000000000001</c:v>
                </c:pt>
                <c:pt idx="195" formatCode="#,##0.00">
                  <c:v>2.1038000000000001</c:v>
                </c:pt>
                <c:pt idx="196" formatCode="#,##0.00">
                  <c:v>2.0131000000000001</c:v>
                </c:pt>
                <c:pt idx="197" formatCode="#,##0.00">
                  <c:v>1.9786999999999999</c:v>
                </c:pt>
                <c:pt idx="198" formatCode="#,##0.00">
                  <c:v>1.9404999999999999</c:v>
                </c:pt>
                <c:pt idx="199" formatCode="#,##0.00">
                  <c:v>1.9268000000000001</c:v>
                </c:pt>
                <c:pt idx="200" formatCode="#,##0.00">
                  <c:v>1.3731</c:v>
                </c:pt>
                <c:pt idx="201" formatCode="#,##0.00">
                  <c:v>1.5176000000000001</c:v>
                </c:pt>
                <c:pt idx="202" formatCode="#,##0.00">
                  <c:v>1.8720000000000001</c:v>
                </c:pt>
                <c:pt idx="203" formatCode="#,##0.00">
                  <c:v>1.9533</c:v>
                </c:pt>
                <c:pt idx="204" formatCode="#,##0.00">
                  <c:v>2.3090999999999999</c:v>
                </c:pt>
                <c:pt idx="205" formatCode="#,##0.00">
                  <c:v>2.2511999999999999</c:v>
                </c:pt>
                <c:pt idx="206" formatCode="#,##0.00">
                  <c:v>2.5708000000000002</c:v>
                </c:pt>
                <c:pt idx="207">
                  <c:v>2.81</c:v>
                </c:pt>
              </c:numCache>
            </c:numRef>
          </c:val>
          <c:smooth val="0"/>
          <c:extLst>
            <c:ext xmlns:c16="http://schemas.microsoft.com/office/drawing/2014/chart" uri="{C3380CC4-5D6E-409C-BE32-E72D297353CC}">
              <c16:uniqueId val="{00000000-0C2E-41EA-860A-35124871DB39}"/>
            </c:ext>
          </c:extLst>
        </c:ser>
        <c:ser>
          <c:idx val="1"/>
          <c:order val="1"/>
          <c:tx>
            <c:v>Actual Inflation</c:v>
          </c:tx>
          <c:spPr>
            <a:ln w="34925" cap="rnd">
              <a:solidFill>
                <a:schemeClr val="accent2"/>
              </a:solidFill>
              <a:round/>
            </a:ln>
            <a:effectLst/>
          </c:spPr>
          <c:marker>
            <c:symbol val="none"/>
          </c:marker>
          <c:dLbls>
            <c:delete val="1"/>
          </c:dLbls>
          <c:cat>
            <c:numRef>
              <c:f>INFLATION!$G$8:$G$215</c:f>
              <c:numCache>
                <c:formatCode>[$-409]mmm\-yy;@</c:formatCode>
                <c:ptCount val="208"/>
                <c:pt idx="0">
                  <c:v>26115</c:v>
                </c:pt>
                <c:pt idx="1">
                  <c:v>26207</c:v>
                </c:pt>
                <c:pt idx="2">
                  <c:v>26299</c:v>
                </c:pt>
                <c:pt idx="3">
                  <c:v>26390</c:v>
                </c:pt>
                <c:pt idx="4">
                  <c:v>26481</c:v>
                </c:pt>
                <c:pt idx="5">
                  <c:v>26573</c:v>
                </c:pt>
                <c:pt idx="6">
                  <c:v>26665</c:v>
                </c:pt>
                <c:pt idx="7">
                  <c:v>26755</c:v>
                </c:pt>
                <c:pt idx="8">
                  <c:v>26846</c:v>
                </c:pt>
                <c:pt idx="9">
                  <c:v>26938</c:v>
                </c:pt>
                <c:pt idx="10">
                  <c:v>27030</c:v>
                </c:pt>
                <c:pt idx="11">
                  <c:v>27120</c:v>
                </c:pt>
                <c:pt idx="12">
                  <c:v>27211</c:v>
                </c:pt>
                <c:pt idx="13">
                  <c:v>27303</c:v>
                </c:pt>
                <c:pt idx="14">
                  <c:v>27395</c:v>
                </c:pt>
                <c:pt idx="15">
                  <c:v>27485</c:v>
                </c:pt>
                <c:pt idx="16">
                  <c:v>27576</c:v>
                </c:pt>
                <c:pt idx="17">
                  <c:v>27668</c:v>
                </c:pt>
                <c:pt idx="18">
                  <c:v>27760</c:v>
                </c:pt>
                <c:pt idx="19">
                  <c:v>27851</c:v>
                </c:pt>
                <c:pt idx="20">
                  <c:v>27942</c:v>
                </c:pt>
                <c:pt idx="21">
                  <c:v>28034</c:v>
                </c:pt>
                <c:pt idx="22">
                  <c:v>28126</c:v>
                </c:pt>
                <c:pt idx="23">
                  <c:v>28216</c:v>
                </c:pt>
                <c:pt idx="24">
                  <c:v>28307</c:v>
                </c:pt>
                <c:pt idx="25">
                  <c:v>28399</c:v>
                </c:pt>
                <c:pt idx="26">
                  <c:v>28491</c:v>
                </c:pt>
                <c:pt idx="27">
                  <c:v>28581</c:v>
                </c:pt>
                <c:pt idx="28">
                  <c:v>28672</c:v>
                </c:pt>
                <c:pt idx="29">
                  <c:v>28764</c:v>
                </c:pt>
                <c:pt idx="30">
                  <c:v>28856</c:v>
                </c:pt>
                <c:pt idx="31">
                  <c:v>28946</c:v>
                </c:pt>
                <c:pt idx="32">
                  <c:v>29037</c:v>
                </c:pt>
                <c:pt idx="33">
                  <c:v>29129</c:v>
                </c:pt>
                <c:pt idx="34">
                  <c:v>29221</c:v>
                </c:pt>
                <c:pt idx="35">
                  <c:v>29312</c:v>
                </c:pt>
                <c:pt idx="36">
                  <c:v>29403</c:v>
                </c:pt>
                <c:pt idx="37">
                  <c:v>29495</c:v>
                </c:pt>
                <c:pt idx="38">
                  <c:v>29587</c:v>
                </c:pt>
                <c:pt idx="39">
                  <c:v>29677</c:v>
                </c:pt>
                <c:pt idx="40">
                  <c:v>29768</c:v>
                </c:pt>
                <c:pt idx="41">
                  <c:v>29860</c:v>
                </c:pt>
                <c:pt idx="42">
                  <c:v>29952</c:v>
                </c:pt>
                <c:pt idx="43">
                  <c:v>30042</c:v>
                </c:pt>
                <c:pt idx="44">
                  <c:v>30133</c:v>
                </c:pt>
                <c:pt idx="45">
                  <c:v>30225</c:v>
                </c:pt>
                <c:pt idx="46">
                  <c:v>30317</c:v>
                </c:pt>
                <c:pt idx="47">
                  <c:v>30407</c:v>
                </c:pt>
                <c:pt idx="48">
                  <c:v>30498</c:v>
                </c:pt>
                <c:pt idx="49">
                  <c:v>30590</c:v>
                </c:pt>
                <c:pt idx="50">
                  <c:v>30682</c:v>
                </c:pt>
                <c:pt idx="51">
                  <c:v>30773</c:v>
                </c:pt>
                <c:pt idx="52">
                  <c:v>30864</c:v>
                </c:pt>
                <c:pt idx="53">
                  <c:v>30956</c:v>
                </c:pt>
                <c:pt idx="54">
                  <c:v>31048</c:v>
                </c:pt>
                <c:pt idx="55">
                  <c:v>31138</c:v>
                </c:pt>
                <c:pt idx="56">
                  <c:v>31229</c:v>
                </c:pt>
                <c:pt idx="57">
                  <c:v>31321</c:v>
                </c:pt>
                <c:pt idx="58">
                  <c:v>31413</c:v>
                </c:pt>
                <c:pt idx="59">
                  <c:v>31503</c:v>
                </c:pt>
                <c:pt idx="60">
                  <c:v>31594</c:v>
                </c:pt>
                <c:pt idx="61">
                  <c:v>31686</c:v>
                </c:pt>
                <c:pt idx="62">
                  <c:v>31778</c:v>
                </c:pt>
                <c:pt idx="63">
                  <c:v>31868</c:v>
                </c:pt>
                <c:pt idx="64">
                  <c:v>31959</c:v>
                </c:pt>
                <c:pt idx="65">
                  <c:v>32051</c:v>
                </c:pt>
                <c:pt idx="66">
                  <c:v>32143</c:v>
                </c:pt>
                <c:pt idx="67">
                  <c:v>32234</c:v>
                </c:pt>
                <c:pt idx="68">
                  <c:v>32325</c:v>
                </c:pt>
                <c:pt idx="69">
                  <c:v>32417</c:v>
                </c:pt>
                <c:pt idx="70">
                  <c:v>32509</c:v>
                </c:pt>
                <c:pt idx="71">
                  <c:v>32599</c:v>
                </c:pt>
                <c:pt idx="72">
                  <c:v>32690</c:v>
                </c:pt>
                <c:pt idx="73">
                  <c:v>32782</c:v>
                </c:pt>
                <c:pt idx="74">
                  <c:v>32874</c:v>
                </c:pt>
                <c:pt idx="75">
                  <c:v>32964</c:v>
                </c:pt>
                <c:pt idx="76">
                  <c:v>33055</c:v>
                </c:pt>
                <c:pt idx="77">
                  <c:v>33147</c:v>
                </c:pt>
                <c:pt idx="78">
                  <c:v>33239</c:v>
                </c:pt>
                <c:pt idx="79">
                  <c:v>33329</c:v>
                </c:pt>
                <c:pt idx="80">
                  <c:v>33420</c:v>
                </c:pt>
                <c:pt idx="81">
                  <c:v>33512</c:v>
                </c:pt>
                <c:pt idx="82">
                  <c:v>33604</c:v>
                </c:pt>
                <c:pt idx="83">
                  <c:v>33695</c:v>
                </c:pt>
                <c:pt idx="84">
                  <c:v>33786</c:v>
                </c:pt>
                <c:pt idx="85">
                  <c:v>33878</c:v>
                </c:pt>
                <c:pt idx="86">
                  <c:v>33970</c:v>
                </c:pt>
                <c:pt idx="87">
                  <c:v>34060</c:v>
                </c:pt>
                <c:pt idx="88">
                  <c:v>34151</c:v>
                </c:pt>
                <c:pt idx="89">
                  <c:v>34243</c:v>
                </c:pt>
                <c:pt idx="90">
                  <c:v>34335</c:v>
                </c:pt>
                <c:pt idx="91">
                  <c:v>34425</c:v>
                </c:pt>
                <c:pt idx="92">
                  <c:v>34516</c:v>
                </c:pt>
                <c:pt idx="93">
                  <c:v>34608</c:v>
                </c:pt>
                <c:pt idx="94">
                  <c:v>34700</c:v>
                </c:pt>
                <c:pt idx="95">
                  <c:v>34790</c:v>
                </c:pt>
                <c:pt idx="96">
                  <c:v>34881</c:v>
                </c:pt>
                <c:pt idx="97">
                  <c:v>34973</c:v>
                </c:pt>
                <c:pt idx="98">
                  <c:v>35065</c:v>
                </c:pt>
                <c:pt idx="99">
                  <c:v>35156</c:v>
                </c:pt>
                <c:pt idx="100">
                  <c:v>35247</c:v>
                </c:pt>
                <c:pt idx="101">
                  <c:v>35339</c:v>
                </c:pt>
                <c:pt idx="102">
                  <c:v>35431</c:v>
                </c:pt>
                <c:pt idx="103">
                  <c:v>35521</c:v>
                </c:pt>
                <c:pt idx="104">
                  <c:v>35612</c:v>
                </c:pt>
                <c:pt idx="105">
                  <c:v>35704</c:v>
                </c:pt>
                <c:pt idx="106">
                  <c:v>35796</c:v>
                </c:pt>
                <c:pt idx="107">
                  <c:v>35886</c:v>
                </c:pt>
                <c:pt idx="108">
                  <c:v>35977</c:v>
                </c:pt>
                <c:pt idx="109">
                  <c:v>36069</c:v>
                </c:pt>
                <c:pt idx="110">
                  <c:v>36161</c:v>
                </c:pt>
                <c:pt idx="111">
                  <c:v>36251</c:v>
                </c:pt>
                <c:pt idx="112">
                  <c:v>36342</c:v>
                </c:pt>
                <c:pt idx="113">
                  <c:v>36434</c:v>
                </c:pt>
                <c:pt idx="114">
                  <c:v>36526</c:v>
                </c:pt>
                <c:pt idx="115">
                  <c:v>36617</c:v>
                </c:pt>
                <c:pt idx="116">
                  <c:v>36708</c:v>
                </c:pt>
                <c:pt idx="117">
                  <c:v>36800</c:v>
                </c:pt>
                <c:pt idx="118">
                  <c:v>36892</c:v>
                </c:pt>
                <c:pt idx="119">
                  <c:v>36982</c:v>
                </c:pt>
                <c:pt idx="120">
                  <c:v>37073</c:v>
                </c:pt>
                <c:pt idx="121">
                  <c:v>37165</c:v>
                </c:pt>
                <c:pt idx="122">
                  <c:v>37257</c:v>
                </c:pt>
                <c:pt idx="123">
                  <c:v>37347</c:v>
                </c:pt>
                <c:pt idx="124">
                  <c:v>37438</c:v>
                </c:pt>
                <c:pt idx="125">
                  <c:v>37530</c:v>
                </c:pt>
                <c:pt idx="126">
                  <c:v>37622</c:v>
                </c:pt>
                <c:pt idx="127">
                  <c:v>37712</c:v>
                </c:pt>
                <c:pt idx="128">
                  <c:v>37803</c:v>
                </c:pt>
                <c:pt idx="129">
                  <c:v>37895</c:v>
                </c:pt>
                <c:pt idx="130">
                  <c:v>37987</c:v>
                </c:pt>
                <c:pt idx="131">
                  <c:v>38078</c:v>
                </c:pt>
                <c:pt idx="132">
                  <c:v>38169</c:v>
                </c:pt>
                <c:pt idx="133">
                  <c:v>38261</c:v>
                </c:pt>
                <c:pt idx="134">
                  <c:v>38353</c:v>
                </c:pt>
                <c:pt idx="135">
                  <c:v>38443</c:v>
                </c:pt>
                <c:pt idx="136">
                  <c:v>38534</c:v>
                </c:pt>
                <c:pt idx="137">
                  <c:v>38626</c:v>
                </c:pt>
                <c:pt idx="138">
                  <c:v>38718</c:v>
                </c:pt>
                <c:pt idx="139">
                  <c:v>38808</c:v>
                </c:pt>
                <c:pt idx="140">
                  <c:v>38899</c:v>
                </c:pt>
                <c:pt idx="141">
                  <c:v>38991</c:v>
                </c:pt>
                <c:pt idx="142">
                  <c:v>39083</c:v>
                </c:pt>
                <c:pt idx="143">
                  <c:v>39173</c:v>
                </c:pt>
                <c:pt idx="144">
                  <c:v>39264</c:v>
                </c:pt>
                <c:pt idx="145">
                  <c:v>39356</c:v>
                </c:pt>
                <c:pt idx="146">
                  <c:v>39448</c:v>
                </c:pt>
                <c:pt idx="147">
                  <c:v>39539</c:v>
                </c:pt>
                <c:pt idx="148">
                  <c:v>39630</c:v>
                </c:pt>
                <c:pt idx="149">
                  <c:v>39722</c:v>
                </c:pt>
                <c:pt idx="150">
                  <c:v>39814</c:v>
                </c:pt>
                <c:pt idx="151">
                  <c:v>39904</c:v>
                </c:pt>
                <c:pt idx="152">
                  <c:v>39995</c:v>
                </c:pt>
                <c:pt idx="153">
                  <c:v>40087</c:v>
                </c:pt>
                <c:pt idx="154">
                  <c:v>40179</c:v>
                </c:pt>
                <c:pt idx="155">
                  <c:v>40269</c:v>
                </c:pt>
                <c:pt idx="156">
                  <c:v>40360</c:v>
                </c:pt>
                <c:pt idx="157">
                  <c:v>40452</c:v>
                </c:pt>
                <c:pt idx="158">
                  <c:v>40544</c:v>
                </c:pt>
                <c:pt idx="159">
                  <c:v>40634</c:v>
                </c:pt>
                <c:pt idx="160">
                  <c:v>40725</c:v>
                </c:pt>
                <c:pt idx="161">
                  <c:v>40817</c:v>
                </c:pt>
                <c:pt idx="162">
                  <c:v>40909</c:v>
                </c:pt>
                <c:pt idx="163">
                  <c:v>41000</c:v>
                </c:pt>
                <c:pt idx="164">
                  <c:v>41091</c:v>
                </c:pt>
                <c:pt idx="165">
                  <c:v>41183</c:v>
                </c:pt>
                <c:pt idx="166">
                  <c:v>41275</c:v>
                </c:pt>
                <c:pt idx="167">
                  <c:v>41365</c:v>
                </c:pt>
                <c:pt idx="168">
                  <c:v>41456</c:v>
                </c:pt>
                <c:pt idx="169">
                  <c:v>41548</c:v>
                </c:pt>
                <c:pt idx="170">
                  <c:v>41640</c:v>
                </c:pt>
                <c:pt idx="171">
                  <c:v>41730</c:v>
                </c:pt>
                <c:pt idx="172">
                  <c:v>41821</c:v>
                </c:pt>
                <c:pt idx="173">
                  <c:v>41913</c:v>
                </c:pt>
                <c:pt idx="174">
                  <c:v>42005</c:v>
                </c:pt>
                <c:pt idx="175">
                  <c:v>42095</c:v>
                </c:pt>
                <c:pt idx="176">
                  <c:v>42186</c:v>
                </c:pt>
                <c:pt idx="177">
                  <c:v>42278</c:v>
                </c:pt>
                <c:pt idx="178">
                  <c:v>42370</c:v>
                </c:pt>
                <c:pt idx="179">
                  <c:v>42461</c:v>
                </c:pt>
                <c:pt idx="180">
                  <c:v>42552</c:v>
                </c:pt>
                <c:pt idx="181">
                  <c:v>42644</c:v>
                </c:pt>
                <c:pt idx="182">
                  <c:v>42736</c:v>
                </c:pt>
                <c:pt idx="183">
                  <c:v>42826</c:v>
                </c:pt>
                <c:pt idx="184">
                  <c:v>42917</c:v>
                </c:pt>
                <c:pt idx="185">
                  <c:v>43009</c:v>
                </c:pt>
                <c:pt idx="186">
                  <c:v>43101</c:v>
                </c:pt>
                <c:pt idx="187">
                  <c:v>43191</c:v>
                </c:pt>
                <c:pt idx="188">
                  <c:v>43282</c:v>
                </c:pt>
                <c:pt idx="189">
                  <c:v>43374</c:v>
                </c:pt>
                <c:pt idx="190">
                  <c:v>43466</c:v>
                </c:pt>
                <c:pt idx="191">
                  <c:v>43556</c:v>
                </c:pt>
                <c:pt idx="192">
                  <c:v>43647</c:v>
                </c:pt>
                <c:pt idx="193">
                  <c:v>43739</c:v>
                </c:pt>
                <c:pt idx="194">
                  <c:v>43831</c:v>
                </c:pt>
                <c:pt idx="195">
                  <c:v>43922</c:v>
                </c:pt>
                <c:pt idx="196">
                  <c:v>44013</c:v>
                </c:pt>
                <c:pt idx="197">
                  <c:v>44105</c:v>
                </c:pt>
                <c:pt idx="198">
                  <c:v>44197</c:v>
                </c:pt>
                <c:pt idx="199">
                  <c:v>44287</c:v>
                </c:pt>
                <c:pt idx="200">
                  <c:v>44378</c:v>
                </c:pt>
                <c:pt idx="201">
                  <c:v>44470</c:v>
                </c:pt>
                <c:pt idx="202">
                  <c:v>44562</c:v>
                </c:pt>
                <c:pt idx="203">
                  <c:v>44652</c:v>
                </c:pt>
                <c:pt idx="204">
                  <c:v>44743</c:v>
                </c:pt>
                <c:pt idx="205">
                  <c:v>44835</c:v>
                </c:pt>
                <c:pt idx="206">
                  <c:v>44927</c:v>
                </c:pt>
                <c:pt idx="207">
                  <c:v>45017</c:v>
                </c:pt>
              </c:numCache>
            </c:numRef>
          </c:cat>
          <c:val>
            <c:numRef>
              <c:f>INFLATION!$I$8:$I$214</c:f>
              <c:numCache>
                <c:formatCode>0.0</c:formatCode>
                <c:ptCount val="207"/>
                <c:pt idx="0">
                  <c:v>5.2725900000000001</c:v>
                </c:pt>
                <c:pt idx="1">
                  <c:v>4.76363</c:v>
                </c:pt>
                <c:pt idx="2">
                  <c:v>4.7685000000000004</c:v>
                </c:pt>
                <c:pt idx="3">
                  <c:v>4.05382</c:v>
                </c:pt>
                <c:pt idx="4">
                  <c:v>3.9910899999999998</c:v>
                </c:pt>
                <c:pt idx="5">
                  <c:v>4.4431000000000003</c:v>
                </c:pt>
                <c:pt idx="6">
                  <c:v>4.0651799999999998</c:v>
                </c:pt>
                <c:pt idx="7">
                  <c:v>5.0108100000000002</c:v>
                </c:pt>
                <c:pt idx="8">
                  <c:v>6.0424100000000003</c:v>
                </c:pt>
                <c:pt idx="9">
                  <c:v>6.79575</c:v>
                </c:pt>
                <c:pt idx="10">
                  <c:v>7.5709099999999996</c:v>
                </c:pt>
                <c:pt idx="11">
                  <c:v>8.4453600000000009</c:v>
                </c:pt>
                <c:pt idx="12">
                  <c:v>9.4876100000000001</c:v>
                </c:pt>
                <c:pt idx="13">
                  <c:v>10.505879999999999</c:v>
                </c:pt>
                <c:pt idx="14">
                  <c:v>10.92482</c:v>
                </c:pt>
                <c:pt idx="15">
                  <c:v>9.9765499999999996</c:v>
                </c:pt>
                <c:pt idx="16">
                  <c:v>8.7341800000000003</c:v>
                </c:pt>
                <c:pt idx="17">
                  <c:v>7.3955700000000002</c:v>
                </c:pt>
                <c:pt idx="18">
                  <c:v>6.1181700000000001</c:v>
                </c:pt>
                <c:pt idx="19">
                  <c:v>5.6155400000000002</c:v>
                </c:pt>
                <c:pt idx="20">
                  <c:v>5.1222399999999997</c:v>
                </c:pt>
                <c:pt idx="21">
                  <c:v>5.2473200000000002</c:v>
                </c:pt>
                <c:pt idx="22">
                  <c:v>5.8236999999999997</c:v>
                </c:pt>
                <c:pt idx="23">
                  <c:v>6.2463899999999999</c:v>
                </c:pt>
                <c:pt idx="24">
                  <c:v>6.1667500000000004</c:v>
                </c:pt>
                <c:pt idx="25">
                  <c:v>6.5491700000000002</c:v>
                </c:pt>
                <c:pt idx="26">
                  <c:v>6.38727</c:v>
                </c:pt>
                <c:pt idx="27">
                  <c:v>6.9138200000000003</c:v>
                </c:pt>
                <c:pt idx="28">
                  <c:v>7.4208699999999999</c:v>
                </c:pt>
                <c:pt idx="29">
                  <c:v>7.30185</c:v>
                </c:pt>
                <c:pt idx="30">
                  <c:v>7.6887699999999999</c:v>
                </c:pt>
                <c:pt idx="31">
                  <c:v>8.2583300000000008</c:v>
                </c:pt>
                <c:pt idx="32">
                  <c:v>8.7781599999999997</c:v>
                </c:pt>
                <c:pt idx="33">
                  <c:v>8.5748499999999996</c:v>
                </c:pt>
                <c:pt idx="34">
                  <c:v>8.8726900000000004</c:v>
                </c:pt>
                <c:pt idx="35">
                  <c:v>8.7959300000000002</c:v>
                </c:pt>
                <c:pt idx="36">
                  <c:v>8.8502299999999998</c:v>
                </c:pt>
                <c:pt idx="37">
                  <c:v>9.6504399999999997</c:v>
                </c:pt>
                <c:pt idx="38">
                  <c:v>10.22195</c:v>
                </c:pt>
                <c:pt idx="39">
                  <c:v>9.7951899999999998</c:v>
                </c:pt>
                <c:pt idx="40">
                  <c:v>9.4146900000000002</c:v>
                </c:pt>
                <c:pt idx="41">
                  <c:v>8.4791000000000007</c:v>
                </c:pt>
                <c:pt idx="42">
                  <c:v>7.1512799999999999</c:v>
                </c:pt>
                <c:pt idx="43">
                  <c:v>6.4340900000000003</c:v>
                </c:pt>
                <c:pt idx="44">
                  <c:v>5.9512600000000004</c:v>
                </c:pt>
                <c:pt idx="45">
                  <c:v>5.2291400000000001</c:v>
                </c:pt>
                <c:pt idx="46">
                  <c:v>4.5829300000000002</c:v>
                </c:pt>
                <c:pt idx="47">
                  <c:v>4.0095900000000002</c:v>
                </c:pt>
                <c:pt idx="48">
                  <c:v>3.6442600000000001</c:v>
                </c:pt>
                <c:pt idx="49">
                  <c:v>3.3608699999999998</c:v>
                </c:pt>
                <c:pt idx="50">
                  <c:v>3.62561</c:v>
                </c:pt>
                <c:pt idx="51">
                  <c:v>3.73874</c:v>
                </c:pt>
                <c:pt idx="52">
                  <c:v>3.5609799999999998</c:v>
                </c:pt>
                <c:pt idx="53">
                  <c:v>3.5496500000000002</c:v>
                </c:pt>
                <c:pt idx="54">
                  <c:v>3.5255800000000002</c:v>
                </c:pt>
                <c:pt idx="55">
                  <c:v>3.30952</c:v>
                </c:pt>
                <c:pt idx="56">
                  <c:v>3.0167199999999998</c:v>
                </c:pt>
                <c:pt idx="57">
                  <c:v>2.8242500000000001</c:v>
                </c:pt>
                <c:pt idx="58">
                  <c:v>2.32463</c:v>
                </c:pt>
                <c:pt idx="59">
                  <c:v>2.0541399999999999</c:v>
                </c:pt>
                <c:pt idx="60">
                  <c:v>1.85903</c:v>
                </c:pt>
                <c:pt idx="61">
                  <c:v>1.8432299999999999</c:v>
                </c:pt>
                <c:pt idx="62">
                  <c:v>1.9824200000000001</c:v>
                </c:pt>
                <c:pt idx="63">
                  <c:v>2.3029099999999998</c:v>
                </c:pt>
                <c:pt idx="64">
                  <c:v>2.6541999999999999</c:v>
                </c:pt>
                <c:pt idx="65">
                  <c:v>2.9129299999999998</c:v>
                </c:pt>
                <c:pt idx="66">
                  <c:v>3.06481</c:v>
                </c:pt>
                <c:pt idx="67">
                  <c:v>3.35195</c:v>
                </c:pt>
                <c:pt idx="68">
                  <c:v>3.8023099999999999</c:v>
                </c:pt>
                <c:pt idx="69">
                  <c:v>3.8711000000000002</c:v>
                </c:pt>
                <c:pt idx="70">
                  <c:v>4.1387</c:v>
                </c:pt>
                <c:pt idx="71">
                  <c:v>4.2317099999999996</c:v>
                </c:pt>
                <c:pt idx="72">
                  <c:v>3.7539799999999999</c:v>
                </c:pt>
                <c:pt idx="73">
                  <c:v>3.5982599999999998</c:v>
                </c:pt>
                <c:pt idx="74">
                  <c:v>3.63381</c:v>
                </c:pt>
                <c:pt idx="75">
                  <c:v>3.6903800000000002</c:v>
                </c:pt>
                <c:pt idx="76">
                  <c:v>3.8210600000000001</c:v>
                </c:pt>
                <c:pt idx="77">
                  <c:v>3.85365</c:v>
                </c:pt>
                <c:pt idx="78">
                  <c:v>3.7519499999999999</c:v>
                </c:pt>
                <c:pt idx="79">
                  <c:v>3.3572000000000002</c:v>
                </c:pt>
                <c:pt idx="80">
                  <c:v>3.27861</c:v>
                </c:pt>
                <c:pt idx="81">
                  <c:v>3.1240299999999999</c:v>
                </c:pt>
                <c:pt idx="82">
                  <c:v>2.5035699999999999</c:v>
                </c:pt>
                <c:pt idx="83">
                  <c:v>2.3678400000000002</c:v>
                </c:pt>
                <c:pt idx="84">
                  <c:v>2.0709399999999998</c:v>
                </c:pt>
                <c:pt idx="85">
                  <c:v>2.1670799999999999</c:v>
                </c:pt>
                <c:pt idx="86">
                  <c:v>2.3599600000000001</c:v>
                </c:pt>
                <c:pt idx="87">
                  <c:v>2.35331</c:v>
                </c:pt>
                <c:pt idx="88">
                  <c:v>2.4605100000000002</c:v>
                </c:pt>
                <c:pt idx="89">
                  <c:v>2.3155399999999999</c:v>
                </c:pt>
                <c:pt idx="90">
                  <c:v>2.2308500000000002</c:v>
                </c:pt>
                <c:pt idx="91">
                  <c:v>2.1171899999999999</c:v>
                </c:pt>
                <c:pt idx="92">
                  <c:v>2.0960000000000001</c:v>
                </c:pt>
                <c:pt idx="93">
                  <c:v>2.0932599999999999</c:v>
                </c:pt>
                <c:pt idx="94">
                  <c:v>2.15924</c:v>
                </c:pt>
                <c:pt idx="95">
                  <c:v>2.1560000000000001</c:v>
                </c:pt>
                <c:pt idx="96">
                  <c:v>2.0742400000000001</c:v>
                </c:pt>
                <c:pt idx="97">
                  <c:v>2.01227</c:v>
                </c:pt>
                <c:pt idx="98">
                  <c:v>1.9495100000000001</c:v>
                </c:pt>
                <c:pt idx="99">
                  <c:v>1.88297</c:v>
                </c:pt>
                <c:pt idx="100">
                  <c:v>1.7154</c:v>
                </c:pt>
                <c:pt idx="101">
                  <c:v>1.76799</c:v>
                </c:pt>
                <c:pt idx="102">
                  <c:v>1.88472</c:v>
                </c:pt>
                <c:pt idx="103">
                  <c:v>1.6700699999999999</c:v>
                </c:pt>
                <c:pt idx="104">
                  <c:v>1.77796</c:v>
                </c:pt>
                <c:pt idx="105">
                  <c:v>1.5702</c:v>
                </c:pt>
                <c:pt idx="106">
                  <c:v>1.11666</c:v>
                </c:pt>
                <c:pt idx="107">
                  <c:v>1.14944</c:v>
                </c:pt>
                <c:pt idx="108">
                  <c:v>1.1458200000000001</c:v>
                </c:pt>
                <c:pt idx="109">
                  <c:v>1.09124</c:v>
                </c:pt>
                <c:pt idx="110">
                  <c:v>1.2659100000000001</c:v>
                </c:pt>
                <c:pt idx="111">
                  <c:v>1.4108099999999999</c:v>
                </c:pt>
                <c:pt idx="112">
                  <c:v>1.33579</c:v>
                </c:pt>
                <c:pt idx="113">
                  <c:v>1.6165499999999999</c:v>
                </c:pt>
                <c:pt idx="114">
                  <c:v>1.96479</c:v>
                </c:pt>
                <c:pt idx="115">
                  <c:v>2.2135500000000001</c:v>
                </c:pt>
                <c:pt idx="116">
                  <c:v>2.44787</c:v>
                </c:pt>
                <c:pt idx="117">
                  <c:v>2.4383300000000001</c:v>
                </c:pt>
                <c:pt idx="118">
                  <c:v>2.4300000000000002</c:v>
                </c:pt>
                <c:pt idx="119">
                  <c:v>2.4110900000000002</c:v>
                </c:pt>
                <c:pt idx="120">
                  <c:v>2.2143299999999999</c:v>
                </c:pt>
                <c:pt idx="121">
                  <c:v>1.9786999999999999</c:v>
                </c:pt>
                <c:pt idx="122">
                  <c:v>1.64133</c:v>
                </c:pt>
                <c:pt idx="123">
                  <c:v>1.3804700000000001</c:v>
                </c:pt>
                <c:pt idx="124">
                  <c:v>1.47007</c:v>
                </c:pt>
                <c:pt idx="125">
                  <c:v>1.73593</c:v>
                </c:pt>
                <c:pt idx="126">
                  <c:v>1.9141900000000001</c:v>
                </c:pt>
                <c:pt idx="127">
                  <c:v>1.9125300000000001</c:v>
                </c:pt>
                <c:pt idx="128">
                  <c:v>2.0006900000000001</c:v>
                </c:pt>
                <c:pt idx="129">
                  <c:v>2.0431699999999999</c:v>
                </c:pt>
                <c:pt idx="130">
                  <c:v>2.2548599999999999</c:v>
                </c:pt>
                <c:pt idx="131">
                  <c:v>2.7220399999999998</c:v>
                </c:pt>
                <c:pt idx="132">
                  <c:v>2.7972399999999999</c:v>
                </c:pt>
                <c:pt idx="133">
                  <c:v>2.95777</c:v>
                </c:pt>
                <c:pt idx="134">
                  <c:v>3.0490499999999998</c:v>
                </c:pt>
                <c:pt idx="135">
                  <c:v>2.9715400000000001</c:v>
                </c:pt>
                <c:pt idx="136">
                  <c:v>3.2451400000000001</c:v>
                </c:pt>
                <c:pt idx="137">
                  <c:v>3.2820299999999998</c:v>
                </c:pt>
                <c:pt idx="138">
                  <c:v>3.1878600000000001</c:v>
                </c:pt>
                <c:pt idx="139">
                  <c:v>3.3508599999999999</c:v>
                </c:pt>
                <c:pt idx="140">
                  <c:v>3.1340300000000001</c:v>
                </c:pt>
                <c:pt idx="141">
                  <c:v>2.6889400000000001</c:v>
                </c:pt>
                <c:pt idx="142">
                  <c:v>2.9481299999999999</c:v>
                </c:pt>
                <c:pt idx="143">
                  <c:v>2.7255600000000002</c:v>
                </c:pt>
                <c:pt idx="144">
                  <c:v>2.5433599999999998</c:v>
                </c:pt>
                <c:pt idx="145">
                  <c:v>2.5943499999999999</c:v>
                </c:pt>
                <c:pt idx="146">
                  <c:v>1.9773700000000001</c:v>
                </c:pt>
                <c:pt idx="147">
                  <c:v>1.81389</c:v>
                </c:pt>
                <c:pt idx="148">
                  <c:v>2.0520200000000002</c:v>
                </c:pt>
                <c:pt idx="149">
                  <c:v>1.8622700000000001</c:v>
                </c:pt>
                <c:pt idx="150">
                  <c:v>1.4553400000000001</c:v>
                </c:pt>
                <c:pt idx="151">
                  <c:v>0.76702000000000004</c:v>
                </c:pt>
                <c:pt idx="152">
                  <c:v>0.1202</c:v>
                </c:pt>
                <c:pt idx="153">
                  <c:v>0.21249000000000001</c:v>
                </c:pt>
                <c:pt idx="154">
                  <c:v>0.53464</c:v>
                </c:pt>
                <c:pt idx="155">
                  <c:v>1.20187</c:v>
                </c:pt>
                <c:pt idx="156">
                  <c:v>1.3985700000000001</c:v>
                </c:pt>
                <c:pt idx="157">
                  <c:v>1.6574500000000001</c:v>
                </c:pt>
                <c:pt idx="158">
                  <c:v>1.90524</c:v>
                </c:pt>
                <c:pt idx="159">
                  <c:v>2.0803799999999999</c:v>
                </c:pt>
                <c:pt idx="160">
                  <c:v>2.40232</c:v>
                </c:pt>
                <c:pt idx="161">
                  <c:v>1.9288400000000001</c:v>
                </c:pt>
                <c:pt idx="162">
                  <c:v>2.0206300000000001</c:v>
                </c:pt>
                <c:pt idx="163">
                  <c:v>1.7593799999999999</c:v>
                </c:pt>
                <c:pt idx="164">
                  <c:v>1.6583000000000001</c:v>
                </c:pt>
                <c:pt idx="165">
                  <c:v>2.05037</c:v>
                </c:pt>
                <c:pt idx="166">
                  <c:v>1.8406499999999999</c:v>
                </c:pt>
                <c:pt idx="167">
                  <c:v>1.71994</c:v>
                </c:pt>
                <c:pt idx="168">
                  <c:v>1.67215</c:v>
                </c:pt>
                <c:pt idx="169">
                  <c:v>1.7639800000000001</c:v>
                </c:pt>
                <c:pt idx="170">
                  <c:v>1.78068</c:v>
                </c:pt>
                <c:pt idx="171">
                  <c:v>2.0674800000000002</c:v>
                </c:pt>
                <c:pt idx="172">
                  <c:v>2.03227</c:v>
                </c:pt>
                <c:pt idx="173">
                  <c:v>1.5948899999999999</c:v>
                </c:pt>
                <c:pt idx="174">
                  <c:v>1.1375299999999999</c:v>
                </c:pt>
                <c:pt idx="175">
                  <c:v>1.11277</c:v>
                </c:pt>
                <c:pt idx="176">
                  <c:v>0.97328999999999999</c:v>
                </c:pt>
                <c:pt idx="177">
                  <c:v>0.79596999999999996</c:v>
                </c:pt>
                <c:pt idx="178">
                  <c:v>0.75111000000000006</c:v>
                </c:pt>
                <c:pt idx="179">
                  <c:v>0.91615000000000002</c:v>
                </c:pt>
                <c:pt idx="180">
                  <c:v>0.89532999999999996</c:v>
                </c:pt>
                <c:pt idx="181">
                  <c:v>1.43648</c:v>
                </c:pt>
                <c:pt idx="182">
                  <c:v>2.0306000000000002</c:v>
                </c:pt>
                <c:pt idx="183">
                  <c:v>1.6405400000000001</c:v>
                </c:pt>
                <c:pt idx="184">
                  <c:v>1.86351</c:v>
                </c:pt>
                <c:pt idx="185">
                  <c:v>2.05002</c:v>
                </c:pt>
                <c:pt idx="186">
                  <c:v>2.0892300000000001</c:v>
                </c:pt>
                <c:pt idx="187">
                  <c:v>2.6683699999999999</c:v>
                </c:pt>
                <c:pt idx="188">
                  <c:v>2.4966900000000001</c:v>
                </c:pt>
                <c:pt idx="189">
                  <c:v>2.3051400000000002</c:v>
                </c:pt>
                <c:pt idx="190">
                  <c:v>2.06203</c:v>
                </c:pt>
                <c:pt idx="191">
                  <c:v>1.73994</c:v>
                </c:pt>
                <c:pt idx="192">
                  <c:v>1.73603</c:v>
                </c:pt>
                <c:pt idx="193">
                  <c:v>1.6217699999999999</c:v>
                </c:pt>
                <c:pt idx="194">
                  <c:v>1.6428400000000001</c:v>
                </c:pt>
                <c:pt idx="195">
                  <c:v>0.63039000000000001</c:v>
                </c:pt>
                <c:pt idx="196">
                  <c:v>1.21848</c:v>
                </c:pt>
                <c:pt idx="197">
                  <c:v>1.2931699999999999</c:v>
                </c:pt>
                <c:pt idx="198">
                  <c:v>2.0344799999999998</c:v>
                </c:pt>
                <c:pt idx="199">
                  <c:v>4.03512</c:v>
                </c:pt>
                <c:pt idx="200">
                  <c:v>4.5895999999999999</c:v>
                </c:pt>
                <c:pt idx="201">
                  <c:v>5.8529</c:v>
                </c:pt>
              </c:numCache>
            </c:numRef>
          </c:val>
          <c:smooth val="0"/>
          <c:extLst>
            <c:ext xmlns:c16="http://schemas.microsoft.com/office/drawing/2014/chart" uri="{C3380CC4-5D6E-409C-BE32-E72D297353CC}">
              <c16:uniqueId val="{00000001-0C2E-41EA-860A-35124871DB39}"/>
            </c:ext>
          </c:extLst>
        </c:ser>
        <c:dLbls>
          <c:dLblPos val="ctr"/>
          <c:showLegendKey val="0"/>
          <c:showVal val="1"/>
          <c:showCatName val="0"/>
          <c:showSerName val="0"/>
          <c:showPercent val="0"/>
          <c:showBubbleSize val="0"/>
        </c:dLbls>
        <c:smooth val="0"/>
        <c:axId val="1866413056"/>
        <c:axId val="1866404736"/>
      </c:lineChart>
      <c:dateAx>
        <c:axId val="1866413056"/>
        <c:scaling>
          <c:orientation val="minMax"/>
        </c:scaling>
        <c:delete val="0"/>
        <c:axPos val="b"/>
        <c:numFmt formatCode="[$-409]mmm\-yy;@"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6404736"/>
        <c:crosses val="autoZero"/>
        <c:auto val="1"/>
        <c:lblOffset val="100"/>
        <c:baseTimeUnit val="months"/>
      </c:dateAx>
      <c:valAx>
        <c:axId val="1866404736"/>
        <c:scaling>
          <c:orientation val="minMax"/>
          <c:max val="1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6413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Out that the recover is slowing</a:t>
            </a:r>
          </a:p>
        </p:txBody>
      </p:sp>
      <p:sp>
        <p:nvSpPr>
          <p:cNvPr id="4" name="Slide Number Placeholder 3"/>
          <p:cNvSpPr>
            <a:spLocks noGrp="1"/>
          </p:cNvSpPr>
          <p:nvPr>
            <p:ph type="sldNum" sz="quarter" idx="5"/>
          </p:nvPr>
        </p:nvSpPr>
        <p:spPr/>
        <p:txBody>
          <a:bodyPr/>
          <a:lstStyle/>
          <a:p>
            <a:fld id="{39F294D8-753E-E842-8CF8-893A8D4FD7E5}" type="slidenum">
              <a:rPr lang="en-US" smtClean="0"/>
              <a:t>9</a:t>
            </a:fld>
            <a:endParaRPr lang="en-US"/>
          </a:p>
        </p:txBody>
      </p:sp>
    </p:spTree>
    <p:extLst>
      <p:ext uri="{BB962C8B-B14F-4D97-AF65-F5344CB8AC3E}">
        <p14:creationId xmlns:p14="http://schemas.microsoft.com/office/powerpoint/2010/main" val="2905340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back to 24</a:t>
            </a:r>
          </a:p>
        </p:txBody>
      </p:sp>
      <p:sp>
        <p:nvSpPr>
          <p:cNvPr id="4" name="Slide Number Placeholder 3"/>
          <p:cNvSpPr>
            <a:spLocks noGrp="1"/>
          </p:cNvSpPr>
          <p:nvPr>
            <p:ph type="sldNum" sz="quarter" idx="5"/>
          </p:nvPr>
        </p:nvSpPr>
        <p:spPr/>
        <p:txBody>
          <a:bodyPr/>
          <a:lstStyle/>
          <a:p>
            <a:fld id="{39F294D8-753E-E842-8CF8-893A8D4FD7E5}" type="slidenum">
              <a:rPr lang="en-US" smtClean="0"/>
              <a:t>27</a:t>
            </a:fld>
            <a:endParaRPr lang="en-US"/>
          </a:p>
        </p:txBody>
      </p:sp>
    </p:spTree>
    <p:extLst>
      <p:ext uri="{BB962C8B-B14F-4D97-AF65-F5344CB8AC3E}">
        <p14:creationId xmlns:p14="http://schemas.microsoft.com/office/powerpoint/2010/main" val="3283578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 of marketable Federal Debt; 15 percent of mortgages</a:t>
            </a:r>
          </a:p>
        </p:txBody>
      </p:sp>
      <p:sp>
        <p:nvSpPr>
          <p:cNvPr id="4" name="Slide Number Placeholder 3"/>
          <p:cNvSpPr>
            <a:spLocks noGrp="1"/>
          </p:cNvSpPr>
          <p:nvPr>
            <p:ph type="sldNum" sz="quarter" idx="5"/>
          </p:nvPr>
        </p:nvSpPr>
        <p:spPr/>
        <p:txBody>
          <a:bodyPr/>
          <a:lstStyle/>
          <a:p>
            <a:fld id="{39F294D8-753E-E842-8CF8-893A8D4FD7E5}" type="slidenum">
              <a:rPr lang="en-US" smtClean="0"/>
              <a:t>29</a:t>
            </a:fld>
            <a:endParaRPr lang="en-US"/>
          </a:p>
        </p:txBody>
      </p:sp>
    </p:spTree>
    <p:extLst>
      <p:ext uri="{BB962C8B-B14F-4D97-AF65-F5344CB8AC3E}">
        <p14:creationId xmlns:p14="http://schemas.microsoft.com/office/powerpoint/2010/main" val="1207886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Livingston Survey. 75-78.  Unemployment 7% and 6% inflation.  Look at the stability in the post 2001 period and the 2003-2005 period</a:t>
            </a:r>
          </a:p>
        </p:txBody>
      </p:sp>
      <p:sp>
        <p:nvSpPr>
          <p:cNvPr id="4" name="Slide Number Placeholder 3"/>
          <p:cNvSpPr>
            <a:spLocks noGrp="1"/>
          </p:cNvSpPr>
          <p:nvPr>
            <p:ph type="sldNum" sz="quarter" idx="5"/>
          </p:nvPr>
        </p:nvSpPr>
        <p:spPr/>
        <p:txBody>
          <a:bodyPr/>
          <a:lstStyle/>
          <a:p>
            <a:fld id="{39F294D8-753E-E842-8CF8-893A8D4FD7E5}" type="slidenum">
              <a:rPr lang="en-US" smtClean="0"/>
              <a:t>32</a:t>
            </a:fld>
            <a:endParaRPr lang="en-US"/>
          </a:p>
        </p:txBody>
      </p:sp>
    </p:spTree>
    <p:extLst>
      <p:ext uri="{BB962C8B-B14F-4D97-AF65-F5344CB8AC3E}">
        <p14:creationId xmlns:p14="http://schemas.microsoft.com/office/powerpoint/2010/main" val="3081776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 50, 75, 75 with more to come</a:t>
            </a:r>
          </a:p>
        </p:txBody>
      </p:sp>
      <p:sp>
        <p:nvSpPr>
          <p:cNvPr id="4" name="Slide Number Placeholder 3"/>
          <p:cNvSpPr>
            <a:spLocks noGrp="1"/>
          </p:cNvSpPr>
          <p:nvPr>
            <p:ph type="sldNum" sz="quarter" idx="5"/>
          </p:nvPr>
        </p:nvSpPr>
        <p:spPr/>
        <p:txBody>
          <a:bodyPr/>
          <a:lstStyle/>
          <a:p>
            <a:fld id="{39F294D8-753E-E842-8CF8-893A8D4FD7E5}" type="slidenum">
              <a:rPr lang="en-US" smtClean="0"/>
              <a:t>35</a:t>
            </a:fld>
            <a:endParaRPr lang="en-US"/>
          </a:p>
        </p:txBody>
      </p:sp>
    </p:spTree>
    <p:extLst>
      <p:ext uri="{BB962C8B-B14F-4D97-AF65-F5344CB8AC3E}">
        <p14:creationId xmlns:p14="http://schemas.microsoft.com/office/powerpoint/2010/main" val="3932088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Consumption is 70 percent of GDP.  </a:t>
            </a:r>
            <a:r>
              <a:rPr lang="en-US" dirty="0" err="1"/>
              <a:t>Reatil</a:t>
            </a:r>
            <a:r>
              <a:rPr lang="en-US" dirty="0"/>
              <a:t> sales was up 0.3 %  in august after falling in July.  Initial claims for </a:t>
            </a:r>
            <a:r>
              <a:rPr lang="en-US" dirty="0" err="1"/>
              <a:t>unemploy,ment</a:t>
            </a:r>
            <a:r>
              <a:rPr lang="en-US" dirty="0"/>
              <a:t> fell.</a:t>
            </a:r>
          </a:p>
        </p:txBody>
      </p:sp>
      <p:sp>
        <p:nvSpPr>
          <p:cNvPr id="4" name="Slide Number Placeholder 3"/>
          <p:cNvSpPr>
            <a:spLocks noGrp="1"/>
          </p:cNvSpPr>
          <p:nvPr>
            <p:ph type="sldNum" sz="quarter" idx="5"/>
          </p:nvPr>
        </p:nvSpPr>
        <p:spPr/>
        <p:txBody>
          <a:bodyPr/>
          <a:lstStyle/>
          <a:p>
            <a:fld id="{39F294D8-753E-E842-8CF8-893A8D4FD7E5}" type="slidenum">
              <a:rPr lang="en-US" smtClean="0"/>
              <a:t>38</a:t>
            </a:fld>
            <a:endParaRPr lang="en-US"/>
          </a:p>
        </p:txBody>
      </p:sp>
    </p:spTree>
    <p:extLst>
      <p:ext uri="{BB962C8B-B14F-4D97-AF65-F5344CB8AC3E}">
        <p14:creationId xmlns:p14="http://schemas.microsoft.com/office/powerpoint/2010/main" val="849358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big difference with GDP graph.  Total jobs have barely recovered</a:t>
            </a:r>
          </a:p>
        </p:txBody>
      </p:sp>
      <p:sp>
        <p:nvSpPr>
          <p:cNvPr id="4" name="Slide Number Placeholder 3"/>
          <p:cNvSpPr>
            <a:spLocks noGrp="1"/>
          </p:cNvSpPr>
          <p:nvPr>
            <p:ph type="sldNum" sz="quarter" idx="5"/>
          </p:nvPr>
        </p:nvSpPr>
        <p:spPr/>
        <p:txBody>
          <a:bodyPr/>
          <a:lstStyle/>
          <a:p>
            <a:fld id="{39F294D8-753E-E842-8CF8-893A8D4FD7E5}" type="slidenum">
              <a:rPr lang="en-US" smtClean="0"/>
              <a:t>10</a:t>
            </a:fld>
            <a:endParaRPr lang="en-US"/>
          </a:p>
        </p:txBody>
      </p:sp>
    </p:spTree>
    <p:extLst>
      <p:ext uri="{BB962C8B-B14F-4D97-AF65-F5344CB8AC3E}">
        <p14:creationId xmlns:p14="http://schemas.microsoft.com/office/powerpoint/2010/main" val="2800750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Shaded Bars are recessions.  2022Q1, -1.6; Q2, -0.6 at annual rates.</a:t>
            </a:r>
          </a:p>
        </p:txBody>
      </p:sp>
      <p:sp>
        <p:nvSpPr>
          <p:cNvPr id="4" name="Slide Number Placeholder 3"/>
          <p:cNvSpPr>
            <a:spLocks noGrp="1"/>
          </p:cNvSpPr>
          <p:nvPr>
            <p:ph type="sldNum" sz="quarter" idx="5"/>
          </p:nvPr>
        </p:nvSpPr>
        <p:spPr/>
        <p:txBody>
          <a:bodyPr/>
          <a:lstStyle/>
          <a:p>
            <a:fld id="{39F294D8-753E-E842-8CF8-893A8D4FD7E5}" type="slidenum">
              <a:rPr lang="en-US" smtClean="0"/>
              <a:t>13</a:t>
            </a:fld>
            <a:endParaRPr lang="en-US"/>
          </a:p>
        </p:txBody>
      </p:sp>
    </p:spTree>
    <p:extLst>
      <p:ext uri="{BB962C8B-B14F-4D97-AF65-F5344CB8AC3E}">
        <p14:creationId xmlns:p14="http://schemas.microsoft.com/office/powerpoint/2010/main" val="2014334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14</a:t>
            </a:fld>
            <a:endParaRPr lang="en-US"/>
          </a:p>
        </p:txBody>
      </p:sp>
    </p:spTree>
    <p:extLst>
      <p:ext uri="{BB962C8B-B14F-4D97-AF65-F5344CB8AC3E}">
        <p14:creationId xmlns:p14="http://schemas.microsoft.com/office/powerpoint/2010/main" val="104141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3ad46f3b31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3ad46f3b31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August CPI </a:t>
            </a:r>
            <a:r>
              <a:rPr lang="en-US" dirty="0" err="1"/>
              <a:t>yoy</a:t>
            </a:r>
            <a:r>
              <a:rPr lang="en-US" dirty="0"/>
              <a:t> 8.3% down from 8.5 and Core 6.3 up from 6.3 in </a:t>
            </a:r>
            <a:r>
              <a:rPr lang="en-US"/>
              <a:t>JUly</a:t>
            </a:r>
            <a:endParaRPr lang="en-US" dirty="0"/>
          </a:p>
        </p:txBody>
      </p:sp>
      <p:sp>
        <p:nvSpPr>
          <p:cNvPr id="4" name="Slide Number Placeholder 3"/>
          <p:cNvSpPr>
            <a:spLocks noGrp="1"/>
          </p:cNvSpPr>
          <p:nvPr>
            <p:ph type="sldNum" sz="quarter" idx="5"/>
          </p:nvPr>
        </p:nvSpPr>
        <p:spPr/>
        <p:txBody>
          <a:bodyPr/>
          <a:lstStyle/>
          <a:p>
            <a:fld id="{88BA6467-982F-43FA-9555-C83E47AD5726}" type="slidenum">
              <a:rPr lang="en-US" smtClean="0"/>
              <a:t>24</a:t>
            </a:fld>
            <a:endParaRPr lang="en-US"/>
          </a:p>
        </p:txBody>
      </p:sp>
    </p:spTree>
    <p:extLst>
      <p:ext uri="{BB962C8B-B14F-4D97-AF65-F5344CB8AC3E}">
        <p14:creationId xmlns:p14="http://schemas.microsoft.com/office/powerpoint/2010/main" val="1703479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S&amp;P fell by more than 4</a:t>
            </a:r>
            <a:r>
              <a:rPr lang="en-US"/>
              <a:t>% during the day.</a:t>
            </a:r>
          </a:p>
        </p:txBody>
      </p:sp>
      <p:sp>
        <p:nvSpPr>
          <p:cNvPr id="4" name="Slide Number Placeholder 3"/>
          <p:cNvSpPr>
            <a:spLocks noGrp="1"/>
          </p:cNvSpPr>
          <p:nvPr>
            <p:ph type="sldNum" sz="quarter" idx="5"/>
          </p:nvPr>
        </p:nvSpPr>
        <p:spPr/>
        <p:txBody>
          <a:bodyPr/>
          <a:lstStyle/>
          <a:p>
            <a:fld id="{39F294D8-753E-E842-8CF8-893A8D4FD7E5}" type="slidenum">
              <a:rPr lang="en-US" smtClean="0"/>
              <a:t>25</a:t>
            </a:fld>
            <a:endParaRPr lang="en-US"/>
          </a:p>
        </p:txBody>
      </p:sp>
    </p:spTree>
    <p:extLst>
      <p:ext uri="{BB962C8B-B14F-4D97-AF65-F5344CB8AC3E}">
        <p14:creationId xmlns:p14="http://schemas.microsoft.com/office/powerpoint/2010/main" val="3094781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inflation as the rate of increase in the average level of prices not gasoline price inflation.  Exceptions Deep </a:t>
            </a:r>
            <a:r>
              <a:rPr lang="en-US" dirty="0" err="1"/>
              <a:t>Recesssions</a:t>
            </a:r>
            <a:r>
              <a:rPr lang="en-US" dirty="0"/>
              <a:t>. ARP we will talk about later.</a:t>
            </a:r>
          </a:p>
          <a:p>
            <a:endParaRPr lang="en-US" dirty="0"/>
          </a:p>
        </p:txBody>
      </p:sp>
      <p:sp>
        <p:nvSpPr>
          <p:cNvPr id="4" name="Slide Number Placeholder 3"/>
          <p:cNvSpPr>
            <a:spLocks noGrp="1"/>
          </p:cNvSpPr>
          <p:nvPr>
            <p:ph type="sldNum" sz="quarter" idx="5"/>
          </p:nvPr>
        </p:nvSpPr>
        <p:spPr/>
        <p:txBody>
          <a:bodyPr/>
          <a:lstStyle/>
          <a:p>
            <a:fld id="{88BA6467-982F-43FA-9555-C83E47AD5726}" type="slidenum">
              <a:rPr lang="en-US" smtClean="0"/>
              <a:t>26</a:t>
            </a:fld>
            <a:endParaRPr lang="en-US"/>
          </a:p>
        </p:txBody>
      </p:sp>
    </p:spTree>
    <p:extLst>
      <p:ext uri="{BB962C8B-B14F-4D97-AF65-F5344CB8AC3E}">
        <p14:creationId xmlns:p14="http://schemas.microsoft.com/office/powerpoint/2010/main" val="2315944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49099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3"/>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4"/>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 id="2147483735" r:id="rId11"/>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file:////Users/Jon/NEED%20Dropbox/Presentations/0Documents/Template/Delegate_Map.png"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file:////Users/Jon/NEED%20Dropbox/Presentations/0Documents/Template/legend.png" TargetMode="Externa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Fall 2022</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3657399"/>
            <a:ext cx="9144000" cy="2187011"/>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700" dirty="0">
                <a:solidFill>
                  <a:schemeClr val="tx2"/>
                </a:solidFill>
              </a:rPr>
              <a:t>Berkshire Community College</a:t>
            </a:r>
          </a:p>
          <a:p>
            <a:pPr>
              <a:lnSpc>
                <a:spcPct val="100000"/>
              </a:lnSpc>
              <a:spcBef>
                <a:spcPts val="0"/>
              </a:spcBef>
            </a:pPr>
            <a:r>
              <a:rPr lang="en-US" sz="3100" dirty="0">
                <a:solidFill>
                  <a:schemeClr val="tx2"/>
                </a:solidFill>
              </a:rPr>
              <a:t>September-October, 2022</a:t>
            </a:r>
          </a:p>
          <a:p>
            <a:pPr>
              <a:lnSpc>
                <a:spcPct val="100000"/>
              </a:lnSpc>
              <a:spcBef>
                <a:spcPts val="0"/>
              </a:spcBef>
            </a:pPr>
            <a:endParaRPr lang="en-US" sz="3100" dirty="0">
              <a:solidFill>
                <a:schemeClr val="tx2"/>
              </a:solidFill>
            </a:endParaRPr>
          </a:p>
          <a:p>
            <a:pPr>
              <a:lnSpc>
                <a:spcPct val="100000"/>
              </a:lnSpc>
              <a:spcBef>
                <a:spcPts val="0"/>
              </a:spcBef>
            </a:pPr>
            <a:r>
              <a:rPr lang="en-US" sz="4100" dirty="0">
                <a:solidFill>
                  <a:schemeClr val="tx2"/>
                </a:solidFill>
              </a:rPr>
              <a:t>Geoffrey Woglom,</a:t>
            </a:r>
            <a:r>
              <a:rPr lang="en-US" sz="3100" dirty="0">
                <a:solidFill>
                  <a:schemeClr val="tx2"/>
                </a:solidFill>
              </a:rPr>
              <a:t> </a:t>
            </a:r>
          </a:p>
          <a:p>
            <a:pPr>
              <a:lnSpc>
                <a:spcPct val="100000"/>
              </a:lnSpc>
              <a:spcBef>
                <a:spcPts val="0"/>
              </a:spcBef>
            </a:pPr>
            <a:r>
              <a:rPr lang="en-US" sz="3100" dirty="0">
                <a:solidFill>
                  <a:schemeClr val="tx2"/>
                </a:solidFill>
              </a:rPr>
              <a:t>Professor of Economics Emeritus, Amherst College</a:t>
            </a:r>
          </a:p>
          <a:p>
            <a:pPr>
              <a:lnSpc>
                <a:spcPct val="100000"/>
              </a:lnSpc>
              <a:spcBef>
                <a:spcPts val="0"/>
              </a:spcBef>
            </a:pPr>
            <a:r>
              <a:rPr lang="en-US" sz="3100" dirty="0">
                <a:solidFill>
                  <a:schemeClr val="tx2"/>
                </a:solidFill>
              </a:rPr>
              <a:t>National Economic Education Delegation</a:t>
            </a:r>
          </a:p>
          <a:p>
            <a:pPr>
              <a:lnSpc>
                <a:spcPct val="100000"/>
              </a:lnSpc>
              <a:spcBef>
                <a:spcPts val="0"/>
              </a:spcBef>
            </a:pPr>
            <a:endParaRPr lang="en-US" sz="3100" dirty="0">
              <a:solidFill>
                <a:schemeClr val="tx2"/>
              </a:solidFill>
            </a:endParaRPr>
          </a:p>
        </p:txBody>
      </p:sp>
    </p:spTree>
    <p:extLst>
      <p:ext uri="{BB962C8B-B14F-4D97-AF65-F5344CB8AC3E}">
        <p14:creationId xmlns:p14="http://schemas.microsoft.com/office/powerpoint/2010/main" val="1684961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FF39D-B671-4993-87CD-BB2FE77CB66A}"/>
              </a:ext>
            </a:extLst>
          </p:cNvPr>
          <p:cNvSpPr>
            <a:spLocks noGrp="1"/>
          </p:cNvSpPr>
          <p:nvPr>
            <p:ph type="title"/>
          </p:nvPr>
        </p:nvSpPr>
        <p:spPr/>
        <p:txBody>
          <a:bodyPr/>
          <a:lstStyle/>
          <a:p>
            <a:r>
              <a:rPr lang="en-US" dirty="0">
                <a:solidFill>
                  <a:schemeClr val="bg1"/>
                </a:solidFill>
              </a:rPr>
              <a:t>Lab</a:t>
            </a:r>
            <a:r>
              <a:rPr lang="en-US" dirty="0"/>
              <a:t>or Market is Almost Fully Recovered</a:t>
            </a:r>
          </a:p>
        </p:txBody>
      </p:sp>
      <p:sp>
        <p:nvSpPr>
          <p:cNvPr id="4" name="Slide Number Placeholder 3">
            <a:extLst>
              <a:ext uri="{FF2B5EF4-FFF2-40B4-BE49-F238E27FC236}">
                <a16:creationId xmlns:a16="http://schemas.microsoft.com/office/drawing/2014/main" id="{99D3EE12-5390-4924-94C1-8D697FF1C3CD}"/>
              </a:ext>
            </a:extLst>
          </p:cNvPr>
          <p:cNvSpPr>
            <a:spLocks noGrp="1"/>
          </p:cNvSpPr>
          <p:nvPr>
            <p:ph type="sldNum" sz="quarter" idx="12"/>
          </p:nvPr>
        </p:nvSpPr>
        <p:spPr/>
        <p:txBody>
          <a:bodyPr/>
          <a:lstStyle/>
          <a:p>
            <a:fld id="{D9F085D5-EC86-4F6A-B501-C1359CB39116}" type="slidenum">
              <a:rPr lang="en-GB" smtClean="0"/>
              <a:t>10</a:t>
            </a:fld>
            <a:endParaRPr lang="en-GB"/>
          </a:p>
        </p:txBody>
      </p:sp>
      <p:pic>
        <p:nvPicPr>
          <p:cNvPr id="8" name="Picture 7">
            <a:extLst>
              <a:ext uri="{FF2B5EF4-FFF2-40B4-BE49-F238E27FC236}">
                <a16:creationId xmlns:a16="http://schemas.microsoft.com/office/drawing/2014/main" id="{A9791B67-8FBE-6597-F860-F41C9B7F7912}"/>
              </a:ext>
            </a:extLst>
          </p:cNvPr>
          <p:cNvPicPr>
            <a:picLocks noChangeAspect="1"/>
          </p:cNvPicPr>
          <p:nvPr/>
        </p:nvPicPr>
        <p:blipFill>
          <a:blip r:embed="rId3"/>
          <a:stretch>
            <a:fillRect/>
          </a:stretch>
        </p:blipFill>
        <p:spPr>
          <a:xfrm>
            <a:off x="6276607" y="1943975"/>
            <a:ext cx="5381993" cy="4286249"/>
          </a:xfrm>
          <a:prstGeom prst="rect">
            <a:avLst/>
          </a:prstGeom>
        </p:spPr>
      </p:pic>
      <p:sp>
        <p:nvSpPr>
          <p:cNvPr id="11" name="TextBox 10">
            <a:extLst>
              <a:ext uri="{FF2B5EF4-FFF2-40B4-BE49-F238E27FC236}">
                <a16:creationId xmlns:a16="http://schemas.microsoft.com/office/drawing/2014/main" id="{118A586F-97BB-797B-C48C-777DC74C38EE}"/>
              </a:ext>
            </a:extLst>
          </p:cNvPr>
          <p:cNvSpPr txBox="1"/>
          <p:nvPr/>
        </p:nvSpPr>
        <p:spPr>
          <a:xfrm>
            <a:off x="8492385" y="2564206"/>
            <a:ext cx="3124610" cy="461665"/>
          </a:xfrm>
          <a:prstGeom prst="rect">
            <a:avLst/>
          </a:prstGeom>
          <a:noFill/>
        </p:spPr>
        <p:txBody>
          <a:bodyPr wrap="square" rtlCol="0">
            <a:spAutoFit/>
          </a:bodyPr>
          <a:lstStyle/>
          <a:p>
            <a:r>
              <a:rPr lang="en-US" sz="2400" dirty="0"/>
              <a:t>Up 0.3 pct points</a:t>
            </a:r>
          </a:p>
        </p:txBody>
      </p:sp>
      <p:pic>
        <p:nvPicPr>
          <p:cNvPr id="6" name="Picture 5">
            <a:extLst>
              <a:ext uri="{FF2B5EF4-FFF2-40B4-BE49-F238E27FC236}">
                <a16:creationId xmlns:a16="http://schemas.microsoft.com/office/drawing/2014/main" id="{27CBB9A5-6421-B457-8707-D3835B9226C1}"/>
              </a:ext>
            </a:extLst>
          </p:cNvPr>
          <p:cNvPicPr>
            <a:picLocks noChangeAspect="1"/>
          </p:cNvPicPr>
          <p:nvPr/>
        </p:nvPicPr>
        <p:blipFill>
          <a:blip r:embed="rId4"/>
          <a:stretch>
            <a:fillRect/>
          </a:stretch>
        </p:blipFill>
        <p:spPr>
          <a:xfrm>
            <a:off x="85117" y="1943976"/>
            <a:ext cx="6191490" cy="4286250"/>
          </a:xfrm>
          <a:prstGeom prst="rect">
            <a:avLst/>
          </a:prstGeom>
        </p:spPr>
      </p:pic>
    </p:spTree>
    <p:extLst>
      <p:ext uri="{BB962C8B-B14F-4D97-AF65-F5344CB8AC3E}">
        <p14:creationId xmlns:p14="http://schemas.microsoft.com/office/powerpoint/2010/main" val="44871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71D87-FD85-1879-D148-614C7B72B30A}"/>
              </a:ext>
            </a:extLst>
          </p:cNvPr>
          <p:cNvSpPr>
            <a:spLocks noGrp="1"/>
          </p:cNvSpPr>
          <p:nvPr>
            <p:ph type="title"/>
          </p:nvPr>
        </p:nvSpPr>
        <p:spPr/>
        <p:txBody>
          <a:bodyPr/>
          <a:lstStyle/>
          <a:p>
            <a:r>
              <a:rPr lang="en-US" dirty="0">
                <a:solidFill>
                  <a:schemeClr val="bg1"/>
                </a:solidFill>
              </a:rPr>
              <a:t>Thr</a:t>
            </a:r>
            <a:r>
              <a:rPr lang="en-US" dirty="0"/>
              <a:t>ee (Apparent) Mysteries</a:t>
            </a:r>
          </a:p>
        </p:txBody>
      </p:sp>
      <p:sp>
        <p:nvSpPr>
          <p:cNvPr id="3" name="Content Placeholder 2">
            <a:extLst>
              <a:ext uri="{FF2B5EF4-FFF2-40B4-BE49-F238E27FC236}">
                <a16:creationId xmlns:a16="http://schemas.microsoft.com/office/drawing/2014/main" id="{60043C77-696B-142E-19DD-EBA8532CF1D8}"/>
              </a:ext>
            </a:extLst>
          </p:cNvPr>
          <p:cNvSpPr>
            <a:spLocks noGrp="1"/>
          </p:cNvSpPr>
          <p:nvPr>
            <p:ph idx="1"/>
          </p:nvPr>
        </p:nvSpPr>
        <p:spPr/>
        <p:txBody>
          <a:bodyPr/>
          <a:lstStyle/>
          <a:p>
            <a:pPr marL="514350" indent="-514350">
              <a:buFont typeface="+mj-lt"/>
              <a:buAutoNum type="arabicPeriod"/>
            </a:pPr>
            <a:r>
              <a:rPr lang="en-US" dirty="0"/>
              <a:t>Does 2 consecutive quarters of negative real GDP growth mean we are in a recession?</a:t>
            </a:r>
          </a:p>
          <a:p>
            <a:pPr marL="514350" indent="-514350">
              <a:buFont typeface="+mj-lt"/>
              <a:buAutoNum type="arabicPeriod"/>
            </a:pPr>
            <a:r>
              <a:rPr lang="en-US" dirty="0"/>
              <a:t>Does the uptick in the unemployment rate mean a weak economy headed for recession?</a:t>
            </a:r>
          </a:p>
          <a:p>
            <a:pPr marL="514350" indent="-514350">
              <a:buFont typeface="+mj-lt"/>
              <a:buAutoNum type="arabicPeriod"/>
            </a:pPr>
            <a:r>
              <a:rPr lang="en-US" dirty="0"/>
              <a:t>Where have all the workers gone?</a:t>
            </a:r>
          </a:p>
        </p:txBody>
      </p:sp>
      <p:sp>
        <p:nvSpPr>
          <p:cNvPr id="4" name="Slide Number Placeholder 3">
            <a:extLst>
              <a:ext uri="{FF2B5EF4-FFF2-40B4-BE49-F238E27FC236}">
                <a16:creationId xmlns:a16="http://schemas.microsoft.com/office/drawing/2014/main" id="{F4F784CF-EC37-2B7A-2006-0FBD87E6F269}"/>
              </a:ext>
            </a:extLst>
          </p:cNvPr>
          <p:cNvSpPr>
            <a:spLocks noGrp="1"/>
          </p:cNvSpPr>
          <p:nvPr>
            <p:ph type="sldNum" sz="quarter" idx="12"/>
          </p:nvPr>
        </p:nvSpPr>
        <p:spPr/>
        <p:txBody>
          <a:bodyPr/>
          <a:lstStyle/>
          <a:p>
            <a:fld id="{D9F085D5-EC86-4F6A-B501-C1359CB39116}" type="slidenum">
              <a:rPr lang="en-GB" smtClean="0"/>
              <a:t>11</a:t>
            </a:fld>
            <a:endParaRPr lang="en-GB"/>
          </a:p>
        </p:txBody>
      </p:sp>
    </p:spTree>
    <p:extLst>
      <p:ext uri="{BB962C8B-B14F-4D97-AF65-F5344CB8AC3E}">
        <p14:creationId xmlns:p14="http://schemas.microsoft.com/office/powerpoint/2010/main" val="817813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1D67F-05D0-FD29-F4B4-2B1A1822F298}"/>
              </a:ext>
            </a:extLst>
          </p:cNvPr>
          <p:cNvSpPr>
            <a:spLocks noGrp="1"/>
          </p:cNvSpPr>
          <p:nvPr>
            <p:ph type="title"/>
          </p:nvPr>
        </p:nvSpPr>
        <p:spPr/>
        <p:txBody>
          <a:bodyPr/>
          <a:lstStyle/>
          <a:p>
            <a:r>
              <a:rPr lang="en-US" dirty="0">
                <a:solidFill>
                  <a:schemeClr val="bg1"/>
                </a:solidFill>
              </a:rPr>
              <a:t>Firs</a:t>
            </a:r>
            <a:r>
              <a:rPr lang="en-US" dirty="0">
                <a:solidFill>
                  <a:schemeClr val="accent5">
                    <a:lumMod val="50000"/>
                  </a:schemeClr>
                </a:solidFill>
              </a:rPr>
              <a:t>t, What is a Recession?</a:t>
            </a:r>
            <a:endParaRPr lang="en-US" dirty="0">
              <a:solidFill>
                <a:schemeClr val="bg1"/>
              </a:solidFill>
            </a:endParaRPr>
          </a:p>
        </p:txBody>
      </p:sp>
      <p:sp>
        <p:nvSpPr>
          <p:cNvPr id="3" name="Content Placeholder 2">
            <a:extLst>
              <a:ext uri="{FF2B5EF4-FFF2-40B4-BE49-F238E27FC236}">
                <a16:creationId xmlns:a16="http://schemas.microsoft.com/office/drawing/2014/main" id="{E7906174-3146-1EBC-ED35-1CBA1BFB693B}"/>
              </a:ext>
            </a:extLst>
          </p:cNvPr>
          <p:cNvSpPr>
            <a:spLocks noGrp="1"/>
          </p:cNvSpPr>
          <p:nvPr>
            <p:ph idx="1"/>
          </p:nvPr>
        </p:nvSpPr>
        <p:spPr/>
        <p:txBody>
          <a:bodyPr/>
          <a:lstStyle/>
          <a:p>
            <a:r>
              <a:rPr lang="en-US" dirty="0"/>
              <a:t>Defined by the National Bureau of Economic Research (NBER)</a:t>
            </a:r>
          </a:p>
          <a:p>
            <a:r>
              <a:rPr lang="en-US" dirty="0">
                <a:solidFill>
                  <a:schemeClr val="accent5">
                    <a:lumMod val="50000"/>
                  </a:schemeClr>
                </a:solidFill>
              </a:rPr>
              <a:t>“</a:t>
            </a:r>
            <a:r>
              <a:rPr lang="en-US" dirty="0">
                <a:solidFill>
                  <a:schemeClr val="accent5">
                    <a:lumMod val="50000"/>
                  </a:schemeClr>
                </a:solidFill>
                <a:effectLst/>
                <a:latin typeface="Arimo"/>
              </a:rPr>
              <a:t>The NBER's definition emphasizes that a recession involves a significant decline in economic activity that is spread across the economy and lasts more than a few months.”</a:t>
            </a:r>
          </a:p>
          <a:p>
            <a:r>
              <a:rPr lang="en-US" dirty="0">
                <a:solidFill>
                  <a:schemeClr val="accent5">
                    <a:lumMod val="50000"/>
                  </a:schemeClr>
                </a:solidFill>
                <a:latin typeface="Arimo"/>
              </a:rPr>
              <a:t>Popular Rule of Thumb:  Two or more, consecutive quarters where Real GDP falls.</a:t>
            </a:r>
          </a:p>
          <a:p>
            <a:r>
              <a:rPr lang="en-US" dirty="0">
                <a:solidFill>
                  <a:schemeClr val="accent5">
                    <a:lumMod val="50000"/>
                  </a:schemeClr>
                </a:solidFill>
                <a:latin typeface="Arimo"/>
              </a:rPr>
              <a:t>Recessions are caused by decreases in total spending.</a:t>
            </a:r>
          </a:p>
        </p:txBody>
      </p:sp>
      <p:sp>
        <p:nvSpPr>
          <p:cNvPr id="4" name="Slide Number Placeholder 3">
            <a:extLst>
              <a:ext uri="{FF2B5EF4-FFF2-40B4-BE49-F238E27FC236}">
                <a16:creationId xmlns:a16="http://schemas.microsoft.com/office/drawing/2014/main" id="{CF9D8DC5-F1B2-AD24-A760-311AB47DAB25}"/>
              </a:ext>
            </a:extLst>
          </p:cNvPr>
          <p:cNvSpPr>
            <a:spLocks noGrp="1"/>
          </p:cNvSpPr>
          <p:nvPr>
            <p:ph type="sldNum" sz="quarter" idx="12"/>
          </p:nvPr>
        </p:nvSpPr>
        <p:spPr/>
        <p:txBody>
          <a:bodyPr/>
          <a:lstStyle/>
          <a:p>
            <a:fld id="{D9F085D5-EC86-4F6A-B501-C1359CB39116}" type="slidenum">
              <a:rPr lang="en-GB" smtClean="0"/>
              <a:t>12</a:t>
            </a:fld>
            <a:endParaRPr lang="en-GB"/>
          </a:p>
        </p:txBody>
      </p:sp>
    </p:spTree>
    <p:extLst>
      <p:ext uri="{BB962C8B-B14F-4D97-AF65-F5344CB8AC3E}">
        <p14:creationId xmlns:p14="http://schemas.microsoft.com/office/powerpoint/2010/main" val="121422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BD07D-5C46-4789-BE3B-CE0DD9ECD15E}"/>
              </a:ext>
            </a:extLst>
          </p:cNvPr>
          <p:cNvSpPr>
            <a:spLocks noGrp="1"/>
          </p:cNvSpPr>
          <p:nvPr>
            <p:ph type="title"/>
          </p:nvPr>
        </p:nvSpPr>
        <p:spPr/>
        <p:txBody>
          <a:bodyPr/>
          <a:lstStyle/>
          <a:p>
            <a:r>
              <a:rPr lang="en-US" dirty="0">
                <a:solidFill>
                  <a:schemeClr val="bg1"/>
                </a:solidFill>
              </a:rPr>
              <a:t>Rea</a:t>
            </a:r>
            <a:r>
              <a:rPr lang="en-US" dirty="0">
                <a:solidFill>
                  <a:schemeClr val="accent5">
                    <a:lumMod val="50000"/>
                  </a:schemeClr>
                </a:solidFill>
              </a:rPr>
              <a:t>l GDP Growth and Recessions</a:t>
            </a:r>
            <a:endParaRPr lang="en-US" dirty="0"/>
          </a:p>
        </p:txBody>
      </p:sp>
      <p:sp>
        <p:nvSpPr>
          <p:cNvPr id="4" name="Slide Number Placeholder 3">
            <a:extLst>
              <a:ext uri="{FF2B5EF4-FFF2-40B4-BE49-F238E27FC236}">
                <a16:creationId xmlns:a16="http://schemas.microsoft.com/office/drawing/2014/main" id="{DC582AAE-6B9A-45E7-9AA4-A05D329DB6D2}"/>
              </a:ext>
            </a:extLst>
          </p:cNvPr>
          <p:cNvSpPr>
            <a:spLocks noGrp="1"/>
          </p:cNvSpPr>
          <p:nvPr>
            <p:ph type="sldNum" sz="quarter" idx="12"/>
          </p:nvPr>
        </p:nvSpPr>
        <p:spPr/>
        <p:txBody>
          <a:bodyPr/>
          <a:lstStyle/>
          <a:p>
            <a:fld id="{D9F085D5-EC86-4F6A-B501-C1359CB39116}" type="slidenum">
              <a:rPr lang="en-GB" smtClean="0"/>
              <a:t>13</a:t>
            </a:fld>
            <a:endParaRPr lang="en-GB"/>
          </a:p>
        </p:txBody>
      </p:sp>
      <p:pic>
        <p:nvPicPr>
          <p:cNvPr id="9" name="Content Placeholder 8">
            <a:extLst>
              <a:ext uri="{FF2B5EF4-FFF2-40B4-BE49-F238E27FC236}">
                <a16:creationId xmlns:a16="http://schemas.microsoft.com/office/drawing/2014/main" id="{BE7DEEC0-1DED-B075-12D8-0F72060B8C46}"/>
              </a:ext>
            </a:extLst>
          </p:cNvPr>
          <p:cNvPicPr>
            <a:picLocks noGrp="1" noChangeAspect="1"/>
          </p:cNvPicPr>
          <p:nvPr>
            <p:ph idx="1"/>
          </p:nvPr>
        </p:nvPicPr>
        <p:blipFill>
          <a:blip r:embed="rId3"/>
          <a:stretch>
            <a:fillRect/>
          </a:stretch>
        </p:blipFill>
        <p:spPr>
          <a:xfrm>
            <a:off x="518564" y="1534818"/>
            <a:ext cx="11154871" cy="4297680"/>
          </a:xfrm>
        </p:spPr>
      </p:pic>
    </p:spTree>
    <p:extLst>
      <p:ext uri="{BB962C8B-B14F-4D97-AF65-F5344CB8AC3E}">
        <p14:creationId xmlns:p14="http://schemas.microsoft.com/office/powerpoint/2010/main" val="799769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E0525-0FCC-B325-8C4C-AADAF84E072A}"/>
              </a:ext>
            </a:extLst>
          </p:cNvPr>
          <p:cNvSpPr>
            <a:spLocks noGrp="1"/>
          </p:cNvSpPr>
          <p:nvPr>
            <p:ph type="title"/>
          </p:nvPr>
        </p:nvSpPr>
        <p:spPr>
          <a:xfrm>
            <a:off x="838200" y="7389"/>
            <a:ext cx="10515600" cy="1325563"/>
          </a:xfrm>
        </p:spPr>
        <p:txBody>
          <a:bodyPr/>
          <a:lstStyle/>
          <a:p>
            <a:r>
              <a:rPr lang="en-US" dirty="0">
                <a:solidFill>
                  <a:schemeClr val="bg1"/>
                </a:solidFill>
              </a:rPr>
              <a:t>Re</a:t>
            </a:r>
            <a:r>
              <a:rPr lang="en-US" dirty="0"/>
              <a:t>cession or No Recession:  What do you think?</a:t>
            </a:r>
          </a:p>
        </p:txBody>
      </p:sp>
      <p:sp>
        <p:nvSpPr>
          <p:cNvPr id="3" name="Content Placeholder 2">
            <a:extLst>
              <a:ext uri="{FF2B5EF4-FFF2-40B4-BE49-F238E27FC236}">
                <a16:creationId xmlns:a16="http://schemas.microsoft.com/office/drawing/2014/main" id="{3E9178C9-D7CF-270A-65F0-B61186BF46D6}"/>
              </a:ext>
            </a:extLst>
          </p:cNvPr>
          <p:cNvSpPr>
            <a:spLocks noGrp="1"/>
          </p:cNvSpPr>
          <p:nvPr>
            <p:ph idx="1"/>
          </p:nvPr>
        </p:nvSpPr>
        <p:spPr/>
        <p:txBody>
          <a:bodyPr>
            <a:normAutofit lnSpcReduction="10000"/>
          </a:bodyPr>
          <a:lstStyle/>
          <a:p>
            <a:r>
              <a:rPr lang="en-US" dirty="0"/>
              <a:t>Employment has grown continually.</a:t>
            </a:r>
          </a:p>
          <a:p>
            <a:r>
              <a:rPr lang="en-US" dirty="0"/>
              <a:t>But the unemployment rate is up and GDP growth is negative</a:t>
            </a:r>
          </a:p>
          <a:p>
            <a:r>
              <a:rPr lang="en-US" dirty="0"/>
              <a:t>Poll1</a:t>
            </a:r>
          </a:p>
          <a:p>
            <a:r>
              <a:rPr lang="en-US" dirty="0"/>
              <a:t>Why does it matter?</a:t>
            </a:r>
          </a:p>
          <a:p>
            <a:r>
              <a:rPr lang="en-US" dirty="0"/>
              <a:t>It may be a measurement issue.  An alternate measure of GDP (GDI) was up 1.7% in Q1 and 1.3% in Q2.</a:t>
            </a:r>
          </a:p>
          <a:p>
            <a:r>
              <a:rPr lang="en-US" dirty="0"/>
              <a:t>Very unlikely, the NBER will call a recession </a:t>
            </a:r>
            <a:r>
              <a:rPr lang="en-US" i="1" dirty="0"/>
              <a:t>starting</a:t>
            </a:r>
            <a:r>
              <a:rPr lang="en-US" dirty="0"/>
              <a:t> in the first half of this year.</a:t>
            </a:r>
          </a:p>
          <a:p>
            <a:r>
              <a:rPr lang="en-US" dirty="0"/>
              <a:t>But is the uptick in the unemployment rate a sign of a weak economy and a looming recession?</a:t>
            </a:r>
          </a:p>
        </p:txBody>
      </p:sp>
      <p:sp>
        <p:nvSpPr>
          <p:cNvPr id="4" name="Slide Number Placeholder 3">
            <a:extLst>
              <a:ext uri="{FF2B5EF4-FFF2-40B4-BE49-F238E27FC236}">
                <a16:creationId xmlns:a16="http://schemas.microsoft.com/office/drawing/2014/main" id="{7694A9A9-5B44-E7DF-CF7C-364BDF175B4A}"/>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396899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79F46-5AB7-A28D-C18F-8BD7894D1DAE}"/>
              </a:ext>
            </a:extLst>
          </p:cNvPr>
          <p:cNvSpPr>
            <a:spLocks noGrp="1"/>
          </p:cNvSpPr>
          <p:nvPr>
            <p:ph type="title"/>
          </p:nvPr>
        </p:nvSpPr>
        <p:spPr/>
        <p:txBody>
          <a:bodyPr/>
          <a:lstStyle/>
          <a:p>
            <a:r>
              <a:rPr lang="en-US" dirty="0">
                <a:solidFill>
                  <a:schemeClr val="bg1"/>
                </a:solidFill>
              </a:rPr>
              <a:t>So</a:t>
            </a:r>
            <a:r>
              <a:rPr lang="en-US" dirty="0"/>
              <a:t>me Definitions</a:t>
            </a:r>
          </a:p>
        </p:txBody>
      </p:sp>
      <p:sp>
        <p:nvSpPr>
          <p:cNvPr id="3" name="Content Placeholder 2">
            <a:extLst>
              <a:ext uri="{FF2B5EF4-FFF2-40B4-BE49-F238E27FC236}">
                <a16:creationId xmlns:a16="http://schemas.microsoft.com/office/drawing/2014/main" id="{F05DF5A0-BBDB-5414-06CB-2008A423A538}"/>
              </a:ext>
            </a:extLst>
          </p:cNvPr>
          <p:cNvSpPr>
            <a:spLocks noGrp="1"/>
          </p:cNvSpPr>
          <p:nvPr>
            <p:ph idx="1"/>
          </p:nvPr>
        </p:nvSpPr>
        <p:spPr/>
        <p:txBody>
          <a:bodyPr/>
          <a:lstStyle/>
          <a:p>
            <a:r>
              <a:rPr lang="en-US" dirty="0" err="1"/>
              <a:t>CNPopulation</a:t>
            </a:r>
            <a:r>
              <a:rPr lang="en-US" dirty="0"/>
              <a:t>=Labor Force+ Not in the Labor Force</a:t>
            </a:r>
          </a:p>
          <a:p>
            <a:r>
              <a:rPr lang="en-US" dirty="0"/>
              <a:t>Not in the Labor Force are people without jobs and who are not looking for jobs</a:t>
            </a:r>
          </a:p>
          <a:p>
            <a:r>
              <a:rPr lang="en-US" dirty="0"/>
              <a:t>Labor Force(LF) =Employed (E) + Unemployed(U).</a:t>
            </a:r>
          </a:p>
          <a:p>
            <a:r>
              <a:rPr lang="en-US" dirty="0"/>
              <a:t>Unemployed are people without a job who are actively seeking to find a job.</a:t>
            </a:r>
          </a:p>
          <a:p>
            <a:r>
              <a:rPr lang="en-US" dirty="0"/>
              <a:t>Unemployment rate(UR) is U/LF</a:t>
            </a:r>
          </a:p>
        </p:txBody>
      </p:sp>
      <p:sp>
        <p:nvSpPr>
          <p:cNvPr id="4" name="Slide Number Placeholder 3">
            <a:extLst>
              <a:ext uri="{FF2B5EF4-FFF2-40B4-BE49-F238E27FC236}">
                <a16:creationId xmlns:a16="http://schemas.microsoft.com/office/drawing/2014/main" id="{F9F1B718-A3F5-20BA-3F25-7FA1181D2A89}"/>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3931502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EC317-AEFC-BDE1-EF9D-EE615E80E4F6}"/>
              </a:ext>
            </a:extLst>
          </p:cNvPr>
          <p:cNvSpPr>
            <a:spLocks noGrp="1"/>
          </p:cNvSpPr>
          <p:nvPr>
            <p:ph type="title"/>
          </p:nvPr>
        </p:nvSpPr>
        <p:spPr/>
        <p:txBody>
          <a:bodyPr/>
          <a:lstStyle/>
          <a:p>
            <a:r>
              <a:rPr lang="en-US" dirty="0">
                <a:solidFill>
                  <a:schemeClr val="bg1"/>
                </a:solidFill>
              </a:rPr>
              <a:t>So</a:t>
            </a:r>
            <a:r>
              <a:rPr lang="en-US" dirty="0"/>
              <a:t>me Arithmetic</a:t>
            </a:r>
          </a:p>
        </p:txBody>
      </p:sp>
      <p:sp>
        <p:nvSpPr>
          <p:cNvPr id="3" name="Content Placeholder 2">
            <a:extLst>
              <a:ext uri="{FF2B5EF4-FFF2-40B4-BE49-F238E27FC236}">
                <a16:creationId xmlns:a16="http://schemas.microsoft.com/office/drawing/2014/main" id="{32DA7ED4-B2C5-D4F6-CEE0-4DDD3E1409C0}"/>
              </a:ext>
            </a:extLst>
          </p:cNvPr>
          <p:cNvSpPr>
            <a:spLocks noGrp="1"/>
          </p:cNvSpPr>
          <p:nvPr>
            <p:ph idx="1"/>
          </p:nvPr>
        </p:nvSpPr>
        <p:spPr/>
        <p:txBody>
          <a:bodyPr/>
          <a:lstStyle/>
          <a:p>
            <a:r>
              <a:rPr lang="en-US" dirty="0"/>
              <a:t>July:  LF = 164.0; E=158.3; U=5.7, so  UR=5.7/164=3.5</a:t>
            </a:r>
          </a:p>
          <a:p>
            <a:r>
              <a:rPr lang="en-US" dirty="0"/>
              <a:t>August LF =164.7; E=158.7; U=6.0, so UR = 6/164.7=3.65, rounded to 3.7</a:t>
            </a:r>
          </a:p>
          <a:p>
            <a:r>
              <a:rPr lang="en-US" dirty="0"/>
              <a:t>How did both the number of unemployed increase 300K and the number of employed increase by 400K?</a:t>
            </a:r>
          </a:p>
          <a:p>
            <a:r>
              <a:rPr lang="en-US" dirty="0"/>
              <a:t>Is the increase in LF a sign of a weakening economy?</a:t>
            </a:r>
          </a:p>
          <a:p>
            <a:r>
              <a:rPr lang="en-US" dirty="0"/>
              <a:t>Poll2.</a:t>
            </a:r>
          </a:p>
        </p:txBody>
      </p:sp>
      <p:sp>
        <p:nvSpPr>
          <p:cNvPr id="4" name="Slide Number Placeholder 3">
            <a:extLst>
              <a:ext uri="{FF2B5EF4-FFF2-40B4-BE49-F238E27FC236}">
                <a16:creationId xmlns:a16="http://schemas.microsoft.com/office/drawing/2014/main" id="{78519D00-A7C0-0596-4EB6-6565867BEA45}"/>
              </a:ext>
            </a:extLst>
          </p:cNvPr>
          <p:cNvSpPr>
            <a:spLocks noGrp="1"/>
          </p:cNvSpPr>
          <p:nvPr>
            <p:ph type="sldNum" sz="quarter" idx="12"/>
          </p:nvPr>
        </p:nvSpPr>
        <p:spPr/>
        <p:txBody>
          <a:bodyPr/>
          <a:lstStyle/>
          <a:p>
            <a:fld id="{D9F085D5-EC86-4F6A-B501-C1359CB39116}" type="slidenum">
              <a:rPr lang="en-GB" smtClean="0"/>
              <a:t>16</a:t>
            </a:fld>
            <a:endParaRPr lang="en-GB"/>
          </a:p>
        </p:txBody>
      </p:sp>
    </p:spTree>
    <p:extLst>
      <p:ext uri="{BB962C8B-B14F-4D97-AF65-F5344CB8AC3E}">
        <p14:creationId xmlns:p14="http://schemas.microsoft.com/office/powerpoint/2010/main" val="56672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16BD7-73F1-C6CE-B8E5-CA64F48FC769}"/>
              </a:ext>
            </a:extLst>
          </p:cNvPr>
          <p:cNvSpPr>
            <a:spLocks noGrp="1"/>
          </p:cNvSpPr>
          <p:nvPr>
            <p:ph type="title"/>
          </p:nvPr>
        </p:nvSpPr>
        <p:spPr/>
        <p:txBody>
          <a:bodyPr/>
          <a:lstStyle/>
          <a:p>
            <a:r>
              <a:rPr lang="en-US" dirty="0">
                <a:solidFill>
                  <a:schemeClr val="bg1"/>
                </a:solidFill>
              </a:rPr>
              <a:t>Wh</a:t>
            </a:r>
            <a:r>
              <a:rPr lang="en-US" dirty="0"/>
              <a:t>ere Have All the Workers Gone?</a:t>
            </a:r>
          </a:p>
        </p:txBody>
      </p:sp>
      <p:sp>
        <p:nvSpPr>
          <p:cNvPr id="4" name="Slide Number Placeholder 3">
            <a:extLst>
              <a:ext uri="{FF2B5EF4-FFF2-40B4-BE49-F238E27FC236}">
                <a16:creationId xmlns:a16="http://schemas.microsoft.com/office/drawing/2014/main" id="{B6362EF5-0D2B-EAB0-195D-2931FD4C52BF}"/>
              </a:ext>
            </a:extLst>
          </p:cNvPr>
          <p:cNvSpPr>
            <a:spLocks noGrp="1"/>
          </p:cNvSpPr>
          <p:nvPr>
            <p:ph type="sldNum" sz="quarter" idx="12"/>
          </p:nvPr>
        </p:nvSpPr>
        <p:spPr/>
        <p:txBody>
          <a:bodyPr/>
          <a:lstStyle/>
          <a:p>
            <a:fld id="{D9F085D5-EC86-4F6A-B501-C1359CB39116}" type="slidenum">
              <a:rPr lang="en-GB" smtClean="0"/>
              <a:t>17</a:t>
            </a:fld>
            <a:endParaRPr lang="en-GB"/>
          </a:p>
        </p:txBody>
      </p:sp>
      <p:pic>
        <p:nvPicPr>
          <p:cNvPr id="9" name="Picture 8">
            <a:extLst>
              <a:ext uri="{FF2B5EF4-FFF2-40B4-BE49-F238E27FC236}">
                <a16:creationId xmlns:a16="http://schemas.microsoft.com/office/drawing/2014/main" id="{F3EA2C5C-E294-B303-A1BD-DC3CAFC3A7FE}"/>
              </a:ext>
            </a:extLst>
          </p:cNvPr>
          <p:cNvPicPr>
            <a:picLocks noChangeAspect="1"/>
          </p:cNvPicPr>
          <p:nvPr/>
        </p:nvPicPr>
        <p:blipFill>
          <a:blip r:embed="rId2"/>
          <a:stretch>
            <a:fillRect/>
          </a:stretch>
        </p:blipFill>
        <p:spPr>
          <a:xfrm>
            <a:off x="1365884" y="1090465"/>
            <a:ext cx="9460231" cy="5139762"/>
          </a:xfrm>
          <a:prstGeom prst="rect">
            <a:avLst/>
          </a:prstGeom>
        </p:spPr>
      </p:pic>
    </p:spTree>
    <p:extLst>
      <p:ext uri="{BB962C8B-B14F-4D97-AF65-F5344CB8AC3E}">
        <p14:creationId xmlns:p14="http://schemas.microsoft.com/office/powerpoint/2010/main" val="84280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F95DE-97C9-A2C4-3482-57D4DCAF45BF}"/>
              </a:ext>
            </a:extLst>
          </p:cNvPr>
          <p:cNvSpPr>
            <a:spLocks noGrp="1"/>
          </p:cNvSpPr>
          <p:nvPr>
            <p:ph type="title"/>
          </p:nvPr>
        </p:nvSpPr>
        <p:spPr/>
        <p:txBody>
          <a:bodyPr/>
          <a:lstStyle/>
          <a:p>
            <a:r>
              <a:rPr lang="en-US" dirty="0">
                <a:solidFill>
                  <a:schemeClr val="bg1"/>
                </a:solidFill>
              </a:rPr>
              <a:t>Ag</a:t>
            </a:r>
            <a:r>
              <a:rPr lang="en-US" dirty="0"/>
              <a:t>e Seems to Matter</a:t>
            </a:r>
          </a:p>
        </p:txBody>
      </p:sp>
      <p:pic>
        <p:nvPicPr>
          <p:cNvPr id="6" name="Content Placeholder 5">
            <a:extLst>
              <a:ext uri="{FF2B5EF4-FFF2-40B4-BE49-F238E27FC236}">
                <a16:creationId xmlns:a16="http://schemas.microsoft.com/office/drawing/2014/main" id="{A55173A9-6C2A-3F2A-BEFF-FD517E5F2770}"/>
              </a:ext>
            </a:extLst>
          </p:cNvPr>
          <p:cNvPicPr>
            <a:picLocks noGrp="1" noChangeAspect="1"/>
          </p:cNvPicPr>
          <p:nvPr>
            <p:ph idx="1"/>
          </p:nvPr>
        </p:nvPicPr>
        <p:blipFill>
          <a:blip r:embed="rId2"/>
          <a:stretch>
            <a:fillRect/>
          </a:stretch>
        </p:blipFill>
        <p:spPr>
          <a:xfrm>
            <a:off x="1178559" y="1325563"/>
            <a:ext cx="9834881" cy="4572000"/>
          </a:xfrm>
        </p:spPr>
      </p:pic>
      <p:sp>
        <p:nvSpPr>
          <p:cNvPr id="4" name="Slide Number Placeholder 3">
            <a:extLst>
              <a:ext uri="{FF2B5EF4-FFF2-40B4-BE49-F238E27FC236}">
                <a16:creationId xmlns:a16="http://schemas.microsoft.com/office/drawing/2014/main" id="{7F69FE7D-3A53-C920-B5DE-A420CE513419}"/>
              </a:ext>
            </a:extLst>
          </p:cNvPr>
          <p:cNvSpPr>
            <a:spLocks noGrp="1"/>
          </p:cNvSpPr>
          <p:nvPr>
            <p:ph type="sldNum" sz="quarter" idx="12"/>
          </p:nvPr>
        </p:nvSpPr>
        <p:spPr/>
        <p:txBody>
          <a:bodyPr/>
          <a:lstStyle/>
          <a:p>
            <a:fld id="{D9F085D5-EC86-4F6A-B501-C1359CB39116}" type="slidenum">
              <a:rPr lang="en-GB" smtClean="0"/>
              <a:t>18</a:t>
            </a:fld>
            <a:endParaRPr lang="en-GB"/>
          </a:p>
        </p:txBody>
      </p:sp>
    </p:spTree>
    <p:extLst>
      <p:ext uri="{BB962C8B-B14F-4D97-AF65-F5344CB8AC3E}">
        <p14:creationId xmlns:p14="http://schemas.microsoft.com/office/powerpoint/2010/main" val="5700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3338A-4C88-66E8-6AEF-5062E970D8B6}"/>
              </a:ext>
            </a:extLst>
          </p:cNvPr>
          <p:cNvSpPr>
            <a:spLocks noGrp="1"/>
          </p:cNvSpPr>
          <p:nvPr>
            <p:ph type="title"/>
          </p:nvPr>
        </p:nvSpPr>
        <p:spPr/>
        <p:txBody>
          <a:bodyPr/>
          <a:lstStyle/>
          <a:p>
            <a:r>
              <a:rPr lang="en-US" dirty="0">
                <a:solidFill>
                  <a:schemeClr val="bg1"/>
                </a:solidFill>
              </a:rPr>
              <a:t>Ge</a:t>
            </a:r>
            <a:r>
              <a:rPr lang="en-US" dirty="0"/>
              <a:t>nder Also Matters</a:t>
            </a:r>
          </a:p>
        </p:txBody>
      </p:sp>
      <p:sp>
        <p:nvSpPr>
          <p:cNvPr id="4" name="Slide Number Placeholder 3">
            <a:extLst>
              <a:ext uri="{FF2B5EF4-FFF2-40B4-BE49-F238E27FC236}">
                <a16:creationId xmlns:a16="http://schemas.microsoft.com/office/drawing/2014/main" id="{603F5088-79F7-D85E-301C-149AFED7E246}"/>
              </a:ext>
            </a:extLst>
          </p:cNvPr>
          <p:cNvSpPr>
            <a:spLocks noGrp="1"/>
          </p:cNvSpPr>
          <p:nvPr>
            <p:ph type="sldNum" sz="quarter" idx="12"/>
          </p:nvPr>
        </p:nvSpPr>
        <p:spPr/>
        <p:txBody>
          <a:bodyPr/>
          <a:lstStyle/>
          <a:p>
            <a:fld id="{D9F085D5-EC86-4F6A-B501-C1359CB39116}" type="slidenum">
              <a:rPr lang="en-GB" smtClean="0"/>
              <a:t>19</a:t>
            </a:fld>
            <a:endParaRPr lang="en-GB"/>
          </a:p>
        </p:txBody>
      </p:sp>
      <p:pic>
        <p:nvPicPr>
          <p:cNvPr id="8" name="Content Placeholder 7">
            <a:extLst>
              <a:ext uri="{FF2B5EF4-FFF2-40B4-BE49-F238E27FC236}">
                <a16:creationId xmlns:a16="http://schemas.microsoft.com/office/drawing/2014/main" id="{D344239D-E9D1-1350-C16A-6890567A63EC}"/>
              </a:ext>
            </a:extLst>
          </p:cNvPr>
          <p:cNvPicPr>
            <a:picLocks noGrp="1" noChangeAspect="1"/>
          </p:cNvPicPr>
          <p:nvPr>
            <p:ph idx="1"/>
          </p:nvPr>
        </p:nvPicPr>
        <p:blipFill>
          <a:blip r:embed="rId2"/>
          <a:stretch>
            <a:fillRect/>
          </a:stretch>
        </p:blipFill>
        <p:spPr>
          <a:xfrm>
            <a:off x="838200" y="1491894"/>
            <a:ext cx="9834881" cy="4572000"/>
          </a:xfrm>
        </p:spPr>
      </p:pic>
    </p:spTree>
    <p:extLst>
      <p:ext uri="{BB962C8B-B14F-4D97-AF65-F5344CB8AC3E}">
        <p14:creationId xmlns:p14="http://schemas.microsoft.com/office/powerpoint/2010/main" val="1198297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cs typeface="Calibri" panose="020F0502020204030204" pitchFamily="34" charset="0"/>
              </a:rPr>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cs typeface="Calibri" panose="020F0502020204030204" pitchFamily="34" charset="0"/>
              </a:rPr>
              <a:t>NEED unites the skills and knowledge of a vast network of professional economists to promote understanding of the economics of policy issues in the United States.</a:t>
            </a:r>
          </a:p>
          <a:p>
            <a:pPr lvl="1"/>
            <a:endParaRPr lang="en-US" dirty="0"/>
          </a:p>
          <a:p>
            <a:r>
              <a:rPr lang="en-US" dirty="0"/>
              <a:t>NEED Presentations</a:t>
            </a:r>
          </a:p>
          <a:p>
            <a:pPr lvl="1"/>
            <a:r>
              <a:rPr lang="en-US" dirty="0">
                <a:latin typeface="Calibri" panose="020F0502020204030204" pitchFamily="34" charset="0"/>
                <a:cs typeface="Calibri" panose="020F0502020204030204" pitchFamily="34" charset="0"/>
              </a:rPr>
              <a:t>Are nonpartisan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858024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F7EB0-BA16-4764-97FF-0D574BD778EB}"/>
              </a:ext>
            </a:extLst>
          </p:cNvPr>
          <p:cNvSpPr>
            <a:spLocks noGrp="1"/>
          </p:cNvSpPr>
          <p:nvPr>
            <p:ph type="title"/>
          </p:nvPr>
        </p:nvSpPr>
        <p:spPr/>
        <p:txBody>
          <a:bodyPr/>
          <a:lstStyle/>
          <a:p>
            <a:r>
              <a:rPr lang="en-US" dirty="0">
                <a:solidFill>
                  <a:schemeClr val="bg1"/>
                </a:solidFill>
              </a:rPr>
              <a:t>Fis</a:t>
            </a:r>
            <a:r>
              <a:rPr lang="en-US" dirty="0"/>
              <a:t>cally Driven Recovery</a:t>
            </a:r>
          </a:p>
        </p:txBody>
      </p:sp>
      <p:sp>
        <p:nvSpPr>
          <p:cNvPr id="4" name="Slide Number Placeholder 3">
            <a:extLst>
              <a:ext uri="{FF2B5EF4-FFF2-40B4-BE49-F238E27FC236}">
                <a16:creationId xmlns:a16="http://schemas.microsoft.com/office/drawing/2014/main" id="{74C95A3D-2B19-449B-9C90-DEE78279597B}"/>
              </a:ext>
            </a:extLst>
          </p:cNvPr>
          <p:cNvSpPr>
            <a:spLocks noGrp="1"/>
          </p:cNvSpPr>
          <p:nvPr>
            <p:ph type="sldNum" sz="quarter" idx="12"/>
          </p:nvPr>
        </p:nvSpPr>
        <p:spPr/>
        <p:txBody>
          <a:bodyPr/>
          <a:lstStyle/>
          <a:p>
            <a:fld id="{D9F085D5-EC86-4F6A-B501-C1359CB39116}" type="slidenum">
              <a:rPr lang="en-GB" smtClean="0"/>
              <a:t>20</a:t>
            </a:fld>
            <a:endParaRPr lang="en-GB"/>
          </a:p>
        </p:txBody>
      </p:sp>
      <p:graphicFrame>
        <p:nvGraphicFramePr>
          <p:cNvPr id="10" name="Content Placeholder 9">
            <a:extLst>
              <a:ext uri="{FF2B5EF4-FFF2-40B4-BE49-F238E27FC236}">
                <a16:creationId xmlns:a16="http://schemas.microsoft.com/office/drawing/2014/main" id="{5CCCA9A4-1AD0-4AB2-BD11-1BA4B010DBF5}"/>
              </a:ext>
            </a:extLst>
          </p:cNvPr>
          <p:cNvGraphicFramePr>
            <a:graphicFrameLocks noGrp="1"/>
          </p:cNvGraphicFramePr>
          <p:nvPr>
            <p:ph idx="1"/>
          </p:nvPr>
        </p:nvGraphicFramePr>
        <p:xfrm>
          <a:off x="838200" y="1444172"/>
          <a:ext cx="10515600"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1499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29012-F3C8-4A70-B3E4-EB2D22BE8711}"/>
              </a:ext>
            </a:extLst>
          </p:cNvPr>
          <p:cNvSpPr>
            <a:spLocks noGrp="1"/>
          </p:cNvSpPr>
          <p:nvPr>
            <p:ph type="title"/>
          </p:nvPr>
        </p:nvSpPr>
        <p:spPr/>
        <p:txBody>
          <a:bodyPr/>
          <a:lstStyle/>
          <a:p>
            <a:r>
              <a:rPr lang="en-US" dirty="0">
                <a:solidFill>
                  <a:schemeClr val="bg1"/>
                </a:solidFill>
              </a:rPr>
              <a:t>Ho</a:t>
            </a:r>
            <a:r>
              <a:rPr lang="en-US" dirty="0"/>
              <a:t>useholds Lead the Way</a:t>
            </a:r>
          </a:p>
        </p:txBody>
      </p:sp>
      <p:sp>
        <p:nvSpPr>
          <p:cNvPr id="4" name="Slide Number Placeholder 3">
            <a:extLst>
              <a:ext uri="{FF2B5EF4-FFF2-40B4-BE49-F238E27FC236}">
                <a16:creationId xmlns:a16="http://schemas.microsoft.com/office/drawing/2014/main" id="{B53CAE77-E5B9-4512-8CFB-658E21ABC085}"/>
              </a:ext>
            </a:extLst>
          </p:cNvPr>
          <p:cNvSpPr>
            <a:spLocks noGrp="1"/>
          </p:cNvSpPr>
          <p:nvPr>
            <p:ph type="sldNum" sz="quarter" idx="12"/>
          </p:nvPr>
        </p:nvSpPr>
        <p:spPr/>
        <p:txBody>
          <a:bodyPr/>
          <a:lstStyle/>
          <a:p>
            <a:fld id="{D9F085D5-EC86-4F6A-B501-C1359CB39116}" type="slidenum">
              <a:rPr lang="en-GB" smtClean="0"/>
              <a:t>21</a:t>
            </a:fld>
            <a:endParaRPr lang="en-GB"/>
          </a:p>
        </p:txBody>
      </p:sp>
      <p:graphicFrame>
        <p:nvGraphicFramePr>
          <p:cNvPr id="10" name="Chart 9">
            <a:extLst>
              <a:ext uri="{FF2B5EF4-FFF2-40B4-BE49-F238E27FC236}">
                <a16:creationId xmlns:a16="http://schemas.microsoft.com/office/drawing/2014/main" id="{8DB826B6-78EE-4EEC-8FC2-93573B52C8C8}"/>
              </a:ext>
            </a:extLst>
          </p:cNvPr>
          <p:cNvGraphicFramePr>
            <a:graphicFrameLocks noGrp="1"/>
          </p:cNvGraphicFramePr>
          <p:nvPr/>
        </p:nvGraphicFramePr>
        <p:xfrm>
          <a:off x="745815" y="1401645"/>
          <a:ext cx="10515600" cy="489029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82435DAE-42DE-496F-A475-8B4BED50E3ED}"/>
              </a:ext>
            </a:extLst>
          </p:cNvPr>
          <p:cNvSpPr txBox="1"/>
          <p:nvPr/>
        </p:nvSpPr>
        <p:spPr>
          <a:xfrm>
            <a:off x="8221464" y="3619376"/>
            <a:ext cx="3589536" cy="1200329"/>
          </a:xfrm>
          <a:prstGeom prst="rect">
            <a:avLst/>
          </a:prstGeom>
          <a:noFill/>
        </p:spPr>
        <p:txBody>
          <a:bodyPr wrap="square" rtlCol="0">
            <a:spAutoFit/>
          </a:bodyPr>
          <a:lstStyle/>
          <a:p>
            <a:r>
              <a:rPr lang="en-US" sz="2400" dirty="0"/>
              <a:t>Consumption Higher than Pre-pandemic, but Savings up, about $2.2 trillion </a:t>
            </a:r>
          </a:p>
        </p:txBody>
      </p:sp>
      <p:cxnSp>
        <p:nvCxnSpPr>
          <p:cNvPr id="6" name="Straight Arrow Connector 5">
            <a:extLst>
              <a:ext uri="{FF2B5EF4-FFF2-40B4-BE49-F238E27FC236}">
                <a16:creationId xmlns:a16="http://schemas.microsoft.com/office/drawing/2014/main" id="{6CB55D96-F8DF-4742-B2CA-4785E35DA899}"/>
              </a:ext>
            </a:extLst>
          </p:cNvPr>
          <p:cNvCxnSpPr>
            <a:cxnSpLocks/>
          </p:cNvCxnSpPr>
          <p:nvPr/>
        </p:nvCxnSpPr>
        <p:spPr>
          <a:xfrm>
            <a:off x="3549243" y="3056666"/>
            <a:ext cx="0" cy="1587084"/>
          </a:xfrm>
          <a:prstGeom prst="straightConnector1">
            <a:avLst/>
          </a:prstGeom>
          <a:ln w="34925">
            <a:solidFill>
              <a:srgbClr val="7030A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3D9D914-6BA9-4BBA-90C2-FBC1AFDDB267}"/>
              </a:ext>
            </a:extLst>
          </p:cNvPr>
          <p:cNvSpPr txBox="1"/>
          <p:nvPr/>
        </p:nvSpPr>
        <p:spPr>
          <a:xfrm>
            <a:off x="2851726" y="3619376"/>
            <a:ext cx="1887793" cy="461665"/>
          </a:xfrm>
          <a:prstGeom prst="rect">
            <a:avLst/>
          </a:prstGeom>
          <a:noFill/>
        </p:spPr>
        <p:txBody>
          <a:bodyPr wrap="square" rtlCol="0">
            <a:spAutoFit/>
          </a:bodyPr>
          <a:lstStyle/>
          <a:p>
            <a:r>
              <a:rPr lang="en-US" sz="2400" dirty="0"/>
              <a:t>Saving</a:t>
            </a:r>
          </a:p>
        </p:txBody>
      </p:sp>
    </p:spTree>
    <p:extLst>
      <p:ext uri="{BB962C8B-B14F-4D97-AF65-F5344CB8AC3E}">
        <p14:creationId xmlns:p14="http://schemas.microsoft.com/office/powerpoint/2010/main" val="84803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15611" y="992767"/>
            <a:ext cx="11360800" cy="2736800"/>
          </a:xfrm>
          <a:prstGeom prst="rect">
            <a:avLst/>
          </a:prstGeom>
        </p:spPr>
        <p:txBody>
          <a:bodyPr spcFirstLastPara="1" vert="horz" wrap="square" lIns="121900" tIns="121900" rIns="121900" bIns="121900" rtlCol="0" anchor="b" anchorCtr="0">
            <a:normAutofit/>
          </a:bodyPr>
          <a:lstStyle/>
          <a:p>
            <a:pPr>
              <a:spcBef>
                <a:spcPts val="0"/>
              </a:spcBef>
            </a:pPr>
            <a:endParaRPr/>
          </a:p>
        </p:txBody>
      </p:sp>
      <p:sp>
        <p:nvSpPr>
          <p:cNvPr id="55" name="Google Shape;55;p13"/>
          <p:cNvSpPr txBox="1">
            <a:spLocks noGrp="1"/>
          </p:cNvSpPr>
          <p:nvPr>
            <p:ph type="subTitle" idx="1"/>
          </p:nvPr>
        </p:nvSpPr>
        <p:spPr>
          <a:xfrm>
            <a:off x="415600" y="3778833"/>
            <a:ext cx="11360800" cy="1056800"/>
          </a:xfrm>
          <a:prstGeom prst="rect">
            <a:avLst/>
          </a:prstGeom>
        </p:spPr>
        <p:txBody>
          <a:bodyPr spcFirstLastPara="1" vert="horz" wrap="square" lIns="121900" tIns="121900" rIns="121900" bIns="121900" rtlCol="0" anchor="t" anchorCtr="0">
            <a:normAutofit/>
          </a:bodyPr>
          <a:lstStyle/>
          <a:p>
            <a:pPr>
              <a:spcBef>
                <a:spcPts val="0"/>
              </a:spcBef>
            </a:pPr>
            <a:endParaRPr/>
          </a:p>
        </p:txBody>
      </p:sp>
      <p:pic>
        <p:nvPicPr>
          <p:cNvPr id="56" name="Google Shape;56;p13"/>
          <p:cNvPicPr preferRelativeResize="0"/>
          <p:nvPr/>
        </p:nvPicPr>
        <p:blipFill>
          <a:blip r:embed="rId3">
            <a:alphaModFix/>
          </a:blip>
          <a:stretch>
            <a:fillRect/>
          </a:stretch>
        </p:blipFill>
        <p:spPr>
          <a:xfrm>
            <a:off x="0" y="70666"/>
            <a:ext cx="13184600" cy="7416333"/>
          </a:xfrm>
          <a:prstGeom prst="rect">
            <a:avLst/>
          </a:prstGeom>
          <a:noFill/>
          <a:ln>
            <a:noFill/>
          </a:ln>
        </p:spPr>
      </p:pic>
      <p:pic>
        <p:nvPicPr>
          <p:cNvPr id="5" name="Picture 4">
            <a:extLst>
              <a:ext uri="{FF2B5EF4-FFF2-40B4-BE49-F238E27FC236}">
                <a16:creationId xmlns:a16="http://schemas.microsoft.com/office/drawing/2014/main" id="{72EA0F2E-4BEC-D613-AD05-79F62C71BA08}"/>
              </a:ext>
            </a:extLst>
          </p:cNvPr>
          <p:cNvPicPr>
            <a:picLocks noChangeAspect="1"/>
          </p:cNvPicPr>
          <p:nvPr/>
        </p:nvPicPr>
        <p:blipFill>
          <a:blip r:embed="rId4"/>
          <a:stretch>
            <a:fillRect/>
          </a:stretch>
        </p:blipFill>
        <p:spPr>
          <a:xfrm>
            <a:off x="1271239" y="1538868"/>
            <a:ext cx="9151803" cy="499574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a:blip r:embed="rId3">
            <a:alphaModFix/>
          </a:blip>
          <a:stretch>
            <a:fillRect/>
          </a:stretch>
        </p:blipFill>
        <p:spPr>
          <a:xfrm>
            <a:off x="87086" y="108859"/>
            <a:ext cx="12192000" cy="7044144"/>
          </a:xfrm>
          <a:prstGeom prst="rect">
            <a:avLst/>
          </a:prstGeom>
          <a:noFill/>
          <a:ln>
            <a:noFill/>
          </a:ln>
        </p:spPr>
      </p:pic>
      <p:sp>
        <p:nvSpPr>
          <p:cNvPr id="4" name="Title 1">
            <a:extLst>
              <a:ext uri="{FF2B5EF4-FFF2-40B4-BE49-F238E27FC236}">
                <a16:creationId xmlns:a16="http://schemas.microsoft.com/office/drawing/2014/main" id="{19F98761-0B86-859D-3DED-E19EFB871786}"/>
              </a:ext>
            </a:extLst>
          </p:cNvPr>
          <p:cNvSpPr>
            <a:spLocks noGrp="1"/>
          </p:cNvSpPr>
          <p:nvPr>
            <p:ph type="title"/>
          </p:nvPr>
        </p:nvSpPr>
        <p:spPr>
          <a:xfrm>
            <a:off x="1019628" y="420915"/>
            <a:ext cx="10515600" cy="1325563"/>
          </a:xfrm>
        </p:spPr>
        <p:txBody>
          <a:bodyPr/>
          <a:lstStyle/>
          <a:p>
            <a:r>
              <a:rPr lang="en-US" dirty="0">
                <a:solidFill>
                  <a:schemeClr val="bg1"/>
                </a:solidFill>
              </a:rPr>
              <a:t>Sti</a:t>
            </a:r>
            <a:r>
              <a:rPr lang="en-US" dirty="0"/>
              <a:t>mulus Payments Saved Low Wage Workers</a:t>
            </a:r>
          </a:p>
        </p:txBody>
      </p:sp>
      <p:pic>
        <p:nvPicPr>
          <p:cNvPr id="3" name="Picture 2">
            <a:extLst>
              <a:ext uri="{FF2B5EF4-FFF2-40B4-BE49-F238E27FC236}">
                <a16:creationId xmlns:a16="http://schemas.microsoft.com/office/drawing/2014/main" id="{00355CC0-9617-65C7-2370-DEAFD075DA07}"/>
              </a:ext>
            </a:extLst>
          </p:cNvPr>
          <p:cNvPicPr>
            <a:picLocks noChangeAspect="1"/>
          </p:cNvPicPr>
          <p:nvPr/>
        </p:nvPicPr>
        <p:blipFill>
          <a:blip r:embed="rId4"/>
          <a:stretch>
            <a:fillRect/>
          </a:stretch>
        </p:blipFill>
        <p:spPr>
          <a:xfrm>
            <a:off x="708811" y="1538867"/>
            <a:ext cx="9692757" cy="5018049"/>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14961-4CC2-4E24-9D73-E35DC8FD990C}"/>
              </a:ext>
            </a:extLst>
          </p:cNvPr>
          <p:cNvSpPr>
            <a:spLocks noGrp="1"/>
          </p:cNvSpPr>
          <p:nvPr>
            <p:ph type="title"/>
          </p:nvPr>
        </p:nvSpPr>
        <p:spPr/>
        <p:txBody>
          <a:bodyPr/>
          <a:lstStyle/>
          <a:p>
            <a:r>
              <a:rPr lang="en-US" dirty="0">
                <a:solidFill>
                  <a:schemeClr val="bg1"/>
                </a:solidFill>
              </a:rPr>
              <a:t>Infl</a:t>
            </a:r>
            <a:r>
              <a:rPr lang="en-US" dirty="0"/>
              <a:t>ation during the Recovery</a:t>
            </a:r>
          </a:p>
        </p:txBody>
      </p:sp>
      <p:sp>
        <p:nvSpPr>
          <p:cNvPr id="4" name="Slide Number Placeholder 3">
            <a:extLst>
              <a:ext uri="{FF2B5EF4-FFF2-40B4-BE49-F238E27FC236}">
                <a16:creationId xmlns:a16="http://schemas.microsoft.com/office/drawing/2014/main" id="{2BBE5F7A-288E-4574-8362-548C2513CA55}"/>
              </a:ext>
            </a:extLst>
          </p:cNvPr>
          <p:cNvSpPr>
            <a:spLocks noGrp="1"/>
          </p:cNvSpPr>
          <p:nvPr>
            <p:ph type="sldNum" sz="quarter" idx="12"/>
          </p:nvPr>
        </p:nvSpPr>
        <p:spPr/>
        <p:txBody>
          <a:bodyPr/>
          <a:lstStyle/>
          <a:p>
            <a:fld id="{D9F085D5-EC86-4F6A-B501-C1359CB39116}" type="slidenum">
              <a:rPr lang="en-GB" smtClean="0"/>
              <a:t>24</a:t>
            </a:fld>
            <a:endParaRPr lang="en-GB"/>
          </a:p>
        </p:txBody>
      </p:sp>
      <p:pic>
        <p:nvPicPr>
          <p:cNvPr id="10" name="Picture 9">
            <a:extLst>
              <a:ext uri="{FF2B5EF4-FFF2-40B4-BE49-F238E27FC236}">
                <a16:creationId xmlns:a16="http://schemas.microsoft.com/office/drawing/2014/main" id="{72D9AA30-BCB6-2529-553E-543E00F93BBE}"/>
              </a:ext>
            </a:extLst>
          </p:cNvPr>
          <p:cNvPicPr>
            <a:picLocks noChangeAspect="1"/>
          </p:cNvPicPr>
          <p:nvPr/>
        </p:nvPicPr>
        <p:blipFill>
          <a:blip r:embed="rId3"/>
          <a:stretch>
            <a:fillRect/>
          </a:stretch>
        </p:blipFill>
        <p:spPr>
          <a:xfrm>
            <a:off x="707807" y="1325563"/>
            <a:ext cx="10031579" cy="4663440"/>
          </a:xfrm>
          <a:prstGeom prst="rect">
            <a:avLst/>
          </a:prstGeom>
        </p:spPr>
      </p:pic>
      <p:pic>
        <p:nvPicPr>
          <p:cNvPr id="8" name="Content Placeholder 7">
            <a:extLst>
              <a:ext uri="{FF2B5EF4-FFF2-40B4-BE49-F238E27FC236}">
                <a16:creationId xmlns:a16="http://schemas.microsoft.com/office/drawing/2014/main" id="{7F35AAAB-4342-7C7D-95A8-0FD847ACBBA4}"/>
              </a:ext>
            </a:extLst>
          </p:cNvPr>
          <p:cNvPicPr>
            <a:picLocks noGrp="1" noChangeAspect="1"/>
          </p:cNvPicPr>
          <p:nvPr>
            <p:ph idx="1"/>
          </p:nvPr>
        </p:nvPicPr>
        <p:blipFill>
          <a:blip r:embed="rId4"/>
          <a:stretch>
            <a:fillRect/>
          </a:stretch>
        </p:blipFill>
        <p:spPr>
          <a:xfrm>
            <a:off x="707808" y="1325563"/>
            <a:ext cx="10031579" cy="4663440"/>
          </a:xfrm>
        </p:spPr>
      </p:pic>
    </p:spTree>
    <p:extLst>
      <p:ext uri="{BB962C8B-B14F-4D97-AF65-F5344CB8AC3E}">
        <p14:creationId xmlns:p14="http://schemas.microsoft.com/office/powerpoint/2010/main" val="170706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EFCA7-3F3B-BC1B-12ED-0F44E06472D3}"/>
              </a:ext>
            </a:extLst>
          </p:cNvPr>
          <p:cNvSpPr>
            <a:spLocks noGrp="1"/>
          </p:cNvSpPr>
          <p:nvPr>
            <p:ph type="title"/>
          </p:nvPr>
        </p:nvSpPr>
        <p:spPr/>
        <p:txBody>
          <a:bodyPr/>
          <a:lstStyle/>
          <a:p>
            <a:r>
              <a:rPr lang="en-US" dirty="0">
                <a:solidFill>
                  <a:schemeClr val="bg1"/>
                </a:solidFill>
              </a:rPr>
              <a:t>Th</a:t>
            </a:r>
            <a:r>
              <a:rPr lang="en-US" dirty="0"/>
              <a:t>e Stock Market Wasn’t Happy</a:t>
            </a:r>
          </a:p>
        </p:txBody>
      </p:sp>
      <p:sp>
        <p:nvSpPr>
          <p:cNvPr id="4" name="Slide Number Placeholder 3">
            <a:extLst>
              <a:ext uri="{FF2B5EF4-FFF2-40B4-BE49-F238E27FC236}">
                <a16:creationId xmlns:a16="http://schemas.microsoft.com/office/drawing/2014/main" id="{E0A2736C-5F87-E8A5-842B-6BDB094AD861}"/>
              </a:ext>
            </a:extLst>
          </p:cNvPr>
          <p:cNvSpPr>
            <a:spLocks noGrp="1"/>
          </p:cNvSpPr>
          <p:nvPr>
            <p:ph type="sldNum" sz="quarter" idx="12"/>
          </p:nvPr>
        </p:nvSpPr>
        <p:spPr/>
        <p:txBody>
          <a:bodyPr/>
          <a:lstStyle/>
          <a:p>
            <a:fld id="{D9F085D5-EC86-4F6A-B501-C1359CB39116}" type="slidenum">
              <a:rPr lang="en-GB" smtClean="0"/>
              <a:t>25</a:t>
            </a:fld>
            <a:endParaRPr lang="en-GB"/>
          </a:p>
        </p:txBody>
      </p:sp>
      <p:pic>
        <p:nvPicPr>
          <p:cNvPr id="10" name="Content Placeholder 9">
            <a:extLst>
              <a:ext uri="{FF2B5EF4-FFF2-40B4-BE49-F238E27FC236}">
                <a16:creationId xmlns:a16="http://schemas.microsoft.com/office/drawing/2014/main" id="{5686FEF0-71CB-5636-5B24-BC76F8ACF110}"/>
              </a:ext>
            </a:extLst>
          </p:cNvPr>
          <p:cNvPicPr>
            <a:picLocks noGrp="1" noChangeAspect="1"/>
          </p:cNvPicPr>
          <p:nvPr>
            <p:ph idx="1"/>
          </p:nvPr>
        </p:nvPicPr>
        <p:blipFill>
          <a:blip r:embed="rId3"/>
          <a:stretch>
            <a:fillRect/>
          </a:stretch>
        </p:blipFill>
        <p:spPr>
          <a:xfrm>
            <a:off x="1355218" y="1400454"/>
            <a:ext cx="8059637" cy="4754880"/>
          </a:xfrm>
        </p:spPr>
      </p:pic>
    </p:spTree>
    <p:extLst>
      <p:ext uri="{BB962C8B-B14F-4D97-AF65-F5344CB8AC3E}">
        <p14:creationId xmlns:p14="http://schemas.microsoft.com/office/powerpoint/2010/main" val="34698606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B4BBA-DAB0-4288-86CA-E1FF10863FF6}"/>
              </a:ext>
            </a:extLst>
          </p:cNvPr>
          <p:cNvSpPr>
            <a:spLocks noGrp="1"/>
          </p:cNvSpPr>
          <p:nvPr>
            <p:ph type="title"/>
          </p:nvPr>
        </p:nvSpPr>
        <p:spPr/>
        <p:txBody>
          <a:bodyPr/>
          <a:lstStyle/>
          <a:p>
            <a:r>
              <a:rPr lang="en-US" dirty="0">
                <a:solidFill>
                  <a:schemeClr val="bg1"/>
                </a:solidFill>
              </a:rPr>
              <a:t>Sta</a:t>
            </a:r>
            <a:r>
              <a:rPr lang="en-US" dirty="0"/>
              <a:t>bilizer in Chief:  the Fed</a:t>
            </a:r>
          </a:p>
        </p:txBody>
      </p:sp>
      <p:sp>
        <p:nvSpPr>
          <p:cNvPr id="3" name="Content Placeholder 2">
            <a:extLst>
              <a:ext uri="{FF2B5EF4-FFF2-40B4-BE49-F238E27FC236}">
                <a16:creationId xmlns:a16="http://schemas.microsoft.com/office/drawing/2014/main" id="{DE97389C-DB4A-436D-8603-DEE548E1F861}"/>
              </a:ext>
            </a:extLst>
          </p:cNvPr>
          <p:cNvSpPr>
            <a:spLocks noGrp="1"/>
          </p:cNvSpPr>
          <p:nvPr>
            <p:ph idx="1"/>
          </p:nvPr>
        </p:nvSpPr>
        <p:spPr/>
        <p:txBody>
          <a:bodyPr/>
          <a:lstStyle/>
          <a:p>
            <a:r>
              <a:rPr lang="en-US" dirty="0"/>
              <a:t>The Fed’s Dual Mandate:</a:t>
            </a:r>
          </a:p>
          <a:p>
            <a:pPr marL="971550" lvl="1" indent="-514350">
              <a:buFont typeface="+mj-lt"/>
              <a:buAutoNum type="arabicPeriod"/>
            </a:pPr>
            <a:r>
              <a:rPr lang="en-US" sz="2000" dirty="0"/>
              <a:t>“Stable prices” which means 2% rate of inflation in  the Personal Consumption Price Index (which corresponds to about 2.5% inflation in the more well-known CPI).</a:t>
            </a:r>
          </a:p>
          <a:p>
            <a:pPr marL="971550" lvl="1" indent="-514350">
              <a:buFont typeface="+mj-lt"/>
              <a:buAutoNum type="arabicPeriod"/>
            </a:pPr>
            <a:r>
              <a:rPr lang="en-US" sz="2000" dirty="0"/>
              <a:t>“Maximum employment” which means the highest level of employment (lowest unemployment rate) consistent with mandate 1.</a:t>
            </a:r>
          </a:p>
          <a:p>
            <a:r>
              <a:rPr lang="en-US" sz="2400" dirty="0"/>
              <a:t>The Fed affects the economy via interest rates, raising them when they are more worried about inflation and lowering them when they are more worried about unemployment.</a:t>
            </a:r>
          </a:p>
          <a:p>
            <a:r>
              <a:rPr lang="en-US" sz="2400" dirty="0"/>
              <a:t>Fiscal Policy (taxes and spending, President and the Congress) can affect inflation and unemployment, but it is the Fed’s job to achieve the dual mandate </a:t>
            </a:r>
          </a:p>
          <a:p>
            <a:pPr marL="971550" lvl="1"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AE84A9B4-7752-4E6C-A57E-29A74214D508}"/>
              </a:ext>
            </a:extLst>
          </p:cNvPr>
          <p:cNvSpPr>
            <a:spLocks noGrp="1"/>
          </p:cNvSpPr>
          <p:nvPr>
            <p:ph type="sldNum" sz="quarter" idx="12"/>
          </p:nvPr>
        </p:nvSpPr>
        <p:spPr/>
        <p:txBody>
          <a:bodyPr/>
          <a:lstStyle/>
          <a:p>
            <a:fld id="{D9F085D5-EC86-4F6A-B501-C1359CB39116}" type="slidenum">
              <a:rPr lang="en-GB" smtClean="0"/>
              <a:t>26</a:t>
            </a:fld>
            <a:endParaRPr lang="en-GB"/>
          </a:p>
        </p:txBody>
      </p:sp>
      <p:grpSp>
        <p:nvGrpSpPr>
          <p:cNvPr id="10" name="Group 9">
            <a:extLst>
              <a:ext uri="{FF2B5EF4-FFF2-40B4-BE49-F238E27FC236}">
                <a16:creationId xmlns:a16="http://schemas.microsoft.com/office/drawing/2014/main" id="{D3ABA6E7-BED4-4657-BBB7-80C3B685E2F0}"/>
              </a:ext>
            </a:extLst>
          </p:cNvPr>
          <p:cNvGrpSpPr>
            <a:grpSpLocks noChangeAspect="1"/>
          </p:cNvGrpSpPr>
          <p:nvPr/>
        </p:nvGrpSpPr>
        <p:grpSpPr>
          <a:xfrm>
            <a:off x="7357465" y="0"/>
            <a:ext cx="2349031" cy="2798064"/>
            <a:chOff x="6561931" y="762000"/>
            <a:chExt cx="3090752" cy="3970318"/>
          </a:xfrm>
        </p:grpSpPr>
        <p:grpSp>
          <p:nvGrpSpPr>
            <p:cNvPr id="5" name="Group 4">
              <a:extLst>
                <a:ext uri="{FF2B5EF4-FFF2-40B4-BE49-F238E27FC236}">
                  <a16:creationId xmlns:a16="http://schemas.microsoft.com/office/drawing/2014/main" id="{82F609A6-F8DF-45BB-AF7F-6A70D100A0BF}"/>
                </a:ext>
              </a:extLst>
            </p:cNvPr>
            <p:cNvGrpSpPr>
              <a:grpSpLocks noChangeAspect="1"/>
            </p:cNvGrpSpPr>
            <p:nvPr/>
          </p:nvGrpSpPr>
          <p:grpSpPr>
            <a:xfrm>
              <a:off x="6561931" y="762000"/>
              <a:ext cx="3090752" cy="3970318"/>
              <a:chOff x="5037931" y="768885"/>
              <a:chExt cx="4221162" cy="4788636"/>
            </a:xfrm>
          </p:grpSpPr>
          <p:sp>
            <p:nvSpPr>
              <p:cNvPr id="6" name="TextBox 5">
                <a:extLst>
                  <a:ext uri="{FF2B5EF4-FFF2-40B4-BE49-F238E27FC236}">
                    <a16:creationId xmlns:a16="http://schemas.microsoft.com/office/drawing/2014/main" id="{29E4CB7A-0418-4881-B75B-0DDD2FB13670}"/>
                  </a:ext>
                </a:extLst>
              </p:cNvPr>
              <p:cNvSpPr txBox="1"/>
              <p:nvPr/>
            </p:nvSpPr>
            <p:spPr>
              <a:xfrm>
                <a:off x="5037931" y="768885"/>
                <a:ext cx="4221162" cy="4788636"/>
              </a:xfrm>
              <a:prstGeom prst="rect">
                <a:avLst/>
              </a:prstGeom>
              <a:solidFill>
                <a:schemeClr val="bg1"/>
              </a:solidFill>
            </p:spPr>
            <p:txBody>
              <a:bodyPr wrap="square" rtlCol="0">
                <a:spAutoFit/>
              </a:bodyPr>
              <a:lstStyle/>
              <a:p>
                <a:pPr algn="r"/>
                <a:endParaRPr lang="en-US" sz="2800" dirty="0"/>
              </a:p>
              <a:p>
                <a:pPr algn="r"/>
                <a:endParaRPr lang="en-US" sz="2800" dirty="0"/>
              </a:p>
              <a:p>
                <a:pPr algn="r"/>
                <a:endParaRPr lang="en-US" sz="2800" dirty="0"/>
              </a:p>
              <a:p>
                <a:pPr algn="r"/>
                <a:endParaRPr lang="en-US" sz="2800" dirty="0"/>
              </a:p>
              <a:p>
                <a:pPr algn="r"/>
                <a:endParaRPr lang="en-US" sz="2800" dirty="0"/>
              </a:p>
              <a:p>
                <a:pPr algn="r"/>
                <a:endParaRPr lang="en-US" sz="2800" dirty="0"/>
              </a:p>
              <a:p>
                <a:pPr algn="ctr"/>
                <a:endParaRPr lang="en-US" sz="2800" dirty="0"/>
              </a:p>
              <a:p>
                <a:pPr algn="ctr"/>
                <a:endParaRPr lang="en-US" sz="2800" dirty="0"/>
              </a:p>
              <a:p>
                <a:pPr algn="ctr"/>
                <a:endParaRPr lang="en-US" sz="2800" dirty="0"/>
              </a:p>
            </p:txBody>
          </p:sp>
          <p:pic>
            <p:nvPicPr>
              <p:cNvPr id="7" name="Picture 4" descr="Image: Governor Jerome H. Powell">
                <a:extLst>
                  <a:ext uri="{FF2B5EF4-FFF2-40B4-BE49-F238E27FC236}">
                    <a16:creationId xmlns:a16="http://schemas.microsoft.com/office/drawing/2014/main" id="{326C2786-FA03-4EF1-B401-7DDC528A54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139558"/>
                <a:ext cx="2201336" cy="27432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DBF5D535-62A0-4A3F-85EF-C48FA5435FAF}"/>
                </a:ext>
              </a:extLst>
            </p:cNvPr>
            <p:cNvSpPr txBox="1"/>
            <p:nvPr/>
          </p:nvSpPr>
          <p:spPr>
            <a:xfrm>
              <a:off x="7031736" y="3264408"/>
              <a:ext cx="2109978" cy="646331"/>
            </a:xfrm>
            <a:prstGeom prst="rect">
              <a:avLst/>
            </a:prstGeom>
            <a:noFill/>
          </p:spPr>
          <p:txBody>
            <a:bodyPr wrap="square">
              <a:spAutoFit/>
            </a:bodyPr>
            <a:lstStyle/>
            <a:p>
              <a:pPr algn="ctr"/>
              <a:r>
                <a:rPr lang="en-US" sz="1800" dirty="0"/>
                <a:t>Jerome Powell</a:t>
              </a:r>
            </a:p>
            <a:p>
              <a:pPr algn="ctr"/>
              <a:r>
                <a:rPr lang="en-US" sz="1800" dirty="0"/>
                <a:t>February 2018</a:t>
              </a:r>
              <a:endParaRPr lang="en-US" dirty="0"/>
            </a:p>
          </p:txBody>
        </p:sp>
      </p:grpSp>
    </p:spTree>
    <p:extLst>
      <p:ext uri="{BB962C8B-B14F-4D97-AF65-F5344CB8AC3E}">
        <p14:creationId xmlns:p14="http://schemas.microsoft.com/office/powerpoint/2010/main" val="17198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957EA-AAB5-BBFD-45EA-E04B24BE1349}"/>
              </a:ext>
            </a:extLst>
          </p:cNvPr>
          <p:cNvSpPr>
            <a:spLocks noGrp="1"/>
          </p:cNvSpPr>
          <p:nvPr>
            <p:ph type="title"/>
          </p:nvPr>
        </p:nvSpPr>
        <p:spPr/>
        <p:txBody>
          <a:bodyPr/>
          <a:lstStyle/>
          <a:p>
            <a:r>
              <a:rPr lang="en-US" dirty="0">
                <a:solidFill>
                  <a:schemeClr val="bg1"/>
                </a:solidFill>
              </a:rPr>
              <a:t>Th</a:t>
            </a:r>
            <a:r>
              <a:rPr lang="en-US" dirty="0"/>
              <a:t>e Fed on November 4, 2021</a:t>
            </a:r>
          </a:p>
        </p:txBody>
      </p:sp>
      <p:sp>
        <p:nvSpPr>
          <p:cNvPr id="3" name="Content Placeholder 2">
            <a:extLst>
              <a:ext uri="{FF2B5EF4-FFF2-40B4-BE49-F238E27FC236}">
                <a16:creationId xmlns:a16="http://schemas.microsoft.com/office/drawing/2014/main" id="{CD0F8C43-8ECC-E6BB-F7DE-F1B07247B78B}"/>
              </a:ext>
            </a:extLst>
          </p:cNvPr>
          <p:cNvSpPr>
            <a:spLocks noGrp="1"/>
          </p:cNvSpPr>
          <p:nvPr>
            <p:ph idx="1"/>
          </p:nvPr>
        </p:nvSpPr>
        <p:spPr/>
        <p:txBody>
          <a:bodyPr/>
          <a:lstStyle/>
          <a:p>
            <a:pPr marL="0" indent="0">
              <a:buNone/>
            </a:pPr>
            <a:r>
              <a:rPr lang="en-US" b="0" i="0" dirty="0">
                <a:solidFill>
                  <a:srgbClr val="333333"/>
                </a:solidFill>
                <a:effectLst/>
                <a:latin typeface="Arial" panose="020B0604020202020204" pitchFamily="34" charset="0"/>
              </a:rPr>
              <a:t>The Committee seeks to achieve maximum employment and inflation at the rate of 2 percent over the longer run. With inflation having run persistently below this longer-run goal, the Committee will aim to achieve inflation moderately above 2 percent for some time so that inflation averages 2 percent over time and longer‑term inflation expectations remain well anchored at 2 percent. The Committee expects to maintain an accommodative stance of monetary policy until these outcomes are achieved. </a:t>
            </a:r>
            <a:endParaRPr lang="en-US" dirty="0"/>
          </a:p>
        </p:txBody>
      </p:sp>
      <p:sp>
        <p:nvSpPr>
          <p:cNvPr id="4" name="Slide Number Placeholder 3">
            <a:extLst>
              <a:ext uri="{FF2B5EF4-FFF2-40B4-BE49-F238E27FC236}">
                <a16:creationId xmlns:a16="http://schemas.microsoft.com/office/drawing/2014/main" id="{8DC2E9F4-C614-881C-9DE0-E56B8B9C4AF3}"/>
              </a:ext>
            </a:extLst>
          </p:cNvPr>
          <p:cNvSpPr>
            <a:spLocks noGrp="1"/>
          </p:cNvSpPr>
          <p:nvPr>
            <p:ph type="sldNum" sz="quarter" idx="12"/>
          </p:nvPr>
        </p:nvSpPr>
        <p:spPr/>
        <p:txBody>
          <a:bodyPr/>
          <a:lstStyle/>
          <a:p>
            <a:fld id="{D9F085D5-EC86-4F6A-B501-C1359CB39116}" type="slidenum">
              <a:rPr lang="en-GB" smtClean="0"/>
              <a:t>27</a:t>
            </a:fld>
            <a:endParaRPr lang="en-GB"/>
          </a:p>
        </p:txBody>
      </p:sp>
    </p:spTree>
    <p:extLst>
      <p:ext uri="{BB962C8B-B14F-4D97-AF65-F5344CB8AC3E}">
        <p14:creationId xmlns:p14="http://schemas.microsoft.com/office/powerpoint/2010/main" val="19476695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F1267-76B2-D94E-4381-1153AFEA3880}"/>
              </a:ext>
            </a:extLst>
          </p:cNvPr>
          <p:cNvSpPr>
            <a:spLocks noGrp="1"/>
          </p:cNvSpPr>
          <p:nvPr>
            <p:ph type="title"/>
          </p:nvPr>
        </p:nvSpPr>
        <p:spPr/>
        <p:txBody>
          <a:bodyPr/>
          <a:lstStyle/>
          <a:p>
            <a:r>
              <a:rPr lang="en-US" dirty="0">
                <a:solidFill>
                  <a:schemeClr val="bg1"/>
                </a:solidFill>
              </a:rPr>
              <a:t>Acc</a:t>
            </a:r>
            <a:r>
              <a:rPr lang="en-US" dirty="0"/>
              <a:t>ommodative Monetary Policy!</a:t>
            </a:r>
          </a:p>
        </p:txBody>
      </p:sp>
      <p:pic>
        <p:nvPicPr>
          <p:cNvPr id="6" name="Content Placeholder 5">
            <a:extLst>
              <a:ext uri="{FF2B5EF4-FFF2-40B4-BE49-F238E27FC236}">
                <a16:creationId xmlns:a16="http://schemas.microsoft.com/office/drawing/2014/main" id="{D492720B-EBEE-1AD1-0D51-7F688A1B8B81}"/>
              </a:ext>
            </a:extLst>
          </p:cNvPr>
          <p:cNvPicPr>
            <a:picLocks noGrp="1" noChangeAspect="1"/>
          </p:cNvPicPr>
          <p:nvPr>
            <p:ph idx="1"/>
          </p:nvPr>
        </p:nvPicPr>
        <p:blipFill>
          <a:blip r:embed="rId2"/>
          <a:stretch>
            <a:fillRect/>
          </a:stretch>
        </p:blipFill>
        <p:spPr>
          <a:xfrm>
            <a:off x="838200" y="1602581"/>
            <a:ext cx="10515600" cy="4286250"/>
          </a:xfrm>
        </p:spPr>
      </p:pic>
      <p:sp>
        <p:nvSpPr>
          <p:cNvPr id="4" name="Slide Number Placeholder 3">
            <a:extLst>
              <a:ext uri="{FF2B5EF4-FFF2-40B4-BE49-F238E27FC236}">
                <a16:creationId xmlns:a16="http://schemas.microsoft.com/office/drawing/2014/main" id="{20862C37-7F48-D28F-9D42-19186FBBB274}"/>
              </a:ext>
            </a:extLst>
          </p:cNvPr>
          <p:cNvSpPr>
            <a:spLocks noGrp="1"/>
          </p:cNvSpPr>
          <p:nvPr>
            <p:ph type="sldNum" sz="quarter" idx="12"/>
          </p:nvPr>
        </p:nvSpPr>
        <p:spPr/>
        <p:txBody>
          <a:bodyPr/>
          <a:lstStyle/>
          <a:p>
            <a:fld id="{D9F085D5-EC86-4F6A-B501-C1359CB39116}" type="slidenum">
              <a:rPr lang="en-GB" smtClean="0"/>
              <a:t>28</a:t>
            </a:fld>
            <a:endParaRPr lang="en-GB"/>
          </a:p>
        </p:txBody>
      </p:sp>
    </p:spTree>
    <p:extLst>
      <p:ext uri="{BB962C8B-B14F-4D97-AF65-F5344CB8AC3E}">
        <p14:creationId xmlns:p14="http://schemas.microsoft.com/office/powerpoint/2010/main" val="24857873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31154-F82F-4834-9B72-A8C8DC7C1F1E}"/>
              </a:ext>
            </a:extLst>
          </p:cNvPr>
          <p:cNvSpPr>
            <a:spLocks noGrp="1"/>
          </p:cNvSpPr>
          <p:nvPr>
            <p:ph type="title"/>
          </p:nvPr>
        </p:nvSpPr>
        <p:spPr/>
        <p:txBody>
          <a:bodyPr/>
          <a:lstStyle/>
          <a:p>
            <a:r>
              <a:rPr lang="en-US" dirty="0">
                <a:solidFill>
                  <a:schemeClr val="bg1"/>
                </a:solidFill>
              </a:rPr>
              <a:t>Fed</a:t>
            </a:r>
            <a:r>
              <a:rPr lang="en-US" dirty="0"/>
              <a:t> QE during the Recovery</a:t>
            </a:r>
          </a:p>
        </p:txBody>
      </p:sp>
      <p:sp>
        <p:nvSpPr>
          <p:cNvPr id="3" name="Content Placeholder 2">
            <a:extLst>
              <a:ext uri="{FF2B5EF4-FFF2-40B4-BE49-F238E27FC236}">
                <a16:creationId xmlns:a16="http://schemas.microsoft.com/office/drawing/2014/main" id="{6794B8CF-D702-416E-B817-F990F93BA789}"/>
              </a:ext>
            </a:extLst>
          </p:cNvPr>
          <p:cNvSpPr>
            <a:spLocks noGrp="1"/>
          </p:cNvSpPr>
          <p:nvPr>
            <p:ph idx="1"/>
          </p:nvPr>
        </p:nvSpPr>
        <p:spPr/>
        <p:txBody>
          <a:bodyPr/>
          <a:lstStyle/>
          <a:p>
            <a:r>
              <a:rPr lang="en-US" dirty="0"/>
              <a:t>Zero interest rates until March and a Big QE program</a:t>
            </a:r>
          </a:p>
          <a:p>
            <a:endParaRPr lang="en-US" dirty="0"/>
          </a:p>
          <a:p>
            <a:endParaRPr lang="en-US" dirty="0"/>
          </a:p>
          <a:p>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66F1ED89-DEC9-4213-9D39-7733CAD1A37B}"/>
              </a:ext>
            </a:extLst>
          </p:cNvPr>
          <p:cNvSpPr>
            <a:spLocks noGrp="1"/>
          </p:cNvSpPr>
          <p:nvPr>
            <p:ph type="sldNum" sz="quarter" idx="12"/>
          </p:nvPr>
        </p:nvSpPr>
        <p:spPr/>
        <p:txBody>
          <a:bodyPr/>
          <a:lstStyle/>
          <a:p>
            <a:fld id="{D9F085D5-EC86-4F6A-B501-C1359CB39116}" type="slidenum">
              <a:rPr lang="en-GB" smtClean="0"/>
              <a:t>29</a:t>
            </a:fld>
            <a:endParaRPr lang="en-GB"/>
          </a:p>
        </p:txBody>
      </p:sp>
      <p:pic>
        <p:nvPicPr>
          <p:cNvPr id="5" name="Content Placeholder 5">
            <a:extLst>
              <a:ext uri="{FF2B5EF4-FFF2-40B4-BE49-F238E27FC236}">
                <a16:creationId xmlns:a16="http://schemas.microsoft.com/office/drawing/2014/main" id="{D788809D-E641-4A6D-B62E-4E2427553AE6}"/>
              </a:ext>
            </a:extLst>
          </p:cNvPr>
          <p:cNvPicPr>
            <a:picLocks noChangeAspect="1"/>
          </p:cNvPicPr>
          <p:nvPr/>
        </p:nvPicPr>
        <p:blipFill>
          <a:blip r:embed="rId3"/>
          <a:stretch>
            <a:fillRect/>
          </a:stretch>
        </p:blipFill>
        <p:spPr>
          <a:xfrm>
            <a:off x="2441334" y="2061451"/>
            <a:ext cx="5864845" cy="4351337"/>
          </a:xfrm>
          <a:prstGeom prst="rect">
            <a:avLst/>
          </a:prstGeom>
        </p:spPr>
      </p:pic>
    </p:spTree>
    <p:extLst>
      <p:ext uri="{BB962C8B-B14F-4D97-AF65-F5344CB8AC3E}">
        <p14:creationId xmlns:p14="http://schemas.microsoft.com/office/powerpoint/2010/main" val="189344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652+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49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33183031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C107E-CE48-5AE6-DD03-E0FD445860DC}"/>
              </a:ext>
            </a:extLst>
          </p:cNvPr>
          <p:cNvSpPr>
            <a:spLocks noGrp="1"/>
          </p:cNvSpPr>
          <p:nvPr>
            <p:ph type="title"/>
          </p:nvPr>
        </p:nvSpPr>
        <p:spPr/>
        <p:txBody>
          <a:bodyPr/>
          <a:lstStyle/>
          <a:p>
            <a:r>
              <a:rPr lang="en-US" dirty="0">
                <a:solidFill>
                  <a:schemeClr val="bg1"/>
                </a:solidFill>
              </a:rPr>
              <a:t>Wh</a:t>
            </a:r>
            <a:r>
              <a:rPr lang="en-US" dirty="0"/>
              <a:t>y?</a:t>
            </a:r>
          </a:p>
        </p:txBody>
      </p:sp>
      <p:sp>
        <p:nvSpPr>
          <p:cNvPr id="3" name="Content Placeholder 2">
            <a:extLst>
              <a:ext uri="{FF2B5EF4-FFF2-40B4-BE49-F238E27FC236}">
                <a16:creationId xmlns:a16="http://schemas.microsoft.com/office/drawing/2014/main" id="{9B2CA230-2DE1-C330-8056-4AF532E5720A}"/>
              </a:ext>
            </a:extLst>
          </p:cNvPr>
          <p:cNvSpPr>
            <a:spLocks noGrp="1"/>
          </p:cNvSpPr>
          <p:nvPr>
            <p:ph idx="1"/>
          </p:nvPr>
        </p:nvSpPr>
        <p:spPr/>
        <p:txBody>
          <a:bodyPr/>
          <a:lstStyle/>
          <a:p>
            <a:r>
              <a:rPr lang="en-US" dirty="0"/>
              <a:t>“Supply Chain Disruptions” can have a </a:t>
            </a:r>
            <a:r>
              <a:rPr lang="en-US" i="1" dirty="0"/>
              <a:t>temporary</a:t>
            </a:r>
            <a:r>
              <a:rPr lang="en-US" dirty="0"/>
              <a:t> effect to raise the rate of inflation.</a:t>
            </a:r>
          </a:p>
          <a:p>
            <a:r>
              <a:rPr lang="en-US" dirty="0"/>
              <a:t>The Fed had had a recent history of raising interest rates </a:t>
            </a:r>
            <a:r>
              <a:rPr lang="en-US" i="1" dirty="0"/>
              <a:t>before </a:t>
            </a:r>
            <a:r>
              <a:rPr lang="en-US" dirty="0"/>
              <a:t> the economy achieved full employment</a:t>
            </a:r>
          </a:p>
          <a:p>
            <a:pPr marL="914400" lvl="1" indent="-457200">
              <a:buFont typeface="+mj-lt"/>
              <a:buAutoNum type="arabicPeriod"/>
            </a:pPr>
            <a:r>
              <a:rPr lang="en-US" dirty="0"/>
              <a:t>Average inflation during the 2010s was only 1.6 percent.</a:t>
            </a:r>
          </a:p>
          <a:p>
            <a:pPr marL="914400" lvl="1" indent="-457200">
              <a:buFont typeface="+mj-lt"/>
              <a:buAutoNum type="arabicPeriod"/>
            </a:pPr>
            <a:r>
              <a:rPr lang="en-US" dirty="0"/>
              <a:t>The unemployment rate in Nov of 2021 was 4.2 percent, whereas pre-pandemic it was 3.5 percent.</a:t>
            </a:r>
          </a:p>
          <a:p>
            <a:pPr marL="0" indent="0">
              <a:buNone/>
            </a:pPr>
            <a:r>
              <a:rPr lang="en-US" dirty="0"/>
              <a:t>(More on this in 2 weeks)</a:t>
            </a:r>
          </a:p>
        </p:txBody>
      </p:sp>
      <p:sp>
        <p:nvSpPr>
          <p:cNvPr id="4" name="Slide Number Placeholder 3">
            <a:extLst>
              <a:ext uri="{FF2B5EF4-FFF2-40B4-BE49-F238E27FC236}">
                <a16:creationId xmlns:a16="http://schemas.microsoft.com/office/drawing/2014/main" id="{76884288-5764-ADE5-64E6-334CE95423FE}"/>
              </a:ext>
            </a:extLst>
          </p:cNvPr>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246848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F5452-6308-5E41-4DAE-098B5941AD5E}"/>
              </a:ext>
            </a:extLst>
          </p:cNvPr>
          <p:cNvSpPr>
            <a:spLocks noGrp="1"/>
          </p:cNvSpPr>
          <p:nvPr>
            <p:ph type="title"/>
          </p:nvPr>
        </p:nvSpPr>
        <p:spPr/>
        <p:txBody>
          <a:bodyPr/>
          <a:lstStyle/>
          <a:p>
            <a:r>
              <a:rPr lang="en-US" dirty="0">
                <a:solidFill>
                  <a:schemeClr val="bg1"/>
                </a:solidFill>
              </a:rPr>
              <a:t>Wh</a:t>
            </a:r>
            <a:r>
              <a:rPr lang="en-US" dirty="0"/>
              <a:t>at’s at Stake?</a:t>
            </a:r>
          </a:p>
        </p:txBody>
      </p:sp>
      <p:sp>
        <p:nvSpPr>
          <p:cNvPr id="3" name="Content Placeholder 2">
            <a:extLst>
              <a:ext uri="{FF2B5EF4-FFF2-40B4-BE49-F238E27FC236}">
                <a16:creationId xmlns:a16="http://schemas.microsoft.com/office/drawing/2014/main" id="{C563540F-383E-A7B9-A202-E7C726794CB9}"/>
              </a:ext>
            </a:extLst>
          </p:cNvPr>
          <p:cNvSpPr>
            <a:spLocks noGrp="1"/>
          </p:cNvSpPr>
          <p:nvPr>
            <p:ph idx="1"/>
          </p:nvPr>
        </p:nvSpPr>
        <p:spPr/>
        <p:txBody>
          <a:bodyPr/>
          <a:lstStyle/>
          <a:p>
            <a:r>
              <a:rPr lang="en-US" dirty="0"/>
              <a:t>If people expect inflation, that can lead to high actual inflation.</a:t>
            </a:r>
          </a:p>
          <a:p>
            <a:r>
              <a:rPr lang="en-US" dirty="0"/>
              <a:t>Paul Volcker in 1981 realized this point and wrung inflation out of the system with a massive recession.</a:t>
            </a:r>
          </a:p>
          <a:p>
            <a:r>
              <a:rPr lang="en-US" dirty="0"/>
              <a:t>Unemployment peaked at 11%.</a:t>
            </a:r>
          </a:p>
          <a:p>
            <a:r>
              <a:rPr lang="en-US" dirty="0"/>
              <a:t>Europe’s lost decade.</a:t>
            </a:r>
          </a:p>
          <a:p>
            <a:r>
              <a:rPr lang="en-US" dirty="0"/>
              <a:t>Latin America Debt Crisis.</a:t>
            </a:r>
          </a:p>
          <a:p>
            <a:r>
              <a:rPr lang="en-US" dirty="0"/>
              <a:t>But, (for the US) it worked!</a:t>
            </a:r>
          </a:p>
        </p:txBody>
      </p:sp>
      <p:sp>
        <p:nvSpPr>
          <p:cNvPr id="4" name="Slide Number Placeholder 3">
            <a:extLst>
              <a:ext uri="{FF2B5EF4-FFF2-40B4-BE49-F238E27FC236}">
                <a16:creationId xmlns:a16="http://schemas.microsoft.com/office/drawing/2014/main" id="{24205B6B-4163-AB74-8209-4EBF9EC73ECD}"/>
              </a:ext>
            </a:extLst>
          </p:cNvPr>
          <p:cNvSpPr>
            <a:spLocks noGrp="1"/>
          </p:cNvSpPr>
          <p:nvPr>
            <p:ph type="sldNum" sz="quarter" idx="12"/>
          </p:nvPr>
        </p:nvSpPr>
        <p:spPr/>
        <p:txBody>
          <a:bodyPr/>
          <a:lstStyle/>
          <a:p>
            <a:fld id="{D9F085D5-EC86-4F6A-B501-C1359CB39116}" type="slidenum">
              <a:rPr lang="en-GB" smtClean="0"/>
              <a:t>31</a:t>
            </a:fld>
            <a:endParaRPr lang="en-GB"/>
          </a:p>
        </p:txBody>
      </p:sp>
    </p:spTree>
    <p:extLst>
      <p:ext uri="{BB962C8B-B14F-4D97-AF65-F5344CB8AC3E}">
        <p14:creationId xmlns:p14="http://schemas.microsoft.com/office/powerpoint/2010/main" val="366039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BDA9E-93F8-4DED-9A6B-8FB4AE050820}"/>
              </a:ext>
            </a:extLst>
          </p:cNvPr>
          <p:cNvSpPr>
            <a:spLocks noGrp="1"/>
          </p:cNvSpPr>
          <p:nvPr>
            <p:ph type="title"/>
          </p:nvPr>
        </p:nvSpPr>
        <p:spPr>
          <a:xfrm>
            <a:off x="753140" y="-8823"/>
            <a:ext cx="10515600" cy="1325563"/>
          </a:xfrm>
        </p:spPr>
        <p:txBody>
          <a:bodyPr/>
          <a:lstStyle/>
          <a:p>
            <a:r>
              <a:rPr lang="en-US" dirty="0">
                <a:solidFill>
                  <a:schemeClr val="bg1"/>
                </a:solidFill>
              </a:rPr>
              <a:t>“An</a:t>
            </a:r>
            <a:r>
              <a:rPr lang="en-US" dirty="0"/>
              <a:t>choring” Inflation Expectations</a:t>
            </a:r>
          </a:p>
        </p:txBody>
      </p:sp>
      <p:sp>
        <p:nvSpPr>
          <p:cNvPr id="4" name="Slide Number Placeholder 3">
            <a:extLst>
              <a:ext uri="{FF2B5EF4-FFF2-40B4-BE49-F238E27FC236}">
                <a16:creationId xmlns:a16="http://schemas.microsoft.com/office/drawing/2014/main" id="{167B1B69-995B-43CF-8881-5E91FE7A01A7}"/>
              </a:ext>
            </a:extLst>
          </p:cNvPr>
          <p:cNvSpPr>
            <a:spLocks noGrp="1"/>
          </p:cNvSpPr>
          <p:nvPr>
            <p:ph type="sldNum" sz="quarter" idx="12"/>
          </p:nvPr>
        </p:nvSpPr>
        <p:spPr/>
        <p:txBody>
          <a:bodyPr/>
          <a:lstStyle/>
          <a:p>
            <a:fld id="{D9F085D5-EC86-4F6A-B501-C1359CB39116}" type="slidenum">
              <a:rPr lang="en-GB" smtClean="0"/>
              <a:t>32</a:t>
            </a:fld>
            <a:endParaRPr lang="en-GB"/>
          </a:p>
        </p:txBody>
      </p:sp>
      <p:sp>
        <p:nvSpPr>
          <p:cNvPr id="3" name="TextBox 2">
            <a:extLst>
              <a:ext uri="{FF2B5EF4-FFF2-40B4-BE49-F238E27FC236}">
                <a16:creationId xmlns:a16="http://schemas.microsoft.com/office/drawing/2014/main" id="{7F413AA9-85B9-460A-9A38-928442683D91}"/>
              </a:ext>
            </a:extLst>
          </p:cNvPr>
          <p:cNvSpPr txBox="1"/>
          <p:nvPr/>
        </p:nvSpPr>
        <p:spPr>
          <a:xfrm>
            <a:off x="4141381" y="5981901"/>
            <a:ext cx="7942522" cy="430887"/>
          </a:xfrm>
          <a:prstGeom prst="rect">
            <a:avLst/>
          </a:prstGeom>
          <a:noFill/>
        </p:spPr>
        <p:txBody>
          <a:bodyPr wrap="square" rtlCol="0">
            <a:spAutoFit/>
          </a:bodyPr>
          <a:lstStyle/>
          <a:p>
            <a:r>
              <a:rPr lang="en-US" sz="2200" dirty="0"/>
              <a:t>Forecasts:  Philadelphia Fed, “Survey of Professional Forecasters”</a:t>
            </a:r>
          </a:p>
        </p:txBody>
      </p:sp>
      <p:graphicFrame>
        <p:nvGraphicFramePr>
          <p:cNvPr id="8" name="Content Placeholder 7">
            <a:extLst>
              <a:ext uri="{FF2B5EF4-FFF2-40B4-BE49-F238E27FC236}">
                <a16:creationId xmlns:a16="http://schemas.microsoft.com/office/drawing/2014/main" id="{1C979489-5FF9-4B4E-AD63-D5472599F10D}"/>
              </a:ext>
            </a:extLst>
          </p:cNvPr>
          <p:cNvGraphicFramePr>
            <a:graphicFrameLocks noGrp="1"/>
          </p:cNvGraphicFramePr>
          <p:nvPr>
            <p:ph idx="1"/>
          </p:nvPr>
        </p:nvGraphicFramePr>
        <p:xfrm>
          <a:off x="838200" y="1316740"/>
          <a:ext cx="10515600" cy="46046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474863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70ECB-A89A-DE6A-6295-C249861119C0}"/>
              </a:ext>
            </a:extLst>
          </p:cNvPr>
          <p:cNvSpPr>
            <a:spLocks noGrp="1"/>
          </p:cNvSpPr>
          <p:nvPr>
            <p:ph type="title"/>
          </p:nvPr>
        </p:nvSpPr>
        <p:spPr/>
        <p:txBody>
          <a:bodyPr/>
          <a:lstStyle/>
          <a:p>
            <a:r>
              <a:rPr lang="en-US" dirty="0">
                <a:solidFill>
                  <a:schemeClr val="bg1"/>
                </a:solidFill>
              </a:rPr>
              <a:t>But</a:t>
            </a:r>
            <a:r>
              <a:rPr lang="en-US" dirty="0"/>
              <a:t>, Boy Have Things Changed since November!</a:t>
            </a:r>
          </a:p>
        </p:txBody>
      </p:sp>
      <p:sp>
        <p:nvSpPr>
          <p:cNvPr id="3" name="Content Placeholder 2">
            <a:extLst>
              <a:ext uri="{FF2B5EF4-FFF2-40B4-BE49-F238E27FC236}">
                <a16:creationId xmlns:a16="http://schemas.microsoft.com/office/drawing/2014/main" id="{02BB6F73-F95C-56CA-4D23-B05D54566934}"/>
              </a:ext>
            </a:extLst>
          </p:cNvPr>
          <p:cNvSpPr>
            <a:spLocks noGrp="1"/>
          </p:cNvSpPr>
          <p:nvPr>
            <p:ph idx="1"/>
          </p:nvPr>
        </p:nvSpPr>
        <p:spPr/>
        <p:txBody>
          <a:bodyPr/>
          <a:lstStyle/>
          <a:p>
            <a:r>
              <a:rPr lang="en-US" dirty="0"/>
              <a:t>Powell’s Wakeup Moment</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4F036A98-8E5F-42AA-271D-067B366C9545}"/>
              </a:ext>
            </a:extLst>
          </p:cNvPr>
          <p:cNvSpPr>
            <a:spLocks noGrp="1"/>
          </p:cNvSpPr>
          <p:nvPr>
            <p:ph type="sldNum" sz="quarter" idx="12"/>
          </p:nvPr>
        </p:nvSpPr>
        <p:spPr/>
        <p:txBody>
          <a:bodyPr/>
          <a:lstStyle/>
          <a:p>
            <a:fld id="{D9F085D5-EC86-4F6A-B501-C1359CB39116}" type="slidenum">
              <a:rPr lang="en-GB" smtClean="0"/>
              <a:t>33</a:t>
            </a:fld>
            <a:endParaRPr lang="en-GB"/>
          </a:p>
        </p:txBody>
      </p:sp>
      <p:sp>
        <p:nvSpPr>
          <p:cNvPr id="6" name="TextBox 5">
            <a:extLst>
              <a:ext uri="{FF2B5EF4-FFF2-40B4-BE49-F238E27FC236}">
                <a16:creationId xmlns:a16="http://schemas.microsoft.com/office/drawing/2014/main" id="{F66EC73F-49D2-F619-7314-B12FEDA7D3CF}"/>
              </a:ext>
            </a:extLst>
          </p:cNvPr>
          <p:cNvSpPr txBox="1"/>
          <p:nvPr/>
        </p:nvSpPr>
        <p:spPr>
          <a:xfrm>
            <a:off x="5664820" y="6081928"/>
            <a:ext cx="5302194" cy="338554"/>
          </a:xfrm>
          <a:prstGeom prst="rect">
            <a:avLst/>
          </a:prstGeom>
          <a:noFill/>
        </p:spPr>
        <p:txBody>
          <a:bodyPr wrap="square" rtlCol="0">
            <a:spAutoFit/>
          </a:bodyPr>
          <a:lstStyle/>
          <a:p>
            <a:r>
              <a:rPr lang="en-US" sz="1400" b="0" i="0" dirty="0">
                <a:solidFill>
                  <a:srgbClr val="333333"/>
                </a:solidFill>
                <a:effectLst/>
                <a:latin typeface="Lucida Sans" panose="020B0602030504020204" pitchFamily="34" charset="0"/>
              </a:rPr>
              <a:t>"</a:t>
            </a:r>
            <a:r>
              <a:rPr lang="en-US" sz="1600" b="0" i="0" dirty="0">
                <a:solidFill>
                  <a:srgbClr val="333333"/>
                </a:solidFill>
                <a:effectLst/>
                <a:latin typeface="Lucida Sans" panose="020B0602030504020204" pitchFamily="34" charset="0"/>
              </a:rPr>
              <a:t>Surveys of Consumers,” University of Michigan, © </a:t>
            </a:r>
            <a:endParaRPr lang="en-US" sz="1600" dirty="0"/>
          </a:p>
        </p:txBody>
      </p:sp>
      <p:pic>
        <p:nvPicPr>
          <p:cNvPr id="7" name="Picture 6">
            <a:extLst>
              <a:ext uri="{FF2B5EF4-FFF2-40B4-BE49-F238E27FC236}">
                <a16:creationId xmlns:a16="http://schemas.microsoft.com/office/drawing/2014/main" id="{A9F99A8E-AA82-023D-3928-34C0E6670AEE}"/>
              </a:ext>
            </a:extLst>
          </p:cNvPr>
          <p:cNvPicPr>
            <a:picLocks noChangeAspect="1"/>
          </p:cNvPicPr>
          <p:nvPr/>
        </p:nvPicPr>
        <p:blipFill>
          <a:blip r:embed="rId2"/>
          <a:stretch>
            <a:fillRect/>
          </a:stretch>
        </p:blipFill>
        <p:spPr>
          <a:xfrm>
            <a:off x="908824" y="1570730"/>
            <a:ext cx="10292575" cy="4511198"/>
          </a:xfrm>
          <a:prstGeom prst="rect">
            <a:avLst/>
          </a:prstGeom>
        </p:spPr>
      </p:pic>
      <p:grpSp>
        <p:nvGrpSpPr>
          <p:cNvPr id="12" name="Group 11">
            <a:extLst>
              <a:ext uri="{FF2B5EF4-FFF2-40B4-BE49-F238E27FC236}">
                <a16:creationId xmlns:a16="http://schemas.microsoft.com/office/drawing/2014/main" id="{D6A08831-DEF4-A379-CEF4-F1047AE6B1A4}"/>
              </a:ext>
            </a:extLst>
          </p:cNvPr>
          <p:cNvGrpSpPr/>
          <p:nvPr/>
        </p:nvGrpSpPr>
        <p:grpSpPr>
          <a:xfrm>
            <a:off x="6423811" y="1156029"/>
            <a:ext cx="2758976" cy="2590370"/>
            <a:chOff x="7895772" y="1328487"/>
            <a:chExt cx="2758976" cy="2590370"/>
          </a:xfrm>
        </p:grpSpPr>
        <p:cxnSp>
          <p:nvCxnSpPr>
            <p:cNvPr id="10" name="Straight Arrow Connector 9">
              <a:extLst>
                <a:ext uri="{FF2B5EF4-FFF2-40B4-BE49-F238E27FC236}">
                  <a16:creationId xmlns:a16="http://schemas.microsoft.com/office/drawing/2014/main" id="{C0C04D97-6EB2-F3C9-C3C4-7BC512CB499A}"/>
                </a:ext>
              </a:extLst>
            </p:cNvPr>
            <p:cNvCxnSpPr/>
            <p:nvPr/>
          </p:nvCxnSpPr>
          <p:spPr>
            <a:xfrm>
              <a:off x="9337103" y="1959429"/>
              <a:ext cx="1317645" cy="1959428"/>
            </a:xfrm>
            <a:prstGeom prst="straightConnector1">
              <a:avLst/>
            </a:prstGeom>
            <a:ln w="50800">
              <a:solidFill>
                <a:srgbClr val="FF0000"/>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9DF8136-A1CC-62F9-AA98-97685E89EC92}"/>
                </a:ext>
              </a:extLst>
            </p:cNvPr>
            <p:cNvSpPr txBox="1"/>
            <p:nvPr/>
          </p:nvSpPr>
          <p:spPr>
            <a:xfrm>
              <a:off x="7895772" y="1328487"/>
              <a:ext cx="1763486" cy="584775"/>
            </a:xfrm>
            <a:prstGeom prst="rect">
              <a:avLst/>
            </a:prstGeom>
            <a:noFill/>
          </p:spPr>
          <p:txBody>
            <a:bodyPr wrap="square" rtlCol="0">
              <a:spAutoFit/>
            </a:bodyPr>
            <a:lstStyle/>
            <a:p>
              <a:r>
                <a:rPr lang="en-US" sz="3200" dirty="0"/>
                <a:t>May</a:t>
              </a:r>
            </a:p>
          </p:txBody>
        </p:sp>
      </p:grpSp>
    </p:spTree>
    <p:extLst>
      <p:ext uri="{BB962C8B-B14F-4D97-AF65-F5344CB8AC3E}">
        <p14:creationId xmlns:p14="http://schemas.microsoft.com/office/powerpoint/2010/main" val="423005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A1584-6C3E-D3F5-6FE1-D6099FB83922}"/>
              </a:ext>
            </a:extLst>
          </p:cNvPr>
          <p:cNvSpPr>
            <a:spLocks noGrp="1"/>
          </p:cNvSpPr>
          <p:nvPr>
            <p:ph type="title"/>
          </p:nvPr>
        </p:nvSpPr>
        <p:spPr/>
        <p:txBody>
          <a:bodyPr/>
          <a:lstStyle/>
          <a:p>
            <a:r>
              <a:rPr lang="en-US" dirty="0">
                <a:solidFill>
                  <a:schemeClr val="bg1"/>
                </a:solidFill>
              </a:rPr>
              <a:t>Cha</a:t>
            </a:r>
            <a:r>
              <a:rPr lang="en-US" dirty="0"/>
              <a:t>ir Powel at Jackson Hole Conference (8/26)</a:t>
            </a:r>
          </a:p>
        </p:txBody>
      </p:sp>
      <p:sp>
        <p:nvSpPr>
          <p:cNvPr id="3" name="Content Placeholder 2">
            <a:extLst>
              <a:ext uri="{FF2B5EF4-FFF2-40B4-BE49-F238E27FC236}">
                <a16:creationId xmlns:a16="http://schemas.microsoft.com/office/drawing/2014/main" id="{343B606D-9F1A-9F05-9DEA-F20812C9EE9A}"/>
              </a:ext>
            </a:extLst>
          </p:cNvPr>
          <p:cNvSpPr>
            <a:spLocks noGrp="1"/>
          </p:cNvSpPr>
          <p:nvPr>
            <p:ph idx="1"/>
          </p:nvPr>
        </p:nvSpPr>
        <p:spPr/>
        <p:txBody>
          <a:bodyPr/>
          <a:lstStyle/>
          <a:p>
            <a:pPr marL="0" indent="0">
              <a:buNone/>
            </a:pPr>
            <a:r>
              <a:rPr lang="en-US" b="0" i="0" dirty="0">
                <a:solidFill>
                  <a:srgbClr val="333333"/>
                </a:solidFill>
                <a:effectLst/>
                <a:latin typeface="Arial" panose="020B0604020202020204" pitchFamily="34" charset="0"/>
              </a:rPr>
              <a:t>Restoring price stability will take some time and requires using our tools forcefully to bring demand and supply into better balance. Reducing inflation is likely to require a sustained period of below-trend growth. Moreover, there will very likely be some softening of labor market conditions. While higher interest rates, slower growth, and softer labor market conditions will bring down inflation, they will also bring some pain to households and businesses. These are the unfortunate costs of reducing inflation. But a failure to restore price stability would mean far greater pain.</a:t>
            </a:r>
            <a:endParaRPr lang="en-US" dirty="0"/>
          </a:p>
        </p:txBody>
      </p:sp>
      <p:sp>
        <p:nvSpPr>
          <p:cNvPr id="4" name="Slide Number Placeholder 3">
            <a:extLst>
              <a:ext uri="{FF2B5EF4-FFF2-40B4-BE49-F238E27FC236}">
                <a16:creationId xmlns:a16="http://schemas.microsoft.com/office/drawing/2014/main" id="{7D7D0785-C568-FBEA-84F5-870D70DDFDAD}"/>
              </a:ext>
            </a:extLst>
          </p:cNvPr>
          <p:cNvSpPr>
            <a:spLocks noGrp="1"/>
          </p:cNvSpPr>
          <p:nvPr>
            <p:ph type="sldNum" sz="quarter" idx="12"/>
          </p:nvPr>
        </p:nvSpPr>
        <p:spPr/>
        <p:txBody>
          <a:bodyPr/>
          <a:lstStyle/>
          <a:p>
            <a:fld id="{D9F085D5-EC86-4F6A-B501-C1359CB39116}" type="slidenum">
              <a:rPr lang="en-GB" smtClean="0"/>
              <a:t>34</a:t>
            </a:fld>
            <a:endParaRPr lang="en-GB"/>
          </a:p>
        </p:txBody>
      </p:sp>
    </p:spTree>
    <p:extLst>
      <p:ext uri="{BB962C8B-B14F-4D97-AF65-F5344CB8AC3E}">
        <p14:creationId xmlns:p14="http://schemas.microsoft.com/office/powerpoint/2010/main" val="9883525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2A0FA-DBA2-DFDF-7A5E-847658780E9D}"/>
              </a:ext>
            </a:extLst>
          </p:cNvPr>
          <p:cNvSpPr>
            <a:spLocks noGrp="1"/>
          </p:cNvSpPr>
          <p:nvPr>
            <p:ph type="title"/>
          </p:nvPr>
        </p:nvSpPr>
        <p:spPr/>
        <p:txBody>
          <a:bodyPr/>
          <a:lstStyle/>
          <a:p>
            <a:r>
              <a:rPr lang="en-US" dirty="0">
                <a:solidFill>
                  <a:schemeClr val="bg1"/>
                </a:solidFill>
              </a:rPr>
              <a:t>Fou</a:t>
            </a:r>
            <a:r>
              <a:rPr lang="en-US" dirty="0">
                <a:solidFill>
                  <a:schemeClr val="accent5">
                    <a:lumMod val="50000"/>
                  </a:schemeClr>
                </a:solidFill>
              </a:rPr>
              <a:t>r</a:t>
            </a:r>
            <a:r>
              <a:rPr lang="en-US" dirty="0"/>
              <a:t> Increases in 4 Meetings</a:t>
            </a:r>
          </a:p>
        </p:txBody>
      </p:sp>
      <p:sp>
        <p:nvSpPr>
          <p:cNvPr id="4" name="Slide Number Placeholder 3">
            <a:extLst>
              <a:ext uri="{FF2B5EF4-FFF2-40B4-BE49-F238E27FC236}">
                <a16:creationId xmlns:a16="http://schemas.microsoft.com/office/drawing/2014/main" id="{0996CADC-7047-98D2-3F0F-1118EC6E27BA}"/>
              </a:ext>
            </a:extLst>
          </p:cNvPr>
          <p:cNvSpPr>
            <a:spLocks noGrp="1"/>
          </p:cNvSpPr>
          <p:nvPr>
            <p:ph type="sldNum" sz="quarter" idx="12"/>
          </p:nvPr>
        </p:nvSpPr>
        <p:spPr/>
        <p:txBody>
          <a:bodyPr/>
          <a:lstStyle/>
          <a:p>
            <a:fld id="{D9F085D5-EC86-4F6A-B501-C1359CB39116}" type="slidenum">
              <a:rPr lang="en-GB" smtClean="0"/>
              <a:t>35</a:t>
            </a:fld>
            <a:endParaRPr lang="en-GB"/>
          </a:p>
        </p:txBody>
      </p:sp>
      <p:pic>
        <p:nvPicPr>
          <p:cNvPr id="6" name="FRED Graph Chart" descr="FRED Graph">
            <a:extLst>
              <a:ext uri="{FF2B5EF4-FFF2-40B4-BE49-F238E27FC236}">
                <a16:creationId xmlns:a16="http://schemas.microsoft.com/office/drawing/2014/main" id="{615E18F6-E9E4-6B7C-290C-0B4348337D3F}"/>
              </a:ext>
            </a:extLst>
          </p:cNvPr>
          <p:cNvPicPr>
            <a:picLocks noGrp="1" noChangeAspect="1"/>
          </p:cNvPicPr>
          <p:nvPr>
            <p:ph idx="1"/>
          </p:nvPr>
        </p:nvPicPr>
        <p:blipFill>
          <a:blip r:embed="rId3"/>
          <a:stretch>
            <a:fillRect/>
          </a:stretch>
        </p:blipFill>
        <p:spPr>
          <a:xfrm>
            <a:off x="704258" y="1570038"/>
            <a:ext cx="9513167" cy="4351337"/>
          </a:xfrm>
          <a:prstGeom prst="rect">
            <a:avLst/>
          </a:prstGeom>
        </p:spPr>
      </p:pic>
    </p:spTree>
    <p:extLst>
      <p:ext uri="{BB962C8B-B14F-4D97-AF65-F5344CB8AC3E}">
        <p14:creationId xmlns:p14="http://schemas.microsoft.com/office/powerpoint/2010/main" val="33889234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1E5C5-59FC-BCA2-8FF1-602074A1B388}"/>
              </a:ext>
            </a:extLst>
          </p:cNvPr>
          <p:cNvSpPr>
            <a:spLocks noGrp="1"/>
          </p:cNvSpPr>
          <p:nvPr>
            <p:ph type="title"/>
          </p:nvPr>
        </p:nvSpPr>
        <p:spPr/>
        <p:txBody>
          <a:bodyPr/>
          <a:lstStyle/>
          <a:p>
            <a:r>
              <a:rPr lang="en-US" dirty="0">
                <a:solidFill>
                  <a:schemeClr val="bg1"/>
                </a:solidFill>
              </a:rPr>
              <a:t>Int</a:t>
            </a:r>
            <a:r>
              <a:rPr lang="en-US" dirty="0"/>
              <a:t>erest Rates are Headed Higher</a:t>
            </a:r>
          </a:p>
        </p:txBody>
      </p:sp>
      <p:sp>
        <p:nvSpPr>
          <p:cNvPr id="4" name="Slide Number Placeholder 3">
            <a:extLst>
              <a:ext uri="{FF2B5EF4-FFF2-40B4-BE49-F238E27FC236}">
                <a16:creationId xmlns:a16="http://schemas.microsoft.com/office/drawing/2014/main" id="{6B40945B-2EBB-5769-14DA-6EB0A5A41505}"/>
              </a:ext>
            </a:extLst>
          </p:cNvPr>
          <p:cNvSpPr>
            <a:spLocks noGrp="1"/>
          </p:cNvSpPr>
          <p:nvPr>
            <p:ph type="sldNum" sz="quarter" idx="12"/>
          </p:nvPr>
        </p:nvSpPr>
        <p:spPr/>
        <p:txBody>
          <a:bodyPr/>
          <a:lstStyle/>
          <a:p>
            <a:fld id="{D9F085D5-EC86-4F6A-B501-C1359CB39116}" type="slidenum">
              <a:rPr lang="en-GB" smtClean="0"/>
              <a:t>36</a:t>
            </a:fld>
            <a:endParaRPr lang="en-GB"/>
          </a:p>
        </p:txBody>
      </p:sp>
      <p:pic>
        <p:nvPicPr>
          <p:cNvPr id="8" name="Content Placeholder 7">
            <a:extLst>
              <a:ext uri="{FF2B5EF4-FFF2-40B4-BE49-F238E27FC236}">
                <a16:creationId xmlns:a16="http://schemas.microsoft.com/office/drawing/2014/main" id="{DF9D227D-A6A9-89B9-B492-4EAC4E506D91}"/>
              </a:ext>
            </a:extLst>
          </p:cNvPr>
          <p:cNvPicPr>
            <a:picLocks noGrp="1" noChangeAspect="1"/>
          </p:cNvPicPr>
          <p:nvPr>
            <p:ph idx="1"/>
          </p:nvPr>
        </p:nvPicPr>
        <p:blipFill>
          <a:blip r:embed="rId2"/>
          <a:stretch>
            <a:fillRect/>
          </a:stretch>
        </p:blipFill>
        <p:spPr>
          <a:xfrm>
            <a:off x="838200" y="1510748"/>
            <a:ext cx="10515600" cy="4526563"/>
          </a:xfrm>
        </p:spPr>
      </p:pic>
    </p:spTree>
    <p:extLst>
      <p:ext uri="{BB962C8B-B14F-4D97-AF65-F5344CB8AC3E}">
        <p14:creationId xmlns:p14="http://schemas.microsoft.com/office/powerpoint/2010/main" val="17532327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C6179-38BB-4B93-877F-D3E29D879ADF}"/>
              </a:ext>
            </a:extLst>
          </p:cNvPr>
          <p:cNvSpPr>
            <a:spLocks noGrp="1"/>
          </p:cNvSpPr>
          <p:nvPr>
            <p:ph type="title"/>
          </p:nvPr>
        </p:nvSpPr>
        <p:spPr/>
        <p:txBody>
          <a:bodyPr/>
          <a:lstStyle/>
          <a:p>
            <a:r>
              <a:rPr lang="en-US" dirty="0">
                <a:solidFill>
                  <a:schemeClr val="bg1"/>
                </a:solidFill>
              </a:rPr>
              <a:t>My</a:t>
            </a:r>
            <a:r>
              <a:rPr lang="en-US" dirty="0"/>
              <a:t> Diagnosis for the Uptick in Inflation </a:t>
            </a:r>
          </a:p>
        </p:txBody>
      </p:sp>
      <p:sp>
        <p:nvSpPr>
          <p:cNvPr id="3" name="Content Placeholder 2">
            <a:extLst>
              <a:ext uri="{FF2B5EF4-FFF2-40B4-BE49-F238E27FC236}">
                <a16:creationId xmlns:a16="http://schemas.microsoft.com/office/drawing/2014/main" id="{244D4062-94C1-42C1-B9BD-4179D241A8FA}"/>
              </a:ext>
            </a:extLst>
          </p:cNvPr>
          <p:cNvSpPr>
            <a:spLocks noGrp="1"/>
          </p:cNvSpPr>
          <p:nvPr>
            <p:ph idx="1"/>
          </p:nvPr>
        </p:nvSpPr>
        <p:spPr/>
        <p:txBody>
          <a:bodyPr/>
          <a:lstStyle/>
          <a:p>
            <a:r>
              <a:rPr lang="en-US" dirty="0"/>
              <a:t>Yes, there were supply chain issues that affected some areas in particular (e.g., computer chips).</a:t>
            </a:r>
          </a:p>
          <a:p>
            <a:r>
              <a:rPr lang="en-US" dirty="0"/>
              <a:t>But there was and is (?) too much total spending.</a:t>
            </a:r>
          </a:p>
          <a:p>
            <a:r>
              <a:rPr lang="en-US" dirty="0"/>
              <a:t>Fiscal stimulus led households to increase saving over 2021 by more than $2 trillion.</a:t>
            </a:r>
          </a:p>
        </p:txBody>
      </p:sp>
      <p:sp>
        <p:nvSpPr>
          <p:cNvPr id="4" name="Slide Number Placeholder 3">
            <a:extLst>
              <a:ext uri="{FF2B5EF4-FFF2-40B4-BE49-F238E27FC236}">
                <a16:creationId xmlns:a16="http://schemas.microsoft.com/office/drawing/2014/main" id="{75FE8195-C736-4289-BF84-7C9434E63D34}"/>
              </a:ext>
            </a:extLst>
          </p:cNvPr>
          <p:cNvSpPr>
            <a:spLocks noGrp="1"/>
          </p:cNvSpPr>
          <p:nvPr>
            <p:ph type="sldNum" sz="quarter" idx="12"/>
          </p:nvPr>
        </p:nvSpPr>
        <p:spPr/>
        <p:txBody>
          <a:bodyPr/>
          <a:lstStyle/>
          <a:p>
            <a:fld id="{D9F085D5-EC86-4F6A-B501-C1359CB39116}" type="slidenum">
              <a:rPr lang="en-GB" smtClean="0"/>
              <a:t>37</a:t>
            </a:fld>
            <a:endParaRPr lang="en-GB"/>
          </a:p>
        </p:txBody>
      </p:sp>
    </p:spTree>
    <p:extLst>
      <p:ext uri="{BB962C8B-B14F-4D97-AF65-F5344CB8AC3E}">
        <p14:creationId xmlns:p14="http://schemas.microsoft.com/office/powerpoint/2010/main" val="85443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49F64-0F89-2389-2598-FA05348B63D5}"/>
              </a:ext>
            </a:extLst>
          </p:cNvPr>
          <p:cNvSpPr>
            <a:spLocks noGrp="1"/>
          </p:cNvSpPr>
          <p:nvPr>
            <p:ph type="title"/>
          </p:nvPr>
        </p:nvSpPr>
        <p:spPr>
          <a:xfrm>
            <a:off x="900675" y="0"/>
            <a:ext cx="10515600" cy="1325563"/>
          </a:xfrm>
        </p:spPr>
        <p:txBody>
          <a:bodyPr/>
          <a:lstStyle/>
          <a:p>
            <a:r>
              <a:rPr lang="en-US" dirty="0">
                <a:solidFill>
                  <a:schemeClr val="bg1"/>
                </a:solidFill>
              </a:rPr>
              <a:t>Co</a:t>
            </a:r>
            <a:r>
              <a:rPr lang="en-US" dirty="0">
                <a:solidFill>
                  <a:schemeClr val="accent5">
                    <a:lumMod val="50000"/>
                  </a:schemeClr>
                </a:solidFill>
              </a:rPr>
              <a:t>nsumers Are Spending Some of It!</a:t>
            </a:r>
          </a:p>
        </p:txBody>
      </p:sp>
      <p:sp>
        <p:nvSpPr>
          <p:cNvPr id="4" name="Slide Number Placeholder 3">
            <a:extLst>
              <a:ext uri="{FF2B5EF4-FFF2-40B4-BE49-F238E27FC236}">
                <a16:creationId xmlns:a16="http://schemas.microsoft.com/office/drawing/2014/main" id="{B818B0EB-8C2F-3A2F-560E-98DCA68B7D2F}"/>
              </a:ext>
            </a:extLst>
          </p:cNvPr>
          <p:cNvSpPr>
            <a:spLocks noGrp="1"/>
          </p:cNvSpPr>
          <p:nvPr>
            <p:ph type="sldNum" sz="quarter" idx="12"/>
          </p:nvPr>
        </p:nvSpPr>
        <p:spPr/>
        <p:txBody>
          <a:bodyPr/>
          <a:lstStyle/>
          <a:p>
            <a:fld id="{D9F085D5-EC86-4F6A-B501-C1359CB39116}" type="slidenum">
              <a:rPr lang="en-GB" smtClean="0"/>
              <a:t>38</a:t>
            </a:fld>
            <a:endParaRPr lang="en-GB"/>
          </a:p>
        </p:txBody>
      </p:sp>
      <p:pic>
        <p:nvPicPr>
          <p:cNvPr id="6" name="Picture 5">
            <a:extLst>
              <a:ext uri="{FF2B5EF4-FFF2-40B4-BE49-F238E27FC236}">
                <a16:creationId xmlns:a16="http://schemas.microsoft.com/office/drawing/2014/main" id="{43C2CE8A-C705-F242-B22B-78403BB7C91B}"/>
              </a:ext>
            </a:extLst>
          </p:cNvPr>
          <p:cNvPicPr>
            <a:picLocks noChangeAspect="1"/>
          </p:cNvPicPr>
          <p:nvPr/>
        </p:nvPicPr>
        <p:blipFill>
          <a:blip r:embed="rId3"/>
          <a:stretch>
            <a:fillRect/>
          </a:stretch>
        </p:blipFill>
        <p:spPr>
          <a:xfrm>
            <a:off x="1190565" y="1573222"/>
            <a:ext cx="10344505" cy="4464622"/>
          </a:xfrm>
          <a:prstGeom prst="rect">
            <a:avLst/>
          </a:prstGeom>
        </p:spPr>
      </p:pic>
      <p:sp>
        <p:nvSpPr>
          <p:cNvPr id="7" name="TextBox 6">
            <a:extLst>
              <a:ext uri="{FF2B5EF4-FFF2-40B4-BE49-F238E27FC236}">
                <a16:creationId xmlns:a16="http://schemas.microsoft.com/office/drawing/2014/main" id="{1DEE101C-080F-1334-6662-76B3E941B1F8}"/>
              </a:ext>
            </a:extLst>
          </p:cNvPr>
          <p:cNvSpPr txBox="1"/>
          <p:nvPr/>
        </p:nvSpPr>
        <p:spPr>
          <a:xfrm>
            <a:off x="2516019" y="1573222"/>
            <a:ext cx="5673823" cy="523220"/>
          </a:xfrm>
          <a:prstGeom prst="rect">
            <a:avLst/>
          </a:prstGeom>
          <a:solidFill>
            <a:schemeClr val="accent5">
              <a:lumMod val="20000"/>
              <a:lumOff val="80000"/>
            </a:schemeClr>
          </a:solidFill>
        </p:spPr>
        <p:txBody>
          <a:bodyPr wrap="square" rtlCol="0">
            <a:spAutoFit/>
          </a:bodyPr>
          <a:lstStyle/>
          <a:p>
            <a:r>
              <a:rPr lang="en-US" sz="2800" dirty="0">
                <a:solidFill>
                  <a:schemeClr val="accent5">
                    <a:lumMod val="50000"/>
                  </a:schemeClr>
                </a:solidFill>
              </a:rPr>
              <a:t>Fraction of After-Tax Income Spent</a:t>
            </a:r>
          </a:p>
        </p:txBody>
      </p:sp>
    </p:spTree>
    <p:extLst>
      <p:ext uri="{BB962C8B-B14F-4D97-AF65-F5344CB8AC3E}">
        <p14:creationId xmlns:p14="http://schemas.microsoft.com/office/powerpoint/2010/main" val="31951519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82A4E-EDE1-43EF-C964-DE2C46FC99BE}"/>
              </a:ext>
            </a:extLst>
          </p:cNvPr>
          <p:cNvSpPr>
            <a:spLocks noGrp="1"/>
          </p:cNvSpPr>
          <p:nvPr>
            <p:ph type="title"/>
          </p:nvPr>
        </p:nvSpPr>
        <p:spPr/>
        <p:txBody>
          <a:bodyPr/>
          <a:lstStyle/>
          <a:p>
            <a:r>
              <a:rPr lang="en-US" dirty="0">
                <a:solidFill>
                  <a:schemeClr val="bg1"/>
                </a:solidFill>
              </a:rPr>
              <a:t>Wh</a:t>
            </a:r>
            <a:r>
              <a:rPr lang="en-US" dirty="0"/>
              <a:t>ere we Stand</a:t>
            </a:r>
          </a:p>
        </p:txBody>
      </p:sp>
      <p:sp>
        <p:nvSpPr>
          <p:cNvPr id="3" name="Content Placeholder 2">
            <a:extLst>
              <a:ext uri="{FF2B5EF4-FFF2-40B4-BE49-F238E27FC236}">
                <a16:creationId xmlns:a16="http://schemas.microsoft.com/office/drawing/2014/main" id="{E459E3D1-8DC9-BC7F-997C-FC0A9A85283F}"/>
              </a:ext>
            </a:extLst>
          </p:cNvPr>
          <p:cNvSpPr>
            <a:spLocks noGrp="1"/>
          </p:cNvSpPr>
          <p:nvPr>
            <p:ph idx="1"/>
          </p:nvPr>
        </p:nvSpPr>
        <p:spPr/>
        <p:txBody>
          <a:bodyPr/>
          <a:lstStyle/>
          <a:p>
            <a:r>
              <a:rPr lang="en-US" dirty="0"/>
              <a:t>The ARP was probably too big, but the Fed was aware of this.</a:t>
            </a:r>
          </a:p>
          <a:p>
            <a:r>
              <a:rPr lang="en-US" dirty="0"/>
              <a:t>The growth in real GDP is slowing but there is still a great deal of momentum.</a:t>
            </a:r>
          </a:p>
          <a:p>
            <a:r>
              <a:rPr lang="en-US" dirty="0"/>
              <a:t>The Fed’s Choice</a:t>
            </a:r>
          </a:p>
          <a:p>
            <a:pPr marL="914400" lvl="1" indent="-457200">
              <a:buFont typeface="+mj-lt"/>
              <a:buAutoNum type="arabicPeriod"/>
            </a:pPr>
            <a:r>
              <a:rPr lang="en-US" dirty="0"/>
              <a:t>Slam on the brakes by raising interest rates by 75 (100?) basis points at their meeting. (The following meeting is a week before the election)</a:t>
            </a:r>
          </a:p>
          <a:p>
            <a:pPr marL="914400" lvl="1" indent="-457200">
              <a:buFont typeface="+mj-lt"/>
              <a:buAutoNum type="arabicPeriod"/>
            </a:pPr>
            <a:r>
              <a:rPr lang="en-US" dirty="0"/>
              <a:t>Go for a smaller increase to show resolve, but try to avoid a recession.</a:t>
            </a:r>
          </a:p>
          <a:p>
            <a:pPr marL="0" indent="0">
              <a:buNone/>
            </a:pPr>
            <a:r>
              <a:rPr lang="en-US" dirty="0"/>
              <a:t>Poll3.</a:t>
            </a:r>
          </a:p>
        </p:txBody>
      </p:sp>
      <p:sp>
        <p:nvSpPr>
          <p:cNvPr id="4" name="Slide Number Placeholder 3">
            <a:extLst>
              <a:ext uri="{FF2B5EF4-FFF2-40B4-BE49-F238E27FC236}">
                <a16:creationId xmlns:a16="http://schemas.microsoft.com/office/drawing/2014/main" id="{4D959B4B-3327-47B6-6735-060997A46C86}"/>
              </a:ext>
            </a:extLst>
          </p:cNvPr>
          <p:cNvSpPr>
            <a:spLocks noGrp="1"/>
          </p:cNvSpPr>
          <p:nvPr>
            <p:ph type="sldNum" sz="quarter" idx="12"/>
          </p:nvPr>
        </p:nvSpPr>
        <p:spPr/>
        <p:txBody>
          <a:bodyPr/>
          <a:lstStyle/>
          <a:p>
            <a:fld id="{D9F085D5-EC86-4F6A-B501-C1359CB39116}" type="slidenum">
              <a:rPr lang="en-GB" smtClean="0"/>
              <a:t>39</a:t>
            </a:fld>
            <a:endParaRPr lang="en-GB"/>
          </a:p>
        </p:txBody>
      </p:sp>
    </p:spTree>
    <p:extLst>
      <p:ext uri="{BB962C8B-B14F-4D97-AF65-F5344CB8AC3E}">
        <p14:creationId xmlns:p14="http://schemas.microsoft.com/office/powerpoint/2010/main" val="3809510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B23E-7084-7944-A45B-C6D0E0A6BF2E}"/>
              </a:ext>
            </a:extLst>
          </p:cNvPr>
          <p:cNvSpPr>
            <a:spLocks noGrp="1"/>
          </p:cNvSpPr>
          <p:nvPr>
            <p:ph type="title"/>
          </p:nvPr>
        </p:nvSpPr>
        <p:spPr/>
        <p:txBody>
          <a:bodyPr/>
          <a:lstStyle/>
          <a:p>
            <a:r>
              <a:rPr lang="en-US" dirty="0">
                <a:solidFill>
                  <a:schemeClr val="bg1"/>
                </a:solidFill>
              </a:rPr>
              <a:t>Wh</a:t>
            </a:r>
            <a:r>
              <a:rPr lang="en-US" dirty="0"/>
              <a:t>ere Are We?</a:t>
            </a:r>
          </a:p>
        </p:txBody>
      </p:sp>
      <p:pic>
        <p:nvPicPr>
          <p:cNvPr id="6" name="Content Placeholder 5">
            <a:extLst>
              <a:ext uri="{FF2B5EF4-FFF2-40B4-BE49-F238E27FC236}">
                <a16:creationId xmlns:a16="http://schemas.microsoft.com/office/drawing/2014/main" id="{C4594F58-9AA6-F24A-964E-3AC22CA41A9A}"/>
              </a:ext>
            </a:extLst>
          </p:cNvPr>
          <p:cNvPicPr>
            <a:picLocks noGrp="1" noChangeAspect="1"/>
          </p:cNvPicPr>
          <p:nvPr>
            <p:ph idx="1"/>
          </p:nvPr>
        </p:nvPicPr>
        <p:blipFill>
          <a:blip r:embed="rId2" r:link="rId3"/>
          <a:srcRect/>
          <a:stretch>
            <a:fillRect/>
          </a:stretch>
        </p:blipFill>
        <p:spPr>
          <a:xfrm>
            <a:off x="1744845" y="1047352"/>
            <a:ext cx="7728643" cy="4786033"/>
          </a:xfrm>
        </p:spPr>
      </p:pic>
      <p:sp>
        <p:nvSpPr>
          <p:cNvPr id="4" name="Slide Number Placeholder 3">
            <a:extLst>
              <a:ext uri="{FF2B5EF4-FFF2-40B4-BE49-F238E27FC236}">
                <a16:creationId xmlns:a16="http://schemas.microsoft.com/office/drawing/2014/main" id="{B35876C4-A3D6-7242-9D80-C8D64A70ECD1}"/>
              </a:ext>
            </a:extLst>
          </p:cNvPr>
          <p:cNvSpPr>
            <a:spLocks noGrp="1"/>
          </p:cNvSpPr>
          <p:nvPr>
            <p:ph type="sldNum" sz="quarter" idx="12"/>
          </p:nvPr>
        </p:nvSpPr>
        <p:spPr/>
        <p:txBody>
          <a:bodyPr/>
          <a:lstStyle/>
          <a:p>
            <a:fld id="{D9F085D5-EC86-4F6A-B501-C1359CB39116}" type="slidenum">
              <a:rPr lang="en-GB" smtClean="0"/>
              <a:t>4</a:t>
            </a:fld>
            <a:endParaRPr lang="en-GB"/>
          </a:p>
        </p:txBody>
      </p:sp>
      <p:pic>
        <p:nvPicPr>
          <p:cNvPr id="8" name="Picture 7">
            <a:extLst>
              <a:ext uri="{FF2B5EF4-FFF2-40B4-BE49-F238E27FC236}">
                <a16:creationId xmlns:a16="http://schemas.microsoft.com/office/drawing/2014/main" id="{657DAB63-0268-1544-985C-0D4232ED6F4E}"/>
              </a:ext>
            </a:extLst>
          </p:cNvPr>
          <p:cNvPicPr>
            <a:picLocks noChangeAspect="1"/>
          </p:cNvPicPr>
          <p:nvPr/>
        </p:nvPicPr>
        <p:blipFill>
          <a:blip r:embed="rId4" r:link="rId5"/>
          <a:srcRect/>
          <a:stretch>
            <a:fillRect/>
          </a:stretch>
        </p:blipFill>
        <p:spPr>
          <a:xfrm>
            <a:off x="8806449" y="3937439"/>
            <a:ext cx="2241495" cy="1498600"/>
          </a:xfrm>
          <a:prstGeom prst="rect">
            <a:avLst/>
          </a:prstGeom>
        </p:spPr>
      </p:pic>
    </p:spTree>
    <p:extLst>
      <p:ext uri="{BB962C8B-B14F-4D97-AF65-F5344CB8AC3E}">
        <p14:creationId xmlns:p14="http://schemas.microsoft.com/office/powerpoint/2010/main" val="9461976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34473-5F46-2664-3887-CF1430417B1D}"/>
              </a:ext>
            </a:extLst>
          </p:cNvPr>
          <p:cNvSpPr>
            <a:spLocks noGrp="1"/>
          </p:cNvSpPr>
          <p:nvPr>
            <p:ph type="title"/>
          </p:nvPr>
        </p:nvSpPr>
        <p:spPr/>
        <p:txBody>
          <a:bodyPr/>
          <a:lstStyle/>
          <a:p>
            <a:r>
              <a:rPr lang="en-US" dirty="0">
                <a:solidFill>
                  <a:schemeClr val="bg1"/>
                </a:solidFill>
              </a:rPr>
              <a:t>So, </a:t>
            </a:r>
            <a:r>
              <a:rPr lang="en-US" dirty="0"/>
              <a:t>What Lies Ahead?</a:t>
            </a:r>
          </a:p>
        </p:txBody>
      </p:sp>
      <p:sp>
        <p:nvSpPr>
          <p:cNvPr id="3" name="Content Placeholder 2">
            <a:extLst>
              <a:ext uri="{FF2B5EF4-FFF2-40B4-BE49-F238E27FC236}">
                <a16:creationId xmlns:a16="http://schemas.microsoft.com/office/drawing/2014/main" id="{0DEA9020-CAF4-03A6-8FFA-1B12F22011A3}"/>
              </a:ext>
            </a:extLst>
          </p:cNvPr>
          <p:cNvSpPr>
            <a:spLocks noGrp="1"/>
          </p:cNvSpPr>
          <p:nvPr>
            <p:ph idx="1"/>
          </p:nvPr>
        </p:nvSpPr>
        <p:spPr/>
        <p:txBody>
          <a:bodyPr>
            <a:normAutofit lnSpcReduction="10000"/>
          </a:bodyPr>
          <a:lstStyle/>
          <a:p>
            <a:pPr marL="0" indent="0">
              <a:buNone/>
            </a:pPr>
            <a:r>
              <a:rPr lang="en-US" dirty="0"/>
              <a:t>Darned if I know!</a:t>
            </a:r>
          </a:p>
          <a:p>
            <a:pPr marL="514350" indent="-514350">
              <a:buFont typeface="+mj-lt"/>
              <a:buAutoNum type="arabicPeriod"/>
            </a:pPr>
            <a:r>
              <a:rPr lang="en-US" dirty="0"/>
              <a:t>What will happen to the War in Ukraine; gas prices, food prices the EU economies?</a:t>
            </a:r>
          </a:p>
          <a:p>
            <a:pPr marL="514350" indent="-514350">
              <a:buFont typeface="+mj-lt"/>
              <a:buAutoNum type="arabicPeriod"/>
            </a:pPr>
            <a:r>
              <a:rPr lang="en-US" dirty="0"/>
              <a:t>Michigan Survey of Consumer Sentiment and Expectations of Inflation released next week?</a:t>
            </a:r>
          </a:p>
          <a:p>
            <a:r>
              <a:rPr lang="en-US" dirty="0"/>
              <a:t>The Goal:  a “Soft Landing”?</a:t>
            </a:r>
          </a:p>
          <a:p>
            <a:r>
              <a:rPr lang="en-US" dirty="0"/>
              <a:t>Working in the Fed’s favor</a:t>
            </a:r>
          </a:p>
          <a:p>
            <a:pPr marL="914400" lvl="1" indent="-457200">
              <a:buFont typeface="+mj-lt"/>
              <a:buAutoNum type="arabicPeriod"/>
            </a:pPr>
            <a:r>
              <a:rPr lang="en-US" dirty="0"/>
              <a:t>Supply pressure easing.</a:t>
            </a:r>
          </a:p>
          <a:p>
            <a:pPr marL="914400" lvl="1" indent="-457200">
              <a:buFont typeface="+mj-lt"/>
              <a:buAutoNum type="arabicPeriod"/>
            </a:pPr>
            <a:r>
              <a:rPr lang="en-US" dirty="0"/>
              <a:t>Gasoline Prices Falling.</a:t>
            </a:r>
          </a:p>
          <a:p>
            <a:pPr marL="914400" lvl="1" indent="-457200">
              <a:buFont typeface="+mj-lt"/>
              <a:buAutoNum type="arabicPeriod"/>
            </a:pPr>
            <a:r>
              <a:rPr lang="en-US" dirty="0"/>
              <a:t>Financial Market Expectations of Inflation are pretty stable.</a:t>
            </a:r>
          </a:p>
          <a:p>
            <a:endParaRPr lang="en-US" dirty="0"/>
          </a:p>
        </p:txBody>
      </p:sp>
      <p:sp>
        <p:nvSpPr>
          <p:cNvPr id="4" name="Slide Number Placeholder 3">
            <a:extLst>
              <a:ext uri="{FF2B5EF4-FFF2-40B4-BE49-F238E27FC236}">
                <a16:creationId xmlns:a16="http://schemas.microsoft.com/office/drawing/2014/main" id="{F565FF05-E8C3-F073-DFDA-23FDD1980DE0}"/>
              </a:ext>
            </a:extLst>
          </p:cNvPr>
          <p:cNvSpPr>
            <a:spLocks noGrp="1"/>
          </p:cNvSpPr>
          <p:nvPr>
            <p:ph type="sldNum" sz="quarter" idx="12"/>
          </p:nvPr>
        </p:nvSpPr>
        <p:spPr/>
        <p:txBody>
          <a:bodyPr/>
          <a:lstStyle/>
          <a:p>
            <a:fld id="{D9F085D5-EC86-4F6A-B501-C1359CB39116}" type="slidenum">
              <a:rPr lang="en-GB" smtClean="0"/>
              <a:t>40</a:t>
            </a:fld>
            <a:endParaRPr lang="en-GB"/>
          </a:p>
        </p:txBody>
      </p:sp>
    </p:spTree>
    <p:extLst>
      <p:ext uri="{BB962C8B-B14F-4D97-AF65-F5344CB8AC3E}">
        <p14:creationId xmlns:p14="http://schemas.microsoft.com/office/powerpoint/2010/main" val="308331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76446-0322-C04C-E6F3-CBAA7B971647}"/>
              </a:ext>
            </a:extLst>
          </p:cNvPr>
          <p:cNvSpPr>
            <a:spLocks noGrp="1"/>
          </p:cNvSpPr>
          <p:nvPr>
            <p:ph type="title"/>
          </p:nvPr>
        </p:nvSpPr>
        <p:spPr/>
        <p:txBody>
          <a:bodyPr/>
          <a:lstStyle/>
          <a:p>
            <a:r>
              <a:rPr lang="en-US" dirty="0">
                <a:solidFill>
                  <a:schemeClr val="bg1"/>
                </a:solidFill>
              </a:rPr>
              <a:t>Glo</a:t>
            </a:r>
            <a:r>
              <a:rPr lang="en-US" dirty="0"/>
              <a:t>bal Supply Chain Pressures</a:t>
            </a:r>
          </a:p>
        </p:txBody>
      </p:sp>
      <p:sp>
        <p:nvSpPr>
          <p:cNvPr id="4" name="Slide Number Placeholder 3">
            <a:extLst>
              <a:ext uri="{FF2B5EF4-FFF2-40B4-BE49-F238E27FC236}">
                <a16:creationId xmlns:a16="http://schemas.microsoft.com/office/drawing/2014/main" id="{05D4A369-807E-CEF8-1C2E-903B8AE5DF8D}"/>
              </a:ext>
            </a:extLst>
          </p:cNvPr>
          <p:cNvSpPr>
            <a:spLocks noGrp="1"/>
          </p:cNvSpPr>
          <p:nvPr>
            <p:ph type="sldNum" sz="quarter" idx="12"/>
          </p:nvPr>
        </p:nvSpPr>
        <p:spPr/>
        <p:txBody>
          <a:bodyPr/>
          <a:lstStyle/>
          <a:p>
            <a:fld id="{D9F085D5-EC86-4F6A-B501-C1359CB39116}" type="slidenum">
              <a:rPr lang="en-GB" smtClean="0"/>
              <a:t>41</a:t>
            </a:fld>
            <a:endParaRPr lang="en-GB"/>
          </a:p>
        </p:txBody>
      </p:sp>
      <p:pic>
        <p:nvPicPr>
          <p:cNvPr id="8" name="Content Placeholder 7">
            <a:extLst>
              <a:ext uri="{FF2B5EF4-FFF2-40B4-BE49-F238E27FC236}">
                <a16:creationId xmlns:a16="http://schemas.microsoft.com/office/drawing/2014/main" id="{D2D56ECE-B88C-ACE7-7C3B-8EB851BD7411}"/>
              </a:ext>
            </a:extLst>
          </p:cNvPr>
          <p:cNvPicPr>
            <a:picLocks noGrp="1" noChangeAspect="1"/>
          </p:cNvPicPr>
          <p:nvPr>
            <p:ph idx="1"/>
          </p:nvPr>
        </p:nvPicPr>
        <p:blipFill>
          <a:blip r:embed="rId2"/>
          <a:stretch>
            <a:fillRect/>
          </a:stretch>
        </p:blipFill>
        <p:spPr>
          <a:xfrm>
            <a:off x="1088688" y="1665900"/>
            <a:ext cx="9764100" cy="4572000"/>
          </a:xfrm>
        </p:spPr>
      </p:pic>
    </p:spTree>
    <p:extLst>
      <p:ext uri="{BB962C8B-B14F-4D97-AF65-F5344CB8AC3E}">
        <p14:creationId xmlns:p14="http://schemas.microsoft.com/office/powerpoint/2010/main" val="20659467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04105-5EE6-11CB-64AD-9E64CEBFBC6F}"/>
              </a:ext>
            </a:extLst>
          </p:cNvPr>
          <p:cNvSpPr>
            <a:spLocks noGrp="1"/>
          </p:cNvSpPr>
          <p:nvPr>
            <p:ph type="title"/>
          </p:nvPr>
        </p:nvSpPr>
        <p:spPr/>
        <p:txBody>
          <a:bodyPr/>
          <a:lstStyle/>
          <a:p>
            <a:r>
              <a:rPr lang="en-US" dirty="0">
                <a:solidFill>
                  <a:schemeClr val="bg1"/>
                </a:solidFill>
              </a:rPr>
              <a:t>Gas</a:t>
            </a:r>
            <a:r>
              <a:rPr lang="en-US" dirty="0"/>
              <a:t> Prices</a:t>
            </a:r>
          </a:p>
        </p:txBody>
      </p:sp>
      <p:sp>
        <p:nvSpPr>
          <p:cNvPr id="4" name="Slide Number Placeholder 3">
            <a:extLst>
              <a:ext uri="{FF2B5EF4-FFF2-40B4-BE49-F238E27FC236}">
                <a16:creationId xmlns:a16="http://schemas.microsoft.com/office/drawing/2014/main" id="{A7F57110-BC52-54A4-99CD-9F71E9DE931D}"/>
              </a:ext>
            </a:extLst>
          </p:cNvPr>
          <p:cNvSpPr>
            <a:spLocks noGrp="1"/>
          </p:cNvSpPr>
          <p:nvPr>
            <p:ph type="sldNum" sz="quarter" idx="12"/>
          </p:nvPr>
        </p:nvSpPr>
        <p:spPr/>
        <p:txBody>
          <a:bodyPr/>
          <a:lstStyle/>
          <a:p>
            <a:fld id="{D9F085D5-EC86-4F6A-B501-C1359CB39116}" type="slidenum">
              <a:rPr lang="en-GB" smtClean="0"/>
              <a:t>42</a:t>
            </a:fld>
            <a:endParaRPr lang="en-GB"/>
          </a:p>
        </p:txBody>
      </p:sp>
      <p:pic>
        <p:nvPicPr>
          <p:cNvPr id="8" name="Content Placeholder 7">
            <a:extLst>
              <a:ext uri="{FF2B5EF4-FFF2-40B4-BE49-F238E27FC236}">
                <a16:creationId xmlns:a16="http://schemas.microsoft.com/office/drawing/2014/main" id="{3532940E-9DE5-8C70-D94E-1419184FEE13}"/>
              </a:ext>
            </a:extLst>
          </p:cNvPr>
          <p:cNvPicPr>
            <a:picLocks noGrp="1" noChangeAspect="1"/>
          </p:cNvPicPr>
          <p:nvPr>
            <p:ph idx="1"/>
          </p:nvPr>
        </p:nvPicPr>
        <p:blipFill>
          <a:blip r:embed="rId2"/>
          <a:stretch>
            <a:fillRect/>
          </a:stretch>
        </p:blipFill>
        <p:spPr>
          <a:xfrm>
            <a:off x="1175657" y="1570038"/>
            <a:ext cx="9535885" cy="4351337"/>
          </a:xfrm>
        </p:spPr>
      </p:pic>
    </p:spTree>
    <p:extLst>
      <p:ext uri="{BB962C8B-B14F-4D97-AF65-F5344CB8AC3E}">
        <p14:creationId xmlns:p14="http://schemas.microsoft.com/office/powerpoint/2010/main" val="9393866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4B3BC-3BB4-7692-AD31-E6631C338EF8}"/>
              </a:ext>
            </a:extLst>
          </p:cNvPr>
          <p:cNvSpPr>
            <a:spLocks noGrp="1"/>
          </p:cNvSpPr>
          <p:nvPr>
            <p:ph type="title"/>
          </p:nvPr>
        </p:nvSpPr>
        <p:spPr/>
        <p:txBody>
          <a:bodyPr/>
          <a:lstStyle/>
          <a:p>
            <a:r>
              <a:rPr lang="en-US" dirty="0">
                <a:solidFill>
                  <a:schemeClr val="bg1"/>
                </a:solidFill>
              </a:rPr>
              <a:t>Fin</a:t>
            </a:r>
            <a:r>
              <a:rPr lang="en-US" dirty="0"/>
              <a:t>ancial Market Expectations of Inflation</a:t>
            </a:r>
          </a:p>
        </p:txBody>
      </p:sp>
      <p:sp>
        <p:nvSpPr>
          <p:cNvPr id="4" name="Slide Number Placeholder 3">
            <a:extLst>
              <a:ext uri="{FF2B5EF4-FFF2-40B4-BE49-F238E27FC236}">
                <a16:creationId xmlns:a16="http://schemas.microsoft.com/office/drawing/2014/main" id="{B74F19C6-ECBB-AAB4-075D-49D7B35C062D}"/>
              </a:ext>
            </a:extLst>
          </p:cNvPr>
          <p:cNvSpPr>
            <a:spLocks noGrp="1"/>
          </p:cNvSpPr>
          <p:nvPr>
            <p:ph type="sldNum" sz="quarter" idx="12"/>
          </p:nvPr>
        </p:nvSpPr>
        <p:spPr/>
        <p:txBody>
          <a:bodyPr/>
          <a:lstStyle/>
          <a:p>
            <a:fld id="{D9F085D5-EC86-4F6A-B501-C1359CB39116}" type="slidenum">
              <a:rPr lang="en-GB" smtClean="0"/>
              <a:t>43</a:t>
            </a:fld>
            <a:endParaRPr lang="en-GB"/>
          </a:p>
        </p:txBody>
      </p:sp>
      <p:pic>
        <p:nvPicPr>
          <p:cNvPr id="8" name="Content Placeholder 7">
            <a:extLst>
              <a:ext uri="{FF2B5EF4-FFF2-40B4-BE49-F238E27FC236}">
                <a16:creationId xmlns:a16="http://schemas.microsoft.com/office/drawing/2014/main" id="{904B67BA-30E4-5174-E52B-3BF445170309}"/>
              </a:ext>
            </a:extLst>
          </p:cNvPr>
          <p:cNvPicPr>
            <a:picLocks noGrp="1" noChangeAspect="1"/>
          </p:cNvPicPr>
          <p:nvPr>
            <p:ph idx="1"/>
          </p:nvPr>
        </p:nvPicPr>
        <p:blipFill>
          <a:blip r:embed="rId2"/>
          <a:stretch>
            <a:fillRect/>
          </a:stretch>
        </p:blipFill>
        <p:spPr>
          <a:xfrm>
            <a:off x="838200" y="1428407"/>
            <a:ext cx="9784080" cy="4514259"/>
          </a:xfrm>
        </p:spPr>
      </p:pic>
    </p:spTree>
    <p:extLst>
      <p:ext uri="{BB962C8B-B14F-4D97-AF65-F5344CB8AC3E}">
        <p14:creationId xmlns:p14="http://schemas.microsoft.com/office/powerpoint/2010/main" val="12786747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D99B5-791C-051B-3C47-52682373EA71}"/>
              </a:ext>
            </a:extLst>
          </p:cNvPr>
          <p:cNvSpPr>
            <a:spLocks noGrp="1"/>
          </p:cNvSpPr>
          <p:nvPr>
            <p:ph type="title"/>
          </p:nvPr>
        </p:nvSpPr>
        <p:spPr/>
        <p:txBody>
          <a:bodyPr/>
          <a:lstStyle/>
          <a:p>
            <a:r>
              <a:rPr lang="en-US" dirty="0">
                <a:solidFill>
                  <a:schemeClr val="bg1"/>
                </a:solidFill>
              </a:rPr>
              <a:t>Sta</a:t>
            </a:r>
            <a:r>
              <a:rPr lang="en-US" dirty="0">
                <a:solidFill>
                  <a:schemeClr val="accent5">
                    <a:lumMod val="50000"/>
                  </a:schemeClr>
                </a:solidFill>
              </a:rPr>
              <a:t>y Tuned (Next Fed Meeting this PM)!</a:t>
            </a:r>
          </a:p>
        </p:txBody>
      </p:sp>
      <p:sp>
        <p:nvSpPr>
          <p:cNvPr id="3" name="Content Placeholder 2">
            <a:extLst>
              <a:ext uri="{FF2B5EF4-FFF2-40B4-BE49-F238E27FC236}">
                <a16:creationId xmlns:a16="http://schemas.microsoft.com/office/drawing/2014/main" id="{122759E1-4E9C-6304-4B34-E1A416317628}"/>
              </a:ext>
            </a:extLst>
          </p:cNvPr>
          <p:cNvSpPr>
            <a:spLocks noGrp="1"/>
          </p:cNvSpPr>
          <p:nvPr>
            <p:ph idx="1"/>
          </p:nvPr>
        </p:nvSpPr>
        <p:spPr/>
        <p:txBody>
          <a:bodyPr/>
          <a:lstStyle/>
          <a:p>
            <a:pPr marL="0" indent="0">
              <a:buNone/>
            </a:pPr>
            <a:r>
              <a:rPr lang="en-US" dirty="0"/>
              <a:t>But now Let’s Hear what you think?</a:t>
            </a:r>
          </a:p>
          <a:p>
            <a:pPr marL="971550" lvl="1" indent="-514350">
              <a:buFont typeface="+mj-lt"/>
              <a:buAutoNum type="arabicPeriod"/>
            </a:pPr>
            <a:r>
              <a:rPr lang="en-US" dirty="0"/>
              <a:t>Are we headed for a recession?</a:t>
            </a:r>
          </a:p>
          <a:p>
            <a:pPr marL="971550" lvl="1" indent="-514350">
              <a:buFont typeface="+mj-lt"/>
              <a:buAutoNum type="arabicPeriod"/>
            </a:pPr>
            <a:r>
              <a:rPr lang="en-US" dirty="0"/>
              <a:t>Will the Fed be successful in taming?</a:t>
            </a:r>
          </a:p>
          <a:p>
            <a:pPr marL="971550" lvl="1" indent="-514350">
              <a:buFont typeface="+mj-lt"/>
              <a:buAutoNum type="arabicPeriod"/>
            </a:pPr>
            <a:r>
              <a:rPr lang="en-US" dirty="0"/>
              <a:t>Should (will?) the state of the economy affect the midterms? </a:t>
            </a:r>
          </a:p>
        </p:txBody>
      </p:sp>
      <p:sp>
        <p:nvSpPr>
          <p:cNvPr id="4" name="Slide Number Placeholder 3">
            <a:extLst>
              <a:ext uri="{FF2B5EF4-FFF2-40B4-BE49-F238E27FC236}">
                <a16:creationId xmlns:a16="http://schemas.microsoft.com/office/drawing/2014/main" id="{85B6EC59-E98E-C946-9FCC-6221C224B417}"/>
              </a:ext>
            </a:extLst>
          </p:cNvPr>
          <p:cNvSpPr>
            <a:spLocks noGrp="1"/>
          </p:cNvSpPr>
          <p:nvPr>
            <p:ph type="sldNum" sz="quarter" idx="12"/>
          </p:nvPr>
        </p:nvSpPr>
        <p:spPr/>
        <p:txBody>
          <a:bodyPr/>
          <a:lstStyle/>
          <a:p>
            <a:fld id="{D9F085D5-EC86-4F6A-B501-C1359CB39116}" type="slidenum">
              <a:rPr lang="en-GB" smtClean="0"/>
              <a:t>44</a:t>
            </a:fld>
            <a:endParaRPr lang="en-GB"/>
          </a:p>
        </p:txBody>
      </p:sp>
    </p:spTree>
    <p:extLst>
      <p:ext uri="{BB962C8B-B14F-4D97-AF65-F5344CB8AC3E}">
        <p14:creationId xmlns:p14="http://schemas.microsoft.com/office/powerpoint/2010/main" val="2470991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Healthcare Economics</a:t>
            </a:r>
          </a:p>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a:t>Black-White Wealth Gap</a:t>
            </a:r>
            <a:endParaRPr lang="en-US" dirty="0"/>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832970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3D3D6-25A7-7E7C-CA0B-86B70DCC02C4}"/>
              </a:ext>
            </a:extLst>
          </p:cNvPr>
          <p:cNvSpPr>
            <a:spLocks noGrp="1"/>
          </p:cNvSpPr>
          <p:nvPr>
            <p:ph type="title"/>
          </p:nvPr>
        </p:nvSpPr>
        <p:spPr/>
        <p:txBody>
          <a:bodyPr/>
          <a:lstStyle/>
          <a:p>
            <a:r>
              <a:rPr lang="en-US" dirty="0">
                <a:solidFill>
                  <a:schemeClr val="bg1"/>
                </a:solidFill>
              </a:rPr>
              <a:t>Ad</a:t>
            </a:r>
            <a:r>
              <a:rPr lang="en-US" dirty="0">
                <a:solidFill>
                  <a:schemeClr val="accent5">
                    <a:lumMod val="50000"/>
                  </a:schemeClr>
                </a:solidFill>
              </a:rPr>
              <a:t>visory about Recording</a:t>
            </a:r>
            <a:endParaRPr lang="en-US" dirty="0">
              <a:solidFill>
                <a:schemeClr val="bg1"/>
              </a:solidFill>
            </a:endParaRPr>
          </a:p>
        </p:txBody>
      </p:sp>
      <p:sp>
        <p:nvSpPr>
          <p:cNvPr id="3" name="Content Placeholder 2">
            <a:extLst>
              <a:ext uri="{FF2B5EF4-FFF2-40B4-BE49-F238E27FC236}">
                <a16:creationId xmlns:a16="http://schemas.microsoft.com/office/drawing/2014/main" id="{9AF99C11-560D-A998-C87F-A76F63BD419E}"/>
              </a:ext>
            </a:extLst>
          </p:cNvPr>
          <p:cNvSpPr>
            <a:spLocks noGrp="1"/>
          </p:cNvSpPr>
          <p:nvPr>
            <p:ph sz="half" idx="1"/>
          </p:nvPr>
        </p:nvSpPr>
        <p:spPr>
          <a:xfrm>
            <a:off x="838199" y="1665980"/>
            <a:ext cx="9799509" cy="4189162"/>
          </a:xfrm>
        </p:spPr>
        <p:txBody>
          <a:bodyPr/>
          <a:lstStyle/>
          <a:p>
            <a:r>
              <a:rPr lang="en-US" b="0" i="0" dirty="0">
                <a:solidFill>
                  <a:srgbClr val="222222"/>
                </a:solidFill>
                <a:effectLst/>
                <a:latin typeface="Times New Roman" panose="02020603050405020304" pitchFamily="18" charset="0"/>
              </a:rPr>
              <a:t>Each week, our class sessions will be recorded to the cloud and distributed to those that request it or to all class members (depending on your preference) within 24 hours. It will only be distributed to enrolled class members and for the sole purpose of enhancing our learning. I ask that you do not forward or share it with members outside of our classroom community. If any of you ever feel uncomfortable with my recording or distributing a recording of a class session, please notify me.</a:t>
            </a:r>
            <a:endParaRPr lang="en-US" dirty="0"/>
          </a:p>
        </p:txBody>
      </p:sp>
      <p:sp>
        <p:nvSpPr>
          <p:cNvPr id="5" name="Slide Number Placeholder 4">
            <a:extLst>
              <a:ext uri="{FF2B5EF4-FFF2-40B4-BE49-F238E27FC236}">
                <a16:creationId xmlns:a16="http://schemas.microsoft.com/office/drawing/2014/main" id="{EA37B453-0BA8-87AB-E786-A11CFDA65CCF}"/>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2004701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1776790"/>
            <a:ext cx="10219508" cy="874970"/>
          </a:xfrm>
        </p:spPr>
        <p:txBody>
          <a:bodyPr anchor="ctr" anchorCtr="0">
            <a:noAutofit/>
          </a:bodyPr>
          <a:lstStyle/>
          <a:p>
            <a:pPr>
              <a:lnSpc>
                <a:spcPct val="100000"/>
              </a:lnSpc>
              <a:spcBef>
                <a:spcPts val="0"/>
              </a:spcBef>
            </a:pPr>
            <a:endParaRPr lang="en-US" sz="4800" dirty="0"/>
          </a:p>
          <a:p>
            <a:pPr>
              <a:lnSpc>
                <a:spcPct val="100000"/>
              </a:lnSpc>
              <a:spcBef>
                <a:spcPts val="0"/>
              </a:spcBef>
            </a:pPr>
            <a:r>
              <a:rPr lang="en-US" sz="4800" dirty="0"/>
              <a:t>US Economy: Update</a:t>
            </a:r>
            <a:endParaRPr lang="en-US" sz="4800" b="1" dirty="0"/>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7</a:t>
            </a:fld>
            <a:endParaRPr lang="en-US" dirty="0"/>
          </a:p>
        </p:txBody>
      </p:sp>
      <p:sp>
        <p:nvSpPr>
          <p:cNvPr id="7" name="Subtitle 2">
            <a:extLst>
              <a:ext uri="{FF2B5EF4-FFF2-40B4-BE49-F238E27FC236}">
                <a16:creationId xmlns:a16="http://schemas.microsoft.com/office/drawing/2014/main" id="{9D2299F7-B118-F94E-8862-E4A57C984DB5}"/>
              </a:ext>
            </a:extLst>
          </p:cNvPr>
          <p:cNvSpPr txBox="1">
            <a:spLocks/>
          </p:cNvSpPr>
          <p:nvPr/>
        </p:nvSpPr>
        <p:spPr>
          <a:xfrm>
            <a:off x="1547649" y="3566728"/>
            <a:ext cx="9144000" cy="24823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Geoffrey Woglom, </a:t>
            </a:r>
          </a:p>
          <a:p>
            <a:pPr>
              <a:lnSpc>
                <a:spcPct val="100000"/>
              </a:lnSpc>
              <a:spcBef>
                <a:spcPts val="0"/>
              </a:spcBef>
            </a:pPr>
            <a:r>
              <a:rPr lang="en-US" sz="2200" dirty="0">
                <a:solidFill>
                  <a:schemeClr val="tx2"/>
                </a:solidFill>
              </a:rPr>
              <a:t>Professor of Economics</a:t>
            </a:r>
          </a:p>
          <a:p>
            <a:pPr>
              <a:lnSpc>
                <a:spcPct val="100000"/>
              </a:lnSpc>
              <a:spcBef>
                <a:spcPts val="0"/>
              </a:spcBef>
            </a:pPr>
            <a:r>
              <a:rPr lang="en-US" sz="2200" dirty="0">
                <a:solidFill>
                  <a:schemeClr val="tx2"/>
                </a:solidFill>
              </a:rPr>
              <a:t>Amherst College, emeritus</a:t>
            </a:r>
          </a:p>
          <a:p>
            <a:pPr>
              <a:lnSpc>
                <a:spcPct val="100000"/>
              </a:lnSpc>
              <a:spcBef>
                <a:spcPts val="0"/>
              </a:spcBef>
            </a:pPr>
            <a:r>
              <a:rPr lang="en-US" sz="2200" dirty="0">
                <a:solidFill>
                  <a:schemeClr val="tx2"/>
                </a:solidFill>
              </a:rPr>
              <a:t>September 20, 2022</a:t>
            </a:r>
          </a:p>
        </p:txBody>
      </p:sp>
      <p:sp>
        <p:nvSpPr>
          <p:cNvPr id="4" name="TextBox 3">
            <a:extLst>
              <a:ext uri="{FF2B5EF4-FFF2-40B4-BE49-F238E27FC236}">
                <a16:creationId xmlns:a16="http://schemas.microsoft.com/office/drawing/2014/main" id="{B26D7F51-049F-674F-8A06-04B9CAEBB587}"/>
              </a:ext>
            </a:extLst>
          </p:cNvPr>
          <p:cNvSpPr txBox="1"/>
          <p:nvPr/>
        </p:nvSpPr>
        <p:spPr>
          <a:xfrm>
            <a:off x="3774831" y="550985"/>
            <a:ext cx="184731" cy="369332"/>
          </a:xfrm>
          <a:prstGeom prst="rect">
            <a:avLst/>
          </a:prstGeom>
          <a:noFill/>
        </p:spPr>
        <p:txBody>
          <a:bodyPr wrap="none" rtlCol="0">
            <a:spAutoFit/>
          </a:bodyPr>
          <a:lstStyle/>
          <a:p>
            <a:endParaRPr lang="en-US" dirty="0"/>
          </a:p>
        </p:txBody>
      </p:sp>
      <p:pic>
        <p:nvPicPr>
          <p:cNvPr id="1028" name="Picture 4" descr="Gas prices today: How much is gas in my state? How does it compare?">
            <a:extLst>
              <a:ext uri="{FF2B5EF4-FFF2-40B4-BE49-F238E27FC236}">
                <a16:creationId xmlns:a16="http://schemas.microsoft.com/office/drawing/2014/main" id="{7F20DA37-4CEF-4A34-9FE9-1020D78DA6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9713" y="4340821"/>
            <a:ext cx="3574461" cy="20116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4CF4ED5-150E-4A95-92A6-9DF43EE48E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31" y="0"/>
            <a:ext cx="2583018" cy="2651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96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C8EED-5FAC-4A5F-A802-97C23DE1DB73}"/>
              </a:ext>
            </a:extLst>
          </p:cNvPr>
          <p:cNvSpPr>
            <a:spLocks noGrp="1"/>
          </p:cNvSpPr>
          <p:nvPr>
            <p:ph type="title"/>
          </p:nvPr>
        </p:nvSpPr>
        <p:spPr/>
        <p:txBody>
          <a:bodyPr/>
          <a:lstStyle/>
          <a:p>
            <a:r>
              <a:rPr lang="en-US" dirty="0">
                <a:solidFill>
                  <a:schemeClr val="bg1"/>
                </a:solidFill>
              </a:rPr>
              <a:t>Out</a:t>
            </a:r>
            <a:r>
              <a:rPr lang="en-US" dirty="0">
                <a:solidFill>
                  <a:schemeClr val="accent5">
                    <a:lumMod val="50000"/>
                  </a:schemeClr>
                </a:solidFill>
              </a:rPr>
              <a:t>line for the Talk</a:t>
            </a:r>
            <a:endParaRPr lang="en-US" dirty="0">
              <a:solidFill>
                <a:schemeClr val="bg1"/>
              </a:solidFill>
            </a:endParaRPr>
          </a:p>
        </p:txBody>
      </p:sp>
      <p:sp>
        <p:nvSpPr>
          <p:cNvPr id="3" name="Content Placeholder 2">
            <a:extLst>
              <a:ext uri="{FF2B5EF4-FFF2-40B4-BE49-F238E27FC236}">
                <a16:creationId xmlns:a16="http://schemas.microsoft.com/office/drawing/2014/main" id="{9AE39474-2798-4DE3-B4CE-FD655FF9D2AB}"/>
              </a:ext>
            </a:extLst>
          </p:cNvPr>
          <p:cNvSpPr>
            <a:spLocks noGrp="1"/>
          </p:cNvSpPr>
          <p:nvPr>
            <p:ph idx="1"/>
          </p:nvPr>
        </p:nvSpPr>
        <p:spPr/>
        <p:txBody>
          <a:bodyPr/>
          <a:lstStyle/>
          <a:p>
            <a:pPr marL="514350" indent="-514350">
              <a:buFont typeface="+mj-lt"/>
              <a:buAutoNum type="arabicPeriod"/>
            </a:pPr>
            <a:r>
              <a:rPr lang="en-US" dirty="0"/>
              <a:t>Quick summary of the state of the economy.</a:t>
            </a:r>
          </a:p>
          <a:p>
            <a:pPr marL="514350" indent="-514350">
              <a:buFont typeface="+mj-lt"/>
              <a:buAutoNum type="arabicPeriod"/>
            </a:pPr>
            <a:r>
              <a:rPr lang="en-US" dirty="0"/>
              <a:t>Current confusion on the state of the economy.</a:t>
            </a:r>
          </a:p>
          <a:p>
            <a:pPr marL="514350" indent="-514350">
              <a:buFont typeface="+mj-lt"/>
              <a:buAutoNum type="arabicPeriod"/>
            </a:pPr>
            <a:r>
              <a:rPr lang="en-US" dirty="0"/>
              <a:t>What’s at stake in controlling inflation.</a:t>
            </a:r>
          </a:p>
          <a:p>
            <a:pPr marL="514350" indent="-514350">
              <a:buFont typeface="+mj-lt"/>
              <a:buAutoNum type="arabicPeriod"/>
            </a:pPr>
            <a:r>
              <a:rPr lang="en-US" dirty="0"/>
              <a:t>What lies ahead for the economy.</a:t>
            </a:r>
          </a:p>
          <a:p>
            <a:pPr marL="0" indent="0">
              <a:buNone/>
            </a:pPr>
            <a:endParaRPr lang="en-US" dirty="0"/>
          </a:p>
        </p:txBody>
      </p:sp>
      <p:sp>
        <p:nvSpPr>
          <p:cNvPr id="4" name="Slide Number Placeholder 3">
            <a:extLst>
              <a:ext uri="{FF2B5EF4-FFF2-40B4-BE49-F238E27FC236}">
                <a16:creationId xmlns:a16="http://schemas.microsoft.com/office/drawing/2014/main" id="{D02D5BAE-DEAA-4788-AD45-91A623CE54CE}"/>
              </a:ext>
            </a:extLst>
          </p:cNvPr>
          <p:cNvSpPr>
            <a:spLocks noGrp="1"/>
          </p:cNvSpPr>
          <p:nvPr>
            <p:ph type="sldNum" sz="quarter" idx="12"/>
          </p:nvPr>
        </p:nvSpPr>
        <p:spPr/>
        <p:txBody>
          <a:bodyPr/>
          <a:lstStyle/>
          <a:p>
            <a:fld id="{D9F085D5-EC86-4F6A-B501-C1359CB39116}" type="slidenum">
              <a:rPr lang="en-GB" smtClean="0"/>
              <a:t>8</a:t>
            </a:fld>
            <a:endParaRPr lang="en-GB"/>
          </a:p>
        </p:txBody>
      </p:sp>
    </p:spTree>
    <p:extLst>
      <p:ext uri="{BB962C8B-B14F-4D97-AF65-F5344CB8AC3E}">
        <p14:creationId xmlns:p14="http://schemas.microsoft.com/office/powerpoint/2010/main" val="359819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4BD39-2117-415E-A656-F9F391A090A3}"/>
              </a:ext>
            </a:extLst>
          </p:cNvPr>
          <p:cNvSpPr>
            <a:spLocks noGrp="1"/>
          </p:cNvSpPr>
          <p:nvPr>
            <p:ph type="title"/>
          </p:nvPr>
        </p:nvSpPr>
        <p:spPr>
          <a:xfrm>
            <a:off x="838200" y="36287"/>
            <a:ext cx="10515600" cy="1325563"/>
          </a:xfrm>
        </p:spPr>
        <p:txBody>
          <a:bodyPr/>
          <a:lstStyle/>
          <a:p>
            <a:r>
              <a:rPr lang="en-US" dirty="0">
                <a:solidFill>
                  <a:schemeClr val="bg1"/>
                </a:solidFill>
              </a:rPr>
              <a:t>Rea</a:t>
            </a:r>
            <a:r>
              <a:rPr lang="en-US" dirty="0"/>
              <a:t>l GDP and ‘Potential’ during the Recovery</a:t>
            </a:r>
          </a:p>
        </p:txBody>
      </p:sp>
      <p:sp>
        <p:nvSpPr>
          <p:cNvPr id="4" name="Slide Number Placeholder 3">
            <a:extLst>
              <a:ext uri="{FF2B5EF4-FFF2-40B4-BE49-F238E27FC236}">
                <a16:creationId xmlns:a16="http://schemas.microsoft.com/office/drawing/2014/main" id="{48C952D9-4526-4892-AD54-F2C1EC1381AA}"/>
              </a:ext>
            </a:extLst>
          </p:cNvPr>
          <p:cNvSpPr>
            <a:spLocks noGrp="1"/>
          </p:cNvSpPr>
          <p:nvPr>
            <p:ph type="sldNum" sz="quarter" idx="12"/>
          </p:nvPr>
        </p:nvSpPr>
        <p:spPr/>
        <p:txBody>
          <a:bodyPr/>
          <a:lstStyle/>
          <a:p>
            <a:fld id="{D9F085D5-EC86-4F6A-B501-C1359CB39116}" type="slidenum">
              <a:rPr lang="en-GB" smtClean="0"/>
              <a:t>9</a:t>
            </a:fld>
            <a:endParaRPr lang="en-GB" dirty="0"/>
          </a:p>
        </p:txBody>
      </p:sp>
      <p:sp>
        <p:nvSpPr>
          <p:cNvPr id="10" name="TextBox 9">
            <a:extLst>
              <a:ext uri="{FF2B5EF4-FFF2-40B4-BE49-F238E27FC236}">
                <a16:creationId xmlns:a16="http://schemas.microsoft.com/office/drawing/2014/main" id="{789F490A-EC6A-4058-BBAB-57B765B72C0D}"/>
              </a:ext>
            </a:extLst>
          </p:cNvPr>
          <p:cNvSpPr txBox="1"/>
          <p:nvPr/>
        </p:nvSpPr>
        <p:spPr>
          <a:xfrm>
            <a:off x="8347336" y="6133488"/>
            <a:ext cx="3844664" cy="369332"/>
          </a:xfrm>
          <a:prstGeom prst="rect">
            <a:avLst/>
          </a:prstGeom>
          <a:noFill/>
        </p:spPr>
        <p:txBody>
          <a:bodyPr wrap="square" rtlCol="0">
            <a:spAutoFit/>
          </a:bodyPr>
          <a:lstStyle/>
          <a:p>
            <a:r>
              <a:rPr lang="en-US" dirty="0"/>
              <a:t>Source: Fred, St Louis Fed</a:t>
            </a:r>
          </a:p>
        </p:txBody>
      </p:sp>
      <p:sp>
        <p:nvSpPr>
          <p:cNvPr id="8" name="TextBox 7">
            <a:extLst>
              <a:ext uri="{FF2B5EF4-FFF2-40B4-BE49-F238E27FC236}">
                <a16:creationId xmlns:a16="http://schemas.microsoft.com/office/drawing/2014/main" id="{E320565A-F55F-43F2-9FB2-074B2C8690A3}"/>
              </a:ext>
            </a:extLst>
          </p:cNvPr>
          <p:cNvSpPr txBox="1"/>
          <p:nvPr/>
        </p:nvSpPr>
        <p:spPr>
          <a:xfrm>
            <a:off x="3264196" y="4790891"/>
            <a:ext cx="1026041" cy="523220"/>
          </a:xfrm>
          <a:prstGeom prst="rect">
            <a:avLst/>
          </a:prstGeom>
          <a:noFill/>
        </p:spPr>
        <p:txBody>
          <a:bodyPr wrap="square" rtlCol="0">
            <a:spAutoFit/>
          </a:bodyPr>
          <a:lstStyle/>
          <a:p>
            <a:r>
              <a:rPr lang="en-US" sz="2800" dirty="0"/>
              <a:t>89.9</a:t>
            </a:r>
          </a:p>
        </p:txBody>
      </p:sp>
      <p:pic>
        <p:nvPicPr>
          <p:cNvPr id="9" name="Content Placeholder 8">
            <a:extLst>
              <a:ext uri="{FF2B5EF4-FFF2-40B4-BE49-F238E27FC236}">
                <a16:creationId xmlns:a16="http://schemas.microsoft.com/office/drawing/2014/main" id="{8BF442E8-093F-50AF-F234-D1FA753C9D7E}"/>
              </a:ext>
            </a:extLst>
          </p:cNvPr>
          <p:cNvPicPr>
            <a:picLocks noGrp="1" noChangeAspect="1"/>
          </p:cNvPicPr>
          <p:nvPr>
            <p:ph idx="1"/>
          </p:nvPr>
        </p:nvPicPr>
        <p:blipFill>
          <a:blip r:embed="rId3"/>
          <a:stretch>
            <a:fillRect/>
          </a:stretch>
        </p:blipFill>
        <p:spPr>
          <a:xfrm>
            <a:off x="646771" y="1602581"/>
            <a:ext cx="10207910" cy="4286250"/>
          </a:xfrm>
        </p:spPr>
      </p:pic>
      <p:grpSp>
        <p:nvGrpSpPr>
          <p:cNvPr id="25" name="Group 24">
            <a:extLst>
              <a:ext uri="{FF2B5EF4-FFF2-40B4-BE49-F238E27FC236}">
                <a16:creationId xmlns:a16="http://schemas.microsoft.com/office/drawing/2014/main" id="{9A897B04-6BF3-5D82-47B8-8908D26B1F51}"/>
              </a:ext>
            </a:extLst>
          </p:cNvPr>
          <p:cNvGrpSpPr/>
          <p:nvPr/>
        </p:nvGrpSpPr>
        <p:grpSpPr>
          <a:xfrm>
            <a:off x="10269668" y="2392471"/>
            <a:ext cx="2021365" cy="1353235"/>
            <a:chOff x="10269668" y="2392471"/>
            <a:chExt cx="2021365" cy="1353235"/>
          </a:xfrm>
        </p:grpSpPr>
        <p:sp>
          <p:nvSpPr>
            <p:cNvPr id="3" name="TextBox 2">
              <a:extLst>
                <a:ext uri="{FF2B5EF4-FFF2-40B4-BE49-F238E27FC236}">
                  <a16:creationId xmlns:a16="http://schemas.microsoft.com/office/drawing/2014/main" id="{3FD3BAC2-30EB-44F1-9972-3E06A4C21449}"/>
                </a:ext>
              </a:extLst>
            </p:cNvPr>
            <p:cNvSpPr txBox="1"/>
            <p:nvPr/>
          </p:nvSpPr>
          <p:spPr>
            <a:xfrm>
              <a:off x="10269668" y="2730043"/>
              <a:ext cx="2021365" cy="1015663"/>
            </a:xfrm>
            <a:prstGeom prst="rect">
              <a:avLst/>
            </a:prstGeom>
            <a:noFill/>
          </p:spPr>
          <p:txBody>
            <a:bodyPr wrap="square" rtlCol="0">
              <a:spAutoFit/>
            </a:bodyPr>
            <a:lstStyle/>
            <a:p>
              <a:endParaRPr lang="en-US" sz="2000" dirty="0"/>
            </a:p>
            <a:p>
              <a:r>
                <a:rPr lang="en-US" sz="2000" dirty="0"/>
                <a:t>The “output gap” is about $400b</a:t>
              </a:r>
            </a:p>
          </p:txBody>
        </p:sp>
        <p:cxnSp>
          <p:nvCxnSpPr>
            <p:cNvPr id="21" name="Straight Arrow Connector 20">
              <a:extLst>
                <a:ext uri="{FF2B5EF4-FFF2-40B4-BE49-F238E27FC236}">
                  <a16:creationId xmlns:a16="http://schemas.microsoft.com/office/drawing/2014/main" id="{6100C7A9-0911-90A3-4F33-17BCD9091467}"/>
                </a:ext>
              </a:extLst>
            </p:cNvPr>
            <p:cNvCxnSpPr>
              <a:cxnSpLocks noChangeAspect="1"/>
            </p:cNvCxnSpPr>
            <p:nvPr/>
          </p:nvCxnSpPr>
          <p:spPr>
            <a:xfrm>
              <a:off x="10644351" y="2392471"/>
              <a:ext cx="900878" cy="546594"/>
            </a:xfrm>
            <a:prstGeom prst="straightConnector1">
              <a:avLst/>
            </a:prstGeom>
            <a:ln w="34925">
              <a:headEnd type="triangl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9651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15436</TotalTime>
  <Words>1897</Words>
  <Application>Microsoft Macintosh PowerPoint</Application>
  <PresentationFormat>Widescreen</PresentationFormat>
  <Paragraphs>262</Paragraphs>
  <Slides>44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Arimo</vt:lpstr>
      <vt:lpstr>Calibri</vt:lpstr>
      <vt:lpstr>Courier New</vt:lpstr>
      <vt:lpstr>Lucida Sans</vt:lpstr>
      <vt:lpstr>Times New Roman</vt:lpstr>
      <vt:lpstr>Custom Design</vt:lpstr>
      <vt:lpstr>PowerPoint Presentation</vt:lpstr>
      <vt:lpstr> National Economic Education Delegation</vt:lpstr>
      <vt:lpstr>Who Are We?</vt:lpstr>
      <vt:lpstr>Where Are We?</vt:lpstr>
      <vt:lpstr> Available NEED Topics Include:</vt:lpstr>
      <vt:lpstr>Advisory about Recording</vt:lpstr>
      <vt:lpstr>PowerPoint Presentation</vt:lpstr>
      <vt:lpstr>Outline for the Talk</vt:lpstr>
      <vt:lpstr>Real GDP and ‘Potential’ during the Recovery</vt:lpstr>
      <vt:lpstr>Labor Market is Almost Fully Recovered</vt:lpstr>
      <vt:lpstr>Three (Apparent) Mysteries</vt:lpstr>
      <vt:lpstr>First, What is a Recession?</vt:lpstr>
      <vt:lpstr>Real GDP Growth and Recessions</vt:lpstr>
      <vt:lpstr>Recession or No Recession:  What do you think?</vt:lpstr>
      <vt:lpstr>Some Definitions</vt:lpstr>
      <vt:lpstr>Some Arithmetic</vt:lpstr>
      <vt:lpstr>Where Have All the Workers Gone?</vt:lpstr>
      <vt:lpstr>Age Seems to Matter</vt:lpstr>
      <vt:lpstr>Gender Also Matters</vt:lpstr>
      <vt:lpstr>Fiscally Driven Recovery</vt:lpstr>
      <vt:lpstr>Households Lead the Way</vt:lpstr>
      <vt:lpstr>PowerPoint Presentation</vt:lpstr>
      <vt:lpstr>Stimulus Payments Saved Low Wage Workers</vt:lpstr>
      <vt:lpstr>Inflation during the Recovery</vt:lpstr>
      <vt:lpstr>The Stock Market Wasn’t Happy</vt:lpstr>
      <vt:lpstr>Stabilizer in Chief:  the Fed</vt:lpstr>
      <vt:lpstr>The Fed on November 4, 2021</vt:lpstr>
      <vt:lpstr>Accommodative Monetary Policy!</vt:lpstr>
      <vt:lpstr>Fed QE during the Recovery</vt:lpstr>
      <vt:lpstr>Why?</vt:lpstr>
      <vt:lpstr>What’s at Stake?</vt:lpstr>
      <vt:lpstr>“Anchoring” Inflation Expectations</vt:lpstr>
      <vt:lpstr>But, Boy Have Things Changed since November!</vt:lpstr>
      <vt:lpstr>Chair Powel at Jackson Hole Conference (8/26)</vt:lpstr>
      <vt:lpstr>Four Increases in 4 Meetings</vt:lpstr>
      <vt:lpstr>Interest Rates are Headed Higher</vt:lpstr>
      <vt:lpstr>My Diagnosis for the Uptick in Inflation </vt:lpstr>
      <vt:lpstr>Consumers Are Spending Some of It!</vt:lpstr>
      <vt:lpstr>Where we Stand</vt:lpstr>
      <vt:lpstr>So, What Lies Ahead?</vt:lpstr>
      <vt:lpstr>Global Supply Chain Pressures</vt:lpstr>
      <vt:lpstr>Gas Prices</vt:lpstr>
      <vt:lpstr>Financial Market Expectations of Inflation</vt:lpstr>
      <vt:lpstr>Stay Tuned (Next Fed Meeting this PM)!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384</cp:revision>
  <cp:lastPrinted>2022-03-31T21:23:13Z</cp:lastPrinted>
  <dcterms:created xsi:type="dcterms:W3CDTF">2017-05-03T22:30:38Z</dcterms:created>
  <dcterms:modified xsi:type="dcterms:W3CDTF">2022-09-20T16:31:24Z</dcterms:modified>
</cp:coreProperties>
</file>