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4306" r:id="rId2"/>
    <p:sldId id="328" r:id="rId3"/>
    <p:sldId id="3935" r:id="rId4"/>
    <p:sldId id="1029" r:id="rId5"/>
    <p:sldId id="4001" r:id="rId6"/>
    <p:sldId id="1091" r:id="rId7"/>
    <p:sldId id="3943" r:id="rId8"/>
    <p:sldId id="4218" r:id="rId9"/>
    <p:sldId id="317" r:id="rId10"/>
    <p:sldId id="3886" r:id="rId11"/>
    <p:sldId id="262" r:id="rId12"/>
    <p:sldId id="4217" r:id="rId13"/>
    <p:sldId id="340" r:id="rId14"/>
    <p:sldId id="4222" r:id="rId15"/>
    <p:sldId id="4147" r:id="rId16"/>
    <p:sldId id="354" r:id="rId17"/>
    <p:sldId id="4073" r:id="rId18"/>
    <p:sldId id="278" r:id="rId19"/>
    <p:sldId id="3855" r:id="rId20"/>
    <p:sldId id="4316" r:id="rId21"/>
    <p:sldId id="4304" r:id="rId22"/>
    <p:sldId id="4223" r:id="rId23"/>
    <p:sldId id="4345" r:id="rId24"/>
    <p:sldId id="4344" r:id="rId25"/>
    <p:sldId id="4334" r:id="rId26"/>
    <p:sldId id="4336" r:id="rId27"/>
    <p:sldId id="4337" r:id="rId28"/>
    <p:sldId id="4338" r:id="rId29"/>
    <p:sldId id="4063" r:id="rId30"/>
    <p:sldId id="360" r:id="rId31"/>
    <p:sldId id="4198" r:id="rId32"/>
    <p:sldId id="4225" r:id="rId33"/>
    <p:sldId id="4226" r:id="rId34"/>
    <p:sldId id="4346" r:id="rId35"/>
    <p:sldId id="4012" r:id="rId36"/>
    <p:sldId id="4140" r:id="rId37"/>
    <p:sldId id="4162" r:id="rId38"/>
    <p:sldId id="4221" r:id="rId39"/>
    <p:sldId id="292" r:id="rId40"/>
    <p:sldId id="4216" r:id="rId41"/>
    <p:sldId id="293" r:id="rId42"/>
    <p:sldId id="290" r:id="rId43"/>
    <p:sldId id="4168" r:id="rId44"/>
    <p:sldId id="4339" r:id="rId45"/>
    <p:sldId id="4340" r:id="rId46"/>
    <p:sldId id="4341" r:id="rId47"/>
    <p:sldId id="4342" r:id="rId48"/>
    <p:sldId id="4343" r:id="rId49"/>
    <p:sldId id="1197" r:id="rId50"/>
    <p:sldId id="405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39" autoAdjust="0"/>
    <p:restoredTop sz="94966"/>
  </p:normalViewPr>
  <p:slideViewPr>
    <p:cSldViewPr snapToGrid="0" snapToObjects="1">
      <p:cViewPr varScale="1">
        <p:scale>
          <a:sx n="91" d="100"/>
          <a:sy n="91" d="100"/>
        </p:scale>
        <p:origin x="192" y="840"/>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99480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Understanding the Global Recession</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California, Berkeley</a:t>
            </a:r>
          </a:p>
          <a:p>
            <a:pPr>
              <a:lnSpc>
                <a:spcPct val="100000"/>
              </a:lnSpc>
              <a:spcBef>
                <a:spcPts val="0"/>
              </a:spcBef>
            </a:pPr>
            <a:r>
              <a:rPr lang="en-US" sz="3100" dirty="0">
                <a:solidFill>
                  <a:schemeClr val="tx2"/>
                </a:solidFill>
              </a:rPr>
              <a:t>September 13,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10</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75073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68750"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59729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2769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03808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Nat</a:t>
            </a:r>
            <a:r>
              <a:rPr lang="en-US" dirty="0"/>
              <a: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1718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spTree>
    <p:extLst>
      <p:ext uri="{BB962C8B-B14F-4D97-AF65-F5344CB8AC3E}">
        <p14:creationId xmlns:p14="http://schemas.microsoft.com/office/powerpoint/2010/main" val="270966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162573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78823" y="3429000"/>
            <a:ext cx="2440092" cy="2862322"/>
          </a:xfrm>
          <a:prstGeom prst="rect">
            <a:avLst/>
          </a:prstGeom>
          <a:noFill/>
        </p:spPr>
        <p:txBody>
          <a:bodyPr wrap="none" rtlCol="0">
            <a:spAutoFit/>
          </a:bodyPr>
          <a:lstStyle/>
          <a:p>
            <a:r>
              <a:rPr lang="en-US" dirty="0"/>
              <a:t>United States:	8.5</a:t>
            </a:r>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22590" y="0"/>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78823" y="3429000"/>
            <a:ext cx="2440092" cy="2862322"/>
          </a:xfrm>
          <a:prstGeom prst="rect">
            <a:avLst/>
          </a:prstGeom>
          <a:noFill/>
        </p:spPr>
        <p:txBody>
          <a:bodyPr wrap="none" rtlCol="0">
            <a:spAutoFit/>
          </a:bodyPr>
          <a:lstStyle/>
          <a:p>
            <a:r>
              <a:rPr lang="en-US" dirty="0"/>
              <a:t>United States:	-0.6</a:t>
            </a:r>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75850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48712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104247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13.1</a:t>
            </a:r>
          </a:p>
          <a:p>
            <a:r>
              <a:rPr lang="en-US" dirty="0"/>
              <a:t>Food away from home:	  7.6</a:t>
            </a:r>
          </a:p>
        </p:txBody>
      </p:sp>
    </p:spTree>
    <p:extLst>
      <p:ext uri="{BB962C8B-B14F-4D97-AF65-F5344CB8AC3E}">
        <p14:creationId xmlns:p14="http://schemas.microsoft.com/office/powerpoint/2010/main" val="3878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93540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Tree>
    <p:extLst>
      <p:ext uri="{BB962C8B-B14F-4D97-AF65-F5344CB8AC3E}">
        <p14:creationId xmlns:p14="http://schemas.microsoft.com/office/powerpoint/2010/main" val="357986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80822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177696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in July.</a:t>
            </a:r>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E0A4-B92B-A54A-BA62-CE1EA466A7B7}"/>
              </a:ext>
            </a:extLst>
          </p:cNvPr>
          <p:cNvSpPr>
            <a:spLocks noGrp="1"/>
          </p:cNvSpPr>
          <p:nvPr>
            <p:ph type="title"/>
          </p:nvPr>
        </p:nvSpPr>
        <p:spPr/>
        <p:txBody>
          <a:bodyPr/>
          <a:lstStyle/>
          <a:p>
            <a:r>
              <a:rPr lang="en-US" dirty="0"/>
              <a:t>The Role of Policy</a:t>
            </a:r>
          </a:p>
        </p:txBody>
      </p:sp>
      <p:sp>
        <p:nvSpPr>
          <p:cNvPr id="3" name="Text Placeholder 2">
            <a:extLst>
              <a:ext uri="{FF2B5EF4-FFF2-40B4-BE49-F238E27FC236}">
                <a16:creationId xmlns:a16="http://schemas.microsoft.com/office/drawing/2014/main" id="{6B01C7D9-D8D7-4F41-8AC0-B3A119DA3CBF}"/>
              </a:ext>
            </a:extLst>
          </p:cNvPr>
          <p:cNvSpPr>
            <a:spLocks noGrp="1"/>
          </p:cNvSpPr>
          <p:nvPr>
            <p:ph type="body" idx="1"/>
          </p:nvPr>
        </p:nvSpPr>
        <p:spPr/>
        <p:txBody>
          <a:bodyPr/>
          <a:lstStyle/>
          <a:p>
            <a:pPr marL="342900" indent="-342900">
              <a:buFontTx/>
              <a:buChar char="-"/>
            </a:pPr>
            <a:r>
              <a:rPr lang="en-US" dirty="0"/>
              <a:t>Did it get us into this mess?</a:t>
            </a:r>
          </a:p>
          <a:p>
            <a:pPr marL="342900" indent="-342900">
              <a:buFontTx/>
              <a:buChar char="-"/>
            </a:pPr>
            <a:r>
              <a:rPr lang="en-US" dirty="0"/>
              <a:t>Can it get us out?</a:t>
            </a:r>
          </a:p>
        </p:txBody>
      </p:sp>
      <p:sp>
        <p:nvSpPr>
          <p:cNvPr id="4" name="Slide Number Placeholder 3">
            <a:extLst>
              <a:ext uri="{FF2B5EF4-FFF2-40B4-BE49-F238E27FC236}">
                <a16:creationId xmlns:a16="http://schemas.microsoft.com/office/drawing/2014/main" id="{BAD4448C-BA89-9647-9BC6-24AF0F8CB567}"/>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538055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B3FD-7285-4E41-8107-000F16C872D4}"/>
              </a:ext>
            </a:extLst>
          </p:cNvPr>
          <p:cNvSpPr>
            <a:spLocks noGrp="1"/>
          </p:cNvSpPr>
          <p:nvPr>
            <p:ph type="title"/>
          </p:nvPr>
        </p:nvSpPr>
        <p:spPr>
          <a:xfrm>
            <a:off x="736599" y="0"/>
            <a:ext cx="10515600" cy="1325563"/>
          </a:xfrm>
        </p:spPr>
        <p:txBody>
          <a:bodyPr/>
          <a:lstStyle/>
          <a:p>
            <a:r>
              <a:rPr lang="en-US" dirty="0">
                <a:solidFill>
                  <a:schemeClr val="bg1"/>
                </a:solidFill>
              </a:rPr>
              <a:t>Poli</a:t>
            </a:r>
            <a:r>
              <a:rPr lang="en-US" dirty="0"/>
              <a:t>cy-Induced Inflation/Downturn?</a:t>
            </a:r>
          </a:p>
        </p:txBody>
      </p:sp>
      <p:sp>
        <p:nvSpPr>
          <p:cNvPr id="3" name="Content Placeholder 2">
            <a:extLst>
              <a:ext uri="{FF2B5EF4-FFF2-40B4-BE49-F238E27FC236}">
                <a16:creationId xmlns:a16="http://schemas.microsoft.com/office/drawing/2014/main" id="{A042F810-0E98-CF45-982E-4A4CA18C285A}"/>
              </a:ext>
            </a:extLst>
          </p:cNvPr>
          <p:cNvSpPr>
            <a:spLocks noGrp="1"/>
          </p:cNvSpPr>
          <p:nvPr>
            <p:ph idx="1"/>
          </p:nvPr>
        </p:nvSpPr>
        <p:spPr>
          <a:xfrm>
            <a:off x="736599" y="1164329"/>
            <a:ext cx="10515600" cy="4694603"/>
          </a:xfrm>
        </p:spPr>
        <p:txBody>
          <a:bodyPr>
            <a:normAutofit lnSpcReduction="10000"/>
          </a:bodyPr>
          <a:lstStyle/>
          <a:p>
            <a:r>
              <a:rPr lang="en-US" dirty="0"/>
              <a:t>The big questions is: What is responsible for the cycles related to the pandemic?</a:t>
            </a:r>
          </a:p>
          <a:p>
            <a:pPr lvl="1"/>
            <a:r>
              <a:rPr lang="en-US" b="1" dirty="0"/>
              <a:t>Policies</a:t>
            </a:r>
          </a:p>
          <a:p>
            <a:pPr lvl="2"/>
            <a:r>
              <a:rPr lang="en-US" dirty="0"/>
              <a:t>The United States spent $5 trillion in pandemic related programs.</a:t>
            </a:r>
          </a:p>
          <a:p>
            <a:pPr lvl="3"/>
            <a:r>
              <a:rPr lang="en-US" dirty="0"/>
              <a:t>There remains $2 trillion in excess savings.</a:t>
            </a:r>
          </a:p>
          <a:p>
            <a:pPr lvl="2"/>
            <a:r>
              <a:rPr lang="en-US" dirty="0"/>
              <a:t>What role did local shutdowns play?</a:t>
            </a:r>
          </a:p>
          <a:p>
            <a:pPr lvl="2"/>
            <a:r>
              <a:rPr lang="en-US" dirty="0"/>
              <a:t>What role did the nature of business support play?</a:t>
            </a:r>
          </a:p>
          <a:p>
            <a:pPr lvl="3"/>
            <a:r>
              <a:rPr lang="en-US" dirty="0"/>
              <a:t>In particular, the lack of support for small businesses.</a:t>
            </a:r>
          </a:p>
          <a:p>
            <a:pPr lvl="1"/>
            <a:r>
              <a:rPr lang="en-US" b="1" dirty="0"/>
              <a:t>Natural fear and self preservation?</a:t>
            </a:r>
          </a:p>
          <a:p>
            <a:pPr lvl="2"/>
            <a:r>
              <a:rPr lang="en-US" dirty="0"/>
              <a:t>More services and less goods.</a:t>
            </a:r>
          </a:p>
          <a:p>
            <a:pPr lvl="2"/>
            <a:r>
              <a:rPr lang="en-US" dirty="0"/>
              <a:t>Leaving the labor force.</a:t>
            </a:r>
          </a:p>
          <a:p>
            <a:pPr lvl="2"/>
            <a:r>
              <a:rPr lang="en-US" dirty="0"/>
              <a:t>Bouncing back to aggressively and optimistically (inventories)?</a:t>
            </a:r>
          </a:p>
          <a:p>
            <a:pPr lvl="1"/>
            <a:r>
              <a:rPr lang="en-US" b="1" dirty="0"/>
              <a:t>Natural struggles of an economy to respond to changes?</a:t>
            </a:r>
          </a:p>
        </p:txBody>
      </p:sp>
      <p:sp>
        <p:nvSpPr>
          <p:cNvPr id="4" name="Slide Number Placeholder 3">
            <a:extLst>
              <a:ext uri="{FF2B5EF4-FFF2-40B4-BE49-F238E27FC236}">
                <a16:creationId xmlns:a16="http://schemas.microsoft.com/office/drawing/2014/main" id="{8D32AA7D-1DBD-E443-88F9-DE72731524CC}"/>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012811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EAAA-99F6-F747-A961-E57196B72CE4}"/>
              </a:ext>
            </a:extLst>
          </p:cNvPr>
          <p:cNvSpPr>
            <a:spLocks noGrp="1"/>
          </p:cNvSpPr>
          <p:nvPr>
            <p:ph type="title"/>
          </p:nvPr>
        </p:nvSpPr>
        <p:spPr>
          <a:xfrm>
            <a:off x="768324" y="33867"/>
            <a:ext cx="10515600" cy="1325563"/>
          </a:xfrm>
        </p:spPr>
        <p:txBody>
          <a:bodyPr/>
          <a:lstStyle/>
          <a:p>
            <a:r>
              <a:rPr lang="en-US" dirty="0">
                <a:solidFill>
                  <a:schemeClr val="bg1"/>
                </a:solidFill>
              </a:rPr>
              <a:t>Did</a:t>
            </a:r>
            <a:r>
              <a:rPr lang="en-US" dirty="0"/>
              <a:t> Politicians Get Us Into This Mess?</a:t>
            </a:r>
          </a:p>
        </p:txBody>
      </p:sp>
      <p:sp>
        <p:nvSpPr>
          <p:cNvPr id="3" name="Content Placeholder 2">
            <a:extLst>
              <a:ext uri="{FF2B5EF4-FFF2-40B4-BE49-F238E27FC236}">
                <a16:creationId xmlns:a16="http://schemas.microsoft.com/office/drawing/2014/main" id="{7A761D84-F8E1-9144-B533-49FA1D834A75}"/>
              </a:ext>
            </a:extLst>
          </p:cNvPr>
          <p:cNvSpPr>
            <a:spLocks noGrp="1"/>
          </p:cNvSpPr>
          <p:nvPr>
            <p:ph idx="1"/>
          </p:nvPr>
        </p:nvSpPr>
        <p:spPr/>
        <p:txBody>
          <a:bodyPr/>
          <a:lstStyle/>
          <a:p>
            <a:r>
              <a:rPr lang="en-US" dirty="0"/>
              <a:t>Clear that policy played a significant role.</a:t>
            </a:r>
          </a:p>
          <a:p>
            <a:pPr lvl="1"/>
            <a:r>
              <a:rPr lang="en-US" dirty="0"/>
              <a:t>Too much untargeted spending.</a:t>
            </a:r>
          </a:p>
          <a:p>
            <a:r>
              <a:rPr lang="en-US" dirty="0"/>
              <a:t>How should we think about that?</a:t>
            </a:r>
          </a:p>
          <a:p>
            <a:pPr lvl="1"/>
            <a:r>
              <a:rPr lang="en-US" dirty="0"/>
              <a:t>Washington sausage making comes with tradeoffs:</a:t>
            </a:r>
          </a:p>
          <a:p>
            <a:pPr lvl="2"/>
            <a:r>
              <a:rPr lang="en-US" dirty="0"/>
              <a:t>Quality comes from moving slowly, but perhaps misses the window of opportunity.</a:t>
            </a:r>
          </a:p>
          <a:p>
            <a:pPr lvl="2"/>
            <a:r>
              <a:rPr lang="en-US" dirty="0"/>
              <a:t>Haste makes waste. Pandemic spending has clearly not been as thoughtful as it might have been.</a:t>
            </a:r>
          </a:p>
          <a:p>
            <a:r>
              <a:rPr lang="en-US" dirty="0"/>
              <a:t>But there is lots of blame to throw around.</a:t>
            </a:r>
          </a:p>
          <a:p>
            <a:pPr lvl="1"/>
            <a:r>
              <a:rPr lang="en-US" dirty="0"/>
              <a:t>Economies just don’t respond very well to significant shocks.</a:t>
            </a:r>
          </a:p>
        </p:txBody>
      </p:sp>
      <p:sp>
        <p:nvSpPr>
          <p:cNvPr id="4" name="Slide Number Placeholder 3">
            <a:extLst>
              <a:ext uri="{FF2B5EF4-FFF2-40B4-BE49-F238E27FC236}">
                <a16:creationId xmlns:a16="http://schemas.microsoft.com/office/drawing/2014/main" id="{767E3557-DECD-0A4E-BE70-D9917F782858}"/>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922809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42A9-210B-5F46-A444-808D32067767}"/>
              </a:ext>
            </a:extLst>
          </p:cNvPr>
          <p:cNvSpPr>
            <a:spLocks noGrp="1"/>
          </p:cNvSpPr>
          <p:nvPr>
            <p:ph type="title"/>
          </p:nvPr>
        </p:nvSpPr>
        <p:spPr>
          <a:xfrm>
            <a:off x="747888" y="0"/>
            <a:ext cx="10515600" cy="1325563"/>
          </a:xfrm>
        </p:spPr>
        <p:txBody>
          <a:bodyPr/>
          <a:lstStyle/>
          <a:p>
            <a:r>
              <a:rPr lang="en-US" dirty="0">
                <a:solidFill>
                  <a:schemeClr val="bg1"/>
                </a:solidFill>
              </a:rPr>
              <a:t>Can</a:t>
            </a:r>
            <a:r>
              <a:rPr lang="en-US" dirty="0"/>
              <a:t> Politicians/Policymakers Get Us Out?</a:t>
            </a:r>
          </a:p>
        </p:txBody>
      </p:sp>
      <p:sp>
        <p:nvSpPr>
          <p:cNvPr id="3" name="Content Placeholder 2">
            <a:extLst>
              <a:ext uri="{FF2B5EF4-FFF2-40B4-BE49-F238E27FC236}">
                <a16:creationId xmlns:a16="http://schemas.microsoft.com/office/drawing/2014/main" id="{0997C2DD-A0B6-1145-8037-DC8D1B560E82}"/>
              </a:ext>
            </a:extLst>
          </p:cNvPr>
          <p:cNvSpPr>
            <a:spLocks noGrp="1"/>
          </p:cNvSpPr>
          <p:nvPr>
            <p:ph idx="1"/>
          </p:nvPr>
        </p:nvSpPr>
        <p:spPr/>
        <p:txBody>
          <a:bodyPr/>
          <a:lstStyle/>
          <a:p>
            <a:r>
              <a:rPr lang="en-US" dirty="0"/>
              <a:t>Well, no.</a:t>
            </a:r>
          </a:p>
          <a:p>
            <a:endParaRPr lang="en-US" dirty="0"/>
          </a:p>
          <a:p>
            <a:r>
              <a:rPr lang="en-US" dirty="0"/>
              <a:t>President Biden: Really has very little control over aggregate demand or prices.</a:t>
            </a:r>
          </a:p>
          <a:p>
            <a:pPr lvl="1"/>
            <a:r>
              <a:rPr lang="en-US" dirty="0"/>
              <a:t>Could put price controls in place. But nobody wants that.</a:t>
            </a:r>
          </a:p>
          <a:p>
            <a:r>
              <a:rPr lang="en-US" dirty="0"/>
              <a:t>Congress: similarly hamstrung.</a:t>
            </a:r>
          </a:p>
          <a:p>
            <a:r>
              <a:rPr lang="en-US" dirty="0"/>
              <a:t>Federal Reserve: Acting aggressively, which seems to be paying off.</a:t>
            </a:r>
          </a:p>
        </p:txBody>
      </p:sp>
      <p:sp>
        <p:nvSpPr>
          <p:cNvPr id="4" name="Slide Number Placeholder 3">
            <a:extLst>
              <a:ext uri="{FF2B5EF4-FFF2-40B4-BE49-F238E27FC236}">
                <a16:creationId xmlns:a16="http://schemas.microsoft.com/office/drawing/2014/main" id="{56016CFD-F751-8F45-852E-19B55F3E76E2}"/>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8486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3809-20B1-574D-88B6-6809A555D5F2}"/>
              </a:ext>
            </a:extLst>
          </p:cNvPr>
          <p:cNvSpPr>
            <a:spLocks noGrp="1"/>
          </p:cNvSpPr>
          <p:nvPr>
            <p:ph type="title"/>
          </p:nvPr>
        </p:nvSpPr>
        <p:spPr>
          <a:xfrm>
            <a:off x="804333" y="0"/>
            <a:ext cx="10515600" cy="1325563"/>
          </a:xfrm>
        </p:spPr>
        <p:txBody>
          <a:bodyPr/>
          <a:lstStyle/>
          <a:p>
            <a:r>
              <a:rPr lang="en-US" dirty="0">
                <a:solidFill>
                  <a:schemeClr val="bg1"/>
                </a:solidFill>
              </a:rPr>
              <a:t>Bot</a:t>
            </a:r>
            <a:r>
              <a:rPr lang="en-US" dirty="0"/>
              <a:t>tom Line:</a:t>
            </a:r>
          </a:p>
        </p:txBody>
      </p:sp>
      <p:sp>
        <p:nvSpPr>
          <p:cNvPr id="3" name="Content Placeholder 2">
            <a:extLst>
              <a:ext uri="{FF2B5EF4-FFF2-40B4-BE49-F238E27FC236}">
                <a16:creationId xmlns:a16="http://schemas.microsoft.com/office/drawing/2014/main" id="{75F0ECF5-E9CC-B843-A926-54D2E7CB7417}"/>
              </a:ext>
            </a:extLst>
          </p:cNvPr>
          <p:cNvSpPr>
            <a:spLocks noGrp="1"/>
          </p:cNvSpPr>
          <p:nvPr>
            <p:ph idx="1"/>
          </p:nvPr>
        </p:nvSpPr>
        <p:spPr/>
        <p:txBody>
          <a:bodyPr>
            <a:normAutofit lnSpcReduction="10000"/>
          </a:bodyPr>
          <a:lstStyle/>
          <a:p>
            <a:r>
              <a:rPr lang="en-US" dirty="0"/>
              <a:t>Politicians did what they felt was necessary.</a:t>
            </a:r>
          </a:p>
          <a:p>
            <a:pPr lvl="1"/>
            <a:r>
              <a:rPr lang="en-US" dirty="0"/>
              <a:t>They also did the best they could.</a:t>
            </a:r>
          </a:p>
          <a:p>
            <a:pPr>
              <a:spcAft>
                <a:spcPts val="1000"/>
              </a:spcAft>
            </a:pPr>
            <a:r>
              <a:rPr lang="en-US" dirty="0"/>
              <a:t>The pandemic threw spanners in the works that neither politicians nor economists had/have the answers to</a:t>
            </a:r>
          </a:p>
          <a:p>
            <a:r>
              <a:rPr lang="en-US" dirty="0"/>
              <a:t>Blaming anybody for actions or inactions, for economic woes (inflation) is not reasonable.</a:t>
            </a:r>
          </a:p>
          <a:p>
            <a:pPr lvl="1"/>
            <a:r>
              <a:rPr lang="en-US" dirty="0"/>
              <a:t>Though a case could be made that the Fed should have acted sooner.</a:t>
            </a:r>
          </a:p>
          <a:p>
            <a:pPr lvl="2"/>
            <a:r>
              <a:rPr lang="en-US" dirty="0"/>
              <a:t>But we don’t really know if that would have made a difference.</a:t>
            </a:r>
          </a:p>
          <a:p>
            <a:r>
              <a:rPr lang="en-US" dirty="0"/>
              <a:t>Really left with the Fed doing the best that it can…and being patient.</a:t>
            </a:r>
          </a:p>
        </p:txBody>
      </p:sp>
      <p:sp>
        <p:nvSpPr>
          <p:cNvPr id="4" name="Slide Number Placeholder 3">
            <a:extLst>
              <a:ext uri="{FF2B5EF4-FFF2-40B4-BE49-F238E27FC236}">
                <a16:creationId xmlns:a16="http://schemas.microsoft.com/office/drawing/2014/main" id="{28E35382-C996-E148-A9CC-0CEA0E9A3BB7}"/>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03758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49</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2653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Recession – The State of the US Economy</a:t>
            </a:r>
          </a:p>
          <a:p>
            <a:r>
              <a:rPr lang="en-US" dirty="0"/>
              <a:t>Global Comparisons</a:t>
            </a:r>
          </a:p>
          <a:p>
            <a:r>
              <a:rPr lang="en-US" dirty="0"/>
              <a:t>Inflation</a:t>
            </a:r>
          </a:p>
          <a:p>
            <a:r>
              <a:rPr lang="en-US" dirty="0"/>
              <a:t>On the policy response:</a:t>
            </a:r>
          </a:p>
          <a:p>
            <a:pPr lvl="1"/>
            <a:r>
              <a:rPr lang="en-US" dirty="0"/>
              <a:t>To the pandemic</a:t>
            </a:r>
          </a:p>
          <a:p>
            <a:pPr lvl="1"/>
            <a:r>
              <a:rPr lang="en-US" dirty="0"/>
              <a:t>To inflation</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7</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16809</TotalTime>
  <Words>2013</Words>
  <Application>Microsoft Macintosh PowerPoint</Application>
  <PresentationFormat>Widescreen</PresentationFormat>
  <Paragraphs>326</Paragraphs>
  <Slides>50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Where Have All the Workers Gone?</vt:lpstr>
      <vt:lpstr>Some Explanations</vt:lpstr>
      <vt:lpstr>Inflation: Latest Figures</vt:lpstr>
      <vt:lpstr>Which Prices?</vt:lpstr>
      <vt:lpstr>Summing Up The US Economy</vt:lpstr>
      <vt:lpstr>Global Evidence</vt:lpstr>
      <vt:lpstr>Inflation: Not just a US Problem</vt:lpstr>
      <vt:lpstr>GDP: U.S. Stands Out, But Not Alone</vt:lpstr>
      <vt:lpstr>Global Summary</vt:lpstr>
      <vt:lpstr>Inflation</vt:lpstr>
      <vt:lpstr>Inflation – Climbing! Or Turning Around?</vt:lpstr>
      <vt:lpstr>Gas Prices: National Average at the Pump</vt:lpstr>
      <vt:lpstr>Fuel Costs Are Still Elevated</vt:lpstr>
      <vt:lpstr>Food Costs Continue to Rise</vt:lpstr>
      <vt:lpstr>Spending Patterns Changed - More Goods!</vt:lpstr>
      <vt:lpstr>Inflation: Concentrated</vt:lpstr>
      <vt:lpstr>Supply Chains</vt:lpstr>
      <vt:lpstr>My Diagnosis for the Uptick in Inflation </vt:lpstr>
      <vt:lpstr>What’s the Fed Doing About It?</vt:lpstr>
      <vt:lpstr>Federal Funds Rate</vt:lpstr>
      <vt:lpstr>Implications for Demand</vt:lpstr>
      <vt:lpstr>Treasuries</vt:lpstr>
      <vt:lpstr>Mortgage Rates</vt:lpstr>
      <vt:lpstr>Takeaways</vt:lpstr>
      <vt:lpstr>The Role of Policy</vt:lpstr>
      <vt:lpstr>Policy-Induced Inflation/Downturn?</vt:lpstr>
      <vt:lpstr>Did Politicians Get Us Into This Mess?</vt:lpstr>
      <vt:lpstr>Can Politicians/Policymakers Get Us Out?</vt:lpstr>
      <vt:lpstr>Bottom Line:</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327</cp:revision>
  <cp:lastPrinted>2022-09-13T18:32:44Z</cp:lastPrinted>
  <dcterms:created xsi:type="dcterms:W3CDTF">2017-05-03T22:30:38Z</dcterms:created>
  <dcterms:modified xsi:type="dcterms:W3CDTF">2022-09-13T18:32:54Z</dcterms:modified>
</cp:coreProperties>
</file>