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2"/>
  </p:notesMasterIdLst>
  <p:sldIdLst>
    <p:sldId id="1026" r:id="rId2"/>
    <p:sldId id="328" r:id="rId3"/>
    <p:sldId id="3935" r:id="rId4"/>
    <p:sldId id="1029" r:id="rId5"/>
    <p:sldId id="4001" r:id="rId6"/>
    <p:sldId id="436" r:id="rId7"/>
    <p:sldId id="1194" r:id="rId8"/>
    <p:sldId id="3974" r:id="rId9"/>
    <p:sldId id="1078" r:id="rId10"/>
    <p:sldId id="4094" r:id="rId11"/>
    <p:sldId id="532" r:id="rId12"/>
    <p:sldId id="4095" r:id="rId13"/>
    <p:sldId id="1027" r:id="rId14"/>
    <p:sldId id="3941" r:id="rId15"/>
    <p:sldId id="3861" r:id="rId16"/>
    <p:sldId id="4119" r:id="rId17"/>
    <p:sldId id="4107" r:id="rId18"/>
    <p:sldId id="4108" r:id="rId19"/>
    <p:sldId id="4135" r:id="rId20"/>
    <p:sldId id="4121" r:id="rId21"/>
    <p:sldId id="4122" r:id="rId22"/>
    <p:sldId id="4109" r:id="rId23"/>
    <p:sldId id="3942" r:id="rId24"/>
    <p:sldId id="3912" r:id="rId25"/>
    <p:sldId id="3911" r:id="rId26"/>
    <p:sldId id="3910" r:id="rId27"/>
    <p:sldId id="3943" r:id="rId28"/>
    <p:sldId id="3918" r:id="rId29"/>
    <p:sldId id="3938" r:id="rId30"/>
    <p:sldId id="3948" r:id="rId31"/>
    <p:sldId id="3931" r:id="rId32"/>
    <p:sldId id="3949" r:id="rId33"/>
    <p:sldId id="3933" r:id="rId34"/>
    <p:sldId id="3934" r:id="rId35"/>
    <p:sldId id="4106" r:id="rId36"/>
    <p:sldId id="291" r:id="rId37"/>
    <p:sldId id="4105" r:id="rId38"/>
    <p:sldId id="3937" r:id="rId39"/>
    <p:sldId id="4126" r:id="rId40"/>
    <p:sldId id="4112" r:id="rId41"/>
    <p:sldId id="4132" r:id="rId42"/>
    <p:sldId id="4129" r:id="rId43"/>
    <p:sldId id="4133" r:id="rId44"/>
    <p:sldId id="4134" r:id="rId45"/>
    <p:sldId id="4127" r:id="rId46"/>
    <p:sldId id="4130" r:id="rId47"/>
    <p:sldId id="3905" r:id="rId48"/>
    <p:sldId id="4096" r:id="rId49"/>
    <p:sldId id="329" r:id="rId50"/>
    <p:sldId id="405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94694"/>
  </p:normalViewPr>
  <p:slideViewPr>
    <p:cSldViewPr snapToGrid="0" snapToObjects="1">
      <p:cViewPr varScale="1">
        <p:scale>
          <a:sx n="95" d="100"/>
          <a:sy n="95" d="100"/>
        </p:scale>
        <p:origin x="184" y="744"/>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r>
              <a:rPr lang="en-US" sz="2400"/>
              <a:t>Sources</a:t>
            </a:r>
            <a:r>
              <a:rPr lang="en-US" sz="2400" baseline="0"/>
              <a:t> of Peronal Income</a:t>
            </a:r>
          </a:p>
          <a:p>
            <a:pPr>
              <a:defRPr sz="2400"/>
            </a:pPr>
            <a:r>
              <a:rPr lang="en-US" sz="2400" baseline="0"/>
              <a:t>Billions of $ at Annual Rates; BEA</a:t>
            </a:r>
            <a:endParaRPr lang="en-US" sz="2400"/>
          </a:p>
        </c:rich>
      </c:tx>
      <c:overlay val="0"/>
      <c:spPr>
        <a:noFill/>
        <a:ln>
          <a:noFill/>
        </a:ln>
        <a:effectLst/>
      </c:spPr>
      <c:txPr>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Graph'!$A$18:$A$43</c:f>
              <c:numCache>
                <c:formatCode>yyyy\-mm\-dd</c:formatCode>
                <c:ptCount val="26"/>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numCache>
            </c:numRef>
          </c:cat>
          <c:val>
            <c:numRef>
              <c:f>'FRED Graph'!$D$18:$D$43</c:f>
              <c:numCache>
                <c:formatCode>0.0</c:formatCode>
                <c:ptCount val="26"/>
                <c:pt idx="0">
                  <c:v>16444.3</c:v>
                </c:pt>
                <c:pt idx="1">
                  <c:v>16622.599999999999</c:v>
                </c:pt>
                <c:pt idx="2">
                  <c:v>16734.8</c:v>
                </c:pt>
                <c:pt idx="3">
                  <c:v>16444.3</c:v>
                </c:pt>
                <c:pt idx="4">
                  <c:v>18919.400000000001</c:v>
                </c:pt>
                <c:pt idx="5">
                  <c:v>18024</c:v>
                </c:pt>
                <c:pt idx="6">
                  <c:v>17805.599999999999</c:v>
                </c:pt>
                <c:pt idx="7">
                  <c:v>17960.599999999999</c:v>
                </c:pt>
                <c:pt idx="8">
                  <c:v>17349.599999999999</c:v>
                </c:pt>
                <c:pt idx="9">
                  <c:v>17476.8</c:v>
                </c:pt>
                <c:pt idx="10">
                  <c:v>17398.900000000001</c:v>
                </c:pt>
                <c:pt idx="11">
                  <c:v>17175.599999999999</c:v>
                </c:pt>
                <c:pt idx="12">
                  <c:v>17272.2</c:v>
                </c:pt>
                <c:pt idx="13">
                  <c:v>19120.3</c:v>
                </c:pt>
                <c:pt idx="14">
                  <c:v>17546.599999999999</c:v>
                </c:pt>
                <c:pt idx="15">
                  <c:v>21698.9</c:v>
                </c:pt>
                <c:pt idx="16">
                  <c:v>18429.900000000001</c:v>
                </c:pt>
                <c:pt idx="17">
                  <c:v>17980.599999999999</c:v>
                </c:pt>
                <c:pt idx="18">
                  <c:v>18001.7</c:v>
                </c:pt>
                <c:pt idx="19">
                  <c:v>18225.8</c:v>
                </c:pt>
                <c:pt idx="20">
                  <c:v>18277.599999999999</c:v>
                </c:pt>
                <c:pt idx="21">
                  <c:v>18044.7</c:v>
                </c:pt>
                <c:pt idx="22">
                  <c:v>18132.2</c:v>
                </c:pt>
                <c:pt idx="23">
                  <c:v>18216.400000000001</c:v>
                </c:pt>
                <c:pt idx="24">
                  <c:v>18256.400000000001</c:v>
                </c:pt>
                <c:pt idx="25">
                  <c:v>18276.3</c:v>
                </c:pt>
              </c:numCache>
            </c:numRef>
          </c:val>
          <c:smooth val="0"/>
          <c:extLst>
            <c:ext xmlns:c16="http://schemas.microsoft.com/office/drawing/2014/chart" uri="{C3380CC4-5D6E-409C-BE32-E72D297353CC}">
              <c16:uniqueId val="{00000000-0235-4BF5-A7B5-85C0D05C7B76}"/>
            </c:ext>
          </c:extLst>
        </c:ser>
        <c:ser>
          <c:idx val="1"/>
          <c:order val="1"/>
          <c:tx>
            <c:strRef>
              <c:f>'FRED Graph'!$I$17</c:f>
              <c:strCache>
                <c:ptCount val="1"/>
                <c:pt idx="0">
                  <c:v>Before-Tax Income</c:v>
                </c:pt>
              </c:strCache>
            </c:strRef>
          </c:tx>
          <c:spPr>
            <a:ln w="28575" cap="rnd" cmpd="sng" algn="ctr">
              <a:solidFill>
                <a:srgbClr val="FF0000"/>
              </a:solidFill>
              <a:round/>
            </a:ln>
            <a:effectLst/>
          </c:spPr>
          <c:marker>
            <c:symbol val="none"/>
          </c:marker>
          <c:dLbls>
            <c:delete val="1"/>
          </c:dLbls>
          <c:cat>
            <c:numRef>
              <c:f>'FRED Graph'!$A$18:$A$43</c:f>
              <c:numCache>
                <c:formatCode>yyyy\-mm\-dd</c:formatCode>
                <c:ptCount val="26"/>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numCache>
            </c:numRef>
          </c:cat>
          <c:val>
            <c:numRef>
              <c:f>'FRED Graph'!$I$18:$I$43</c:f>
              <c:numCache>
                <c:formatCode>0.0</c:formatCode>
                <c:ptCount val="26"/>
                <c:pt idx="0">
                  <c:v>16953.3</c:v>
                </c:pt>
                <c:pt idx="1">
                  <c:v>17140</c:v>
                </c:pt>
                <c:pt idx="2">
                  <c:v>17286.599999999999</c:v>
                </c:pt>
                <c:pt idx="3">
                  <c:v>16820.599999999999</c:v>
                </c:pt>
                <c:pt idx="4">
                  <c:v>15792.800000000001</c:v>
                </c:pt>
                <c:pt idx="5">
                  <c:v>16114.7</c:v>
                </c:pt>
                <c:pt idx="6">
                  <c:v>16454.399999999998</c:v>
                </c:pt>
                <c:pt idx="7">
                  <c:v>16658.599999999999</c:v>
                </c:pt>
                <c:pt idx="8">
                  <c:v>16878.199999999997</c:v>
                </c:pt>
                <c:pt idx="9">
                  <c:v>17063.399999999998</c:v>
                </c:pt>
                <c:pt idx="10">
                  <c:v>17306.2</c:v>
                </c:pt>
                <c:pt idx="11">
                  <c:v>17280.199999999997</c:v>
                </c:pt>
                <c:pt idx="12">
                  <c:v>17355.300000000003</c:v>
                </c:pt>
                <c:pt idx="13">
                  <c:v>17327.400000000001</c:v>
                </c:pt>
                <c:pt idx="14">
                  <c:v>17361.199999999997</c:v>
                </c:pt>
                <c:pt idx="15">
                  <c:v>17567.400000000001</c:v>
                </c:pt>
                <c:pt idx="16">
                  <c:v>17764.400000000001</c:v>
                </c:pt>
                <c:pt idx="17">
                  <c:v>17915.8</c:v>
                </c:pt>
                <c:pt idx="18">
                  <c:v>18059.100000000002</c:v>
                </c:pt>
                <c:pt idx="19">
                  <c:v>18218.900000000001</c:v>
                </c:pt>
                <c:pt idx="20">
                  <c:v>18283.499999999996</c:v>
                </c:pt>
                <c:pt idx="21">
                  <c:v>18390.399999999998</c:v>
                </c:pt>
                <c:pt idx="22">
                  <c:v>18549.2</c:v>
                </c:pt>
                <c:pt idx="23">
                  <c:v>18656.7</c:v>
                </c:pt>
                <c:pt idx="24">
                  <c:v>18742.300000000003</c:v>
                </c:pt>
                <c:pt idx="25">
                  <c:v>18818.599999999999</c:v>
                </c:pt>
              </c:numCache>
            </c:numRef>
          </c:val>
          <c:smooth val="0"/>
          <c:extLst>
            <c:ext xmlns:c16="http://schemas.microsoft.com/office/drawing/2014/chart" uri="{C3380CC4-5D6E-409C-BE32-E72D297353CC}">
              <c16:uniqueId val="{00000001-0235-4BF5-A7B5-85C0D05C7B76}"/>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in val="15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r>
              <a:rPr lang="en-US" sz="2600" dirty="0">
                <a:solidFill>
                  <a:schemeClr val="tx1"/>
                </a:solidFill>
              </a:rPr>
              <a:t>Spending and Saving</a:t>
            </a:r>
          </a:p>
          <a:p>
            <a:pPr>
              <a:defRPr sz="2400"/>
            </a:pPr>
            <a:r>
              <a:rPr lang="en-US" sz="2600" dirty="0">
                <a:solidFill>
                  <a:schemeClr val="tx1"/>
                </a:solidFill>
              </a:rPr>
              <a:t>Billions of $ at Annual Rates; BEA</a:t>
            </a:r>
          </a:p>
        </c:rich>
      </c:tx>
      <c:overlay val="0"/>
      <c:spPr>
        <a:noFill/>
        <a:ln>
          <a:noFill/>
        </a:ln>
        <a:effectLst/>
      </c:spPr>
      <c:txPr>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7.7510673665791771E-2"/>
          <c:y val="0.10742949410735422"/>
          <c:w val="0.91630292671238556"/>
          <c:h val="0.67316311603181578"/>
        </c:manualLayout>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Graph'!$A$19:$A$44</c:f>
              <c:numCache>
                <c:formatCode>yyyy\-mm\-dd</c:formatCode>
                <c:ptCount val="2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numCache>
            </c:numRef>
          </c:cat>
          <c:val>
            <c:numRef>
              <c:f>'FRED Graph'!$D$19:$D$44</c:f>
              <c:numCache>
                <c:formatCode>0.0</c:formatCode>
                <c:ptCount val="26"/>
                <c:pt idx="0">
                  <c:v>16622.599999999999</c:v>
                </c:pt>
                <c:pt idx="1">
                  <c:v>16734.8</c:v>
                </c:pt>
                <c:pt idx="2">
                  <c:v>16444.3</c:v>
                </c:pt>
                <c:pt idx="3">
                  <c:v>18919.400000000001</c:v>
                </c:pt>
                <c:pt idx="4">
                  <c:v>18024</c:v>
                </c:pt>
                <c:pt idx="5">
                  <c:v>17805.599999999999</c:v>
                </c:pt>
                <c:pt idx="6">
                  <c:v>17960.599999999999</c:v>
                </c:pt>
                <c:pt idx="7">
                  <c:v>17349.599999999999</c:v>
                </c:pt>
                <c:pt idx="8">
                  <c:v>17476.8</c:v>
                </c:pt>
                <c:pt idx="9">
                  <c:v>17398.900000000001</c:v>
                </c:pt>
                <c:pt idx="10">
                  <c:v>17175.599999999999</c:v>
                </c:pt>
                <c:pt idx="11">
                  <c:v>17272.2</c:v>
                </c:pt>
                <c:pt idx="12">
                  <c:v>19120.3</c:v>
                </c:pt>
                <c:pt idx="13">
                  <c:v>17546.599999999999</c:v>
                </c:pt>
                <c:pt idx="14">
                  <c:v>21698.9</c:v>
                </c:pt>
                <c:pt idx="15">
                  <c:v>18429.900000000001</c:v>
                </c:pt>
                <c:pt idx="16">
                  <c:v>17980.599999999999</c:v>
                </c:pt>
                <c:pt idx="17">
                  <c:v>18001.7</c:v>
                </c:pt>
                <c:pt idx="18">
                  <c:v>18225.8</c:v>
                </c:pt>
                <c:pt idx="19">
                  <c:v>18277.599999999999</c:v>
                </c:pt>
                <c:pt idx="20">
                  <c:v>18044.7</c:v>
                </c:pt>
                <c:pt idx="21">
                  <c:v>18132.2</c:v>
                </c:pt>
                <c:pt idx="22">
                  <c:v>18216.400000000001</c:v>
                </c:pt>
                <c:pt idx="23">
                  <c:v>18256.400000000001</c:v>
                </c:pt>
                <c:pt idx="24">
                  <c:v>18276.3</c:v>
                </c:pt>
                <c:pt idx="25">
                  <c:v>18360.8</c:v>
                </c:pt>
              </c:numCache>
            </c:numRef>
          </c:val>
          <c:smooth val="0"/>
          <c:extLst>
            <c:ext xmlns:c16="http://schemas.microsoft.com/office/drawing/2014/chart" uri="{C3380CC4-5D6E-409C-BE32-E72D297353CC}">
              <c16:uniqueId val="{00000000-A740-4C9E-966A-66DC2C1CD97E}"/>
            </c:ext>
          </c:extLst>
        </c:ser>
        <c:ser>
          <c:idx val="1"/>
          <c:order val="1"/>
          <c:tx>
            <c:strRef>
              <c:f>'FRED Graph'!$G$17</c:f>
              <c:strCache>
                <c:ptCount val="1"/>
                <c:pt idx="0">
                  <c:v>Personal Consumption</c:v>
                </c:pt>
              </c:strCache>
            </c:strRef>
          </c:tx>
          <c:spPr>
            <a:ln w="28575" cap="rnd" cmpd="sng" algn="ctr">
              <a:solidFill>
                <a:srgbClr val="FF0000"/>
              </a:solidFill>
              <a:round/>
            </a:ln>
            <a:effectLst/>
          </c:spPr>
          <c:marker>
            <c:symbol val="none"/>
          </c:marker>
          <c:dLbls>
            <c:delete val="1"/>
          </c:dLbls>
          <c:cat>
            <c:numRef>
              <c:f>'FRED Graph'!$A$19:$A$44</c:f>
              <c:numCache>
                <c:formatCode>yyyy\-mm\-dd</c:formatCode>
                <c:ptCount val="2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numCache>
            </c:numRef>
          </c:cat>
          <c:val>
            <c:numRef>
              <c:f>'FRED Graph'!$G$19:$G$44</c:f>
              <c:numCache>
                <c:formatCode>0.0</c:formatCode>
                <c:ptCount val="26"/>
                <c:pt idx="0">
                  <c:v>14769.9</c:v>
                </c:pt>
                <c:pt idx="1">
                  <c:v>14785.1</c:v>
                </c:pt>
                <c:pt idx="2">
                  <c:v>13762.2</c:v>
                </c:pt>
                <c:pt idx="3">
                  <c:v>12021.8</c:v>
                </c:pt>
                <c:pt idx="4">
                  <c:v>13058.1</c:v>
                </c:pt>
                <c:pt idx="5">
                  <c:v>13889.3</c:v>
                </c:pt>
                <c:pt idx="6">
                  <c:v>14129.2</c:v>
                </c:pt>
                <c:pt idx="7">
                  <c:v>14270.5</c:v>
                </c:pt>
                <c:pt idx="8">
                  <c:v>14481.7</c:v>
                </c:pt>
                <c:pt idx="9">
                  <c:v>14546</c:v>
                </c:pt>
                <c:pt idx="10">
                  <c:v>14467.3</c:v>
                </c:pt>
                <c:pt idx="11">
                  <c:v>14389.5</c:v>
                </c:pt>
                <c:pt idx="12">
                  <c:v>14857.9</c:v>
                </c:pt>
                <c:pt idx="13">
                  <c:v>14699.6</c:v>
                </c:pt>
                <c:pt idx="14">
                  <c:v>15458.9</c:v>
                </c:pt>
                <c:pt idx="15">
                  <c:v>15618.7</c:v>
                </c:pt>
                <c:pt idx="16">
                  <c:v>15624.4</c:v>
                </c:pt>
                <c:pt idx="17">
                  <c:v>15802</c:v>
                </c:pt>
                <c:pt idx="18">
                  <c:v>15814.9</c:v>
                </c:pt>
                <c:pt idx="19">
                  <c:v>15991.1</c:v>
                </c:pt>
                <c:pt idx="20">
                  <c:v>16088.9</c:v>
                </c:pt>
                <c:pt idx="21">
                  <c:v>16317.8</c:v>
                </c:pt>
                <c:pt idx="22">
                  <c:v>16409.7</c:v>
                </c:pt>
                <c:pt idx="23">
                  <c:v>16278.8</c:v>
                </c:pt>
                <c:pt idx="24">
                  <c:v>16616</c:v>
                </c:pt>
                <c:pt idx="25">
                  <c:v>16713.3</c:v>
                </c:pt>
              </c:numCache>
            </c:numRef>
          </c:val>
          <c:smooth val="0"/>
          <c:extLst>
            <c:ext xmlns:c16="http://schemas.microsoft.com/office/drawing/2014/chart" uri="{C3380CC4-5D6E-409C-BE32-E72D297353CC}">
              <c16:uniqueId val="{00000001-A740-4C9E-966A-66DC2C1CD97E}"/>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ax val="23000"/>
          <c:min val="12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500" b="1" i="0" u="none" strike="noStrike" kern="1200" cap="all" spc="100" normalizeH="0" baseline="0">
                <a:solidFill>
                  <a:schemeClr val="accent5">
                    <a:lumMod val="50000"/>
                  </a:schemeClr>
                </a:solidFill>
                <a:latin typeface="+mn-lt"/>
                <a:ea typeface="+mn-ea"/>
                <a:cs typeface="+mn-cs"/>
              </a:defRPr>
            </a:pPr>
            <a:r>
              <a:rPr lang="en-US" sz="2800">
                <a:solidFill>
                  <a:schemeClr val="accent5">
                    <a:lumMod val="50000"/>
                  </a:schemeClr>
                </a:solidFill>
              </a:rPr>
              <a:t>Inflation</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accent5">
                  <a:lumMod val="50000"/>
                </a:schemeClr>
              </a:solidFill>
              <a:latin typeface="+mn-lt"/>
              <a:ea typeface="+mn-ea"/>
              <a:cs typeface="+mn-cs"/>
            </a:defRPr>
          </a:pPr>
          <a:endParaRPr lang="en-US"/>
        </a:p>
      </c:txPr>
    </c:title>
    <c:autoTitleDeleted val="0"/>
    <c:plotArea>
      <c:layout>
        <c:manualLayout>
          <c:layoutTarget val="inner"/>
          <c:xMode val="edge"/>
          <c:yMode val="edge"/>
          <c:x val="6.8195216429521199E-2"/>
          <c:y val="0.10962580438866462"/>
          <c:w val="0.85538552385898603"/>
          <c:h val="0.74266220358533497"/>
        </c:manualLayout>
      </c:layout>
      <c:lineChart>
        <c:grouping val="standard"/>
        <c:varyColors val="0"/>
        <c:ser>
          <c:idx val="0"/>
          <c:order val="0"/>
          <c:tx>
            <c:strRef>
              <c:f>'FRED Graph'!$B$11</c:f>
              <c:strCache>
                <c:ptCount val="1"/>
                <c:pt idx="0">
                  <c:v>Fed's Preferred Measure</c:v>
                </c:pt>
              </c:strCache>
            </c:strRef>
          </c:tx>
          <c:spPr>
            <a:ln w="34925" cap="rnd">
              <a:solidFill>
                <a:schemeClr val="accent1">
                  <a:lumMod val="60000"/>
                  <a:lumOff val="40000"/>
                </a:schemeClr>
              </a:solidFill>
              <a:round/>
            </a:ln>
            <a:effectLst>
              <a:outerShdw dist="25400" dir="2700000" algn="tl" rotWithShape="0">
                <a:schemeClr val="accent1">
                  <a:tint val="77000"/>
                </a:schemeClr>
              </a:outerShdw>
            </a:effectLst>
          </c:spPr>
          <c:marker>
            <c:symbol val="none"/>
          </c:marker>
          <c:dLbls>
            <c:delete val="1"/>
          </c:dLbls>
          <c:cat>
            <c:numRef>
              <c:f>'FRED Graph'!$A$24:$A$49</c:f>
              <c:numCache>
                <c:formatCode>[$-409]mmm\-yy;@</c:formatCode>
                <c:ptCount val="2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numCache>
            </c:numRef>
          </c:cat>
          <c:val>
            <c:numRef>
              <c:f>'FRED Graph'!$B$24:$B$49</c:f>
              <c:numCache>
                <c:formatCode>0.000</c:formatCode>
                <c:ptCount val="26"/>
                <c:pt idx="0">
                  <c:v>113.04</c:v>
                </c:pt>
                <c:pt idx="1">
                  <c:v>113.215</c:v>
                </c:pt>
                <c:pt idx="2">
                  <c:v>113.15</c:v>
                </c:pt>
                <c:pt idx="3">
                  <c:v>112.628</c:v>
                </c:pt>
                <c:pt idx="4">
                  <c:v>112.864</c:v>
                </c:pt>
                <c:pt idx="5">
                  <c:v>113.265</c:v>
                </c:pt>
                <c:pt idx="6">
                  <c:v>113.61</c:v>
                </c:pt>
                <c:pt idx="7">
                  <c:v>113.971</c:v>
                </c:pt>
                <c:pt idx="8">
                  <c:v>114.131</c:v>
                </c:pt>
                <c:pt idx="9">
                  <c:v>114.137</c:v>
                </c:pt>
                <c:pt idx="10">
                  <c:v>114.134</c:v>
                </c:pt>
                <c:pt idx="11">
                  <c:v>114.494</c:v>
                </c:pt>
                <c:pt idx="12">
                  <c:v>114.746</c:v>
                </c:pt>
                <c:pt idx="13">
                  <c:v>114.899</c:v>
                </c:pt>
                <c:pt idx="14">
                  <c:v>115.383</c:v>
                </c:pt>
                <c:pt idx="15">
                  <c:v>116.1</c:v>
                </c:pt>
                <c:pt idx="16">
                  <c:v>116.76600000000001</c:v>
                </c:pt>
                <c:pt idx="17">
                  <c:v>117.327</c:v>
                </c:pt>
                <c:pt idx="18">
                  <c:v>117.70399999999999</c:v>
                </c:pt>
                <c:pt idx="19">
                  <c:v>118.07299999999999</c:v>
                </c:pt>
                <c:pt idx="20">
                  <c:v>118.357</c:v>
                </c:pt>
                <c:pt idx="21">
                  <c:v>118.90900000000001</c:v>
                </c:pt>
                <c:pt idx="22">
                  <c:v>119.46899999999999</c:v>
                </c:pt>
                <c:pt idx="23">
                  <c:v>120.102</c:v>
                </c:pt>
                <c:pt idx="24">
                  <c:v>120.723</c:v>
                </c:pt>
                <c:pt idx="25">
                  <c:v>121.108</c:v>
                </c:pt>
              </c:numCache>
            </c:numRef>
          </c:val>
          <c:smooth val="0"/>
          <c:extLst>
            <c:ext xmlns:c16="http://schemas.microsoft.com/office/drawing/2014/chart" uri="{C3380CC4-5D6E-409C-BE32-E72D297353CC}">
              <c16:uniqueId val="{00000000-8FE3-4475-8AA7-0BE71668078A}"/>
            </c:ext>
          </c:extLst>
        </c:ser>
        <c:ser>
          <c:idx val="1"/>
          <c:order val="1"/>
          <c:tx>
            <c:strRef>
              <c:f>'FRED Graph'!$E$11</c:f>
              <c:strCache>
                <c:ptCount val="1"/>
                <c:pt idx="0">
                  <c:v>Fed's Target</c:v>
                </c:pt>
              </c:strCache>
            </c:strRef>
          </c:tx>
          <c:spPr>
            <a:ln w="34925" cap="rnd">
              <a:solidFill>
                <a:srgbClr val="C00000"/>
              </a:solidFill>
              <a:round/>
            </a:ln>
            <a:effectLst>
              <a:outerShdw dist="25400" dir="2700000" algn="tl" rotWithShape="0">
                <a:schemeClr val="accent1">
                  <a:shade val="76000"/>
                </a:schemeClr>
              </a:outerShdw>
            </a:effectLst>
          </c:spPr>
          <c:marker>
            <c:symbol val="none"/>
          </c:marker>
          <c:dLbls>
            <c:delete val="1"/>
          </c:dLbls>
          <c:cat>
            <c:numRef>
              <c:f>'FRED Graph'!$A$24:$A$49</c:f>
              <c:numCache>
                <c:formatCode>[$-409]mmm\-yy;@</c:formatCode>
                <c:ptCount val="2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numCache>
            </c:numRef>
          </c:cat>
          <c:val>
            <c:numRef>
              <c:f>'FRED Graph'!$E$24:$E$49</c:f>
              <c:numCache>
                <c:formatCode>General</c:formatCode>
                <c:ptCount val="26"/>
                <c:pt idx="0" formatCode="0.000">
                  <c:v>113.04</c:v>
                </c:pt>
                <c:pt idx="1">
                  <c:v>113.22669475036906</c:v>
                </c:pt>
                <c:pt idx="2">
                  <c:v>113.413697842297</c:v>
                </c:pt>
                <c:pt idx="3">
                  <c:v>113.60100978503496</c:v>
                </c:pt>
                <c:pt idx="4">
                  <c:v>113.78863108867517</c:v>
                </c:pt>
                <c:pt idx="5">
                  <c:v>113.97656226415234</c:v>
                </c:pt>
                <c:pt idx="6">
                  <c:v>114.16480382324495</c:v>
                </c:pt>
                <c:pt idx="7">
                  <c:v>114.35335627857681</c:v>
                </c:pt>
                <c:pt idx="8">
                  <c:v>114.54222014361834</c:v>
                </c:pt>
                <c:pt idx="9">
                  <c:v>114.73139593268797</c:v>
                </c:pt>
                <c:pt idx="10">
                  <c:v>114.92088416095361</c:v>
                </c:pt>
                <c:pt idx="11">
                  <c:v>115.11068534443397</c:v>
                </c:pt>
                <c:pt idx="12">
                  <c:v>115.30080000000007</c:v>
                </c:pt>
                <c:pt idx="13">
                  <c:v>115.49122864537651</c:v>
                </c:pt>
                <c:pt idx="14">
                  <c:v>115.681971799143</c:v>
                </c:pt>
                <c:pt idx="15">
                  <c:v>115.87302998073572</c:v>
                </c:pt>
                <c:pt idx="16">
                  <c:v>116.06440371044874</c:v>
                </c:pt>
                <c:pt idx="17">
                  <c:v>116.25609350943544</c:v>
                </c:pt>
                <c:pt idx="18">
                  <c:v>116.44809989970992</c:v>
                </c:pt>
                <c:pt idx="19">
                  <c:v>116.64042340414842</c:v>
                </c:pt>
                <c:pt idx="20">
                  <c:v>116.83306454649077</c:v>
                </c:pt>
                <c:pt idx="21">
                  <c:v>117.0260238513418</c:v>
                </c:pt>
                <c:pt idx="22">
                  <c:v>117.21930184417275</c:v>
                </c:pt>
                <c:pt idx="23">
                  <c:v>117.41289905132273</c:v>
                </c:pt>
                <c:pt idx="24">
                  <c:v>117.60681600000014</c:v>
                </c:pt>
                <c:pt idx="25">
                  <c:v>117.80105321828411</c:v>
                </c:pt>
              </c:numCache>
            </c:numRef>
          </c:val>
          <c:smooth val="0"/>
          <c:extLst>
            <c:ext xmlns:c16="http://schemas.microsoft.com/office/drawing/2014/chart" uri="{C3380CC4-5D6E-409C-BE32-E72D297353CC}">
              <c16:uniqueId val="{00000001-8FE3-4475-8AA7-0BE71668078A}"/>
            </c:ext>
          </c:extLst>
        </c:ser>
        <c:dLbls>
          <c:dLblPos val="ctr"/>
          <c:showLegendKey val="0"/>
          <c:showVal val="1"/>
          <c:showCatName val="0"/>
          <c:showSerName val="0"/>
          <c:showPercent val="0"/>
          <c:showBubbleSize val="0"/>
        </c:dLbls>
        <c:dropLines>
          <c:spPr>
            <a:ln w="9525" cap="flat" cmpd="sng" algn="ctr">
              <a:solidFill>
                <a:schemeClr val="tx1"/>
              </a:solidFill>
              <a:round/>
            </a:ln>
            <a:effectLst/>
          </c:spPr>
        </c:dropLines>
        <c:smooth val="0"/>
        <c:axId val="492561824"/>
        <c:axId val="492566416"/>
      </c:lineChart>
      <c:dateAx>
        <c:axId val="492561824"/>
        <c:scaling>
          <c:orientation val="minMax"/>
        </c:scaling>
        <c:delete val="0"/>
        <c:axPos val="b"/>
        <c:numFmt formatCode="[$-409]mmm\-yy;@" sourceLinked="1"/>
        <c:majorTickMark val="out"/>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en-US"/>
          </a:p>
        </c:txPr>
        <c:crossAx val="492566416"/>
        <c:crosses val="autoZero"/>
        <c:auto val="1"/>
        <c:lblOffset val="100"/>
        <c:baseTimeUnit val="months"/>
      </c:dateAx>
      <c:valAx>
        <c:axId val="492566416"/>
        <c:scaling>
          <c:orientation val="minMax"/>
          <c:max val="122"/>
          <c:min val="110"/>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492561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Expectations and Subsequent Inflation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Forecast Made 1 Year Ago</c:v>
          </c:tx>
          <c:spPr>
            <a:ln w="34925" cap="rnd">
              <a:solidFill>
                <a:schemeClr val="accent1"/>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INFLATION!$H$8:$H$215</c:f>
              <c:numCache>
                <c:formatCode>General</c:formatCode>
                <c:ptCount val="208"/>
                <c:pt idx="0">
                  <c:v>2.9851000000000001</c:v>
                </c:pt>
                <c:pt idx="1">
                  <c:v>3.7037</c:v>
                </c:pt>
                <c:pt idx="2">
                  <c:v>3.5413999999999999</c:v>
                </c:pt>
                <c:pt idx="3">
                  <c:v>3.5303</c:v>
                </c:pt>
                <c:pt idx="4">
                  <c:v>3.4163999999999999</c:v>
                </c:pt>
                <c:pt idx="5">
                  <c:v>3.1358999999999999</c:v>
                </c:pt>
                <c:pt idx="6">
                  <c:v>3.4194</c:v>
                </c:pt>
                <c:pt idx="7">
                  <c:v>3.5392000000000001</c:v>
                </c:pt>
                <c:pt idx="8">
                  <c:v>3.3858000000000001</c:v>
                </c:pt>
                <c:pt idx="9">
                  <c:v>3.6128</c:v>
                </c:pt>
                <c:pt idx="10">
                  <c:v>3.6999</c:v>
                </c:pt>
                <c:pt idx="11">
                  <c:v>3.7608999999999999</c:v>
                </c:pt>
                <c:pt idx="12">
                  <c:v>3.7723</c:v>
                </c:pt>
                <c:pt idx="13">
                  <c:v>4.0998999999999999</c:v>
                </c:pt>
                <c:pt idx="14">
                  <c:v>5.3651</c:v>
                </c:pt>
                <c:pt idx="15">
                  <c:v>5.6521999999999997</c:v>
                </c:pt>
                <c:pt idx="16">
                  <c:v>5.6125999999999996</c:v>
                </c:pt>
                <c:pt idx="17">
                  <c:v>6.6470000000000002</c:v>
                </c:pt>
                <c:pt idx="18" formatCode="#,##0.00">
                  <c:v>7.6814</c:v>
                </c:pt>
                <c:pt idx="19" formatCode="#,##0.00">
                  <c:v>7.2412000000000001</c:v>
                </c:pt>
                <c:pt idx="20" formatCode="#,##0.00">
                  <c:v>5.5917000000000003</c:v>
                </c:pt>
                <c:pt idx="21" formatCode="#,##0.00">
                  <c:v>5.9454000000000002</c:v>
                </c:pt>
                <c:pt idx="22" formatCode="#,##0.00">
                  <c:v>6.2087000000000003</c:v>
                </c:pt>
                <c:pt idx="23" formatCode="#,##0.00">
                  <c:v>6.1832000000000003</c:v>
                </c:pt>
                <c:pt idx="24" formatCode="#,##0.00">
                  <c:v>5.9001999999999999</c:v>
                </c:pt>
                <c:pt idx="25" formatCode="#,##0.00">
                  <c:v>6.0549999999999997</c:v>
                </c:pt>
                <c:pt idx="26" formatCode="#,##0.00">
                  <c:v>5.7290000000000001</c:v>
                </c:pt>
                <c:pt idx="27" formatCode="#,##0.00">
                  <c:v>5.6440000000000001</c:v>
                </c:pt>
                <c:pt idx="28" formatCode="#,##0.00">
                  <c:v>6.2678000000000003</c:v>
                </c:pt>
                <c:pt idx="29" formatCode="#,##0.00">
                  <c:v>5.8989000000000003</c:v>
                </c:pt>
                <c:pt idx="30" formatCode="#,##0.00">
                  <c:v>5.9557000000000002</c:v>
                </c:pt>
                <c:pt idx="31" formatCode="#,##0.00">
                  <c:v>5.9043999999999999</c:v>
                </c:pt>
                <c:pt idx="32" formatCode="#,##0.00">
                  <c:v>6.5327000000000002</c:v>
                </c:pt>
                <c:pt idx="33" formatCode="#,##0.00">
                  <c:v>6.9055</c:v>
                </c:pt>
                <c:pt idx="34" formatCode="#,##0.00">
                  <c:v>7.0926999999999998</c:v>
                </c:pt>
                <c:pt idx="35" formatCode="#,##0.00">
                  <c:v>7.3262</c:v>
                </c:pt>
                <c:pt idx="36" formatCode="#,##0.00">
                  <c:v>7.9278000000000004</c:v>
                </c:pt>
                <c:pt idx="37" formatCode="#,##0.00">
                  <c:v>8.0251000000000001</c:v>
                </c:pt>
                <c:pt idx="38" formatCode="#,##0.00">
                  <c:v>8.1870999999999992</c:v>
                </c:pt>
                <c:pt idx="39" formatCode="#,##0.00">
                  <c:v>8.6957000000000004</c:v>
                </c:pt>
                <c:pt idx="40" formatCode="#,##0.00">
                  <c:v>8.8415999999999997</c:v>
                </c:pt>
                <c:pt idx="41" formatCode="#,##0.00">
                  <c:v>8.9339999999999993</c:v>
                </c:pt>
                <c:pt idx="42" formatCode="#,##0.00">
                  <c:v>9.3725000000000005</c:v>
                </c:pt>
                <c:pt idx="43" formatCode="#,##0.00">
                  <c:v>9.0618999999999996</c:v>
                </c:pt>
                <c:pt idx="44" formatCode="#,##0.00">
                  <c:v>8.6786999999999992</c:v>
                </c:pt>
                <c:pt idx="45" formatCode="#,##0.00">
                  <c:v>7.8029000000000002</c:v>
                </c:pt>
                <c:pt idx="46" formatCode="#,##0.00">
                  <c:v>7.5187999999999997</c:v>
                </c:pt>
                <c:pt idx="47" formatCode="#,##0.00">
                  <c:v>7.0197000000000003</c:v>
                </c:pt>
                <c:pt idx="48" formatCode="#,##0.00">
                  <c:v>6.2378</c:v>
                </c:pt>
                <c:pt idx="49" formatCode="#,##0.00">
                  <c:v>5.8738999999999999</c:v>
                </c:pt>
                <c:pt idx="50" formatCode="#,##0.00">
                  <c:v>5.5898000000000003</c:v>
                </c:pt>
                <c:pt idx="51" formatCode="#,##0.00">
                  <c:v>5.0011999999999999</c:v>
                </c:pt>
                <c:pt idx="52" formatCode="#,##0.00">
                  <c:v>4.8236999999999997</c:v>
                </c:pt>
                <c:pt idx="53" formatCode="#,##0.00">
                  <c:v>4.9493999999999998</c:v>
                </c:pt>
                <c:pt idx="54" formatCode="#,##0.00">
                  <c:v>5.5327000000000002</c:v>
                </c:pt>
                <c:pt idx="55" formatCode="#,##0.00">
                  <c:v>4.9774000000000003</c:v>
                </c:pt>
                <c:pt idx="56" formatCode="#,##0.00">
                  <c:v>5.3811999999999998</c:v>
                </c:pt>
                <c:pt idx="57" formatCode="#,##0.00">
                  <c:v>4.7460000000000004</c:v>
                </c:pt>
                <c:pt idx="58" formatCode="#,##0.00">
                  <c:v>4.4131</c:v>
                </c:pt>
                <c:pt idx="59" formatCode="#,##0.00">
                  <c:v>3.9929999999999999</c:v>
                </c:pt>
                <c:pt idx="60" formatCode="#,##0.00">
                  <c:v>4.3289999999999997</c:v>
                </c:pt>
                <c:pt idx="61" formatCode="#,##0.00">
                  <c:v>4.2131999999999996</c:v>
                </c:pt>
                <c:pt idx="62" formatCode="#,##0.00">
                  <c:v>3.9744000000000002</c:v>
                </c:pt>
                <c:pt idx="63" formatCode="#,##0.00">
                  <c:v>3.3332999999999999</c:v>
                </c:pt>
                <c:pt idx="64" formatCode="#,##0.00">
                  <c:v>3.1524000000000001</c:v>
                </c:pt>
                <c:pt idx="65" formatCode="#,##0.00">
                  <c:v>2.6154999999999999</c:v>
                </c:pt>
                <c:pt idx="66" formatCode="#,##0.00">
                  <c:v>3.1114999999999999</c:v>
                </c:pt>
                <c:pt idx="67" formatCode="#,##0.00">
                  <c:v>3.7037</c:v>
                </c:pt>
                <c:pt idx="68" formatCode="#,##0.00">
                  <c:v>3.9182000000000001</c:v>
                </c:pt>
                <c:pt idx="69" formatCode="#,##0.00">
                  <c:v>4.1420000000000003</c:v>
                </c:pt>
                <c:pt idx="70" formatCode="#,##0.00">
                  <c:v>3.6194999999999999</c:v>
                </c:pt>
                <c:pt idx="71" formatCode="#,##0.00">
                  <c:v>3.7610000000000001</c:v>
                </c:pt>
                <c:pt idx="72" formatCode="#,##0.00">
                  <c:v>3.9434999999999998</c:v>
                </c:pt>
                <c:pt idx="73" formatCode="#,##0.00">
                  <c:v>4.1837999999999997</c:v>
                </c:pt>
                <c:pt idx="74" formatCode="#,##0.00">
                  <c:v>4.3689</c:v>
                </c:pt>
                <c:pt idx="75" formatCode="#,##0.00">
                  <c:v>4.5564</c:v>
                </c:pt>
                <c:pt idx="76" formatCode="#,##0.00">
                  <c:v>4.5777000000000001</c:v>
                </c:pt>
                <c:pt idx="77" formatCode="#,##0.00">
                  <c:v>4.3205</c:v>
                </c:pt>
                <c:pt idx="78" formatCode="#,##0.00">
                  <c:v>3.9843999999999999</c:v>
                </c:pt>
                <c:pt idx="79" formatCode="#,##0.00">
                  <c:v>4.0217000000000001</c:v>
                </c:pt>
                <c:pt idx="80" formatCode="#,##0.00">
                  <c:v>3.8168000000000002</c:v>
                </c:pt>
                <c:pt idx="81" formatCode="#,##0.00">
                  <c:v>4.3840000000000003</c:v>
                </c:pt>
                <c:pt idx="82" formatCode="#,##0.00">
                  <c:v>4.2648999999999999</c:v>
                </c:pt>
                <c:pt idx="83" formatCode="#,##0.00">
                  <c:v>3.4944000000000002</c:v>
                </c:pt>
                <c:pt idx="84" formatCode="#,##0.00">
                  <c:v>3.3824000000000001</c:v>
                </c:pt>
                <c:pt idx="85" formatCode="#,##0.00">
                  <c:v>3.3527999999999998</c:v>
                </c:pt>
                <c:pt idx="86" formatCode="#,##0.00">
                  <c:v>3.1930000000000001</c:v>
                </c:pt>
                <c:pt idx="87" formatCode="#,##0.00">
                  <c:v>3.2498</c:v>
                </c:pt>
                <c:pt idx="88" formatCode="#,##0.00">
                  <c:v>3.1074000000000002</c:v>
                </c:pt>
                <c:pt idx="89" formatCode="#,##0.00">
                  <c:v>2.7909000000000002</c:v>
                </c:pt>
                <c:pt idx="90" formatCode="#,##0.00">
                  <c:v>2.7065999999999999</c:v>
                </c:pt>
                <c:pt idx="91" formatCode="#,##0.00">
                  <c:v>2.7801999999999998</c:v>
                </c:pt>
                <c:pt idx="92" formatCode="#,##0.00">
                  <c:v>2.7557999999999998</c:v>
                </c:pt>
                <c:pt idx="93" formatCode="#,##0.00">
                  <c:v>3.0522</c:v>
                </c:pt>
                <c:pt idx="94" formatCode="#,##0.00">
                  <c:v>2.8332000000000002</c:v>
                </c:pt>
                <c:pt idx="95" formatCode="#,##0.00">
                  <c:v>2.7631000000000001</c:v>
                </c:pt>
                <c:pt idx="96" formatCode="#,##0.00">
                  <c:v>2.8923999999999999</c:v>
                </c:pt>
                <c:pt idx="97" formatCode="#,##0.00">
                  <c:v>3.0516999999999999</c:v>
                </c:pt>
                <c:pt idx="98" formatCode="#,##0.00">
                  <c:v>3.1029</c:v>
                </c:pt>
                <c:pt idx="99" formatCode="#,##0.00">
                  <c:v>2.8929</c:v>
                </c:pt>
                <c:pt idx="100" formatCode="#,##0.00">
                  <c:v>2.9361999999999999</c:v>
                </c:pt>
                <c:pt idx="101" formatCode="#,##0.00">
                  <c:v>2.5676999999999999</c:v>
                </c:pt>
                <c:pt idx="102" formatCode="#,##0.00">
                  <c:v>2.3504999999999998</c:v>
                </c:pt>
                <c:pt idx="103" formatCode="#,##0.00">
                  <c:v>2.3622999999999998</c:v>
                </c:pt>
                <c:pt idx="104" formatCode="#,##0.00">
                  <c:v>2.5023</c:v>
                </c:pt>
                <c:pt idx="105" formatCode="#,##0.00">
                  <c:v>2.5049999999999999</c:v>
                </c:pt>
                <c:pt idx="106" formatCode="#,##0.00">
                  <c:v>2.5649999999999999</c:v>
                </c:pt>
                <c:pt idx="107" formatCode="#,##0.00">
                  <c:v>2.5781999999999998</c:v>
                </c:pt>
                <c:pt idx="108" formatCode="#,##0.00">
                  <c:v>2.423</c:v>
                </c:pt>
                <c:pt idx="109" formatCode="#,##0.00">
                  <c:v>2.4550000000000001</c:v>
                </c:pt>
                <c:pt idx="110" formatCode="#,##0.00">
                  <c:v>2.2968000000000002</c:v>
                </c:pt>
                <c:pt idx="111" formatCode="#,##0.00">
                  <c:v>2.2338</c:v>
                </c:pt>
                <c:pt idx="112" formatCode="#,##0.00">
                  <c:v>2.0482999999999998</c:v>
                </c:pt>
                <c:pt idx="113" formatCode="#,##0.00">
                  <c:v>2.0345</c:v>
                </c:pt>
                <c:pt idx="114" formatCode="#,##0.00">
                  <c:v>1.8525</c:v>
                </c:pt>
                <c:pt idx="115" formatCode="#,##0.00">
                  <c:v>1.5446</c:v>
                </c:pt>
                <c:pt idx="116" formatCode="#,##0.00">
                  <c:v>1.7404999999999999</c:v>
                </c:pt>
                <c:pt idx="117" formatCode="#,##0.00">
                  <c:v>1.8674999999999999</c:v>
                </c:pt>
                <c:pt idx="118" formatCode="#,##0.00">
                  <c:v>1.8129999999999999</c:v>
                </c:pt>
                <c:pt idx="119" formatCode="#,##0.00">
                  <c:v>1.9881</c:v>
                </c:pt>
                <c:pt idx="120" formatCode="#,##0.00">
                  <c:v>2.2149999999999999</c:v>
                </c:pt>
                <c:pt idx="121" formatCode="#,##0.00">
                  <c:v>2.3742999999999999</c:v>
                </c:pt>
                <c:pt idx="122" formatCode="#,##0.00">
                  <c:v>2.2595000000000001</c:v>
                </c:pt>
                <c:pt idx="123" formatCode="#,##0.00">
                  <c:v>2.1217999999999999</c:v>
                </c:pt>
                <c:pt idx="124" formatCode="#,##0.00">
                  <c:v>2.0695999999999999</c:v>
                </c:pt>
                <c:pt idx="125" formatCode="#,##0.00">
                  <c:v>2.0891000000000002</c:v>
                </c:pt>
                <c:pt idx="126" formatCode="#,##0.00">
                  <c:v>1.7377</c:v>
                </c:pt>
                <c:pt idx="127" formatCode="#,##0.00">
                  <c:v>1.7831999999999999</c:v>
                </c:pt>
                <c:pt idx="128" formatCode="#,##0.00">
                  <c:v>1.9280999999999999</c:v>
                </c:pt>
                <c:pt idx="129" formatCode="#,##0.00">
                  <c:v>1.8935999999999999</c:v>
                </c:pt>
                <c:pt idx="130" formatCode="#,##0.00">
                  <c:v>1.9253</c:v>
                </c:pt>
                <c:pt idx="131" formatCode="#,##0.00">
                  <c:v>1.8409</c:v>
                </c:pt>
                <c:pt idx="132" formatCode="#,##0.00">
                  <c:v>1.7747999999999999</c:v>
                </c:pt>
                <c:pt idx="133" formatCode="#,##0.00">
                  <c:v>1.7225999999999999</c:v>
                </c:pt>
                <c:pt idx="134" formatCode="#,##0.00">
                  <c:v>1.7551000000000001</c:v>
                </c:pt>
                <c:pt idx="135" formatCode="#,##0.00">
                  <c:v>1.5686</c:v>
                </c:pt>
                <c:pt idx="136" formatCode="#,##0.00">
                  <c:v>1.8331</c:v>
                </c:pt>
                <c:pt idx="137" formatCode="#,##0.00">
                  <c:v>2.1528</c:v>
                </c:pt>
                <c:pt idx="138" formatCode="#,##0.00">
                  <c:v>1.9992000000000001</c:v>
                </c:pt>
                <c:pt idx="139" formatCode="#,##0.00">
                  <c:v>1.9775</c:v>
                </c:pt>
                <c:pt idx="140" formatCode="#,##0.00">
                  <c:v>2.2313000000000001</c:v>
                </c:pt>
                <c:pt idx="141" formatCode="#,##0.00">
                  <c:v>2.2452000000000001</c:v>
                </c:pt>
                <c:pt idx="142" formatCode="#,##0.00">
                  <c:v>2.1876000000000002</c:v>
                </c:pt>
                <c:pt idx="143" formatCode="#,##0.00">
                  <c:v>2.1911</c:v>
                </c:pt>
                <c:pt idx="144" formatCode="#,##0.00">
                  <c:v>2.2606000000000002</c:v>
                </c:pt>
                <c:pt idx="145" formatCode="#,##0.00">
                  <c:v>2.3919000000000001</c:v>
                </c:pt>
                <c:pt idx="146" formatCode="#,##0.00">
                  <c:v>2.2698</c:v>
                </c:pt>
                <c:pt idx="147" formatCode="#,##0.00">
                  <c:v>2.1312000000000002</c:v>
                </c:pt>
                <c:pt idx="148" formatCode="#,##0.00">
                  <c:v>2.2921999999999998</c:v>
                </c:pt>
                <c:pt idx="149" formatCode="#,##0.00">
                  <c:v>2.2673000000000001</c:v>
                </c:pt>
                <c:pt idx="150" formatCode="#,##0.00">
                  <c:v>2.2425000000000002</c:v>
                </c:pt>
                <c:pt idx="151" formatCode="#,##0.00">
                  <c:v>2.2444999999999999</c:v>
                </c:pt>
                <c:pt idx="152" formatCode="#,##0.00">
                  <c:v>2.3917000000000002</c:v>
                </c:pt>
                <c:pt idx="153" formatCode="#,##0.00">
                  <c:v>2.2277</c:v>
                </c:pt>
                <c:pt idx="154" formatCode="#,##0.00">
                  <c:v>1.9411</c:v>
                </c:pt>
                <c:pt idx="155" formatCode="#,##0.00">
                  <c:v>1.2529999999999999</c:v>
                </c:pt>
                <c:pt idx="156" formatCode="#,##0.00">
                  <c:v>1.4694</c:v>
                </c:pt>
                <c:pt idx="157" formatCode="#,##0.00">
                  <c:v>1.4576</c:v>
                </c:pt>
                <c:pt idx="158" formatCode="#,##0.00">
                  <c:v>1.4816</c:v>
                </c:pt>
                <c:pt idx="159" formatCode="#,##0.00">
                  <c:v>1.5317000000000001</c:v>
                </c:pt>
                <c:pt idx="160" formatCode="#,##0.00">
                  <c:v>1.6557999999999999</c:v>
                </c:pt>
                <c:pt idx="161" formatCode="#,##0.00">
                  <c:v>1.5025999999999999</c:v>
                </c:pt>
                <c:pt idx="162" formatCode="#,##0.00">
                  <c:v>1.522</c:v>
                </c:pt>
                <c:pt idx="163" formatCode="#,##0.00">
                  <c:v>1.5032000000000001</c:v>
                </c:pt>
                <c:pt idx="164" formatCode="#,##0.00">
                  <c:v>1.7729999999999999</c:v>
                </c:pt>
                <c:pt idx="165" formatCode="#,##0.00">
                  <c:v>1.8874</c:v>
                </c:pt>
                <c:pt idx="166" formatCode="#,##0.00">
                  <c:v>1.9301999999999999</c:v>
                </c:pt>
                <c:pt idx="167" formatCode="#,##0.00">
                  <c:v>1.7483</c:v>
                </c:pt>
                <c:pt idx="168" formatCode="#,##0.00">
                  <c:v>1.9376</c:v>
                </c:pt>
                <c:pt idx="169" formatCode="#,##0.00">
                  <c:v>1.8588</c:v>
                </c:pt>
                <c:pt idx="170" formatCode="#,##0.00">
                  <c:v>1.9932000000000001</c:v>
                </c:pt>
                <c:pt idx="171" formatCode="#,##0.00">
                  <c:v>1.9262999999999999</c:v>
                </c:pt>
                <c:pt idx="172" formatCode="#,##0.00">
                  <c:v>1.8684000000000001</c:v>
                </c:pt>
                <c:pt idx="173" formatCode="#,##0.00">
                  <c:v>1.8130999999999999</c:v>
                </c:pt>
                <c:pt idx="174" formatCode="#,##0.00">
                  <c:v>1.8067</c:v>
                </c:pt>
                <c:pt idx="175" formatCode="#,##0.00">
                  <c:v>1.8391999999999999</c:v>
                </c:pt>
                <c:pt idx="176" formatCode="#,##0.00">
                  <c:v>1.8751</c:v>
                </c:pt>
                <c:pt idx="177" formatCode="#,##0.00">
                  <c:v>1.966</c:v>
                </c:pt>
                <c:pt idx="178" formatCode="#,##0.00">
                  <c:v>1.8653999999999999</c:v>
                </c:pt>
                <c:pt idx="179" formatCode="#,##0.00">
                  <c:v>1.7706999999999999</c:v>
                </c:pt>
                <c:pt idx="180" formatCode="#,##0.00">
                  <c:v>1.8144</c:v>
                </c:pt>
                <c:pt idx="181" formatCode="#,##0.00">
                  <c:v>1.7656000000000001</c:v>
                </c:pt>
                <c:pt idx="182" formatCode="#,##0.00">
                  <c:v>1.8526</c:v>
                </c:pt>
                <c:pt idx="183" formatCode="#,##0.00">
                  <c:v>1.8085</c:v>
                </c:pt>
                <c:pt idx="184" formatCode="#,##0.00">
                  <c:v>1.8686</c:v>
                </c:pt>
                <c:pt idx="185" formatCode="#,##0.00">
                  <c:v>1.8892</c:v>
                </c:pt>
                <c:pt idx="186" formatCode="#,##0.00">
                  <c:v>1.9401999999999999</c:v>
                </c:pt>
                <c:pt idx="187" formatCode="#,##0.00">
                  <c:v>2.1025</c:v>
                </c:pt>
                <c:pt idx="188" formatCode="#,##0.00">
                  <c:v>2.0102000000000002</c:v>
                </c:pt>
                <c:pt idx="189" formatCode="#,##0.00">
                  <c:v>1.9432</c:v>
                </c:pt>
                <c:pt idx="190" formatCode="#,##0.00">
                  <c:v>1.998</c:v>
                </c:pt>
                <c:pt idx="191" formatCode="#,##0.00">
                  <c:v>2.0365000000000002</c:v>
                </c:pt>
                <c:pt idx="192" formatCode="#,##0.00">
                  <c:v>2.1011000000000002</c:v>
                </c:pt>
                <c:pt idx="193" formatCode="#,##0.00">
                  <c:v>2.2248999999999999</c:v>
                </c:pt>
                <c:pt idx="194" formatCode="#,##0.00">
                  <c:v>2.2151000000000001</c:v>
                </c:pt>
                <c:pt idx="195" formatCode="#,##0.00">
                  <c:v>2.1038000000000001</c:v>
                </c:pt>
                <c:pt idx="196" formatCode="#,##0.00">
                  <c:v>2.0131000000000001</c:v>
                </c:pt>
                <c:pt idx="197" formatCode="#,##0.00">
                  <c:v>1.9786999999999999</c:v>
                </c:pt>
                <c:pt idx="198" formatCode="#,##0.00">
                  <c:v>1.9404999999999999</c:v>
                </c:pt>
                <c:pt idx="199" formatCode="#,##0.00">
                  <c:v>1.9268000000000001</c:v>
                </c:pt>
                <c:pt idx="200" formatCode="#,##0.00">
                  <c:v>1.3731</c:v>
                </c:pt>
                <c:pt idx="201" formatCode="#,##0.00">
                  <c:v>1.5176000000000001</c:v>
                </c:pt>
                <c:pt idx="202" formatCode="#,##0.00">
                  <c:v>1.8720000000000001</c:v>
                </c:pt>
                <c:pt idx="203" formatCode="#,##0.00">
                  <c:v>1.9533</c:v>
                </c:pt>
                <c:pt idx="204" formatCode="#,##0.00">
                  <c:v>2.3090999999999999</c:v>
                </c:pt>
                <c:pt idx="205" formatCode="#,##0.00">
                  <c:v>2.2511999999999999</c:v>
                </c:pt>
                <c:pt idx="206" formatCode="#,##0.00">
                  <c:v>2.5708000000000002</c:v>
                </c:pt>
                <c:pt idx="207">
                  <c:v>2.81</c:v>
                </c:pt>
              </c:numCache>
            </c:numRef>
          </c:val>
          <c:smooth val="0"/>
          <c:extLst>
            <c:ext xmlns:c16="http://schemas.microsoft.com/office/drawing/2014/chart" uri="{C3380CC4-5D6E-409C-BE32-E72D297353CC}">
              <c16:uniqueId val="{00000000-0C2E-41EA-860A-35124871DB39}"/>
            </c:ext>
          </c:extLst>
        </c:ser>
        <c:ser>
          <c:idx val="1"/>
          <c:order val="1"/>
          <c:tx>
            <c:v>Actual Inflation</c:v>
          </c:tx>
          <c:spPr>
            <a:ln w="34925" cap="rnd">
              <a:solidFill>
                <a:schemeClr val="accent2"/>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INFLATION!$I$8:$I$214</c:f>
              <c:numCache>
                <c:formatCode>0.0</c:formatCode>
                <c:ptCount val="207"/>
                <c:pt idx="0">
                  <c:v>5.2725900000000001</c:v>
                </c:pt>
                <c:pt idx="1">
                  <c:v>4.76363</c:v>
                </c:pt>
                <c:pt idx="2">
                  <c:v>4.7685000000000004</c:v>
                </c:pt>
                <c:pt idx="3">
                  <c:v>4.05382</c:v>
                </c:pt>
                <c:pt idx="4">
                  <c:v>3.9910899999999998</c:v>
                </c:pt>
                <c:pt idx="5">
                  <c:v>4.4431000000000003</c:v>
                </c:pt>
                <c:pt idx="6">
                  <c:v>4.0651799999999998</c:v>
                </c:pt>
                <c:pt idx="7">
                  <c:v>5.0108100000000002</c:v>
                </c:pt>
                <c:pt idx="8">
                  <c:v>6.0424100000000003</c:v>
                </c:pt>
                <c:pt idx="9">
                  <c:v>6.79575</c:v>
                </c:pt>
                <c:pt idx="10">
                  <c:v>7.5709099999999996</c:v>
                </c:pt>
                <c:pt idx="11">
                  <c:v>8.4453600000000009</c:v>
                </c:pt>
                <c:pt idx="12">
                  <c:v>9.4876100000000001</c:v>
                </c:pt>
                <c:pt idx="13">
                  <c:v>10.505879999999999</c:v>
                </c:pt>
                <c:pt idx="14">
                  <c:v>10.92482</c:v>
                </c:pt>
                <c:pt idx="15">
                  <c:v>9.9765499999999996</c:v>
                </c:pt>
                <c:pt idx="16">
                  <c:v>8.7341800000000003</c:v>
                </c:pt>
                <c:pt idx="17">
                  <c:v>7.3955700000000002</c:v>
                </c:pt>
                <c:pt idx="18">
                  <c:v>6.1181700000000001</c:v>
                </c:pt>
                <c:pt idx="19">
                  <c:v>5.6155400000000002</c:v>
                </c:pt>
                <c:pt idx="20">
                  <c:v>5.1222399999999997</c:v>
                </c:pt>
                <c:pt idx="21">
                  <c:v>5.2473200000000002</c:v>
                </c:pt>
                <c:pt idx="22">
                  <c:v>5.8236999999999997</c:v>
                </c:pt>
                <c:pt idx="23">
                  <c:v>6.2463899999999999</c:v>
                </c:pt>
                <c:pt idx="24">
                  <c:v>6.1667500000000004</c:v>
                </c:pt>
                <c:pt idx="25">
                  <c:v>6.5491700000000002</c:v>
                </c:pt>
                <c:pt idx="26">
                  <c:v>6.38727</c:v>
                </c:pt>
                <c:pt idx="27">
                  <c:v>6.9138200000000003</c:v>
                </c:pt>
                <c:pt idx="28">
                  <c:v>7.4208699999999999</c:v>
                </c:pt>
                <c:pt idx="29">
                  <c:v>7.30185</c:v>
                </c:pt>
                <c:pt idx="30">
                  <c:v>7.6887699999999999</c:v>
                </c:pt>
                <c:pt idx="31">
                  <c:v>8.2583300000000008</c:v>
                </c:pt>
                <c:pt idx="32">
                  <c:v>8.7781599999999997</c:v>
                </c:pt>
                <c:pt idx="33">
                  <c:v>8.5748499999999996</c:v>
                </c:pt>
                <c:pt idx="34">
                  <c:v>8.8726900000000004</c:v>
                </c:pt>
                <c:pt idx="35">
                  <c:v>8.7959300000000002</c:v>
                </c:pt>
                <c:pt idx="36">
                  <c:v>8.8502299999999998</c:v>
                </c:pt>
                <c:pt idx="37">
                  <c:v>9.6504399999999997</c:v>
                </c:pt>
                <c:pt idx="38">
                  <c:v>10.22195</c:v>
                </c:pt>
                <c:pt idx="39">
                  <c:v>9.7951899999999998</c:v>
                </c:pt>
                <c:pt idx="40">
                  <c:v>9.4146900000000002</c:v>
                </c:pt>
                <c:pt idx="41">
                  <c:v>8.4791000000000007</c:v>
                </c:pt>
                <c:pt idx="42">
                  <c:v>7.1512799999999999</c:v>
                </c:pt>
                <c:pt idx="43">
                  <c:v>6.4340900000000003</c:v>
                </c:pt>
                <c:pt idx="44">
                  <c:v>5.9512600000000004</c:v>
                </c:pt>
                <c:pt idx="45">
                  <c:v>5.2291400000000001</c:v>
                </c:pt>
                <c:pt idx="46">
                  <c:v>4.5829300000000002</c:v>
                </c:pt>
                <c:pt idx="47">
                  <c:v>4.0095900000000002</c:v>
                </c:pt>
                <c:pt idx="48">
                  <c:v>3.6442600000000001</c:v>
                </c:pt>
                <c:pt idx="49">
                  <c:v>3.3608699999999998</c:v>
                </c:pt>
                <c:pt idx="50">
                  <c:v>3.62561</c:v>
                </c:pt>
                <c:pt idx="51">
                  <c:v>3.73874</c:v>
                </c:pt>
                <c:pt idx="52">
                  <c:v>3.5609799999999998</c:v>
                </c:pt>
                <c:pt idx="53">
                  <c:v>3.5496500000000002</c:v>
                </c:pt>
                <c:pt idx="54">
                  <c:v>3.5255800000000002</c:v>
                </c:pt>
                <c:pt idx="55">
                  <c:v>3.30952</c:v>
                </c:pt>
                <c:pt idx="56">
                  <c:v>3.0167199999999998</c:v>
                </c:pt>
                <c:pt idx="57">
                  <c:v>2.8242500000000001</c:v>
                </c:pt>
                <c:pt idx="58">
                  <c:v>2.32463</c:v>
                </c:pt>
                <c:pt idx="59">
                  <c:v>2.0541399999999999</c:v>
                </c:pt>
                <c:pt idx="60">
                  <c:v>1.85903</c:v>
                </c:pt>
                <c:pt idx="61">
                  <c:v>1.8432299999999999</c:v>
                </c:pt>
                <c:pt idx="62">
                  <c:v>1.9824200000000001</c:v>
                </c:pt>
                <c:pt idx="63">
                  <c:v>2.3029099999999998</c:v>
                </c:pt>
                <c:pt idx="64">
                  <c:v>2.6541999999999999</c:v>
                </c:pt>
                <c:pt idx="65">
                  <c:v>2.9129299999999998</c:v>
                </c:pt>
                <c:pt idx="66">
                  <c:v>3.06481</c:v>
                </c:pt>
                <c:pt idx="67">
                  <c:v>3.35195</c:v>
                </c:pt>
                <c:pt idx="68">
                  <c:v>3.8023099999999999</c:v>
                </c:pt>
                <c:pt idx="69">
                  <c:v>3.8711000000000002</c:v>
                </c:pt>
                <c:pt idx="70">
                  <c:v>4.1387</c:v>
                </c:pt>
                <c:pt idx="71">
                  <c:v>4.2317099999999996</c:v>
                </c:pt>
                <c:pt idx="72">
                  <c:v>3.7539799999999999</c:v>
                </c:pt>
                <c:pt idx="73">
                  <c:v>3.5982599999999998</c:v>
                </c:pt>
                <c:pt idx="74">
                  <c:v>3.63381</c:v>
                </c:pt>
                <c:pt idx="75">
                  <c:v>3.6903800000000002</c:v>
                </c:pt>
                <c:pt idx="76">
                  <c:v>3.8210600000000001</c:v>
                </c:pt>
                <c:pt idx="77">
                  <c:v>3.85365</c:v>
                </c:pt>
                <c:pt idx="78">
                  <c:v>3.7519499999999999</c:v>
                </c:pt>
                <c:pt idx="79">
                  <c:v>3.3572000000000002</c:v>
                </c:pt>
                <c:pt idx="80">
                  <c:v>3.27861</c:v>
                </c:pt>
                <c:pt idx="81">
                  <c:v>3.1240299999999999</c:v>
                </c:pt>
                <c:pt idx="82">
                  <c:v>2.5035699999999999</c:v>
                </c:pt>
                <c:pt idx="83">
                  <c:v>2.3678400000000002</c:v>
                </c:pt>
                <c:pt idx="84">
                  <c:v>2.0709399999999998</c:v>
                </c:pt>
                <c:pt idx="85">
                  <c:v>2.1670799999999999</c:v>
                </c:pt>
                <c:pt idx="86">
                  <c:v>2.3599600000000001</c:v>
                </c:pt>
                <c:pt idx="87">
                  <c:v>2.35331</c:v>
                </c:pt>
                <c:pt idx="88">
                  <c:v>2.4605100000000002</c:v>
                </c:pt>
                <c:pt idx="89">
                  <c:v>2.3155399999999999</c:v>
                </c:pt>
                <c:pt idx="90">
                  <c:v>2.2308500000000002</c:v>
                </c:pt>
                <c:pt idx="91">
                  <c:v>2.1171899999999999</c:v>
                </c:pt>
                <c:pt idx="92">
                  <c:v>2.0960000000000001</c:v>
                </c:pt>
                <c:pt idx="93">
                  <c:v>2.0932599999999999</c:v>
                </c:pt>
                <c:pt idx="94">
                  <c:v>2.15924</c:v>
                </c:pt>
                <c:pt idx="95">
                  <c:v>2.1560000000000001</c:v>
                </c:pt>
                <c:pt idx="96">
                  <c:v>2.0742400000000001</c:v>
                </c:pt>
                <c:pt idx="97">
                  <c:v>2.01227</c:v>
                </c:pt>
                <c:pt idx="98">
                  <c:v>1.9495100000000001</c:v>
                </c:pt>
                <c:pt idx="99">
                  <c:v>1.88297</c:v>
                </c:pt>
                <c:pt idx="100">
                  <c:v>1.7154</c:v>
                </c:pt>
                <c:pt idx="101">
                  <c:v>1.76799</c:v>
                </c:pt>
                <c:pt idx="102">
                  <c:v>1.88472</c:v>
                </c:pt>
                <c:pt idx="103">
                  <c:v>1.6700699999999999</c:v>
                </c:pt>
                <c:pt idx="104">
                  <c:v>1.77796</c:v>
                </c:pt>
                <c:pt idx="105">
                  <c:v>1.5702</c:v>
                </c:pt>
                <c:pt idx="106">
                  <c:v>1.11666</c:v>
                </c:pt>
                <c:pt idx="107">
                  <c:v>1.14944</c:v>
                </c:pt>
                <c:pt idx="108">
                  <c:v>1.1458200000000001</c:v>
                </c:pt>
                <c:pt idx="109">
                  <c:v>1.09124</c:v>
                </c:pt>
                <c:pt idx="110">
                  <c:v>1.2659100000000001</c:v>
                </c:pt>
                <c:pt idx="111">
                  <c:v>1.4108099999999999</c:v>
                </c:pt>
                <c:pt idx="112">
                  <c:v>1.33579</c:v>
                </c:pt>
                <c:pt idx="113">
                  <c:v>1.6165499999999999</c:v>
                </c:pt>
                <c:pt idx="114">
                  <c:v>1.96479</c:v>
                </c:pt>
                <c:pt idx="115">
                  <c:v>2.2135500000000001</c:v>
                </c:pt>
                <c:pt idx="116">
                  <c:v>2.44787</c:v>
                </c:pt>
                <c:pt idx="117">
                  <c:v>2.4383300000000001</c:v>
                </c:pt>
                <c:pt idx="118">
                  <c:v>2.4300000000000002</c:v>
                </c:pt>
                <c:pt idx="119">
                  <c:v>2.4110900000000002</c:v>
                </c:pt>
                <c:pt idx="120">
                  <c:v>2.2143299999999999</c:v>
                </c:pt>
                <c:pt idx="121">
                  <c:v>1.9786999999999999</c:v>
                </c:pt>
                <c:pt idx="122">
                  <c:v>1.64133</c:v>
                </c:pt>
                <c:pt idx="123">
                  <c:v>1.3804700000000001</c:v>
                </c:pt>
                <c:pt idx="124">
                  <c:v>1.47007</c:v>
                </c:pt>
                <c:pt idx="125">
                  <c:v>1.73593</c:v>
                </c:pt>
                <c:pt idx="126">
                  <c:v>1.9141900000000001</c:v>
                </c:pt>
                <c:pt idx="127">
                  <c:v>1.9125300000000001</c:v>
                </c:pt>
                <c:pt idx="128">
                  <c:v>2.0006900000000001</c:v>
                </c:pt>
                <c:pt idx="129">
                  <c:v>2.0431699999999999</c:v>
                </c:pt>
                <c:pt idx="130">
                  <c:v>2.2548599999999999</c:v>
                </c:pt>
                <c:pt idx="131">
                  <c:v>2.7220399999999998</c:v>
                </c:pt>
                <c:pt idx="132">
                  <c:v>2.7972399999999999</c:v>
                </c:pt>
                <c:pt idx="133">
                  <c:v>2.95777</c:v>
                </c:pt>
                <c:pt idx="134">
                  <c:v>3.0490499999999998</c:v>
                </c:pt>
                <c:pt idx="135">
                  <c:v>2.9715400000000001</c:v>
                </c:pt>
                <c:pt idx="136">
                  <c:v>3.2451400000000001</c:v>
                </c:pt>
                <c:pt idx="137">
                  <c:v>3.2820299999999998</c:v>
                </c:pt>
                <c:pt idx="138">
                  <c:v>3.1878600000000001</c:v>
                </c:pt>
                <c:pt idx="139">
                  <c:v>3.3508599999999999</c:v>
                </c:pt>
                <c:pt idx="140">
                  <c:v>3.1340300000000001</c:v>
                </c:pt>
                <c:pt idx="141">
                  <c:v>2.6889400000000001</c:v>
                </c:pt>
                <c:pt idx="142">
                  <c:v>2.9481299999999999</c:v>
                </c:pt>
                <c:pt idx="143">
                  <c:v>2.7255600000000002</c:v>
                </c:pt>
                <c:pt idx="144">
                  <c:v>2.5433599999999998</c:v>
                </c:pt>
                <c:pt idx="145">
                  <c:v>2.5943499999999999</c:v>
                </c:pt>
                <c:pt idx="146">
                  <c:v>1.9773700000000001</c:v>
                </c:pt>
                <c:pt idx="147">
                  <c:v>1.81389</c:v>
                </c:pt>
                <c:pt idx="148">
                  <c:v>2.0520200000000002</c:v>
                </c:pt>
                <c:pt idx="149">
                  <c:v>1.8622700000000001</c:v>
                </c:pt>
                <c:pt idx="150">
                  <c:v>1.4553400000000001</c:v>
                </c:pt>
                <c:pt idx="151">
                  <c:v>0.76702000000000004</c:v>
                </c:pt>
                <c:pt idx="152">
                  <c:v>0.1202</c:v>
                </c:pt>
                <c:pt idx="153">
                  <c:v>0.21249000000000001</c:v>
                </c:pt>
                <c:pt idx="154">
                  <c:v>0.53464</c:v>
                </c:pt>
                <c:pt idx="155">
                  <c:v>1.20187</c:v>
                </c:pt>
                <c:pt idx="156">
                  <c:v>1.3985700000000001</c:v>
                </c:pt>
                <c:pt idx="157">
                  <c:v>1.6574500000000001</c:v>
                </c:pt>
                <c:pt idx="158">
                  <c:v>1.90524</c:v>
                </c:pt>
                <c:pt idx="159">
                  <c:v>2.0803799999999999</c:v>
                </c:pt>
                <c:pt idx="160">
                  <c:v>2.40232</c:v>
                </c:pt>
                <c:pt idx="161">
                  <c:v>1.9288400000000001</c:v>
                </c:pt>
                <c:pt idx="162">
                  <c:v>2.0206300000000001</c:v>
                </c:pt>
                <c:pt idx="163">
                  <c:v>1.7593799999999999</c:v>
                </c:pt>
                <c:pt idx="164">
                  <c:v>1.6583000000000001</c:v>
                </c:pt>
                <c:pt idx="165">
                  <c:v>2.05037</c:v>
                </c:pt>
                <c:pt idx="166">
                  <c:v>1.8406499999999999</c:v>
                </c:pt>
                <c:pt idx="167">
                  <c:v>1.71994</c:v>
                </c:pt>
                <c:pt idx="168">
                  <c:v>1.67215</c:v>
                </c:pt>
                <c:pt idx="169">
                  <c:v>1.7639800000000001</c:v>
                </c:pt>
                <c:pt idx="170">
                  <c:v>1.78068</c:v>
                </c:pt>
                <c:pt idx="171">
                  <c:v>2.0674800000000002</c:v>
                </c:pt>
                <c:pt idx="172">
                  <c:v>2.03227</c:v>
                </c:pt>
                <c:pt idx="173">
                  <c:v>1.5948899999999999</c:v>
                </c:pt>
                <c:pt idx="174">
                  <c:v>1.1375299999999999</c:v>
                </c:pt>
                <c:pt idx="175">
                  <c:v>1.11277</c:v>
                </c:pt>
                <c:pt idx="176">
                  <c:v>0.97328999999999999</c:v>
                </c:pt>
                <c:pt idx="177">
                  <c:v>0.79596999999999996</c:v>
                </c:pt>
                <c:pt idx="178">
                  <c:v>0.75111000000000006</c:v>
                </c:pt>
                <c:pt idx="179">
                  <c:v>0.91615000000000002</c:v>
                </c:pt>
                <c:pt idx="180">
                  <c:v>0.89532999999999996</c:v>
                </c:pt>
                <c:pt idx="181">
                  <c:v>1.43648</c:v>
                </c:pt>
                <c:pt idx="182">
                  <c:v>2.0306000000000002</c:v>
                </c:pt>
                <c:pt idx="183">
                  <c:v>1.6405400000000001</c:v>
                </c:pt>
                <c:pt idx="184">
                  <c:v>1.86351</c:v>
                </c:pt>
                <c:pt idx="185">
                  <c:v>2.05002</c:v>
                </c:pt>
                <c:pt idx="186">
                  <c:v>2.0892300000000001</c:v>
                </c:pt>
                <c:pt idx="187">
                  <c:v>2.6683699999999999</c:v>
                </c:pt>
                <c:pt idx="188">
                  <c:v>2.4966900000000001</c:v>
                </c:pt>
                <c:pt idx="189">
                  <c:v>2.3051400000000002</c:v>
                </c:pt>
                <c:pt idx="190">
                  <c:v>2.06203</c:v>
                </c:pt>
                <c:pt idx="191">
                  <c:v>1.73994</c:v>
                </c:pt>
                <c:pt idx="192">
                  <c:v>1.73603</c:v>
                </c:pt>
                <c:pt idx="193">
                  <c:v>1.6217699999999999</c:v>
                </c:pt>
                <c:pt idx="194">
                  <c:v>1.6428400000000001</c:v>
                </c:pt>
                <c:pt idx="195">
                  <c:v>0.63039000000000001</c:v>
                </c:pt>
                <c:pt idx="196">
                  <c:v>1.21848</c:v>
                </c:pt>
                <c:pt idx="197">
                  <c:v>1.2931699999999999</c:v>
                </c:pt>
                <c:pt idx="198">
                  <c:v>2.0344799999999998</c:v>
                </c:pt>
                <c:pt idx="199">
                  <c:v>4.03512</c:v>
                </c:pt>
                <c:pt idx="200">
                  <c:v>4.5895999999999999</c:v>
                </c:pt>
                <c:pt idx="201">
                  <c:v>5.8529</c:v>
                </c:pt>
              </c:numCache>
            </c:numRef>
          </c:val>
          <c:smooth val="0"/>
          <c:extLst>
            <c:ext xmlns:c16="http://schemas.microsoft.com/office/drawing/2014/chart" uri="{C3380CC4-5D6E-409C-BE32-E72D297353CC}">
              <c16:uniqueId val="{00000001-0C2E-41EA-860A-35124871DB39}"/>
            </c:ext>
          </c:extLst>
        </c:ser>
        <c:dLbls>
          <c:dLblPos val="ctr"/>
          <c:showLegendKey val="0"/>
          <c:showVal val="1"/>
          <c:showCatName val="0"/>
          <c:showSerName val="0"/>
          <c:showPercent val="0"/>
          <c:showBubbleSize val="0"/>
        </c:dLbls>
        <c:smooth val="0"/>
        <c:axId val="1866413056"/>
        <c:axId val="1866404736"/>
      </c:lineChart>
      <c:dateAx>
        <c:axId val="1866413056"/>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04736"/>
        <c:crosses val="autoZero"/>
        <c:auto val="1"/>
        <c:lblOffset val="100"/>
        <c:baseTimeUnit val="months"/>
      </c:dateAx>
      <c:valAx>
        <c:axId val="1866404736"/>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1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3/31/22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ommonwealthfund.org/publications/issue-briefs/2015/oct/us-health-care-global-perspectiv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axenehp.com/international-healthcare-systems-us-versus-world/" TargetMode="External"/><Relationship Id="rId4" Type="http://schemas.openxmlformats.org/officeDocument/2006/relationships/hyperlink" Target="https://www.healthsystemtracker.org/chart-collection/quality-u-s-healthcare-system-compare-countries/#item-overall-age-specific-potential-years-of-life-lost-per-100000-population-1990-2017"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 action="ppaction://noaction"/>
            </a:endParaRPr>
          </a:p>
          <a:p>
            <a:endParaRPr lang="en-US" dirty="0">
              <a:hlinkClick r:id="" action="ppaction://noaction"/>
            </a:endParaRPr>
          </a:p>
          <a:p>
            <a:endParaRPr lang="en-US" dirty="0">
              <a:hlinkClick r:id="" action="ppaction://noaction"/>
            </a:endParaRPr>
          </a:p>
          <a:p>
            <a:r>
              <a:rPr lang="en-US" dirty="0">
                <a:hlinkClick r:id="" action="ppaction://noaction"/>
              </a:rPr>
              <a:t>https://www.commonwealthfund.org/publications/issue-briefs/2020/jan/us-health-care-global-perspective-2019</a:t>
            </a:r>
            <a:endParaRPr lang="en-US" dirty="0"/>
          </a:p>
          <a:p>
            <a:endParaRPr lang="en-US" dirty="0"/>
          </a:p>
          <a:p>
            <a:r>
              <a:rPr lang="en-US" dirty="0"/>
              <a:t>A bit older report: </a:t>
            </a:r>
            <a:r>
              <a:rPr lang="en-US" dirty="0">
                <a:hlinkClick r:id="rId3"/>
              </a:rPr>
              <a:t>https://www.commonwealthfund.org/publications/issue-briefs/2015/oct/us-health-care-global-perspective</a:t>
            </a:r>
            <a:endParaRPr lang="en-US" dirty="0"/>
          </a:p>
          <a:p>
            <a:endParaRPr lang="en-US" dirty="0"/>
          </a:p>
          <a:p>
            <a:r>
              <a:rPr lang="en-US" dirty="0">
                <a:hlinkClick r:id="rId4"/>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11</a:t>
            </a:fld>
            <a:endParaRPr lang="en-US" dirty="0"/>
          </a:p>
        </p:txBody>
      </p:sp>
    </p:spTree>
    <p:extLst>
      <p:ext uri="{BB962C8B-B14F-4D97-AF65-F5344CB8AC3E}">
        <p14:creationId xmlns:p14="http://schemas.microsoft.com/office/powerpoint/2010/main" val="2807238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Livingston Survey. 75-78.  Unemployment 7% and 6% inflation.  Look at the stability in the post 2001 period and the 2003-2005 period</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308177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a:t>
            </a:r>
            <a:r>
              <a:rPr lang="en-US" dirty="0" err="1"/>
              <a:t>objectivesw</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26014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2019 US has become a net exporter of oil</a:t>
            </a:r>
          </a:p>
        </p:txBody>
      </p:sp>
      <p:sp>
        <p:nvSpPr>
          <p:cNvPr id="4" name="Slide Number Placeholder 3"/>
          <p:cNvSpPr>
            <a:spLocks noGrp="1"/>
          </p:cNvSpPr>
          <p:nvPr>
            <p:ph type="sldNum" sz="quarter" idx="5"/>
          </p:nvPr>
        </p:nvSpPr>
        <p:spPr/>
        <p:txBody>
          <a:bodyPr/>
          <a:lstStyle/>
          <a:p>
            <a:fld id="{88BA6467-982F-43FA-9555-C83E47AD5726}" type="slidenum">
              <a:rPr lang="en-US" smtClean="0"/>
              <a:t>42</a:t>
            </a:fld>
            <a:endParaRPr lang="en-US"/>
          </a:p>
        </p:txBody>
      </p:sp>
    </p:spTree>
    <p:extLst>
      <p:ext uri="{BB962C8B-B14F-4D97-AF65-F5344CB8AC3E}">
        <p14:creationId xmlns:p14="http://schemas.microsoft.com/office/powerpoint/2010/main" val="154698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fall of the Euro Brexit etc.</a:t>
            </a:r>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215558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the recover is slowing</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90534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 2 million, but some of that do to reductions 0.5 mil in the labor force</a:t>
            </a:r>
          </a:p>
        </p:txBody>
      </p:sp>
      <p:sp>
        <p:nvSpPr>
          <p:cNvPr id="4" name="Slide Number Placeholder 3"/>
          <p:cNvSpPr>
            <a:spLocks noGrp="1"/>
          </p:cNvSpPr>
          <p:nvPr>
            <p:ph type="sldNum" sz="quarter" idx="5"/>
          </p:nvPr>
        </p:nvSpPr>
        <p:spPr/>
        <p:txBody>
          <a:bodyPr/>
          <a:lstStyle/>
          <a:p>
            <a:fld id="{88BA6467-982F-43FA-9555-C83E47AD5726}" type="slidenum">
              <a:rPr lang="en-US" smtClean="0"/>
              <a:t>16</a:t>
            </a:fld>
            <a:endParaRPr lang="en-US"/>
          </a:p>
        </p:txBody>
      </p:sp>
    </p:spTree>
    <p:extLst>
      <p:ext uri="{BB962C8B-B14F-4D97-AF65-F5344CB8AC3E}">
        <p14:creationId xmlns:p14="http://schemas.microsoft.com/office/powerpoint/2010/main" val="145673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to </a:t>
            </a:r>
            <a:r>
              <a:rPr lang="en-US" dirty="0" err="1"/>
              <a:t>january</a:t>
            </a:r>
            <a:r>
              <a:rPr lang="en-US" dirty="0"/>
              <a:t> 5.2%</a:t>
            </a:r>
          </a:p>
        </p:txBody>
      </p:sp>
      <p:sp>
        <p:nvSpPr>
          <p:cNvPr id="4" name="Slide Number Placeholder 3"/>
          <p:cNvSpPr>
            <a:spLocks noGrp="1"/>
          </p:cNvSpPr>
          <p:nvPr>
            <p:ph type="sldNum" sz="quarter" idx="5"/>
          </p:nvPr>
        </p:nvSpPr>
        <p:spPr/>
        <p:txBody>
          <a:bodyPr/>
          <a:lstStyle/>
          <a:p>
            <a:fld id="{88BA6467-982F-43FA-9555-C83E47AD5726}" type="slidenum">
              <a:rPr lang="en-US" smtClean="0"/>
              <a:t>22</a:t>
            </a:fld>
            <a:endParaRPr lang="en-US"/>
          </a:p>
        </p:txBody>
      </p:sp>
    </p:spTree>
    <p:extLst>
      <p:ext uri="{BB962C8B-B14F-4D97-AF65-F5344CB8AC3E}">
        <p14:creationId xmlns:p14="http://schemas.microsoft.com/office/powerpoint/2010/main" val="296300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23</a:t>
            </a:fld>
            <a:endParaRPr lang="en-US"/>
          </a:p>
        </p:txBody>
      </p:sp>
    </p:spTree>
    <p:extLst>
      <p:ext uri="{BB962C8B-B14F-4D97-AF65-F5344CB8AC3E}">
        <p14:creationId xmlns:p14="http://schemas.microsoft.com/office/powerpoint/2010/main" val="2315944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natural 3 episodes.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63602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2607281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24 and 25, then back to 27</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35950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slide 24 and then on to 30</a:t>
            </a:r>
          </a:p>
        </p:txBody>
      </p:sp>
      <p:sp>
        <p:nvSpPr>
          <p:cNvPr id="4" name="Slide Number Placeholder 3"/>
          <p:cNvSpPr>
            <a:spLocks noGrp="1"/>
          </p:cNvSpPr>
          <p:nvPr>
            <p:ph type="sldNum" sz="quarter" idx="5"/>
          </p:nvPr>
        </p:nvSpPr>
        <p:spPr/>
        <p:txBody>
          <a:bodyPr/>
          <a:lstStyle/>
          <a:p>
            <a:fld id="{88BA6467-982F-43FA-9555-C83E47AD5726}" type="slidenum">
              <a:rPr lang="en-US" smtClean="0"/>
              <a:t>30</a:t>
            </a:fld>
            <a:endParaRPr lang="en-US"/>
          </a:p>
        </p:txBody>
      </p:sp>
    </p:spTree>
    <p:extLst>
      <p:ext uri="{BB962C8B-B14F-4D97-AF65-F5344CB8AC3E}">
        <p14:creationId xmlns:p14="http://schemas.microsoft.com/office/powerpoint/2010/main" val="1019301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Volumes/Promise%20Pegasus/FileShare/Presentations/Base_New/Charts/0.USGraphs/Wages/minwage.png" TargetMode="Externa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Volumes/Promise%20Pegasus/FileShare/Presentations/Base_New/Charts/0.USGraphs/Wages/minwage.png"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https://cms.qz.com/wp-content/uploads/2017/10/wine-growing-regions-europe-usa.png?w=940&amp;strip=all&amp;quality=75"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Users/Jon/NEED%20Dropbox/Presentations/Immigration/Images/IllegalShare.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pewresearch.org/fact-tank/2019/07/12/how-pew-research-center-counts-unauthorized-immigrants-in-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Auburn University</a:t>
            </a:r>
          </a:p>
          <a:p>
            <a:pPr>
              <a:lnSpc>
                <a:spcPct val="100000"/>
              </a:lnSpc>
              <a:spcBef>
                <a:spcPts val="0"/>
              </a:spcBef>
            </a:pPr>
            <a:r>
              <a:rPr lang="en-US" sz="3100" dirty="0">
                <a:solidFill>
                  <a:schemeClr val="tx2"/>
                </a:solidFill>
              </a:rPr>
              <a:t>March-April,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9B3-AE45-4A46-B8E1-6A7B28F93EE0}"/>
              </a:ext>
            </a:extLst>
          </p:cNvPr>
          <p:cNvSpPr>
            <a:spLocks noGrp="1"/>
          </p:cNvSpPr>
          <p:nvPr>
            <p:ph type="title"/>
          </p:nvPr>
        </p:nvSpPr>
        <p:spPr>
          <a:xfrm>
            <a:off x="929641" y="0"/>
            <a:ext cx="10515600" cy="1325563"/>
          </a:xfrm>
        </p:spPr>
        <p:txBody>
          <a:bodyPr/>
          <a:lstStyle/>
          <a:p>
            <a:r>
              <a:rPr lang="en-US" dirty="0">
                <a:solidFill>
                  <a:schemeClr val="bg1"/>
                </a:solidFill>
              </a:rPr>
              <a:t>Evi</a:t>
            </a:r>
            <a:r>
              <a:rPr lang="en-US" dirty="0"/>
              <a:t>dence of the B-W Wealth Gap</a:t>
            </a:r>
          </a:p>
        </p:txBody>
      </p:sp>
      <p:sp>
        <p:nvSpPr>
          <p:cNvPr id="4" name="Slide Number Placeholder 3">
            <a:extLst>
              <a:ext uri="{FF2B5EF4-FFF2-40B4-BE49-F238E27FC236}">
                <a16:creationId xmlns:a16="http://schemas.microsoft.com/office/drawing/2014/main" id="{16B25B3A-BAB7-BD46-B857-EA0D73C58856}"/>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8" name="Content Placeholder 7">
            <a:extLst>
              <a:ext uri="{FF2B5EF4-FFF2-40B4-BE49-F238E27FC236}">
                <a16:creationId xmlns:a16="http://schemas.microsoft.com/office/drawing/2014/main" id="{5E438174-F778-754D-833A-7855B2B7283D}"/>
              </a:ext>
            </a:extLst>
          </p:cNvPr>
          <p:cNvPicPr>
            <a:picLocks noGrp="1" noChangeAspect="1"/>
          </p:cNvPicPr>
          <p:nvPr>
            <p:ph idx="1"/>
          </p:nvPr>
        </p:nvPicPr>
        <p:blipFill>
          <a:blip r:embed="rId2" r:link="rId3"/>
          <a:srcRect/>
          <a:stretch>
            <a:fillRect/>
          </a:stretch>
        </p:blipFill>
        <p:spPr>
          <a:xfrm>
            <a:off x="2196023" y="909633"/>
            <a:ext cx="7982836" cy="5320592"/>
          </a:xfrm>
        </p:spPr>
      </p:pic>
      <p:sp>
        <p:nvSpPr>
          <p:cNvPr id="3" name="TextBox 2">
            <a:extLst>
              <a:ext uri="{FF2B5EF4-FFF2-40B4-BE49-F238E27FC236}">
                <a16:creationId xmlns:a16="http://schemas.microsoft.com/office/drawing/2014/main" id="{970FF120-C09C-5C45-9746-E81691BCCA32}"/>
              </a:ext>
            </a:extLst>
          </p:cNvPr>
          <p:cNvSpPr txBox="1"/>
          <p:nvPr/>
        </p:nvSpPr>
        <p:spPr>
          <a:xfrm flipH="1">
            <a:off x="5488053" y="2277267"/>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029E6A05-055C-D74C-8D88-A6C5EBC2D47E}"/>
              </a:ext>
            </a:extLst>
          </p:cNvPr>
          <p:cNvSpPr txBox="1"/>
          <p:nvPr/>
        </p:nvSpPr>
        <p:spPr>
          <a:xfrm flipH="1">
            <a:off x="7862246" y="3131562"/>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323328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Comparison: Health Spending</a:t>
            </a:r>
          </a:p>
        </p:txBody>
      </p:sp>
      <p:sp>
        <p:nvSpPr>
          <p:cNvPr id="3" name="Content Placeholder 2">
            <a:extLst>
              <a:ext uri="{FF2B5EF4-FFF2-40B4-BE49-F238E27FC236}">
                <a16:creationId xmlns:a16="http://schemas.microsoft.com/office/drawing/2014/main" id="{94A6239B-1605-4C30-BEE7-CDEBAA6633C6}"/>
              </a:ext>
            </a:extLst>
          </p:cNvPr>
          <p:cNvSpPr>
            <a:spLocks noGrp="1"/>
          </p:cNvSpPr>
          <p:nvPr>
            <p:ph idx="1"/>
          </p:nvPr>
        </p:nvSpPr>
        <p:spPr>
          <a:xfrm>
            <a:off x="1981200" y="1561933"/>
            <a:ext cx="8229600" cy="4525963"/>
          </a:xfrm>
        </p:spPr>
        <p:txBody>
          <a:bodyPr/>
          <a:lstStyle/>
          <a:p>
            <a:pPr marL="0" indent="0">
              <a:buNone/>
            </a:pPr>
            <a:endParaRPr lang="en-US" dirty="0"/>
          </a:p>
        </p:txBody>
      </p:sp>
      <p:pic>
        <p:nvPicPr>
          <p:cNvPr id="7" name="Picture 6">
            <a:extLst>
              <a:ext uri="{FF2B5EF4-FFF2-40B4-BE49-F238E27FC236}">
                <a16:creationId xmlns:a16="http://schemas.microsoft.com/office/drawing/2014/main" id="{AE4D625F-C7AE-4A88-BC66-495165B72B50}"/>
              </a:ext>
            </a:extLst>
          </p:cNvPr>
          <p:cNvPicPr>
            <a:picLocks noChangeAspect="1"/>
          </p:cNvPicPr>
          <p:nvPr/>
        </p:nvPicPr>
        <p:blipFill>
          <a:blip r:embed="rId3"/>
          <a:stretch>
            <a:fillRect/>
          </a:stretch>
        </p:blipFill>
        <p:spPr>
          <a:xfrm>
            <a:off x="1587062" y="896557"/>
            <a:ext cx="9443544" cy="5326077"/>
          </a:xfrm>
          <a:prstGeom prst="rect">
            <a:avLst/>
          </a:prstGeom>
        </p:spPr>
      </p:pic>
    </p:spTree>
    <p:extLst>
      <p:ext uri="{BB962C8B-B14F-4D97-AF65-F5344CB8AC3E}">
        <p14:creationId xmlns:p14="http://schemas.microsoft.com/office/powerpoint/2010/main" val="51630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991515"/>
            <a:ext cx="10219508" cy="874970"/>
          </a:xfrm>
        </p:spPr>
        <p:txBody>
          <a:bodyPr anchor="ctr" anchorCtr="0">
            <a:noAutofit/>
          </a:bodyPr>
          <a:lstStyle/>
          <a:p>
            <a:pPr>
              <a:lnSpc>
                <a:spcPct val="100000"/>
              </a:lnSpc>
              <a:spcBef>
                <a:spcPts val="0"/>
              </a:spcBef>
            </a:pPr>
            <a:r>
              <a:rPr lang="en-US" sz="4800" dirty="0"/>
              <a:t>US Economy and </a:t>
            </a:r>
          </a:p>
          <a:p>
            <a:pPr>
              <a:lnSpc>
                <a:spcPct val="100000"/>
              </a:lnSpc>
              <a:spcBef>
                <a:spcPts val="0"/>
              </a:spcBef>
            </a:pPr>
            <a:r>
              <a:rPr lang="en-US" sz="4800" dirty="0"/>
              <a:t>Russia/Ukraine Conflict</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12</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4460328"/>
            <a:ext cx="9144000" cy="15887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a:t>
            </a:r>
            <a:r>
              <a:rPr lang="en-US" sz="3100" dirty="0" err="1">
                <a:solidFill>
                  <a:schemeClr val="tx2"/>
                </a:solidFill>
              </a:rPr>
              <a:t>Woglom</a:t>
            </a:r>
            <a:r>
              <a:rPr lang="en-US" sz="3100" dirty="0">
                <a:solidFill>
                  <a:schemeClr val="tx2"/>
                </a:solidFill>
              </a:rPr>
              <a:t>, Ph.D.</a:t>
            </a:r>
          </a:p>
          <a:p>
            <a:pPr>
              <a:lnSpc>
                <a:spcPct val="100000"/>
              </a:lnSpc>
              <a:spcBef>
                <a:spcPts val="0"/>
              </a:spcBef>
            </a:pPr>
            <a:r>
              <a:rPr lang="en-US" sz="2200" dirty="0">
                <a:solidFill>
                  <a:schemeClr val="tx2"/>
                </a:solidFill>
              </a:rPr>
              <a:t>Amherst College</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34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50379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lstStyle/>
          <a:p>
            <a:pPr marL="514350" indent="-514350">
              <a:buFont typeface="+mj-lt"/>
              <a:buAutoNum type="arabicPeriod"/>
            </a:pPr>
            <a:r>
              <a:rPr lang="en-US" dirty="0"/>
              <a:t>Quick summary of the state of the economy.</a:t>
            </a:r>
          </a:p>
          <a:p>
            <a:pPr marL="514350" indent="-514350">
              <a:buFont typeface="+mj-lt"/>
              <a:buAutoNum type="arabicPeriod"/>
            </a:pPr>
            <a:r>
              <a:rPr lang="en-US" dirty="0"/>
              <a:t>Closer look at inflation and whose to blame (in my opinion).</a:t>
            </a:r>
          </a:p>
          <a:p>
            <a:pPr marL="514350" indent="-514350">
              <a:buFont typeface="+mj-lt"/>
              <a:buAutoNum type="arabicPeriod"/>
            </a:pPr>
            <a:r>
              <a:rPr lang="en-US" dirty="0"/>
              <a:t>What’s at stake at controlling inflation.</a:t>
            </a:r>
          </a:p>
          <a:p>
            <a:pPr marL="514350" indent="-514350">
              <a:buFont typeface="+mj-lt"/>
              <a:buAutoNum type="arabicPeriod"/>
            </a:pPr>
            <a:r>
              <a:rPr lang="en-US" dirty="0"/>
              <a:t>Brief thoughts on the effects of the Ukraine crisis.</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4172030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38200" y="36287"/>
            <a:ext cx="10515600" cy="1325563"/>
          </a:xfrm>
        </p:spPr>
        <p:txBody>
          <a:bodyPr/>
          <a:lstStyle/>
          <a:p>
            <a:r>
              <a:rPr lang="en-US" dirty="0">
                <a:solidFill>
                  <a:schemeClr val="bg1"/>
                </a:solidFill>
              </a:rPr>
              <a:t>Rea</a:t>
            </a:r>
            <a:r>
              <a:rPr lang="en-US" dirty="0"/>
              <a:t>l GDP and ‘Potential’ during the Recovery</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15</a:t>
            </a:fld>
            <a:endParaRPr lang="en-GB" dirty="0"/>
          </a:p>
        </p:txBody>
      </p:sp>
      <p:sp>
        <p:nvSpPr>
          <p:cNvPr id="10" name="TextBox 9">
            <a:extLst>
              <a:ext uri="{FF2B5EF4-FFF2-40B4-BE49-F238E27FC236}">
                <a16:creationId xmlns:a16="http://schemas.microsoft.com/office/drawing/2014/main" id="{789F490A-EC6A-4058-BBAB-57B765B72C0D}"/>
              </a:ext>
            </a:extLst>
          </p:cNvPr>
          <p:cNvSpPr txBox="1"/>
          <p:nvPr/>
        </p:nvSpPr>
        <p:spPr>
          <a:xfrm>
            <a:off x="8347336" y="6133488"/>
            <a:ext cx="3844664" cy="369332"/>
          </a:xfrm>
          <a:prstGeom prst="rect">
            <a:avLst/>
          </a:prstGeom>
          <a:noFill/>
        </p:spPr>
        <p:txBody>
          <a:bodyPr wrap="square" rtlCol="0">
            <a:spAutoFit/>
          </a:bodyPr>
          <a:lstStyle/>
          <a:p>
            <a:r>
              <a:rPr lang="en-US" dirty="0"/>
              <a:t>Source: Fred, St Louis Fed</a:t>
            </a:r>
          </a:p>
        </p:txBody>
      </p:sp>
      <p:pic>
        <p:nvPicPr>
          <p:cNvPr id="7" name="Content Placeholder 6">
            <a:extLst>
              <a:ext uri="{FF2B5EF4-FFF2-40B4-BE49-F238E27FC236}">
                <a16:creationId xmlns:a16="http://schemas.microsoft.com/office/drawing/2014/main" id="{4BB3D8DB-3A4E-4D93-997D-411F0978EEC2}"/>
              </a:ext>
            </a:extLst>
          </p:cNvPr>
          <p:cNvPicPr>
            <a:picLocks noGrp="1" noChangeAspect="1"/>
          </p:cNvPicPr>
          <p:nvPr>
            <p:ph idx="1"/>
          </p:nvPr>
        </p:nvPicPr>
        <p:blipFill>
          <a:blip r:embed="rId3"/>
          <a:stretch>
            <a:fillRect/>
          </a:stretch>
        </p:blipFill>
        <p:spPr>
          <a:xfrm>
            <a:off x="43888" y="1039836"/>
            <a:ext cx="12104223" cy="5001121"/>
          </a:xfrm>
        </p:spPr>
      </p:pic>
      <p:sp>
        <p:nvSpPr>
          <p:cNvPr id="8" name="TextBox 7">
            <a:extLst>
              <a:ext uri="{FF2B5EF4-FFF2-40B4-BE49-F238E27FC236}">
                <a16:creationId xmlns:a16="http://schemas.microsoft.com/office/drawing/2014/main" id="{E320565A-F55F-43F2-9FB2-074B2C8690A3}"/>
              </a:ext>
            </a:extLst>
          </p:cNvPr>
          <p:cNvSpPr txBox="1"/>
          <p:nvPr/>
        </p:nvSpPr>
        <p:spPr>
          <a:xfrm>
            <a:off x="3264196" y="4790891"/>
            <a:ext cx="1026041" cy="523220"/>
          </a:xfrm>
          <a:prstGeom prst="rect">
            <a:avLst/>
          </a:prstGeom>
          <a:noFill/>
        </p:spPr>
        <p:txBody>
          <a:bodyPr wrap="square" rtlCol="0">
            <a:spAutoFit/>
          </a:bodyPr>
          <a:lstStyle/>
          <a:p>
            <a:r>
              <a:rPr lang="en-US" sz="2800" dirty="0"/>
              <a:t>89.9</a:t>
            </a:r>
          </a:p>
        </p:txBody>
      </p:sp>
      <p:sp>
        <p:nvSpPr>
          <p:cNvPr id="3" name="TextBox 2">
            <a:extLst>
              <a:ext uri="{FF2B5EF4-FFF2-40B4-BE49-F238E27FC236}">
                <a16:creationId xmlns:a16="http://schemas.microsoft.com/office/drawing/2014/main" id="{3FD3BAC2-30EB-44F1-9972-3E06A4C21449}"/>
              </a:ext>
            </a:extLst>
          </p:cNvPr>
          <p:cNvSpPr txBox="1"/>
          <p:nvPr/>
        </p:nvSpPr>
        <p:spPr>
          <a:xfrm>
            <a:off x="9994586" y="2309598"/>
            <a:ext cx="2021365" cy="1015663"/>
          </a:xfrm>
          <a:prstGeom prst="rect">
            <a:avLst/>
          </a:prstGeom>
          <a:noFill/>
        </p:spPr>
        <p:txBody>
          <a:bodyPr wrap="square" rtlCol="0">
            <a:spAutoFit/>
          </a:bodyPr>
          <a:lstStyle/>
          <a:p>
            <a:endParaRPr lang="en-US" sz="2000" dirty="0"/>
          </a:p>
          <a:p>
            <a:r>
              <a:rPr lang="en-US" sz="2000" dirty="0"/>
              <a:t>The “output gap” is less than $100b</a:t>
            </a:r>
          </a:p>
        </p:txBody>
      </p:sp>
      <p:cxnSp>
        <p:nvCxnSpPr>
          <p:cNvPr id="11" name="Straight Connector 10">
            <a:extLst>
              <a:ext uri="{FF2B5EF4-FFF2-40B4-BE49-F238E27FC236}">
                <a16:creationId xmlns:a16="http://schemas.microsoft.com/office/drawing/2014/main" id="{9CD6FBEC-1509-46F9-93B6-FB74902D5FDB}"/>
              </a:ext>
            </a:extLst>
          </p:cNvPr>
          <p:cNvCxnSpPr>
            <a:cxnSpLocks noChangeAspect="1"/>
          </p:cNvCxnSpPr>
          <p:nvPr/>
        </p:nvCxnSpPr>
        <p:spPr>
          <a:xfrm flipV="1">
            <a:off x="10978116" y="1972339"/>
            <a:ext cx="914400" cy="640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03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6AB79-A5F8-42F3-A7AA-523BE74698D7}"/>
              </a:ext>
            </a:extLst>
          </p:cNvPr>
          <p:cNvSpPr>
            <a:spLocks noGrp="1"/>
          </p:cNvSpPr>
          <p:nvPr>
            <p:ph type="title"/>
          </p:nvPr>
        </p:nvSpPr>
        <p:spPr/>
        <p:txBody>
          <a:bodyPr/>
          <a:lstStyle/>
          <a:p>
            <a:r>
              <a:rPr lang="en-US" dirty="0">
                <a:solidFill>
                  <a:schemeClr val="bg1"/>
                </a:solidFill>
              </a:rPr>
              <a:t>Lab</a:t>
            </a:r>
            <a:r>
              <a:rPr lang="en-US" dirty="0"/>
              <a:t>or Market is Almost Fully Recovered</a:t>
            </a:r>
          </a:p>
        </p:txBody>
      </p:sp>
      <p:pic>
        <p:nvPicPr>
          <p:cNvPr id="6" name="Content Placeholder 5">
            <a:extLst>
              <a:ext uri="{FF2B5EF4-FFF2-40B4-BE49-F238E27FC236}">
                <a16:creationId xmlns:a16="http://schemas.microsoft.com/office/drawing/2014/main" id="{19C3F9F6-DC58-4CC8-A394-9EC56C5D5F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9586" y="1460324"/>
            <a:ext cx="5783346" cy="4483276"/>
          </a:xfrm>
        </p:spPr>
      </p:pic>
      <p:sp>
        <p:nvSpPr>
          <p:cNvPr id="4" name="Slide Number Placeholder 3">
            <a:extLst>
              <a:ext uri="{FF2B5EF4-FFF2-40B4-BE49-F238E27FC236}">
                <a16:creationId xmlns:a16="http://schemas.microsoft.com/office/drawing/2014/main" id="{976EC535-7554-459B-8E96-DCF26BB1E4ED}"/>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16" name="TextBox 15">
            <a:extLst>
              <a:ext uri="{FF2B5EF4-FFF2-40B4-BE49-F238E27FC236}">
                <a16:creationId xmlns:a16="http://schemas.microsoft.com/office/drawing/2014/main" id="{BD78E973-1818-4FE2-A829-E27636D7E048}"/>
              </a:ext>
            </a:extLst>
          </p:cNvPr>
          <p:cNvSpPr txBox="1"/>
          <p:nvPr/>
        </p:nvSpPr>
        <p:spPr>
          <a:xfrm>
            <a:off x="4748855" y="1913358"/>
            <a:ext cx="1844749" cy="461665"/>
          </a:xfrm>
          <a:prstGeom prst="rect">
            <a:avLst/>
          </a:prstGeom>
          <a:noFill/>
        </p:spPr>
        <p:txBody>
          <a:bodyPr wrap="square" rtlCol="0">
            <a:spAutoFit/>
          </a:bodyPr>
          <a:lstStyle/>
          <a:p>
            <a:r>
              <a:rPr lang="en-US" sz="2400" dirty="0"/>
              <a:t>Down 2 mil</a:t>
            </a:r>
          </a:p>
        </p:txBody>
      </p:sp>
      <p:pic>
        <p:nvPicPr>
          <p:cNvPr id="18" name="Picture 17">
            <a:extLst>
              <a:ext uri="{FF2B5EF4-FFF2-40B4-BE49-F238E27FC236}">
                <a16:creationId xmlns:a16="http://schemas.microsoft.com/office/drawing/2014/main" id="{3FD22EDE-91F5-4E4D-8DE3-EE31665764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932" y="1460324"/>
            <a:ext cx="5661614" cy="4483276"/>
          </a:xfrm>
          <a:prstGeom prst="rect">
            <a:avLst/>
          </a:prstGeom>
        </p:spPr>
      </p:pic>
    </p:spTree>
    <p:extLst>
      <p:ext uri="{BB962C8B-B14F-4D97-AF65-F5344CB8AC3E}">
        <p14:creationId xmlns:p14="http://schemas.microsoft.com/office/powerpoint/2010/main" val="2429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CCCA9A4-1AD0-4AB2-BD11-1BA4B010DBF5}"/>
              </a:ext>
            </a:extLst>
          </p:cNvPr>
          <p:cNvGraphicFramePr>
            <a:graphicFrameLocks noGrp="1"/>
          </p:cNvGraphicFramePr>
          <p:nvPr>
            <p:ph idx="1"/>
          </p:nvPr>
        </p:nvGraphicFramePr>
        <p:xfrm>
          <a:off x="838200" y="1446174"/>
          <a:ext cx="10515600" cy="46634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51F7EB0-BA16-4764-97FF-0D574BD778EB}"/>
              </a:ext>
            </a:extLst>
          </p:cNvPr>
          <p:cNvSpPr>
            <a:spLocks noGrp="1"/>
          </p:cNvSpPr>
          <p:nvPr>
            <p:ph type="title"/>
          </p:nvPr>
        </p:nvSpPr>
        <p:spPr/>
        <p:txBody>
          <a:bodyPr/>
          <a:lstStyle/>
          <a:p>
            <a:r>
              <a:rPr lang="en-US" dirty="0">
                <a:solidFill>
                  <a:schemeClr val="bg1"/>
                </a:solidFill>
              </a:rPr>
              <a:t>Fis</a:t>
            </a:r>
            <a:r>
              <a:rPr lang="en-US" dirty="0"/>
              <a:t>cally Driven Recovery</a:t>
            </a:r>
          </a:p>
        </p:txBody>
      </p:sp>
      <p:sp>
        <p:nvSpPr>
          <p:cNvPr id="4" name="Slide Number Placeholder 3">
            <a:extLst>
              <a:ext uri="{FF2B5EF4-FFF2-40B4-BE49-F238E27FC236}">
                <a16:creationId xmlns:a16="http://schemas.microsoft.com/office/drawing/2014/main" id="{74C95A3D-2B19-449B-9C90-DEE78279597B}"/>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559056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9012-F3C8-4A70-B3E4-EB2D22BE8711}"/>
              </a:ext>
            </a:extLst>
          </p:cNvPr>
          <p:cNvSpPr>
            <a:spLocks noGrp="1"/>
          </p:cNvSpPr>
          <p:nvPr>
            <p:ph type="title"/>
          </p:nvPr>
        </p:nvSpPr>
        <p:spPr/>
        <p:txBody>
          <a:bodyPr/>
          <a:lstStyle/>
          <a:p>
            <a:r>
              <a:rPr lang="en-US" dirty="0">
                <a:solidFill>
                  <a:schemeClr val="bg1"/>
                </a:solidFill>
              </a:rPr>
              <a:t>Ho</a:t>
            </a:r>
            <a:r>
              <a:rPr lang="en-US" dirty="0"/>
              <a:t>useholds Lead the Way</a:t>
            </a:r>
          </a:p>
        </p:txBody>
      </p:sp>
      <p:sp>
        <p:nvSpPr>
          <p:cNvPr id="4" name="Slide Number Placeholder 3">
            <a:extLst>
              <a:ext uri="{FF2B5EF4-FFF2-40B4-BE49-F238E27FC236}">
                <a16:creationId xmlns:a16="http://schemas.microsoft.com/office/drawing/2014/main" id="{B53CAE77-E5B9-4512-8CFB-658E21ABC085}"/>
              </a:ext>
            </a:extLst>
          </p:cNvPr>
          <p:cNvSpPr>
            <a:spLocks noGrp="1"/>
          </p:cNvSpPr>
          <p:nvPr>
            <p:ph type="sldNum" sz="quarter" idx="12"/>
          </p:nvPr>
        </p:nvSpPr>
        <p:spPr/>
        <p:txBody>
          <a:bodyPr/>
          <a:lstStyle/>
          <a:p>
            <a:fld id="{D9F085D5-EC86-4F6A-B501-C1359CB39116}" type="slidenum">
              <a:rPr lang="en-GB" smtClean="0"/>
              <a:t>18</a:t>
            </a:fld>
            <a:endParaRPr lang="en-GB"/>
          </a:p>
        </p:txBody>
      </p:sp>
      <p:graphicFrame>
        <p:nvGraphicFramePr>
          <p:cNvPr id="13" name="Content Placeholder 7">
            <a:extLst>
              <a:ext uri="{FF2B5EF4-FFF2-40B4-BE49-F238E27FC236}">
                <a16:creationId xmlns:a16="http://schemas.microsoft.com/office/drawing/2014/main" id="{D7EBE761-913A-4E56-8D05-23FA2AAAF447}"/>
              </a:ext>
            </a:extLst>
          </p:cNvPr>
          <p:cNvGraphicFramePr>
            <a:graphicFrameLocks/>
          </p:cNvGraphicFramePr>
          <p:nvPr>
            <p:extLst>
              <p:ext uri="{D42A27DB-BD31-4B8C-83A1-F6EECF244321}">
                <p14:modId xmlns:p14="http://schemas.microsoft.com/office/powerpoint/2010/main" val="3422563004"/>
              </p:ext>
            </p:extLst>
          </p:nvPr>
        </p:nvGraphicFramePr>
        <p:xfrm>
          <a:off x="381000" y="1474076"/>
          <a:ext cx="11430000" cy="46634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2435DAE-42DE-496F-A475-8B4BED50E3ED}"/>
              </a:ext>
            </a:extLst>
          </p:cNvPr>
          <p:cNvSpPr txBox="1"/>
          <p:nvPr/>
        </p:nvSpPr>
        <p:spPr>
          <a:xfrm>
            <a:off x="8221464" y="3986978"/>
            <a:ext cx="3589536" cy="1200329"/>
          </a:xfrm>
          <a:prstGeom prst="rect">
            <a:avLst/>
          </a:prstGeom>
          <a:noFill/>
        </p:spPr>
        <p:txBody>
          <a:bodyPr wrap="square" rtlCol="0">
            <a:spAutoFit/>
          </a:bodyPr>
          <a:lstStyle/>
          <a:p>
            <a:r>
              <a:rPr lang="en-US" sz="2400" dirty="0"/>
              <a:t>Consumption Higher than Pre-pandemic, but Savings up, about $2.2 trillion </a:t>
            </a:r>
          </a:p>
        </p:txBody>
      </p:sp>
      <p:cxnSp>
        <p:nvCxnSpPr>
          <p:cNvPr id="6" name="Straight Arrow Connector 5">
            <a:extLst>
              <a:ext uri="{FF2B5EF4-FFF2-40B4-BE49-F238E27FC236}">
                <a16:creationId xmlns:a16="http://schemas.microsoft.com/office/drawing/2014/main" id="{6CB55D96-F8DF-4742-B2CA-4785E35DA899}"/>
              </a:ext>
            </a:extLst>
          </p:cNvPr>
          <p:cNvCxnSpPr/>
          <p:nvPr/>
        </p:nvCxnSpPr>
        <p:spPr>
          <a:xfrm>
            <a:off x="2694046" y="3114135"/>
            <a:ext cx="0" cy="2011680"/>
          </a:xfrm>
          <a:prstGeom prst="straightConnector1">
            <a:avLst/>
          </a:prstGeom>
          <a:ln w="34925">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D9D914-6BA9-4BBA-90C2-FBC1AFDDB267}"/>
              </a:ext>
            </a:extLst>
          </p:cNvPr>
          <p:cNvSpPr txBox="1"/>
          <p:nvPr/>
        </p:nvSpPr>
        <p:spPr>
          <a:xfrm>
            <a:off x="2830542" y="3619376"/>
            <a:ext cx="1887793" cy="461665"/>
          </a:xfrm>
          <a:prstGeom prst="rect">
            <a:avLst/>
          </a:prstGeom>
          <a:noFill/>
        </p:spPr>
        <p:txBody>
          <a:bodyPr wrap="square" rtlCol="0">
            <a:spAutoFit/>
          </a:bodyPr>
          <a:lstStyle/>
          <a:p>
            <a:r>
              <a:rPr lang="en-US" sz="2400" dirty="0"/>
              <a:t>Saving</a:t>
            </a:r>
          </a:p>
        </p:txBody>
      </p:sp>
    </p:spTree>
    <p:extLst>
      <p:ext uri="{BB962C8B-B14F-4D97-AF65-F5344CB8AC3E}">
        <p14:creationId xmlns:p14="http://schemas.microsoft.com/office/powerpoint/2010/main" val="14080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170E-B951-4580-A14F-547F90FB8044}"/>
              </a:ext>
            </a:extLst>
          </p:cNvPr>
          <p:cNvSpPr>
            <a:spLocks noGrp="1"/>
          </p:cNvSpPr>
          <p:nvPr>
            <p:ph type="title"/>
          </p:nvPr>
        </p:nvSpPr>
        <p:spPr/>
        <p:txBody>
          <a:bodyPr/>
          <a:lstStyle/>
          <a:p>
            <a:r>
              <a:rPr lang="en-US" dirty="0">
                <a:solidFill>
                  <a:schemeClr val="bg1"/>
                </a:solidFill>
              </a:rPr>
              <a:t>Ov</a:t>
            </a:r>
            <a:r>
              <a:rPr lang="en-US" dirty="0"/>
              <a:t>erall Households Are Doing Well</a:t>
            </a:r>
          </a:p>
        </p:txBody>
      </p:sp>
      <p:pic>
        <p:nvPicPr>
          <p:cNvPr id="6" name="Content Placeholder 5">
            <a:extLst>
              <a:ext uri="{FF2B5EF4-FFF2-40B4-BE49-F238E27FC236}">
                <a16:creationId xmlns:a16="http://schemas.microsoft.com/office/drawing/2014/main" id="{1FC7C531-AE9B-4757-8825-CF4092031E30}"/>
              </a:ext>
            </a:extLst>
          </p:cNvPr>
          <p:cNvPicPr>
            <a:picLocks noGrp="1" noChangeAspect="1"/>
          </p:cNvPicPr>
          <p:nvPr>
            <p:ph idx="1"/>
          </p:nvPr>
        </p:nvPicPr>
        <p:blipFill>
          <a:blip r:embed="rId2"/>
          <a:stretch>
            <a:fillRect/>
          </a:stretch>
        </p:blipFill>
        <p:spPr>
          <a:xfrm>
            <a:off x="1294888" y="1274045"/>
            <a:ext cx="9119451" cy="4937760"/>
          </a:xfrm>
        </p:spPr>
      </p:pic>
      <p:sp>
        <p:nvSpPr>
          <p:cNvPr id="4" name="Slide Number Placeholder 3">
            <a:extLst>
              <a:ext uri="{FF2B5EF4-FFF2-40B4-BE49-F238E27FC236}">
                <a16:creationId xmlns:a16="http://schemas.microsoft.com/office/drawing/2014/main" id="{DDAAB9FD-315D-48E0-A2CB-B3817BED4056}"/>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242596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E88A5-5426-4997-B227-907CBCB841E2}"/>
              </a:ext>
            </a:extLst>
          </p:cNvPr>
          <p:cNvSpPr>
            <a:spLocks noGrp="1"/>
          </p:cNvSpPr>
          <p:nvPr>
            <p:ph type="title"/>
          </p:nvPr>
        </p:nvSpPr>
        <p:spPr/>
        <p:txBody>
          <a:bodyPr/>
          <a:lstStyle/>
          <a:p>
            <a:r>
              <a:rPr lang="en-US" dirty="0">
                <a:solidFill>
                  <a:schemeClr val="bg1"/>
                </a:solidFill>
              </a:rPr>
              <a:t>K-S</a:t>
            </a:r>
            <a:r>
              <a:rPr lang="en-US" dirty="0"/>
              <a:t>haped Recovery</a:t>
            </a:r>
          </a:p>
        </p:txBody>
      </p:sp>
      <p:pic>
        <p:nvPicPr>
          <p:cNvPr id="6" name="Content Placeholder 5">
            <a:extLst>
              <a:ext uri="{FF2B5EF4-FFF2-40B4-BE49-F238E27FC236}">
                <a16:creationId xmlns:a16="http://schemas.microsoft.com/office/drawing/2014/main" id="{B3BAE682-6796-4D4B-A27C-FE656609AE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133" y="1446174"/>
            <a:ext cx="9342021" cy="4663440"/>
          </a:xfrm>
        </p:spPr>
      </p:pic>
      <p:sp>
        <p:nvSpPr>
          <p:cNvPr id="4" name="Slide Number Placeholder 3">
            <a:extLst>
              <a:ext uri="{FF2B5EF4-FFF2-40B4-BE49-F238E27FC236}">
                <a16:creationId xmlns:a16="http://schemas.microsoft.com/office/drawing/2014/main" id="{D4B112BF-059C-4618-9B67-0E9C391F1AE1}"/>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53591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D0DC-B7B2-4AD4-9097-A3F9B2CA9EAD}"/>
              </a:ext>
            </a:extLst>
          </p:cNvPr>
          <p:cNvSpPr>
            <a:spLocks noGrp="1"/>
          </p:cNvSpPr>
          <p:nvPr>
            <p:ph type="title"/>
          </p:nvPr>
        </p:nvSpPr>
        <p:spPr/>
        <p:txBody>
          <a:bodyPr/>
          <a:lstStyle/>
          <a:p>
            <a:r>
              <a:rPr lang="en-US" dirty="0">
                <a:solidFill>
                  <a:schemeClr val="bg1"/>
                </a:solidFill>
              </a:rPr>
              <a:t>Sti</a:t>
            </a:r>
            <a:r>
              <a:rPr lang="en-US" dirty="0"/>
              <a:t>mulus Payments Saved Low Income Families</a:t>
            </a:r>
          </a:p>
        </p:txBody>
      </p:sp>
      <p:sp>
        <p:nvSpPr>
          <p:cNvPr id="4" name="Slide Number Placeholder 3">
            <a:extLst>
              <a:ext uri="{FF2B5EF4-FFF2-40B4-BE49-F238E27FC236}">
                <a16:creationId xmlns:a16="http://schemas.microsoft.com/office/drawing/2014/main" id="{238FC482-1548-4738-B442-C2AB72056160}"/>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8" name="Content Placeholder 7">
            <a:extLst>
              <a:ext uri="{FF2B5EF4-FFF2-40B4-BE49-F238E27FC236}">
                <a16:creationId xmlns:a16="http://schemas.microsoft.com/office/drawing/2014/main" id="{5F22D044-6C79-4D7D-BA98-3AB8052FD670}"/>
              </a:ext>
            </a:extLst>
          </p:cNvPr>
          <p:cNvPicPr>
            <a:picLocks noGrp="1" noChangeAspect="1"/>
          </p:cNvPicPr>
          <p:nvPr>
            <p:ph idx="1"/>
          </p:nvPr>
        </p:nvPicPr>
        <p:blipFill>
          <a:blip r:embed="rId2"/>
          <a:stretch>
            <a:fillRect/>
          </a:stretch>
        </p:blipFill>
        <p:spPr>
          <a:xfrm>
            <a:off x="979417" y="1676363"/>
            <a:ext cx="9052951" cy="4351337"/>
          </a:xfrm>
        </p:spPr>
      </p:pic>
    </p:spTree>
    <p:extLst>
      <p:ext uri="{BB962C8B-B14F-4D97-AF65-F5344CB8AC3E}">
        <p14:creationId xmlns:p14="http://schemas.microsoft.com/office/powerpoint/2010/main" val="108828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4961-4CC2-4E24-9D73-E35DC8FD990C}"/>
              </a:ext>
            </a:extLst>
          </p:cNvPr>
          <p:cNvSpPr>
            <a:spLocks noGrp="1"/>
          </p:cNvSpPr>
          <p:nvPr>
            <p:ph type="title"/>
          </p:nvPr>
        </p:nvSpPr>
        <p:spPr/>
        <p:txBody>
          <a:bodyPr/>
          <a:lstStyle/>
          <a:p>
            <a:r>
              <a:rPr lang="en-US" dirty="0">
                <a:solidFill>
                  <a:schemeClr val="bg1"/>
                </a:solidFill>
              </a:rPr>
              <a:t>Infl</a:t>
            </a:r>
            <a:r>
              <a:rPr lang="en-US" dirty="0"/>
              <a:t>ation during the Recovery</a:t>
            </a:r>
          </a:p>
        </p:txBody>
      </p:sp>
      <p:sp>
        <p:nvSpPr>
          <p:cNvPr id="4" name="Slide Number Placeholder 3">
            <a:extLst>
              <a:ext uri="{FF2B5EF4-FFF2-40B4-BE49-F238E27FC236}">
                <a16:creationId xmlns:a16="http://schemas.microsoft.com/office/drawing/2014/main" id="{2BBE5F7A-288E-4574-8362-548C2513CA55}"/>
              </a:ext>
            </a:extLst>
          </p:cNvPr>
          <p:cNvSpPr>
            <a:spLocks noGrp="1"/>
          </p:cNvSpPr>
          <p:nvPr>
            <p:ph type="sldNum" sz="quarter" idx="12"/>
          </p:nvPr>
        </p:nvSpPr>
        <p:spPr/>
        <p:txBody>
          <a:bodyPr/>
          <a:lstStyle/>
          <a:p>
            <a:fld id="{D9F085D5-EC86-4F6A-B501-C1359CB39116}" type="slidenum">
              <a:rPr lang="en-GB" smtClean="0"/>
              <a:t>22</a:t>
            </a:fld>
            <a:endParaRPr lang="en-GB"/>
          </a:p>
        </p:txBody>
      </p:sp>
      <p:graphicFrame>
        <p:nvGraphicFramePr>
          <p:cNvPr id="10" name="Content Placeholder 9">
            <a:extLst>
              <a:ext uri="{FF2B5EF4-FFF2-40B4-BE49-F238E27FC236}">
                <a16:creationId xmlns:a16="http://schemas.microsoft.com/office/drawing/2014/main" id="{D73C64DD-86A4-4565-81F6-D7C9C7CF00C7}"/>
              </a:ext>
            </a:extLst>
          </p:cNvPr>
          <p:cNvGraphicFramePr>
            <a:graphicFrameLocks noGrp="1"/>
          </p:cNvGraphicFramePr>
          <p:nvPr>
            <p:ph idx="1"/>
            <p:extLst>
              <p:ext uri="{D42A27DB-BD31-4B8C-83A1-F6EECF244321}">
                <p14:modId xmlns:p14="http://schemas.microsoft.com/office/powerpoint/2010/main" val="3477880282"/>
              </p:ext>
            </p:extLst>
          </p:nvPr>
        </p:nvGraphicFramePr>
        <p:xfrm>
          <a:off x="838200" y="1153634"/>
          <a:ext cx="10515600" cy="49973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7788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Fiscal Policy (taxes and spending, President and the Congress) can affect inflation and unemployment, but it is the Fed’s job to achieve the dual mandate </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23</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393684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8" name="Content Placeholder 7" descr="Chart, line chart&#10;&#10;Description automatically generated">
            <a:extLst>
              <a:ext uri="{FF2B5EF4-FFF2-40B4-BE49-F238E27FC236}">
                <a16:creationId xmlns:a16="http://schemas.microsoft.com/office/drawing/2014/main" id="{B8E2DC47-D701-4546-BA2C-A56C66496E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0996" y="1598679"/>
            <a:ext cx="9220200" cy="4286250"/>
          </a:xfrm>
        </p:spPr>
      </p:pic>
      <p:sp>
        <p:nvSpPr>
          <p:cNvPr id="5" name="TextBox 4">
            <a:extLst>
              <a:ext uri="{FF2B5EF4-FFF2-40B4-BE49-F238E27FC236}">
                <a16:creationId xmlns:a16="http://schemas.microsoft.com/office/drawing/2014/main" id="{9EBD63C4-3412-4C6F-8B51-668DB294647C}"/>
              </a:ext>
            </a:extLst>
          </p:cNvPr>
          <p:cNvSpPr txBox="1"/>
          <p:nvPr/>
        </p:nvSpPr>
        <p:spPr>
          <a:xfrm>
            <a:off x="6096000" y="1598679"/>
            <a:ext cx="3044952" cy="369332"/>
          </a:xfrm>
          <a:prstGeom prst="rect">
            <a:avLst/>
          </a:prstGeom>
          <a:noFill/>
        </p:spPr>
        <p:txBody>
          <a:bodyPr wrap="square" rtlCol="0">
            <a:spAutoFit/>
          </a:bodyPr>
          <a:lstStyle/>
          <a:p>
            <a:r>
              <a:rPr lang="en-US" dirty="0"/>
              <a:t>Shaded Bars are Recessions</a:t>
            </a:r>
          </a:p>
        </p:txBody>
      </p:sp>
    </p:spTree>
    <p:extLst>
      <p:ext uri="{BB962C8B-B14F-4D97-AF65-F5344CB8AC3E}">
        <p14:creationId xmlns:p14="http://schemas.microsoft.com/office/powerpoint/2010/main" val="212796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8" name="Content Placeholder 7" descr="Chart, line chart&#10;&#10;Description automatically generated">
            <a:extLst>
              <a:ext uri="{FF2B5EF4-FFF2-40B4-BE49-F238E27FC236}">
                <a16:creationId xmlns:a16="http://schemas.microsoft.com/office/drawing/2014/main" id="{2DC2C6D5-0220-4B56-8BB2-49F7E85798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1325563"/>
            <a:ext cx="9220200" cy="4608893"/>
          </a:xfrm>
        </p:spPr>
      </p:pic>
    </p:spTree>
    <p:extLst>
      <p:ext uri="{BB962C8B-B14F-4D97-AF65-F5344CB8AC3E}">
        <p14:creationId xmlns:p14="http://schemas.microsoft.com/office/powerpoint/2010/main" val="328355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and inflation rises (Vietnam).</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61872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endParaRPr lang="en-US" dirty="0"/>
          </a:p>
          <a:p>
            <a:r>
              <a:rPr lang="en-US" dirty="0"/>
              <a:t>Higher Interest rates discourage firms from buying new plant and equipment, households from buying new homes and tend to lower stock and house prices (!).</a:t>
            </a:r>
          </a:p>
          <a:p>
            <a:r>
              <a:rPr lang="en-US" dirty="0"/>
              <a:t>Reduced spending tends </a:t>
            </a:r>
            <a:r>
              <a:rPr lang="en-US"/>
              <a:t>to lower </a:t>
            </a:r>
            <a:r>
              <a:rPr lang="en-US" dirty="0"/>
              <a:t>production and 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047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422280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3384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640+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t>From 1990 until 2008, the performance of the US economy was extraordinary and even Milton Friedman gave kudos to the Alan Greenspan.</a:t>
            </a:r>
          </a:p>
          <a:p>
            <a:r>
              <a:rPr lang="en-US" dirty="0"/>
              <a:t>We (economist) thought we knew why:  Central Bankers finally listened to us on the importance of stabilizing inflationary </a:t>
            </a:r>
            <a:r>
              <a:rPr lang="en-US" dirty="0">
                <a:solidFill>
                  <a:srgbClr val="FF0000"/>
                </a:solidFill>
              </a:rPr>
              <a:t>expectations, </a:t>
            </a:r>
            <a:r>
              <a:rPr lang="en-US" dirty="0">
                <a:solidFill>
                  <a:schemeClr val="accent5">
                    <a:lumMod val="50000"/>
                  </a:schemeClr>
                </a:solidFill>
              </a:rPr>
              <a:t>starting with Paul Volcker.</a:t>
            </a:r>
          </a:p>
          <a:p>
            <a:r>
              <a:rPr lang="en-US" dirty="0">
                <a:solidFill>
                  <a:schemeClr val="accent5">
                    <a:lumMod val="50000"/>
                  </a:schemeClr>
                </a:solidFill>
              </a:rPr>
              <a:t>Volcker was determined to reduce inflationary expectations.</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89562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A9E-93F8-4DED-9A6B-8FB4AE050820}"/>
              </a:ext>
            </a:extLst>
          </p:cNvPr>
          <p:cNvSpPr>
            <a:spLocks noGrp="1"/>
          </p:cNvSpPr>
          <p:nvPr>
            <p:ph type="title"/>
          </p:nvPr>
        </p:nvSpPr>
        <p:spPr>
          <a:xfrm>
            <a:off x="753140" y="-8823"/>
            <a:ext cx="10515600" cy="1325563"/>
          </a:xfrm>
        </p:spPr>
        <p:txBody>
          <a:bodyPr/>
          <a:lstStyle/>
          <a:p>
            <a:r>
              <a:rPr lang="en-US" dirty="0">
                <a:solidFill>
                  <a:schemeClr val="bg1"/>
                </a:solidFill>
              </a:rPr>
              <a:t>“An</a:t>
            </a:r>
            <a:r>
              <a:rPr lang="en-US" dirty="0"/>
              <a:t>choring” Inflation Expectations</a:t>
            </a:r>
          </a:p>
        </p:txBody>
      </p:sp>
      <p:sp>
        <p:nvSpPr>
          <p:cNvPr id="4" name="Slide Number Placeholder 3">
            <a:extLst>
              <a:ext uri="{FF2B5EF4-FFF2-40B4-BE49-F238E27FC236}">
                <a16:creationId xmlns:a16="http://schemas.microsoft.com/office/drawing/2014/main" id="{167B1B69-995B-43CF-8881-5E91FE7A01A7}"/>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3" name="TextBox 2">
            <a:extLst>
              <a:ext uri="{FF2B5EF4-FFF2-40B4-BE49-F238E27FC236}">
                <a16:creationId xmlns:a16="http://schemas.microsoft.com/office/drawing/2014/main" id="{7F413AA9-85B9-460A-9A38-928442683D91}"/>
              </a:ext>
            </a:extLst>
          </p:cNvPr>
          <p:cNvSpPr txBox="1"/>
          <p:nvPr/>
        </p:nvSpPr>
        <p:spPr>
          <a:xfrm>
            <a:off x="4141381" y="5981901"/>
            <a:ext cx="7942522" cy="430887"/>
          </a:xfrm>
          <a:prstGeom prst="rect">
            <a:avLst/>
          </a:prstGeom>
          <a:noFill/>
        </p:spPr>
        <p:txBody>
          <a:bodyPr wrap="square" rtlCol="0">
            <a:spAutoFit/>
          </a:bodyPr>
          <a:lstStyle/>
          <a:p>
            <a:r>
              <a:rPr lang="en-US" sz="2200" dirty="0"/>
              <a:t>Forecasts:  Philadelphia Fed, “Survey of Professional Forecasters”</a:t>
            </a:r>
          </a:p>
        </p:txBody>
      </p:sp>
      <p:graphicFrame>
        <p:nvGraphicFramePr>
          <p:cNvPr id="8" name="Content Placeholder 7">
            <a:extLst>
              <a:ext uri="{FF2B5EF4-FFF2-40B4-BE49-F238E27FC236}">
                <a16:creationId xmlns:a16="http://schemas.microsoft.com/office/drawing/2014/main" id="{1C979489-5FF9-4B4E-AD63-D5472599F10D}"/>
              </a:ext>
            </a:extLst>
          </p:cNvPr>
          <p:cNvGraphicFramePr>
            <a:graphicFrameLocks noGrp="1"/>
          </p:cNvGraphicFramePr>
          <p:nvPr>
            <p:ph idx="1"/>
          </p:nvPr>
        </p:nvGraphicFramePr>
        <p:xfrm>
          <a:off x="838200" y="1316740"/>
          <a:ext cx="10515600" cy="46046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441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Yes, there were supply chain issues that affected some areas in particular (e.g., computer chips).</a:t>
            </a:r>
          </a:p>
          <a:p>
            <a:r>
              <a:rPr lang="en-US" dirty="0"/>
              <a:t>But there is too much total spending and in the absence of bold Fed actions is likely to continue.</a:t>
            </a:r>
          </a:p>
          <a:p>
            <a:r>
              <a:rPr lang="en-US" dirty="0"/>
              <a:t>Fiscal stimulus led households to increase saving over 2021 by more than $2 trillion and today’s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310266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33</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337668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a:p>
            <a:pPr marL="0" indent="0">
              <a:buNone/>
            </a:pPr>
            <a:endParaRPr lang="en-US" dirty="0"/>
          </a:p>
          <a:p>
            <a:pPr marL="0" indent="0">
              <a:buNone/>
            </a:pPr>
            <a:r>
              <a:rPr lang="en-US" dirty="0"/>
              <a:t>Note:  At the moment, the price level is 3 percent higher than the target level.  Will Powell shoot for deflation?</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5749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248B-5B0B-4BAE-9463-CBA97B1FD9FE}"/>
              </a:ext>
            </a:extLst>
          </p:cNvPr>
          <p:cNvSpPr>
            <a:spLocks noGrp="1"/>
          </p:cNvSpPr>
          <p:nvPr>
            <p:ph type="title"/>
          </p:nvPr>
        </p:nvSpPr>
        <p:spPr/>
        <p:txBody>
          <a:bodyPr/>
          <a:lstStyle/>
          <a:p>
            <a:r>
              <a:rPr lang="en-US" dirty="0">
                <a:solidFill>
                  <a:schemeClr val="bg1"/>
                </a:solidFill>
              </a:rPr>
              <a:t>Fed</a:t>
            </a:r>
            <a:r>
              <a:rPr lang="en-US" dirty="0"/>
              <a:t> Policy Statement, 3/16/2022</a:t>
            </a:r>
          </a:p>
        </p:txBody>
      </p:sp>
      <p:sp>
        <p:nvSpPr>
          <p:cNvPr id="3" name="Content Placeholder 2">
            <a:extLst>
              <a:ext uri="{FF2B5EF4-FFF2-40B4-BE49-F238E27FC236}">
                <a16:creationId xmlns:a16="http://schemas.microsoft.com/office/drawing/2014/main" id="{02124790-EE9E-4CD1-8780-B2E782CB81F1}"/>
              </a:ext>
            </a:extLst>
          </p:cNvPr>
          <p:cNvSpPr>
            <a:spLocks noGrp="1"/>
          </p:cNvSpPr>
          <p:nvPr>
            <p:ph idx="1"/>
          </p:nvPr>
        </p:nvSpPr>
        <p:spPr/>
        <p:txBody>
          <a:bodyPr>
            <a:normAutofit lnSpcReduction="10000"/>
          </a:bodyPr>
          <a:lstStyle/>
          <a:p>
            <a:endParaRPr lang="en-US" b="0" dirty="0"/>
          </a:p>
          <a:p>
            <a:pPr marL="0" indent="0">
              <a:buNone/>
            </a:pPr>
            <a:r>
              <a:rPr lang="en-US" b="0" dirty="0"/>
              <a:t> </a:t>
            </a:r>
            <a:r>
              <a:rPr lang="en-US" dirty="0"/>
              <a:t>The Committee seeks to achieve maximum employment and inflation at the rate of 2 percent over the longer run. With appropriate firming in the stance of monetary policy, the Committee expects inflation to return to its 2 percent objective and the labor market to remain strong. In support of these goals, the Committee decided to raise the target range for the federal funds rate to 1/4 to 1/2 percent and anticipates that ongoing increases in the target range will be appropriate. In addition, the Committee expects to begin reducing its holdings of Treasury securities and agency debt and agency mortgage-backed securities at a coming meeting. </a:t>
            </a:r>
          </a:p>
        </p:txBody>
      </p:sp>
      <p:sp>
        <p:nvSpPr>
          <p:cNvPr id="4" name="Slide Number Placeholder 3">
            <a:extLst>
              <a:ext uri="{FF2B5EF4-FFF2-40B4-BE49-F238E27FC236}">
                <a16:creationId xmlns:a16="http://schemas.microsoft.com/office/drawing/2014/main" id="{C01BF944-C5E3-4F3D-BA7C-DA619E7C9AFB}"/>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94637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7"/>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Pan</a:t>
            </a:r>
            <a:r>
              <a:rPr lang="en-US"/>
              <a:t>demic Interest Rates</a:t>
            </a:r>
            <a:endParaRPr/>
          </a:p>
        </p:txBody>
      </p:sp>
      <p:sp>
        <p:nvSpPr>
          <p:cNvPr id="354" name="Google Shape;354;p47"/>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355" name="Google Shape;355;p47"/>
          <p:cNvPicPr preferRelativeResize="0"/>
          <p:nvPr/>
        </p:nvPicPr>
        <p:blipFill>
          <a:blip r:embed="rId3">
            <a:alphaModFix/>
          </a:blip>
          <a:stretch>
            <a:fillRect/>
          </a:stretch>
        </p:blipFill>
        <p:spPr>
          <a:xfrm>
            <a:off x="152400" y="1477963"/>
            <a:ext cx="11125200" cy="4286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0080-13C3-44DD-8D2B-45842F789D17}"/>
              </a:ext>
            </a:extLst>
          </p:cNvPr>
          <p:cNvSpPr>
            <a:spLocks noGrp="1"/>
          </p:cNvSpPr>
          <p:nvPr>
            <p:ph type="title"/>
          </p:nvPr>
        </p:nvSpPr>
        <p:spPr/>
        <p:txBody>
          <a:bodyPr/>
          <a:lstStyle/>
          <a:p>
            <a:r>
              <a:rPr lang="en-US" dirty="0">
                <a:solidFill>
                  <a:schemeClr val="bg2"/>
                </a:solidFill>
              </a:rPr>
              <a:t>So</a:t>
            </a:r>
            <a:r>
              <a:rPr lang="en-US" dirty="0"/>
              <a:t> Far Inflationary Expectations Look Stable</a:t>
            </a:r>
          </a:p>
        </p:txBody>
      </p:sp>
      <p:sp>
        <p:nvSpPr>
          <p:cNvPr id="3" name="Content Placeholder 2">
            <a:extLst>
              <a:ext uri="{FF2B5EF4-FFF2-40B4-BE49-F238E27FC236}">
                <a16:creationId xmlns:a16="http://schemas.microsoft.com/office/drawing/2014/main" id="{DFF07D1A-5911-42E5-B4F9-D60FEC0163AA}"/>
              </a:ext>
            </a:extLst>
          </p:cNvPr>
          <p:cNvSpPr>
            <a:spLocks noGrp="1"/>
          </p:cNvSpPr>
          <p:nvPr>
            <p:ph idx="1"/>
          </p:nvPr>
        </p:nvSpPr>
        <p:spPr/>
        <p:txBody>
          <a:bodyPr/>
          <a:lstStyle/>
          <a:p>
            <a:r>
              <a:rPr lang="en-US" dirty="0"/>
              <a:t>Professional forecasters, financial markets and the Fed itself think that inflation in 2023 will be in the 2.5-3.3%, range</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4D03E610-814D-4E8C-A02A-42AA433416E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extBox 4">
            <a:extLst>
              <a:ext uri="{FF2B5EF4-FFF2-40B4-BE49-F238E27FC236}">
                <a16:creationId xmlns:a16="http://schemas.microsoft.com/office/drawing/2014/main" id="{E666875D-A0EA-4A5B-A168-8FB538D7433F}"/>
              </a:ext>
            </a:extLst>
          </p:cNvPr>
          <p:cNvSpPr txBox="1"/>
          <p:nvPr/>
        </p:nvSpPr>
        <p:spPr>
          <a:xfrm>
            <a:off x="6141463" y="6412788"/>
            <a:ext cx="5704367" cy="523220"/>
          </a:xfrm>
          <a:prstGeom prst="rect">
            <a:avLst/>
          </a:prstGeom>
          <a:noFill/>
        </p:spPr>
        <p:txBody>
          <a:bodyPr wrap="square" rtlCol="0">
            <a:spAutoFit/>
          </a:bodyPr>
          <a:lstStyle/>
          <a:p>
            <a:r>
              <a:rPr lang="en-US" sz="2800" dirty="0"/>
              <a:t>Good Luck with these Forecasts!</a:t>
            </a:r>
          </a:p>
        </p:txBody>
      </p:sp>
      <p:pic>
        <p:nvPicPr>
          <p:cNvPr id="7" name="Picture 6">
            <a:extLst>
              <a:ext uri="{FF2B5EF4-FFF2-40B4-BE49-F238E27FC236}">
                <a16:creationId xmlns:a16="http://schemas.microsoft.com/office/drawing/2014/main" id="{95D4EC97-D4E8-4EED-9E1E-6B3A14F5D8A8}"/>
              </a:ext>
            </a:extLst>
          </p:cNvPr>
          <p:cNvPicPr>
            <a:picLocks noChangeAspect="1"/>
          </p:cNvPicPr>
          <p:nvPr/>
        </p:nvPicPr>
        <p:blipFill>
          <a:blip r:embed="rId2"/>
          <a:stretch>
            <a:fillRect/>
          </a:stretch>
        </p:blipFill>
        <p:spPr>
          <a:xfrm>
            <a:off x="3189785" y="2481186"/>
            <a:ext cx="5711108" cy="3749040"/>
          </a:xfrm>
          <a:prstGeom prst="rect">
            <a:avLst/>
          </a:prstGeom>
        </p:spPr>
      </p:pic>
    </p:spTree>
    <p:extLst>
      <p:ext uri="{BB962C8B-B14F-4D97-AF65-F5344CB8AC3E}">
        <p14:creationId xmlns:p14="http://schemas.microsoft.com/office/powerpoint/2010/main" val="225934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E021-AA2A-456F-92EE-0E71C1D5AB79}"/>
              </a:ext>
            </a:extLst>
          </p:cNvPr>
          <p:cNvSpPr>
            <a:spLocks noGrp="1"/>
          </p:cNvSpPr>
          <p:nvPr>
            <p:ph type="title"/>
          </p:nvPr>
        </p:nvSpPr>
        <p:spPr/>
        <p:txBody>
          <a:bodyPr/>
          <a:lstStyle/>
          <a:p>
            <a:r>
              <a:rPr lang="en-US" dirty="0">
                <a:solidFill>
                  <a:schemeClr val="bg1"/>
                </a:solidFill>
              </a:rPr>
              <a:t>If E</a:t>
            </a:r>
            <a:r>
              <a:rPr lang="en-US" dirty="0">
                <a:solidFill>
                  <a:schemeClr val="accent5">
                    <a:lumMod val="50000"/>
                  </a:schemeClr>
                </a:solidFill>
              </a:rPr>
              <a:t>xpectations Start to Increase</a:t>
            </a:r>
          </a:p>
        </p:txBody>
      </p:sp>
      <p:sp>
        <p:nvSpPr>
          <p:cNvPr id="3" name="Content Placeholder 2">
            <a:extLst>
              <a:ext uri="{FF2B5EF4-FFF2-40B4-BE49-F238E27FC236}">
                <a16:creationId xmlns:a16="http://schemas.microsoft.com/office/drawing/2014/main" id="{76064986-8986-41C5-944E-62EF423809E8}"/>
              </a:ext>
            </a:extLst>
          </p:cNvPr>
          <p:cNvSpPr>
            <a:spLocks noGrp="1"/>
          </p:cNvSpPr>
          <p:nvPr>
            <p:ph idx="1"/>
          </p:nvPr>
        </p:nvSpPr>
        <p:spPr/>
        <p:txBody>
          <a:bodyPr/>
          <a:lstStyle/>
          <a:p>
            <a:pPr marL="0" indent="0">
              <a:buNone/>
            </a:pPr>
            <a:r>
              <a:rPr lang="en-US" dirty="0"/>
              <a:t>The Fed will have a very difficult choice</a:t>
            </a:r>
          </a:p>
          <a:p>
            <a:pPr marL="514350" indent="-514350">
              <a:buFont typeface="+mj-lt"/>
              <a:buAutoNum type="alphaLcParenR"/>
            </a:pPr>
            <a:r>
              <a:rPr lang="en-US" dirty="0"/>
              <a:t>Raise interest rates a lot (in an election year) to slow inflation</a:t>
            </a:r>
          </a:p>
          <a:p>
            <a:pPr marL="971550" lvl="1" indent="-514350">
              <a:buFont typeface="+mj-lt"/>
              <a:buAutoNum type="arabicPeriod"/>
            </a:pPr>
            <a:r>
              <a:rPr lang="en-US" dirty="0"/>
              <a:t>stalling the recovery.</a:t>
            </a:r>
          </a:p>
          <a:p>
            <a:pPr marL="971550" lvl="1" indent="-514350">
              <a:buFont typeface="+mj-lt"/>
              <a:buAutoNum type="arabicPeriod"/>
            </a:pPr>
            <a:r>
              <a:rPr lang="en-US" dirty="0"/>
              <a:t>disrupting financial markets.</a:t>
            </a:r>
          </a:p>
          <a:p>
            <a:pPr marL="514350" indent="-514350">
              <a:buFont typeface="+mj-lt"/>
              <a:buAutoNum type="alphaLcParenR"/>
            </a:pPr>
            <a:r>
              <a:rPr lang="en-US" dirty="0"/>
              <a:t>Raise interest rates slowly and moderately to cushion the effect on employment</a:t>
            </a:r>
          </a:p>
          <a:p>
            <a:pPr marL="914400" lvl="1" indent="-457200">
              <a:buFont typeface="+mj-lt"/>
              <a:buAutoNum type="arabicPeriod"/>
            </a:pPr>
            <a:r>
              <a:rPr lang="en-US" dirty="0"/>
              <a:t>avoids a recession (maybe).</a:t>
            </a:r>
          </a:p>
          <a:p>
            <a:pPr marL="914400" lvl="1" indent="-457200">
              <a:buFont typeface="+mj-lt"/>
              <a:buAutoNum type="arabicPeriod"/>
            </a:pPr>
            <a:r>
              <a:rPr lang="en-US" dirty="0"/>
              <a:t>inflationary expectations become unanchored</a:t>
            </a:r>
          </a:p>
          <a:p>
            <a:pPr marL="971550" lvl="1" indent="-514350">
              <a:buFont typeface="+mj-lt"/>
              <a:buAutoNum type="alphaLcParenR"/>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702AA86-8F1C-49A6-B620-DB19E4BBC33B}"/>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85329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DEC4-AD6F-418D-A437-3F7F5ABA0746}"/>
              </a:ext>
            </a:extLst>
          </p:cNvPr>
          <p:cNvSpPr>
            <a:spLocks noGrp="1"/>
          </p:cNvSpPr>
          <p:nvPr>
            <p:ph type="title"/>
          </p:nvPr>
        </p:nvSpPr>
        <p:spPr>
          <a:xfrm>
            <a:off x="799872" y="0"/>
            <a:ext cx="10515600" cy="1325563"/>
          </a:xfrm>
        </p:spPr>
        <p:txBody>
          <a:bodyPr/>
          <a:lstStyle/>
          <a:p>
            <a:r>
              <a:rPr lang="en-US" dirty="0">
                <a:solidFill>
                  <a:schemeClr val="bg1"/>
                </a:solidFill>
              </a:rPr>
              <a:t>The</a:t>
            </a:r>
            <a:r>
              <a:rPr lang="en-US" dirty="0"/>
              <a:t> Conflict in Ukraine and the US Economy</a:t>
            </a:r>
          </a:p>
        </p:txBody>
      </p:sp>
      <p:sp>
        <p:nvSpPr>
          <p:cNvPr id="3" name="Content Placeholder 2">
            <a:extLst>
              <a:ext uri="{FF2B5EF4-FFF2-40B4-BE49-F238E27FC236}">
                <a16:creationId xmlns:a16="http://schemas.microsoft.com/office/drawing/2014/main" id="{BB3C38FA-EB71-41F9-A58D-0BC480F7837F}"/>
              </a:ext>
            </a:extLst>
          </p:cNvPr>
          <p:cNvSpPr>
            <a:spLocks noGrp="1"/>
          </p:cNvSpPr>
          <p:nvPr>
            <p:ph idx="1"/>
          </p:nvPr>
        </p:nvSpPr>
        <p:spPr/>
        <p:txBody>
          <a:bodyPr/>
          <a:lstStyle/>
          <a:p>
            <a:r>
              <a:rPr lang="en-US" dirty="0"/>
              <a:t>Short run</a:t>
            </a:r>
          </a:p>
          <a:p>
            <a:pPr lvl="1"/>
            <a:r>
              <a:rPr lang="en-US" dirty="0"/>
              <a:t>Uncertainty</a:t>
            </a:r>
          </a:p>
          <a:p>
            <a:pPr lvl="1"/>
            <a:r>
              <a:rPr lang="en-US" dirty="0"/>
              <a:t>Increase in Cost of Food and Fuel</a:t>
            </a:r>
          </a:p>
          <a:p>
            <a:r>
              <a:rPr lang="en-US" dirty="0"/>
              <a:t>Long run</a:t>
            </a:r>
          </a:p>
          <a:p>
            <a:pPr lvl="1"/>
            <a:r>
              <a:rPr lang="en-US" dirty="0"/>
              <a:t>Decrease in Globalization</a:t>
            </a:r>
          </a:p>
          <a:p>
            <a:pPr lvl="1"/>
            <a:r>
              <a:rPr lang="en-US" dirty="0"/>
              <a:t>The Role of the Dollar as a International Reserve Currency.</a:t>
            </a:r>
          </a:p>
        </p:txBody>
      </p:sp>
      <p:sp>
        <p:nvSpPr>
          <p:cNvPr id="4" name="Slide Number Placeholder 3">
            <a:extLst>
              <a:ext uri="{FF2B5EF4-FFF2-40B4-BE49-F238E27FC236}">
                <a16:creationId xmlns:a16="http://schemas.microsoft.com/office/drawing/2014/main" id="{C7BE9131-B00F-4277-805F-45CD5B0EC294}"/>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78024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2B45-870D-4708-92B2-260E202A02AF}"/>
              </a:ext>
            </a:extLst>
          </p:cNvPr>
          <p:cNvSpPr>
            <a:spLocks noGrp="1"/>
          </p:cNvSpPr>
          <p:nvPr>
            <p:ph type="title"/>
          </p:nvPr>
        </p:nvSpPr>
        <p:spPr/>
        <p:txBody>
          <a:bodyPr/>
          <a:lstStyle/>
          <a:p>
            <a:r>
              <a:rPr lang="en-US" dirty="0">
                <a:solidFill>
                  <a:schemeClr val="bg1"/>
                </a:solidFill>
              </a:rPr>
              <a:t>The</a:t>
            </a:r>
            <a:r>
              <a:rPr lang="en-US" dirty="0"/>
              <a:t> Fear Index</a:t>
            </a:r>
          </a:p>
        </p:txBody>
      </p:sp>
      <p:sp>
        <p:nvSpPr>
          <p:cNvPr id="4" name="Slide Number Placeholder 3">
            <a:extLst>
              <a:ext uri="{FF2B5EF4-FFF2-40B4-BE49-F238E27FC236}">
                <a16:creationId xmlns:a16="http://schemas.microsoft.com/office/drawing/2014/main" id="{8E409708-F83C-4444-A024-12EEBB02C82D}"/>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5" name="Picture 4">
            <a:extLst>
              <a:ext uri="{FF2B5EF4-FFF2-40B4-BE49-F238E27FC236}">
                <a16:creationId xmlns:a16="http://schemas.microsoft.com/office/drawing/2014/main" id="{56E05BD0-433A-4885-801A-C0B8CB668D28}"/>
              </a:ext>
            </a:extLst>
          </p:cNvPr>
          <p:cNvPicPr>
            <a:picLocks noChangeAspect="1"/>
          </p:cNvPicPr>
          <p:nvPr/>
        </p:nvPicPr>
        <p:blipFill>
          <a:blip r:embed="rId2"/>
          <a:stretch>
            <a:fillRect/>
          </a:stretch>
        </p:blipFill>
        <p:spPr>
          <a:xfrm>
            <a:off x="533400" y="1554514"/>
            <a:ext cx="11125200" cy="4286250"/>
          </a:xfrm>
          <a:prstGeom prst="rect">
            <a:avLst/>
          </a:prstGeom>
        </p:spPr>
      </p:pic>
      <p:sp>
        <p:nvSpPr>
          <p:cNvPr id="8" name="Content Placeholder 7">
            <a:extLst>
              <a:ext uri="{FF2B5EF4-FFF2-40B4-BE49-F238E27FC236}">
                <a16:creationId xmlns:a16="http://schemas.microsoft.com/office/drawing/2014/main" id="{71753737-2DFB-4075-B412-B0759DD7B2B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291708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F24C-C118-48FD-A8CA-30B0AB8420B7}"/>
              </a:ext>
            </a:extLst>
          </p:cNvPr>
          <p:cNvSpPr>
            <a:spLocks noGrp="1"/>
          </p:cNvSpPr>
          <p:nvPr>
            <p:ph type="title"/>
          </p:nvPr>
        </p:nvSpPr>
        <p:spPr/>
        <p:txBody>
          <a:bodyPr/>
          <a:lstStyle/>
          <a:p>
            <a:r>
              <a:rPr lang="en-US" dirty="0">
                <a:solidFill>
                  <a:schemeClr val="bg1"/>
                </a:solidFill>
              </a:rPr>
              <a:t>Sup</a:t>
            </a:r>
            <a:r>
              <a:rPr lang="en-US" dirty="0"/>
              <a:t>ply Shocks:  Then and Now</a:t>
            </a:r>
          </a:p>
        </p:txBody>
      </p:sp>
      <p:pic>
        <p:nvPicPr>
          <p:cNvPr id="6" name="Content Placeholder 5">
            <a:extLst>
              <a:ext uri="{FF2B5EF4-FFF2-40B4-BE49-F238E27FC236}">
                <a16:creationId xmlns:a16="http://schemas.microsoft.com/office/drawing/2014/main" id="{E0F5BB78-0BBB-43E9-B839-B5ED3A28FC40}"/>
              </a:ext>
            </a:extLst>
          </p:cNvPr>
          <p:cNvPicPr>
            <a:picLocks noGrp="1" noChangeAspect="1"/>
          </p:cNvPicPr>
          <p:nvPr>
            <p:ph idx="1"/>
          </p:nvPr>
        </p:nvPicPr>
        <p:blipFill>
          <a:blip r:embed="rId2"/>
          <a:stretch>
            <a:fillRect/>
          </a:stretch>
        </p:blipFill>
        <p:spPr>
          <a:xfrm>
            <a:off x="572885" y="1108951"/>
            <a:ext cx="7974876" cy="5029200"/>
          </a:xfrm>
        </p:spPr>
      </p:pic>
      <p:sp>
        <p:nvSpPr>
          <p:cNvPr id="4" name="Slide Number Placeholder 3">
            <a:extLst>
              <a:ext uri="{FF2B5EF4-FFF2-40B4-BE49-F238E27FC236}">
                <a16:creationId xmlns:a16="http://schemas.microsoft.com/office/drawing/2014/main" id="{D33D84C6-BFE9-48B2-8B07-DDF1FE83E3A9}"/>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7" name="TextBox 6">
            <a:extLst>
              <a:ext uri="{FF2B5EF4-FFF2-40B4-BE49-F238E27FC236}">
                <a16:creationId xmlns:a16="http://schemas.microsoft.com/office/drawing/2014/main" id="{B94ABE05-46A8-4748-8A66-BF4006229579}"/>
              </a:ext>
            </a:extLst>
          </p:cNvPr>
          <p:cNvSpPr txBox="1"/>
          <p:nvPr/>
        </p:nvSpPr>
        <p:spPr>
          <a:xfrm>
            <a:off x="8192386" y="1325563"/>
            <a:ext cx="3370521" cy="1200329"/>
          </a:xfrm>
          <a:prstGeom prst="rect">
            <a:avLst/>
          </a:prstGeom>
          <a:noFill/>
        </p:spPr>
        <p:txBody>
          <a:bodyPr wrap="square" rtlCol="0">
            <a:spAutoFit/>
          </a:bodyPr>
          <a:lstStyle/>
          <a:p>
            <a:r>
              <a:rPr lang="en-US" sz="2400" dirty="0"/>
              <a:t>Historical Oil Price adjusted for Inflation</a:t>
            </a:r>
          </a:p>
          <a:p>
            <a:r>
              <a:rPr lang="en-US" sz="2400" dirty="0"/>
              <a:t>Source: macrotrends.net</a:t>
            </a:r>
          </a:p>
        </p:txBody>
      </p:sp>
    </p:spTree>
    <p:extLst>
      <p:ext uri="{BB962C8B-B14F-4D97-AF65-F5344CB8AC3E}">
        <p14:creationId xmlns:p14="http://schemas.microsoft.com/office/powerpoint/2010/main" val="617237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7F816DC-9AA5-44D3-840B-C4D2443B19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463" y="1338812"/>
            <a:ext cx="5406055" cy="4846320"/>
          </a:xfrm>
        </p:spPr>
      </p:pic>
      <p:sp>
        <p:nvSpPr>
          <p:cNvPr id="4" name="Slide Number Placeholder 3">
            <a:extLst>
              <a:ext uri="{FF2B5EF4-FFF2-40B4-BE49-F238E27FC236}">
                <a16:creationId xmlns:a16="http://schemas.microsoft.com/office/drawing/2014/main" id="{A723B4FB-3D6C-45B4-ABE9-6EDF09566E48}"/>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itle 1">
            <a:extLst>
              <a:ext uri="{FF2B5EF4-FFF2-40B4-BE49-F238E27FC236}">
                <a16:creationId xmlns:a16="http://schemas.microsoft.com/office/drawing/2014/main" id="{3F430685-BFF0-4895-B182-03EFAC43711A}"/>
              </a:ext>
            </a:extLst>
          </p:cNvPr>
          <p:cNvSpPr>
            <a:spLocks noGrp="1"/>
          </p:cNvSpPr>
          <p:nvPr>
            <p:ph type="title"/>
          </p:nvPr>
        </p:nvSpPr>
        <p:spPr>
          <a:xfrm>
            <a:off x="717740" y="0"/>
            <a:ext cx="10515600" cy="1325563"/>
          </a:xfrm>
        </p:spPr>
        <p:txBody>
          <a:bodyPr/>
          <a:lstStyle/>
          <a:p>
            <a:r>
              <a:rPr lang="en-US" dirty="0">
                <a:solidFill>
                  <a:schemeClr val="bg1"/>
                </a:solidFill>
              </a:rPr>
              <a:t>The</a:t>
            </a:r>
            <a:r>
              <a:rPr lang="en-US" dirty="0"/>
              <a:t> Price of Oil is Likely to Rise (further)</a:t>
            </a:r>
          </a:p>
        </p:txBody>
      </p:sp>
      <p:sp>
        <p:nvSpPr>
          <p:cNvPr id="9" name="TextBox 8">
            <a:extLst>
              <a:ext uri="{FF2B5EF4-FFF2-40B4-BE49-F238E27FC236}">
                <a16:creationId xmlns:a16="http://schemas.microsoft.com/office/drawing/2014/main" id="{1D5E084D-899B-4B0F-809E-3182B1674EBA}"/>
              </a:ext>
            </a:extLst>
          </p:cNvPr>
          <p:cNvSpPr txBox="1"/>
          <p:nvPr/>
        </p:nvSpPr>
        <p:spPr>
          <a:xfrm>
            <a:off x="1222330" y="5269679"/>
            <a:ext cx="3345500" cy="461665"/>
          </a:xfrm>
          <a:prstGeom prst="rect">
            <a:avLst/>
          </a:prstGeom>
          <a:noFill/>
        </p:spPr>
        <p:txBody>
          <a:bodyPr wrap="square" rtlCol="0">
            <a:spAutoFit/>
          </a:bodyPr>
          <a:lstStyle/>
          <a:p>
            <a:pPr algn="ctr"/>
            <a:r>
              <a:rPr lang="en-US" sz="2400" dirty="0">
                <a:solidFill>
                  <a:schemeClr val="bg1"/>
                </a:solidFill>
              </a:rPr>
              <a:t>Winners</a:t>
            </a:r>
          </a:p>
        </p:txBody>
      </p:sp>
      <p:pic>
        <p:nvPicPr>
          <p:cNvPr id="11" name="Picture 10">
            <a:extLst>
              <a:ext uri="{FF2B5EF4-FFF2-40B4-BE49-F238E27FC236}">
                <a16:creationId xmlns:a16="http://schemas.microsoft.com/office/drawing/2014/main" id="{6D87FBBF-7BDD-434F-AFF8-299703F68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921" y="1338812"/>
            <a:ext cx="5398977" cy="4846320"/>
          </a:xfrm>
          <a:prstGeom prst="rect">
            <a:avLst/>
          </a:prstGeom>
        </p:spPr>
      </p:pic>
      <p:sp>
        <p:nvSpPr>
          <p:cNvPr id="12" name="TextBox 11">
            <a:extLst>
              <a:ext uri="{FF2B5EF4-FFF2-40B4-BE49-F238E27FC236}">
                <a16:creationId xmlns:a16="http://schemas.microsoft.com/office/drawing/2014/main" id="{F351ED61-AAF0-4B83-816F-A7317BF3C470}"/>
              </a:ext>
            </a:extLst>
          </p:cNvPr>
          <p:cNvSpPr txBox="1"/>
          <p:nvPr/>
        </p:nvSpPr>
        <p:spPr>
          <a:xfrm>
            <a:off x="6959659" y="5437119"/>
            <a:ext cx="3345500" cy="461665"/>
          </a:xfrm>
          <a:prstGeom prst="rect">
            <a:avLst/>
          </a:prstGeom>
          <a:noFill/>
        </p:spPr>
        <p:txBody>
          <a:bodyPr wrap="square" rtlCol="0">
            <a:spAutoFit/>
          </a:bodyPr>
          <a:lstStyle/>
          <a:p>
            <a:pPr algn="ctr"/>
            <a:r>
              <a:rPr lang="en-US" sz="2400" dirty="0">
                <a:solidFill>
                  <a:schemeClr val="bg1"/>
                </a:solidFill>
              </a:rPr>
              <a:t>Losers</a:t>
            </a:r>
          </a:p>
        </p:txBody>
      </p:sp>
    </p:spTree>
    <p:extLst>
      <p:ext uri="{BB962C8B-B14F-4D97-AF65-F5344CB8AC3E}">
        <p14:creationId xmlns:p14="http://schemas.microsoft.com/office/powerpoint/2010/main" val="108677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7C9DD-0400-4232-862F-B2C4620AFD86}"/>
              </a:ext>
            </a:extLst>
          </p:cNvPr>
          <p:cNvSpPr>
            <a:spLocks noGrp="1"/>
          </p:cNvSpPr>
          <p:nvPr>
            <p:ph type="title"/>
          </p:nvPr>
        </p:nvSpPr>
        <p:spPr/>
        <p:txBody>
          <a:bodyPr/>
          <a:lstStyle/>
          <a:p>
            <a:r>
              <a:rPr lang="en-US" dirty="0">
                <a:solidFill>
                  <a:schemeClr val="bg1"/>
                </a:solidFill>
              </a:rPr>
              <a:t>Ho</a:t>
            </a:r>
            <a:r>
              <a:rPr lang="en-US" dirty="0"/>
              <a:t>w Much Will the US be Hurt?</a:t>
            </a:r>
          </a:p>
        </p:txBody>
      </p:sp>
      <p:pic>
        <p:nvPicPr>
          <p:cNvPr id="6" name="Content Placeholder 5">
            <a:extLst>
              <a:ext uri="{FF2B5EF4-FFF2-40B4-BE49-F238E27FC236}">
                <a16:creationId xmlns:a16="http://schemas.microsoft.com/office/drawing/2014/main" id="{60B7CEDF-CCDD-4A00-88C4-4F1E4DD15AB3}"/>
              </a:ext>
            </a:extLst>
          </p:cNvPr>
          <p:cNvPicPr>
            <a:picLocks noGrp="1" noChangeAspect="1"/>
          </p:cNvPicPr>
          <p:nvPr>
            <p:ph idx="1"/>
          </p:nvPr>
        </p:nvPicPr>
        <p:blipFill>
          <a:blip r:embed="rId2"/>
          <a:stretch>
            <a:fillRect/>
          </a:stretch>
        </p:blipFill>
        <p:spPr>
          <a:xfrm>
            <a:off x="649188" y="1437131"/>
            <a:ext cx="6523642" cy="4351337"/>
          </a:xfrm>
        </p:spPr>
      </p:pic>
      <p:sp>
        <p:nvSpPr>
          <p:cNvPr id="4" name="Slide Number Placeholder 3">
            <a:extLst>
              <a:ext uri="{FF2B5EF4-FFF2-40B4-BE49-F238E27FC236}">
                <a16:creationId xmlns:a16="http://schemas.microsoft.com/office/drawing/2014/main" id="{0EC5A2AB-87C9-4747-9A46-CF0CC6DFEBF5}"/>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7" name="TextBox 6">
            <a:extLst>
              <a:ext uri="{FF2B5EF4-FFF2-40B4-BE49-F238E27FC236}">
                <a16:creationId xmlns:a16="http://schemas.microsoft.com/office/drawing/2014/main" id="{C9D390FD-85B4-4C15-8DBD-301FF4EEBC27}"/>
              </a:ext>
            </a:extLst>
          </p:cNvPr>
          <p:cNvSpPr txBox="1"/>
          <p:nvPr/>
        </p:nvSpPr>
        <p:spPr>
          <a:xfrm>
            <a:off x="7974419" y="1541721"/>
            <a:ext cx="3195083" cy="1569660"/>
          </a:xfrm>
          <a:prstGeom prst="rect">
            <a:avLst/>
          </a:prstGeom>
          <a:noFill/>
        </p:spPr>
        <p:txBody>
          <a:bodyPr wrap="square" rtlCol="0">
            <a:spAutoFit/>
          </a:bodyPr>
          <a:lstStyle/>
          <a:p>
            <a:r>
              <a:rPr lang="en-US" sz="2400" dirty="0"/>
              <a:t>In the 1970s, the US as a whole was less wealthy when oil price went up.</a:t>
            </a:r>
          </a:p>
        </p:txBody>
      </p:sp>
      <p:sp>
        <p:nvSpPr>
          <p:cNvPr id="8" name="TextBox 7">
            <a:extLst>
              <a:ext uri="{FF2B5EF4-FFF2-40B4-BE49-F238E27FC236}">
                <a16:creationId xmlns:a16="http://schemas.microsoft.com/office/drawing/2014/main" id="{3FB50AB9-5980-46C3-B4FD-7B6A13F9047C}"/>
              </a:ext>
            </a:extLst>
          </p:cNvPr>
          <p:cNvSpPr txBox="1"/>
          <p:nvPr/>
        </p:nvSpPr>
        <p:spPr>
          <a:xfrm>
            <a:off x="8050619" y="3111381"/>
            <a:ext cx="3195083" cy="461665"/>
          </a:xfrm>
          <a:prstGeom prst="rect">
            <a:avLst/>
          </a:prstGeom>
          <a:noFill/>
        </p:spPr>
        <p:txBody>
          <a:bodyPr wrap="square" rtlCol="0">
            <a:spAutoFit/>
          </a:bodyPr>
          <a:lstStyle/>
          <a:p>
            <a:r>
              <a:rPr lang="en-US" sz="2400" dirty="0"/>
              <a:t>Not now (fracking)</a:t>
            </a:r>
          </a:p>
        </p:txBody>
      </p:sp>
      <p:sp>
        <p:nvSpPr>
          <p:cNvPr id="9" name="TextBox 8">
            <a:extLst>
              <a:ext uri="{FF2B5EF4-FFF2-40B4-BE49-F238E27FC236}">
                <a16:creationId xmlns:a16="http://schemas.microsoft.com/office/drawing/2014/main" id="{F0A20E48-7562-46A5-BB4B-452CCB83D97A}"/>
              </a:ext>
            </a:extLst>
          </p:cNvPr>
          <p:cNvSpPr txBox="1"/>
          <p:nvPr/>
        </p:nvSpPr>
        <p:spPr>
          <a:xfrm>
            <a:off x="8050619" y="3751910"/>
            <a:ext cx="3195083" cy="1200329"/>
          </a:xfrm>
          <a:prstGeom prst="rect">
            <a:avLst/>
          </a:prstGeom>
          <a:noFill/>
        </p:spPr>
        <p:txBody>
          <a:bodyPr wrap="square" rtlCol="0">
            <a:spAutoFit/>
          </a:bodyPr>
          <a:lstStyle/>
          <a:p>
            <a:r>
              <a:rPr lang="en-US" sz="2400" dirty="0"/>
              <a:t>But, unless you own an oil well, you are likely to feel the pinch!</a:t>
            </a:r>
          </a:p>
        </p:txBody>
      </p:sp>
    </p:spTree>
    <p:extLst>
      <p:ext uri="{BB962C8B-B14F-4D97-AF65-F5344CB8AC3E}">
        <p14:creationId xmlns:p14="http://schemas.microsoft.com/office/powerpoint/2010/main" val="42932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1240-4C40-4B65-8048-39CEF7E2E67A}"/>
              </a:ext>
            </a:extLst>
          </p:cNvPr>
          <p:cNvSpPr>
            <a:spLocks noGrp="1"/>
          </p:cNvSpPr>
          <p:nvPr>
            <p:ph type="title"/>
          </p:nvPr>
        </p:nvSpPr>
        <p:spPr/>
        <p:txBody>
          <a:bodyPr/>
          <a:lstStyle/>
          <a:p>
            <a:r>
              <a:rPr lang="en-US" dirty="0">
                <a:solidFill>
                  <a:schemeClr val="bg1"/>
                </a:solidFill>
              </a:rPr>
              <a:t>Wh</a:t>
            </a:r>
            <a:r>
              <a:rPr lang="en-US" dirty="0"/>
              <a:t>eat Prices Also Look Scary</a:t>
            </a:r>
          </a:p>
        </p:txBody>
      </p:sp>
      <p:pic>
        <p:nvPicPr>
          <p:cNvPr id="6" name="Content Placeholder 5">
            <a:extLst>
              <a:ext uri="{FF2B5EF4-FFF2-40B4-BE49-F238E27FC236}">
                <a16:creationId xmlns:a16="http://schemas.microsoft.com/office/drawing/2014/main" id="{F0B9C02C-D445-4ABF-AB65-6B1A7E81A286}"/>
              </a:ext>
            </a:extLst>
          </p:cNvPr>
          <p:cNvPicPr>
            <a:picLocks noGrp="1" noChangeAspect="1"/>
          </p:cNvPicPr>
          <p:nvPr>
            <p:ph idx="1"/>
          </p:nvPr>
        </p:nvPicPr>
        <p:blipFill>
          <a:blip r:embed="rId2"/>
          <a:stretch>
            <a:fillRect/>
          </a:stretch>
        </p:blipFill>
        <p:spPr>
          <a:xfrm>
            <a:off x="1343522" y="1602226"/>
            <a:ext cx="6899977" cy="4351337"/>
          </a:xfrm>
        </p:spPr>
      </p:pic>
      <p:sp>
        <p:nvSpPr>
          <p:cNvPr id="4" name="Slide Number Placeholder 3">
            <a:extLst>
              <a:ext uri="{FF2B5EF4-FFF2-40B4-BE49-F238E27FC236}">
                <a16:creationId xmlns:a16="http://schemas.microsoft.com/office/drawing/2014/main" id="{F20570FE-6EEE-4BD4-86D4-F562E3A75A32}"/>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7" name="TextBox 6">
            <a:extLst>
              <a:ext uri="{FF2B5EF4-FFF2-40B4-BE49-F238E27FC236}">
                <a16:creationId xmlns:a16="http://schemas.microsoft.com/office/drawing/2014/main" id="{55E9BE15-93C8-4BFA-87D6-07A6B0AA7A3A}"/>
              </a:ext>
            </a:extLst>
          </p:cNvPr>
          <p:cNvSpPr txBox="1"/>
          <p:nvPr/>
        </p:nvSpPr>
        <p:spPr>
          <a:xfrm>
            <a:off x="8580473" y="1850065"/>
            <a:ext cx="3354573" cy="1569660"/>
          </a:xfrm>
          <a:prstGeom prst="rect">
            <a:avLst/>
          </a:prstGeom>
          <a:noFill/>
        </p:spPr>
        <p:txBody>
          <a:bodyPr wrap="square" rtlCol="0">
            <a:spAutoFit/>
          </a:bodyPr>
          <a:lstStyle/>
          <a:p>
            <a:r>
              <a:rPr lang="en-US" sz="2400" dirty="0"/>
              <a:t>Wheat Futures Prices</a:t>
            </a:r>
          </a:p>
          <a:p>
            <a:r>
              <a:rPr lang="en-US" sz="2400" b="1" dirty="0"/>
              <a:t>NOT</a:t>
            </a:r>
            <a:r>
              <a:rPr lang="en-US" sz="2400" dirty="0"/>
              <a:t> Adjusted for inflation</a:t>
            </a:r>
          </a:p>
          <a:p>
            <a:r>
              <a:rPr lang="en-US" sz="2400" dirty="0"/>
              <a:t>Source: Macrotrends.net</a:t>
            </a:r>
          </a:p>
        </p:txBody>
      </p:sp>
    </p:spTree>
    <p:extLst>
      <p:ext uri="{BB962C8B-B14F-4D97-AF65-F5344CB8AC3E}">
        <p14:creationId xmlns:p14="http://schemas.microsoft.com/office/powerpoint/2010/main" val="4086583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CE50-43D2-496A-B1A9-D9037D67EC9E}"/>
              </a:ext>
            </a:extLst>
          </p:cNvPr>
          <p:cNvSpPr>
            <a:spLocks noGrp="1"/>
          </p:cNvSpPr>
          <p:nvPr>
            <p:ph type="title"/>
          </p:nvPr>
        </p:nvSpPr>
        <p:spPr>
          <a:xfrm>
            <a:off x="717740" y="0"/>
            <a:ext cx="10515600" cy="1325563"/>
          </a:xfrm>
        </p:spPr>
        <p:txBody>
          <a:bodyPr/>
          <a:lstStyle/>
          <a:p>
            <a:r>
              <a:rPr lang="en-US" dirty="0">
                <a:solidFill>
                  <a:schemeClr val="bg1"/>
                </a:solidFill>
              </a:rPr>
              <a:t>The</a:t>
            </a:r>
            <a:r>
              <a:rPr lang="en-US" dirty="0"/>
              <a:t> Price of Wheat:  Winners and Losers</a:t>
            </a:r>
          </a:p>
        </p:txBody>
      </p:sp>
      <p:pic>
        <p:nvPicPr>
          <p:cNvPr id="8" name="Content Placeholder 7">
            <a:extLst>
              <a:ext uri="{FF2B5EF4-FFF2-40B4-BE49-F238E27FC236}">
                <a16:creationId xmlns:a16="http://schemas.microsoft.com/office/drawing/2014/main" id="{EC508872-5955-4812-98DC-97FB719561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3524" y="1279677"/>
            <a:ext cx="5595298" cy="4846320"/>
          </a:xfrm>
        </p:spPr>
      </p:pic>
      <p:sp>
        <p:nvSpPr>
          <p:cNvPr id="4" name="Slide Number Placeholder 3">
            <a:extLst>
              <a:ext uri="{FF2B5EF4-FFF2-40B4-BE49-F238E27FC236}">
                <a16:creationId xmlns:a16="http://schemas.microsoft.com/office/drawing/2014/main" id="{40D05892-A996-41EB-8E06-605D57972729}"/>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6" name="Picture 5">
            <a:extLst>
              <a:ext uri="{FF2B5EF4-FFF2-40B4-BE49-F238E27FC236}">
                <a16:creationId xmlns:a16="http://schemas.microsoft.com/office/drawing/2014/main" id="{BB6B3E60-38D9-4E2A-A19D-D68D2AA13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40" y="1195463"/>
            <a:ext cx="5602642" cy="4846320"/>
          </a:xfrm>
          <a:prstGeom prst="rect">
            <a:avLst/>
          </a:prstGeom>
        </p:spPr>
      </p:pic>
      <p:sp>
        <p:nvSpPr>
          <p:cNvPr id="9" name="TextBox 8">
            <a:extLst>
              <a:ext uri="{FF2B5EF4-FFF2-40B4-BE49-F238E27FC236}">
                <a16:creationId xmlns:a16="http://schemas.microsoft.com/office/drawing/2014/main" id="{DE63CDA4-8F7B-4771-9370-08088727CECC}"/>
              </a:ext>
            </a:extLst>
          </p:cNvPr>
          <p:cNvSpPr txBox="1"/>
          <p:nvPr/>
        </p:nvSpPr>
        <p:spPr>
          <a:xfrm>
            <a:off x="1394807" y="5191647"/>
            <a:ext cx="3345500" cy="461665"/>
          </a:xfrm>
          <a:prstGeom prst="rect">
            <a:avLst/>
          </a:prstGeom>
          <a:noFill/>
        </p:spPr>
        <p:txBody>
          <a:bodyPr wrap="square" rtlCol="0">
            <a:spAutoFit/>
          </a:bodyPr>
          <a:lstStyle/>
          <a:p>
            <a:pPr algn="ctr"/>
            <a:r>
              <a:rPr lang="en-US" sz="2400" dirty="0">
                <a:solidFill>
                  <a:schemeClr val="bg1"/>
                </a:solidFill>
              </a:rPr>
              <a:t>Winners</a:t>
            </a:r>
          </a:p>
        </p:txBody>
      </p:sp>
      <p:sp>
        <p:nvSpPr>
          <p:cNvPr id="10" name="TextBox 9">
            <a:extLst>
              <a:ext uri="{FF2B5EF4-FFF2-40B4-BE49-F238E27FC236}">
                <a16:creationId xmlns:a16="http://schemas.microsoft.com/office/drawing/2014/main" id="{25B237AA-AD3C-4A85-B617-8DA7DEE60072}"/>
              </a:ext>
            </a:extLst>
          </p:cNvPr>
          <p:cNvSpPr txBox="1"/>
          <p:nvPr/>
        </p:nvSpPr>
        <p:spPr>
          <a:xfrm>
            <a:off x="7451173" y="5256430"/>
            <a:ext cx="3345500" cy="461665"/>
          </a:xfrm>
          <a:prstGeom prst="rect">
            <a:avLst/>
          </a:prstGeom>
          <a:noFill/>
        </p:spPr>
        <p:txBody>
          <a:bodyPr wrap="square" rtlCol="0">
            <a:spAutoFit/>
          </a:bodyPr>
          <a:lstStyle/>
          <a:p>
            <a:pPr algn="ctr"/>
            <a:r>
              <a:rPr lang="en-US" sz="2400" dirty="0">
                <a:solidFill>
                  <a:schemeClr val="bg1"/>
                </a:solidFill>
              </a:rPr>
              <a:t>Losers</a:t>
            </a:r>
          </a:p>
        </p:txBody>
      </p:sp>
    </p:spTree>
    <p:extLst>
      <p:ext uri="{BB962C8B-B14F-4D97-AF65-F5344CB8AC3E}">
        <p14:creationId xmlns:p14="http://schemas.microsoft.com/office/powerpoint/2010/main" val="236449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8825-41B7-47FE-8042-79B2FE90E3BE}"/>
              </a:ext>
            </a:extLst>
          </p:cNvPr>
          <p:cNvSpPr>
            <a:spLocks noGrp="1"/>
          </p:cNvSpPr>
          <p:nvPr>
            <p:ph type="title"/>
          </p:nvPr>
        </p:nvSpPr>
        <p:spPr/>
        <p:txBody>
          <a:bodyPr/>
          <a:lstStyle/>
          <a:p>
            <a:r>
              <a:rPr lang="en-US" dirty="0">
                <a:solidFill>
                  <a:schemeClr val="bg1"/>
                </a:solidFill>
              </a:rPr>
              <a:t>Lon</a:t>
            </a:r>
            <a:r>
              <a:rPr lang="en-US" dirty="0"/>
              <a:t>g-run Effects</a:t>
            </a:r>
          </a:p>
        </p:txBody>
      </p:sp>
      <p:sp>
        <p:nvSpPr>
          <p:cNvPr id="3" name="Content Placeholder 2">
            <a:extLst>
              <a:ext uri="{FF2B5EF4-FFF2-40B4-BE49-F238E27FC236}">
                <a16:creationId xmlns:a16="http://schemas.microsoft.com/office/drawing/2014/main" id="{EB20ED53-429B-4E29-AA20-185A47B035D6}"/>
              </a:ext>
            </a:extLst>
          </p:cNvPr>
          <p:cNvSpPr>
            <a:spLocks noGrp="1"/>
          </p:cNvSpPr>
          <p:nvPr>
            <p:ph idx="1"/>
          </p:nvPr>
        </p:nvSpPr>
        <p:spPr/>
        <p:txBody>
          <a:bodyPr/>
          <a:lstStyle/>
          <a:p>
            <a:r>
              <a:rPr lang="en-US" dirty="0"/>
              <a:t>Deglobalization to Protect Supply Chains.</a:t>
            </a:r>
          </a:p>
          <a:p>
            <a:r>
              <a:rPr lang="en-US" dirty="0"/>
              <a:t>New Developments to avoid-US imposed financial wars.</a:t>
            </a:r>
          </a:p>
          <a:p>
            <a:pPr lvl="1"/>
            <a:r>
              <a:rPr lang="en-US" dirty="0"/>
              <a:t>China’s alternative to SWIFT</a:t>
            </a:r>
          </a:p>
          <a:p>
            <a:pPr lvl="1"/>
            <a:r>
              <a:rPr lang="en-US" dirty="0"/>
              <a:t>Rise of crypto currencies</a:t>
            </a:r>
          </a:p>
          <a:p>
            <a:pPr lvl="1"/>
            <a:r>
              <a:rPr lang="en-US" dirty="0"/>
              <a:t>The Dollar’s Role as a reserve Currency</a:t>
            </a:r>
          </a:p>
        </p:txBody>
      </p:sp>
      <p:sp>
        <p:nvSpPr>
          <p:cNvPr id="4" name="Slide Number Placeholder 3">
            <a:extLst>
              <a:ext uri="{FF2B5EF4-FFF2-40B4-BE49-F238E27FC236}">
                <a16:creationId xmlns:a16="http://schemas.microsoft.com/office/drawing/2014/main" id="{D9B465A8-AAD0-46F3-9815-B34039D9E7A8}"/>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420858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299A-9654-4A53-B28D-60323E321E2A}"/>
              </a:ext>
            </a:extLst>
          </p:cNvPr>
          <p:cNvSpPr>
            <a:spLocks noGrp="1"/>
          </p:cNvSpPr>
          <p:nvPr>
            <p:ph type="title"/>
          </p:nvPr>
        </p:nvSpPr>
        <p:spPr/>
        <p:txBody>
          <a:bodyPr/>
          <a:lstStyle/>
          <a:p>
            <a:r>
              <a:rPr lang="en-US" dirty="0">
                <a:solidFill>
                  <a:schemeClr val="bg1"/>
                </a:solidFill>
              </a:rPr>
              <a:t>De</a:t>
            </a:r>
            <a:r>
              <a:rPr lang="en-US" dirty="0"/>
              <a:t>mand for Dollars by Central Banks</a:t>
            </a:r>
          </a:p>
        </p:txBody>
      </p:sp>
      <p:pic>
        <p:nvPicPr>
          <p:cNvPr id="6" name="Content Placeholder 5">
            <a:extLst>
              <a:ext uri="{FF2B5EF4-FFF2-40B4-BE49-F238E27FC236}">
                <a16:creationId xmlns:a16="http://schemas.microsoft.com/office/drawing/2014/main" id="{D25DC776-C5F9-48BD-BB6E-9718C57C936B}"/>
              </a:ext>
            </a:extLst>
          </p:cNvPr>
          <p:cNvPicPr>
            <a:picLocks noGrp="1" noChangeAspect="1"/>
          </p:cNvPicPr>
          <p:nvPr>
            <p:ph idx="1"/>
          </p:nvPr>
        </p:nvPicPr>
        <p:blipFill>
          <a:blip r:embed="rId3"/>
          <a:stretch>
            <a:fillRect/>
          </a:stretch>
        </p:blipFill>
        <p:spPr>
          <a:xfrm>
            <a:off x="1487633" y="1368203"/>
            <a:ext cx="8229600" cy="4862023"/>
          </a:xfrm>
        </p:spPr>
      </p:pic>
      <p:sp>
        <p:nvSpPr>
          <p:cNvPr id="4" name="Slide Number Placeholder 3">
            <a:extLst>
              <a:ext uri="{FF2B5EF4-FFF2-40B4-BE49-F238E27FC236}">
                <a16:creationId xmlns:a16="http://schemas.microsoft.com/office/drawing/2014/main" id="{0F7757B6-A6F8-4EE8-B8FD-E853B2202129}"/>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7" name="TextBox 6">
            <a:extLst>
              <a:ext uri="{FF2B5EF4-FFF2-40B4-BE49-F238E27FC236}">
                <a16:creationId xmlns:a16="http://schemas.microsoft.com/office/drawing/2014/main" id="{80FAB790-04CE-44D9-BF05-CA8FF443C6F5}"/>
              </a:ext>
            </a:extLst>
          </p:cNvPr>
          <p:cNvSpPr txBox="1"/>
          <p:nvPr/>
        </p:nvSpPr>
        <p:spPr>
          <a:xfrm>
            <a:off x="4295274" y="6343139"/>
            <a:ext cx="7567863" cy="400110"/>
          </a:xfrm>
          <a:prstGeom prst="rect">
            <a:avLst/>
          </a:prstGeom>
          <a:noFill/>
        </p:spPr>
        <p:txBody>
          <a:bodyPr wrap="square" rtlCol="0">
            <a:spAutoFit/>
          </a:bodyPr>
          <a:lstStyle/>
          <a:p>
            <a:r>
              <a:rPr lang="en-US" sz="2000" dirty="0"/>
              <a:t>Source IMF Currency Composition of Official Exchange Reserves</a:t>
            </a:r>
          </a:p>
        </p:txBody>
      </p:sp>
    </p:spTree>
    <p:extLst>
      <p:ext uri="{BB962C8B-B14F-4D97-AF65-F5344CB8AC3E}">
        <p14:creationId xmlns:p14="http://schemas.microsoft.com/office/powerpoint/2010/main" val="606088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765454" y="0"/>
            <a:ext cx="10515600" cy="1325563"/>
          </a:xfrm>
        </p:spPr>
        <p:txBody>
          <a:bodyPr/>
          <a:lstStyle/>
          <a:p>
            <a:r>
              <a:rPr lang="en-US">
                <a:solidFill>
                  <a:schemeClr val="bg1"/>
                </a:solidFill>
              </a:rPr>
              <a:t>The </a:t>
            </a:r>
            <a:r>
              <a:rPr lang="en-US"/>
              <a:t>Federal </a:t>
            </a:r>
            <a:r>
              <a:rPr lang="en-US" dirty="0"/>
              <a:t>Minimum Wage: Veronika </a:t>
            </a:r>
            <a:r>
              <a:rPr lang="en-US" dirty="0" err="1"/>
              <a:t>Dolar</a:t>
            </a:r>
            <a:endParaRPr lang="en-US" dirty="0"/>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4" r:link="rId5"/>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73367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206670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761291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126537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r>
              <a:rPr lang="en-US" dirty="0"/>
              <a:t>Contemporary Economic Policy</a:t>
            </a:r>
          </a:p>
          <a:p>
            <a:pPr lvl="1"/>
            <a:r>
              <a:rPr lang="en-US" b="1" dirty="0"/>
              <a:t>Week 1 (3/31): 	US Economy &amp; Russia/Ukraine Conflict</a:t>
            </a:r>
          </a:p>
          <a:p>
            <a:pPr lvl="1"/>
            <a:r>
              <a:rPr lang="en-US" dirty="0"/>
              <a:t>Week 2 (4/7): 	Minimum Wages (Veronika </a:t>
            </a:r>
            <a:r>
              <a:rPr lang="en-US" dirty="0" err="1"/>
              <a:t>Dolar</a:t>
            </a:r>
            <a:r>
              <a:rPr lang="en-US" dirty="0"/>
              <a:t>, SUNY-Old Westbury)</a:t>
            </a:r>
          </a:p>
          <a:p>
            <a:pPr lvl="1"/>
            <a:r>
              <a:rPr lang="en-US" dirty="0"/>
              <a:t>Week 3 (4/14): 	Climate Change Economics (Sarah Jacobson, Williams College)</a:t>
            </a:r>
          </a:p>
          <a:p>
            <a:pPr lvl="1"/>
            <a:r>
              <a:rPr lang="en-US" dirty="0"/>
              <a:t>Week 4 (4/21): 	Economics of Immigration (Roger White, Whittier College)</a:t>
            </a:r>
          </a:p>
          <a:p>
            <a:pPr lvl="1"/>
            <a:r>
              <a:rPr lang="en-US" dirty="0"/>
              <a:t>Week 5 (4/28):	The Black-White Wealth Gap (Mike Shor, University of Connecticut)</a:t>
            </a:r>
          </a:p>
          <a:p>
            <a:pPr lvl="1"/>
            <a:r>
              <a:rPr lang="en-US" dirty="0"/>
              <a:t>Week 6 (5/5):	Healthcare Economics (Veronika </a:t>
            </a:r>
            <a:r>
              <a:rPr lang="en-US" dirty="0" err="1"/>
              <a:t>Dolar</a:t>
            </a:r>
            <a:r>
              <a:rPr lang="en-US" dirty="0"/>
              <a:t>, SUNY-Old Westbury)</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841921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881064" y="0"/>
            <a:ext cx="10515600" cy="1325563"/>
          </a:xfrm>
        </p:spPr>
        <p:txBody>
          <a:bodyPr/>
          <a:lstStyle/>
          <a:p>
            <a:r>
              <a:rPr lang="en-US" dirty="0">
                <a:solidFill>
                  <a:schemeClr val="bg1"/>
                </a:solidFill>
              </a:rPr>
              <a:t>His</a:t>
            </a:r>
            <a:r>
              <a:rPr lang="en-US" dirty="0"/>
              <a:t>tory of the Federal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4" r:link="rId5"/>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246713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B7A5-C183-1E4B-835E-496C32B582E7}"/>
              </a:ext>
            </a:extLst>
          </p:cNvPr>
          <p:cNvSpPr>
            <a:spLocks noGrp="1"/>
          </p:cNvSpPr>
          <p:nvPr>
            <p:ph type="title"/>
          </p:nvPr>
        </p:nvSpPr>
        <p:spPr>
          <a:xfrm>
            <a:off x="994065" y="0"/>
            <a:ext cx="10515600" cy="1325563"/>
          </a:xfrm>
        </p:spPr>
        <p:txBody>
          <a:bodyPr/>
          <a:lstStyle/>
          <a:p>
            <a:r>
              <a:rPr lang="en-US" dirty="0">
                <a:solidFill>
                  <a:schemeClr val="bg1"/>
                </a:solidFill>
              </a:rPr>
              <a:t>Cli</a:t>
            </a:r>
            <a:r>
              <a:rPr lang="en-US" dirty="0"/>
              <a:t>mate Change Economics</a:t>
            </a:r>
          </a:p>
        </p:txBody>
      </p:sp>
      <p:sp>
        <p:nvSpPr>
          <p:cNvPr id="3" name="Content Placeholder 2">
            <a:extLst>
              <a:ext uri="{FF2B5EF4-FFF2-40B4-BE49-F238E27FC236}">
                <a16:creationId xmlns:a16="http://schemas.microsoft.com/office/drawing/2014/main" id="{F4573B96-75F7-FB49-8190-A32A329D0AE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9853CE2-8E16-E944-B319-A7551E7AD2F4}"/>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5" name="TextBox 4">
            <a:extLst>
              <a:ext uri="{FF2B5EF4-FFF2-40B4-BE49-F238E27FC236}">
                <a16:creationId xmlns:a16="http://schemas.microsoft.com/office/drawing/2014/main" id="{78717093-2A8E-4843-98F7-85D4C9C2B7D9}"/>
              </a:ext>
            </a:extLst>
          </p:cNvPr>
          <p:cNvSpPr txBox="1"/>
          <p:nvPr/>
        </p:nvSpPr>
        <p:spPr>
          <a:xfrm>
            <a:off x="2682654" y="1094730"/>
            <a:ext cx="7079374" cy="461665"/>
          </a:xfrm>
          <a:prstGeom prst="rect">
            <a:avLst/>
          </a:prstGeom>
          <a:noFill/>
        </p:spPr>
        <p:txBody>
          <a:bodyPr wrap="none" rtlCol="0">
            <a:spAutoFit/>
          </a:bodyPr>
          <a:lstStyle/>
          <a:p>
            <a:pPr algn="ctr"/>
            <a:r>
              <a:rPr lang="en-US" sz="2400" dirty="0">
                <a:highlight>
                  <a:srgbClr val="FFFFFF"/>
                </a:highlight>
              </a:rPr>
              <a:t>The changing map of the world’s wine-growing regions.</a:t>
            </a:r>
          </a:p>
        </p:txBody>
      </p:sp>
      <p:pic>
        <p:nvPicPr>
          <p:cNvPr id="6" name="Picture 1" descr="https://cms.qz.com/wp-content/uploads/2017/10/wine-growing-regions-europe-usa.png?w=940&amp;strip=all&amp;quality=75">
            <a:extLst>
              <a:ext uri="{FF2B5EF4-FFF2-40B4-BE49-F238E27FC236}">
                <a16:creationId xmlns:a16="http://schemas.microsoft.com/office/drawing/2014/main" id="{FF8C78DD-43CA-7447-9CED-BA642D13807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0042" y="1569413"/>
            <a:ext cx="9833757" cy="48196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6629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A09-0AFB-7246-A344-469F309830AC}"/>
              </a:ext>
            </a:extLst>
          </p:cNvPr>
          <p:cNvSpPr>
            <a:spLocks noGrp="1"/>
          </p:cNvSpPr>
          <p:nvPr>
            <p:ph type="title"/>
          </p:nvPr>
        </p:nvSpPr>
        <p:spPr>
          <a:xfrm>
            <a:off x="848360" y="0"/>
            <a:ext cx="10515600" cy="1325563"/>
          </a:xfrm>
        </p:spPr>
        <p:txBody>
          <a:bodyPr/>
          <a:lstStyle/>
          <a:p>
            <a:r>
              <a:rPr lang="en-US" dirty="0"/>
              <a:t> </a:t>
            </a:r>
            <a:r>
              <a:rPr lang="en-US" dirty="0">
                <a:solidFill>
                  <a:schemeClr val="bg1"/>
                </a:solidFill>
              </a:rPr>
              <a:t>Im</a:t>
            </a:r>
            <a:r>
              <a:rPr lang="en-US" dirty="0"/>
              <a:t>migrant Population in 2017</a:t>
            </a:r>
          </a:p>
        </p:txBody>
      </p:sp>
      <p:pic>
        <p:nvPicPr>
          <p:cNvPr id="6" name="Content Placeholder 5" descr="A screenshot of a cell phone&#10;&#10;Description automatically generated">
            <a:extLst>
              <a:ext uri="{FF2B5EF4-FFF2-40B4-BE49-F238E27FC236}">
                <a16:creationId xmlns:a16="http://schemas.microsoft.com/office/drawing/2014/main" id="{0646EA99-2103-7443-AE03-9982E2DB3BA1}"/>
              </a:ext>
            </a:extLst>
          </p:cNvPr>
          <p:cNvPicPr>
            <a:picLocks noGrp="1" noChangeAspect="1"/>
          </p:cNvPicPr>
          <p:nvPr>
            <p:ph idx="1"/>
          </p:nvPr>
        </p:nvPicPr>
        <p:blipFill>
          <a:blip r:embed="rId2" r:link="rId3"/>
          <a:stretch>
            <a:fillRect/>
          </a:stretch>
        </p:blipFill>
        <p:spPr>
          <a:xfrm>
            <a:off x="5186533" y="959614"/>
            <a:ext cx="5026439" cy="5440007"/>
          </a:xfrm>
        </p:spPr>
      </p:pic>
      <p:sp>
        <p:nvSpPr>
          <p:cNvPr id="4" name="Slide Number Placeholder 3">
            <a:extLst>
              <a:ext uri="{FF2B5EF4-FFF2-40B4-BE49-F238E27FC236}">
                <a16:creationId xmlns:a16="http://schemas.microsoft.com/office/drawing/2014/main" id="{739929D4-5631-6047-A803-96F201AF17A5}"/>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extBox 6">
            <a:extLst>
              <a:ext uri="{FF2B5EF4-FFF2-40B4-BE49-F238E27FC236}">
                <a16:creationId xmlns:a16="http://schemas.microsoft.com/office/drawing/2014/main" id="{0A4F8DFE-145A-D84A-890A-939E4FECD1C1}"/>
              </a:ext>
            </a:extLst>
          </p:cNvPr>
          <p:cNvSpPr txBox="1"/>
          <p:nvPr/>
        </p:nvSpPr>
        <p:spPr>
          <a:xfrm>
            <a:off x="3796747" y="6456851"/>
            <a:ext cx="7656070" cy="276999"/>
          </a:xfrm>
          <a:prstGeom prst="rect">
            <a:avLst/>
          </a:prstGeom>
          <a:noFill/>
        </p:spPr>
        <p:txBody>
          <a:bodyPr wrap="none" rtlCol="0">
            <a:spAutoFit/>
          </a:bodyPr>
          <a:lstStyle/>
          <a:p>
            <a:r>
              <a:rPr lang="en-US" sz="1200" dirty="0">
                <a:hlinkClick r:id="rId4"/>
              </a:rPr>
              <a:t>https://www.pewresearch.org/fact-tank/2019/07/12/how-pew-research-center-counts-unauthorized-immigrants-in-us/</a:t>
            </a:r>
            <a:endParaRPr lang="en-US" sz="1200" dirty="0"/>
          </a:p>
        </p:txBody>
      </p:sp>
      <p:sp>
        <p:nvSpPr>
          <p:cNvPr id="3" name="TextBox 2">
            <a:extLst>
              <a:ext uri="{FF2B5EF4-FFF2-40B4-BE49-F238E27FC236}">
                <a16:creationId xmlns:a16="http://schemas.microsoft.com/office/drawing/2014/main" id="{5C5F6D66-8E3F-C745-8E79-FC46D332BE9F}"/>
              </a:ext>
            </a:extLst>
          </p:cNvPr>
          <p:cNvSpPr txBox="1"/>
          <p:nvPr/>
        </p:nvSpPr>
        <p:spPr>
          <a:xfrm>
            <a:off x="552572" y="2897650"/>
            <a:ext cx="4633961" cy="830997"/>
          </a:xfrm>
          <a:prstGeom prst="rect">
            <a:avLst/>
          </a:prstGeom>
          <a:noFill/>
        </p:spPr>
        <p:txBody>
          <a:bodyPr wrap="none" rtlCol="0">
            <a:spAutoFit/>
          </a:bodyPr>
          <a:lstStyle/>
          <a:p>
            <a:r>
              <a:rPr lang="en-US" sz="2400" b="1" dirty="0"/>
              <a:t>Categories of the total number </a:t>
            </a:r>
          </a:p>
          <a:p>
            <a:r>
              <a:rPr lang="en-US" sz="2400" b="1" dirty="0"/>
              <a:t>of immigrants in the United States.</a:t>
            </a:r>
          </a:p>
        </p:txBody>
      </p:sp>
    </p:spTree>
    <p:extLst>
      <p:ext uri="{BB962C8B-B14F-4D97-AF65-F5344CB8AC3E}">
        <p14:creationId xmlns:p14="http://schemas.microsoft.com/office/powerpoint/2010/main" val="1565444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11246</TotalTime>
  <Words>2029</Words>
  <Application>Microsoft Macintosh PowerPoint</Application>
  <PresentationFormat>Widescreen</PresentationFormat>
  <Paragraphs>314</Paragraphs>
  <Slides>50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 Course Outline</vt:lpstr>
      <vt:lpstr>History of the Federal Minimum Wage</vt:lpstr>
      <vt:lpstr>Climate Change Economics</vt:lpstr>
      <vt:lpstr> Immigrant Population in 2017</vt:lpstr>
      <vt:lpstr>Evidence of the B-W Wealth Gap</vt:lpstr>
      <vt:lpstr>International Comparison: Health Spending</vt:lpstr>
      <vt:lpstr>PowerPoint Presentation</vt:lpstr>
      <vt:lpstr>Submitting Questions</vt:lpstr>
      <vt:lpstr>Outline for the Talk</vt:lpstr>
      <vt:lpstr>Real GDP and ‘Potential’ during the Recovery</vt:lpstr>
      <vt:lpstr>Labor Market is Almost Fully Recovered</vt:lpstr>
      <vt:lpstr>Fiscally Driven Recovery</vt:lpstr>
      <vt:lpstr>Households Lead the Way</vt:lpstr>
      <vt:lpstr>Overall Households Are Doing Well</vt:lpstr>
      <vt:lpstr>K-Shaped Recovery</vt:lpstr>
      <vt:lpstr>Stimulus Payments Saved Low Income Families</vt:lpstr>
      <vt:lpstr>Inflation during the Recovery</vt:lpstr>
      <vt:lpstr>Stabilizer in Chief:  the Fed</vt:lpstr>
      <vt:lpstr>Track Record on Unemployment</vt:lpstr>
      <vt:lpstr>Track Record on “Price Stability”</vt:lpstr>
      <vt:lpstr>Determinants of Unemployment &amp; Inflation</vt:lpstr>
      <vt:lpstr>The Fed’s Affects the Economy via Interest Rates</vt:lpstr>
      <vt:lpstr>Become a Central Banker in One Slide!</vt:lpstr>
      <vt:lpstr>One Big Complication:  Lags</vt:lpstr>
      <vt:lpstr>The Great Moderation</vt:lpstr>
      <vt:lpstr>“Anchoring” Inflation Expectations</vt:lpstr>
      <vt:lpstr>My Diagnosis for the Uptick in Inflation </vt:lpstr>
      <vt:lpstr>Why Did Powell Do It?</vt:lpstr>
      <vt:lpstr>Policy Changes under Powell</vt:lpstr>
      <vt:lpstr>Fed Policy Statement, 3/16/2022</vt:lpstr>
      <vt:lpstr>Pandemic Interest Rates</vt:lpstr>
      <vt:lpstr>So Far Inflationary Expectations Look Stable</vt:lpstr>
      <vt:lpstr>If Expectations Start to Increase</vt:lpstr>
      <vt:lpstr>The Conflict in Ukraine and the US Economy</vt:lpstr>
      <vt:lpstr>The Fear Index</vt:lpstr>
      <vt:lpstr>Supply Shocks:  Then and Now</vt:lpstr>
      <vt:lpstr>The Price of Oil is Likely to Rise (further)</vt:lpstr>
      <vt:lpstr>How Much Will the US be Hurt?</vt:lpstr>
      <vt:lpstr>Wheat Prices Also Look Scary</vt:lpstr>
      <vt:lpstr>The Price of Wheat:  Winners and Losers</vt:lpstr>
      <vt:lpstr>Long-run Effects</vt:lpstr>
      <vt:lpstr>Demand for Dollars by Central Banks</vt:lpstr>
      <vt:lpstr>The Federal Minimum Wage: Veronika Dolar</vt:lpstr>
      <vt:lpstr> Questions?</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233</cp:revision>
  <cp:lastPrinted>2022-03-31T21:23:13Z</cp:lastPrinted>
  <dcterms:created xsi:type="dcterms:W3CDTF">2017-05-03T22:30:38Z</dcterms:created>
  <dcterms:modified xsi:type="dcterms:W3CDTF">2022-03-31T21:23:44Z</dcterms:modified>
</cp:coreProperties>
</file>