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45"/>
  </p:notesMasterIdLst>
  <p:sldIdLst>
    <p:sldId id="4549" r:id="rId2"/>
    <p:sldId id="4084" r:id="rId3"/>
    <p:sldId id="1027" r:id="rId4"/>
    <p:sldId id="4429" r:id="rId5"/>
    <p:sldId id="1091" r:id="rId6"/>
    <p:sldId id="4430" r:id="rId7"/>
    <p:sldId id="4487" r:id="rId8"/>
    <p:sldId id="4531" r:id="rId9"/>
    <p:sldId id="4488" r:id="rId10"/>
    <p:sldId id="4534" r:id="rId11"/>
    <p:sldId id="4491" r:id="rId12"/>
    <p:sldId id="4510" r:id="rId13"/>
    <p:sldId id="4492" r:id="rId14"/>
    <p:sldId id="4493" r:id="rId15"/>
    <p:sldId id="4494" r:id="rId16"/>
    <p:sldId id="4495" r:id="rId17"/>
    <p:sldId id="4497" r:id="rId18"/>
    <p:sldId id="4498" r:id="rId19"/>
    <p:sldId id="4499" r:id="rId20"/>
    <p:sldId id="4500" r:id="rId21"/>
    <p:sldId id="4533" r:id="rId22"/>
    <p:sldId id="4501" r:id="rId23"/>
    <p:sldId id="4503" r:id="rId24"/>
    <p:sldId id="4504" r:id="rId25"/>
    <p:sldId id="4511" r:id="rId26"/>
    <p:sldId id="4506" r:id="rId27"/>
    <p:sldId id="4507" r:id="rId28"/>
    <p:sldId id="4267" r:id="rId29"/>
    <p:sldId id="4553" r:id="rId30"/>
    <p:sldId id="4496" r:id="rId31"/>
    <p:sldId id="4551" r:id="rId32"/>
    <p:sldId id="4550" r:id="rId33"/>
    <p:sldId id="4540" r:id="rId34"/>
    <p:sldId id="267" r:id="rId35"/>
    <p:sldId id="268" r:id="rId36"/>
    <p:sldId id="4514" r:id="rId37"/>
    <p:sldId id="4541" r:id="rId38"/>
    <p:sldId id="4547" r:id="rId39"/>
    <p:sldId id="4544" r:id="rId40"/>
    <p:sldId id="4548" r:id="rId41"/>
    <p:sldId id="4552" r:id="rId42"/>
    <p:sldId id="1099" r:id="rId43"/>
    <p:sldId id="4100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349" autoAdjust="0"/>
    <p:restoredTop sz="91408"/>
  </p:normalViewPr>
  <p:slideViewPr>
    <p:cSldViewPr snapToGrid="0" snapToObjects="1">
      <p:cViewPr varScale="1">
        <p:scale>
          <a:sx n="81" d="100"/>
          <a:sy n="81" d="100"/>
        </p:scale>
        <p:origin x="96" y="80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/>
              <a:t>Components</a:t>
            </a:r>
            <a:r>
              <a:rPr lang="en-US" sz="2400" baseline="0" dirty="0"/>
              <a:t> of 2023Q42 GDP, $27.1 tr</a:t>
            </a:r>
            <a:endParaRPr lang="en-US" sz="2400" dirty="0"/>
          </a:p>
        </c:rich>
      </c:tx>
      <c:layout>
        <c:manualLayout>
          <c:xMode val="edge"/>
          <c:yMode val="edge"/>
          <c:x val="0.14422238503094009"/>
          <c:y val="1.94444444444444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848640034609411"/>
          <c:y val="0.15695144356955382"/>
          <c:w val="0.81017296151841467"/>
          <c:h val="0.7980277777777777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8801160246347294E-3"/>
                  <c:y val="2.2222222222222223E-2"/>
                </c:manualLayout>
              </c:layout>
              <c:tx>
                <c:rich>
                  <a:bodyPr/>
                  <a:lstStyle/>
                  <a:p>
                    <a:fld id="{43A6FC39-FAE9-447B-A44B-2EBBC2B933B2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, </a:t>
                    </a:r>
                  </a:p>
                  <a:p>
                    <a:r>
                      <a:rPr lang="en-US" baseline="0" dirty="0"/>
                      <a:t>18.4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D80-4414-9BC3-AA86BEBEA2B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3AFF73D6-AC8E-4B20-8A62-43CDFB8C947F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, ,</a:t>
                    </a:r>
                  </a:p>
                  <a:p>
                    <a:r>
                      <a:rPr lang="en-US" baseline="0" dirty="0"/>
                      <a:t>4.8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D80-4414-9BC3-AA86BEBEA2B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8DC6919B-1693-4CC9-8454-B4907E39AA73}" type="CATEGORYNAME">
                      <a:rPr lang="en-US" smtClean="0"/>
                      <a:pPr/>
                      <a:t>[CATEGORY NAME]</a:t>
                    </a:fld>
                    <a:r>
                      <a:rPr lang="en-US" baseline="0" dirty="0"/>
                      <a:t>, </a:t>
                    </a:r>
                  </a:p>
                  <a:p>
                    <a:r>
                      <a:rPr lang="en-US" baseline="0" dirty="0"/>
                      <a:t>3.0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7D80-4414-9BC3-AA86BEBEA2BA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3A9BB86A-E22F-45C8-8BBC-1EBAD62B2664}" type="CATEGORYNAME">
                      <a:rPr lang="en-US" smtClean="0"/>
                      <a:pPr/>
                      <a:t>[CATEGORY NAME]</a:t>
                    </a:fld>
                    <a:r>
                      <a:rPr lang="en-US" baseline="0" dirty="0"/>
                      <a:t>, </a:t>
                    </a:r>
                  </a:p>
                  <a:p>
                    <a:r>
                      <a:rPr lang="en-US" baseline="0" dirty="0"/>
                      <a:t>-3,8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D80-4414-9BC3-AA86BEBEA2BA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29F48447-BB54-410E-9955-F629085E248B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,  4,7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D80-4414-9BC3-AA86BEBEA2BA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Consumption</c:v>
                </c:pt>
                <c:pt idx="1">
                  <c:v>Investment</c:v>
                </c:pt>
                <c:pt idx="2">
                  <c:v>Exports</c:v>
                </c:pt>
                <c:pt idx="3">
                  <c:v>Imports</c:v>
                </c:pt>
                <c:pt idx="4">
                  <c:v>Government</c:v>
                </c:pt>
              </c:strCache>
            </c:strRef>
          </c:cat>
          <c:val>
            <c:numRef>
              <c:f>Sheet1!$D$1:$D$5</c:f>
              <c:numCache>
                <c:formatCode>#,##0</c:formatCode>
                <c:ptCount val="5"/>
                <c:pt idx="0">
                  <c:v>17542.7</c:v>
                </c:pt>
                <c:pt idx="1">
                  <c:v>4579.1000000000004</c:v>
                </c:pt>
                <c:pt idx="2">
                  <c:v>3065</c:v>
                </c:pt>
                <c:pt idx="3">
                  <c:v>-3955.8</c:v>
                </c:pt>
                <c:pt idx="4">
                  <c:v>4493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ED-4F53-87A5-CE37C7EEDC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51561376"/>
        <c:axId val="1851562208"/>
      </c:barChart>
      <c:catAx>
        <c:axId val="1851561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1562208"/>
        <c:crosses val="autoZero"/>
        <c:auto val="1"/>
        <c:lblAlgn val="ctr"/>
        <c:lblOffset val="100"/>
        <c:noMultiLvlLbl val="0"/>
      </c:catAx>
      <c:valAx>
        <c:axId val="1851562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1561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/>
              <a:t>Single</a:t>
            </a:r>
            <a:r>
              <a:rPr lang="en-US" sz="3200" baseline="0"/>
              <a:t> Family Home Prices</a:t>
            </a:r>
            <a:endParaRPr lang="en-US" sz="32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US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'Metro_zhvi_uc_sfr_tier_0.33_0.6'!$BF$1:$KD$1</c:f>
              <c:numCache>
                <c:formatCode>m/d/yyyy</c:formatCode>
                <c:ptCount val="233"/>
                <c:pt idx="0">
                  <c:v>38138</c:v>
                </c:pt>
                <c:pt idx="1">
                  <c:v>38168</c:v>
                </c:pt>
                <c:pt idx="2">
                  <c:v>38199</c:v>
                </c:pt>
                <c:pt idx="3">
                  <c:v>38230</c:v>
                </c:pt>
                <c:pt idx="4">
                  <c:v>38260</c:v>
                </c:pt>
                <c:pt idx="5">
                  <c:v>38291</c:v>
                </c:pt>
                <c:pt idx="6">
                  <c:v>38321</c:v>
                </c:pt>
                <c:pt idx="7">
                  <c:v>38352</c:v>
                </c:pt>
                <c:pt idx="8">
                  <c:v>38383</c:v>
                </c:pt>
                <c:pt idx="9">
                  <c:v>38411</c:v>
                </c:pt>
                <c:pt idx="10">
                  <c:v>38442</c:v>
                </c:pt>
                <c:pt idx="11">
                  <c:v>38472</c:v>
                </c:pt>
                <c:pt idx="12">
                  <c:v>38503</c:v>
                </c:pt>
                <c:pt idx="13">
                  <c:v>38533</c:v>
                </c:pt>
                <c:pt idx="14">
                  <c:v>38564</c:v>
                </c:pt>
                <c:pt idx="15">
                  <c:v>38595</c:v>
                </c:pt>
                <c:pt idx="16">
                  <c:v>38625</c:v>
                </c:pt>
                <c:pt idx="17">
                  <c:v>38656</c:v>
                </c:pt>
                <c:pt idx="18">
                  <c:v>38686</c:v>
                </c:pt>
                <c:pt idx="19">
                  <c:v>38717</c:v>
                </c:pt>
                <c:pt idx="20">
                  <c:v>38748</c:v>
                </c:pt>
                <c:pt idx="21">
                  <c:v>38776</c:v>
                </c:pt>
                <c:pt idx="22">
                  <c:v>38807</c:v>
                </c:pt>
                <c:pt idx="23">
                  <c:v>38837</c:v>
                </c:pt>
                <c:pt idx="24">
                  <c:v>38868</c:v>
                </c:pt>
                <c:pt idx="25">
                  <c:v>38898</c:v>
                </c:pt>
                <c:pt idx="26">
                  <c:v>38929</c:v>
                </c:pt>
                <c:pt idx="27">
                  <c:v>38960</c:v>
                </c:pt>
                <c:pt idx="28">
                  <c:v>38990</c:v>
                </c:pt>
                <c:pt idx="29">
                  <c:v>39021</c:v>
                </c:pt>
                <c:pt idx="30">
                  <c:v>39051</c:v>
                </c:pt>
                <c:pt idx="31">
                  <c:v>39082</c:v>
                </c:pt>
                <c:pt idx="32">
                  <c:v>39113</c:v>
                </c:pt>
                <c:pt idx="33">
                  <c:v>39141</c:v>
                </c:pt>
                <c:pt idx="34">
                  <c:v>39172</c:v>
                </c:pt>
                <c:pt idx="35">
                  <c:v>39202</c:v>
                </c:pt>
                <c:pt idx="36">
                  <c:v>39233</c:v>
                </c:pt>
                <c:pt idx="37">
                  <c:v>39263</c:v>
                </c:pt>
                <c:pt idx="38">
                  <c:v>39294</c:v>
                </c:pt>
                <c:pt idx="39">
                  <c:v>39325</c:v>
                </c:pt>
                <c:pt idx="40">
                  <c:v>39355</c:v>
                </c:pt>
                <c:pt idx="41">
                  <c:v>39386</c:v>
                </c:pt>
                <c:pt idx="42">
                  <c:v>39416</c:v>
                </c:pt>
                <c:pt idx="43">
                  <c:v>39447</c:v>
                </c:pt>
                <c:pt idx="44">
                  <c:v>39478</c:v>
                </c:pt>
                <c:pt idx="45">
                  <c:v>39507</c:v>
                </c:pt>
                <c:pt idx="46">
                  <c:v>39538</c:v>
                </c:pt>
                <c:pt idx="47">
                  <c:v>39568</c:v>
                </c:pt>
                <c:pt idx="48">
                  <c:v>39599</c:v>
                </c:pt>
                <c:pt idx="49">
                  <c:v>39629</c:v>
                </c:pt>
                <c:pt idx="50">
                  <c:v>39660</c:v>
                </c:pt>
                <c:pt idx="51">
                  <c:v>39691</c:v>
                </c:pt>
                <c:pt idx="52">
                  <c:v>39721</c:v>
                </c:pt>
                <c:pt idx="53">
                  <c:v>39752</c:v>
                </c:pt>
                <c:pt idx="54">
                  <c:v>39782</c:v>
                </c:pt>
                <c:pt idx="55">
                  <c:v>39813</c:v>
                </c:pt>
                <c:pt idx="56">
                  <c:v>39844</c:v>
                </c:pt>
                <c:pt idx="57">
                  <c:v>39872</c:v>
                </c:pt>
                <c:pt idx="58">
                  <c:v>39903</c:v>
                </c:pt>
                <c:pt idx="59">
                  <c:v>39933</c:v>
                </c:pt>
                <c:pt idx="60">
                  <c:v>39964</c:v>
                </c:pt>
                <c:pt idx="61">
                  <c:v>39994</c:v>
                </c:pt>
                <c:pt idx="62">
                  <c:v>40025</c:v>
                </c:pt>
                <c:pt idx="63">
                  <c:v>40056</c:v>
                </c:pt>
                <c:pt idx="64">
                  <c:v>40086</c:v>
                </c:pt>
                <c:pt idx="65">
                  <c:v>40117</c:v>
                </c:pt>
                <c:pt idx="66">
                  <c:v>40147</c:v>
                </c:pt>
                <c:pt idx="67">
                  <c:v>40178</c:v>
                </c:pt>
                <c:pt idx="68">
                  <c:v>40209</c:v>
                </c:pt>
                <c:pt idx="69">
                  <c:v>40237</c:v>
                </c:pt>
                <c:pt idx="70">
                  <c:v>40268</c:v>
                </c:pt>
                <c:pt idx="71">
                  <c:v>40298</c:v>
                </c:pt>
                <c:pt idx="72">
                  <c:v>40329</c:v>
                </c:pt>
                <c:pt idx="73">
                  <c:v>40359</c:v>
                </c:pt>
                <c:pt idx="74">
                  <c:v>40390</c:v>
                </c:pt>
                <c:pt idx="75">
                  <c:v>40421</c:v>
                </c:pt>
                <c:pt idx="76">
                  <c:v>40451</c:v>
                </c:pt>
                <c:pt idx="77">
                  <c:v>40482</c:v>
                </c:pt>
                <c:pt idx="78">
                  <c:v>40512</c:v>
                </c:pt>
                <c:pt idx="79">
                  <c:v>40543</c:v>
                </c:pt>
                <c:pt idx="80">
                  <c:v>40574</c:v>
                </c:pt>
                <c:pt idx="81">
                  <c:v>40602</c:v>
                </c:pt>
                <c:pt idx="82">
                  <c:v>40633</c:v>
                </c:pt>
                <c:pt idx="83">
                  <c:v>40663</c:v>
                </c:pt>
                <c:pt idx="84">
                  <c:v>40694</c:v>
                </c:pt>
                <c:pt idx="85">
                  <c:v>40724</c:v>
                </c:pt>
                <c:pt idx="86">
                  <c:v>40755</c:v>
                </c:pt>
                <c:pt idx="87">
                  <c:v>40786</c:v>
                </c:pt>
                <c:pt idx="88">
                  <c:v>40816</c:v>
                </c:pt>
                <c:pt idx="89">
                  <c:v>40847</c:v>
                </c:pt>
                <c:pt idx="90">
                  <c:v>40877</c:v>
                </c:pt>
                <c:pt idx="91">
                  <c:v>40908</c:v>
                </c:pt>
                <c:pt idx="92">
                  <c:v>40939</c:v>
                </c:pt>
                <c:pt idx="93">
                  <c:v>40968</c:v>
                </c:pt>
                <c:pt idx="94">
                  <c:v>40999</c:v>
                </c:pt>
                <c:pt idx="95">
                  <c:v>41029</c:v>
                </c:pt>
                <c:pt idx="96">
                  <c:v>41060</c:v>
                </c:pt>
                <c:pt idx="97">
                  <c:v>41090</c:v>
                </c:pt>
                <c:pt idx="98">
                  <c:v>41121</c:v>
                </c:pt>
                <c:pt idx="99">
                  <c:v>41152</c:v>
                </c:pt>
                <c:pt idx="100">
                  <c:v>41182</c:v>
                </c:pt>
                <c:pt idx="101">
                  <c:v>41213</c:v>
                </c:pt>
                <c:pt idx="102">
                  <c:v>41243</c:v>
                </c:pt>
                <c:pt idx="103">
                  <c:v>41274</c:v>
                </c:pt>
                <c:pt idx="104">
                  <c:v>41305</c:v>
                </c:pt>
                <c:pt idx="105">
                  <c:v>41333</c:v>
                </c:pt>
                <c:pt idx="106">
                  <c:v>41364</c:v>
                </c:pt>
                <c:pt idx="107">
                  <c:v>41394</c:v>
                </c:pt>
                <c:pt idx="108">
                  <c:v>41425</c:v>
                </c:pt>
                <c:pt idx="109">
                  <c:v>41455</c:v>
                </c:pt>
                <c:pt idx="110">
                  <c:v>41486</c:v>
                </c:pt>
                <c:pt idx="111">
                  <c:v>41517</c:v>
                </c:pt>
                <c:pt idx="112">
                  <c:v>41547</c:v>
                </c:pt>
                <c:pt idx="113">
                  <c:v>41578</c:v>
                </c:pt>
                <c:pt idx="114">
                  <c:v>41608</c:v>
                </c:pt>
                <c:pt idx="115">
                  <c:v>41639</c:v>
                </c:pt>
                <c:pt idx="116">
                  <c:v>41670</c:v>
                </c:pt>
                <c:pt idx="117">
                  <c:v>41698</c:v>
                </c:pt>
                <c:pt idx="118">
                  <c:v>41729</c:v>
                </c:pt>
                <c:pt idx="119">
                  <c:v>41759</c:v>
                </c:pt>
                <c:pt idx="120">
                  <c:v>41790</c:v>
                </c:pt>
                <c:pt idx="121">
                  <c:v>41820</c:v>
                </c:pt>
                <c:pt idx="122">
                  <c:v>41851</c:v>
                </c:pt>
                <c:pt idx="123">
                  <c:v>41882</c:v>
                </c:pt>
                <c:pt idx="124">
                  <c:v>41912</c:v>
                </c:pt>
                <c:pt idx="125">
                  <c:v>41943</c:v>
                </c:pt>
                <c:pt idx="126">
                  <c:v>41973</c:v>
                </c:pt>
                <c:pt idx="127">
                  <c:v>42004</c:v>
                </c:pt>
                <c:pt idx="128">
                  <c:v>42035</c:v>
                </c:pt>
                <c:pt idx="129">
                  <c:v>42063</c:v>
                </c:pt>
                <c:pt idx="130">
                  <c:v>42094</c:v>
                </c:pt>
                <c:pt idx="131">
                  <c:v>42124</c:v>
                </c:pt>
                <c:pt idx="132">
                  <c:v>42155</c:v>
                </c:pt>
                <c:pt idx="133">
                  <c:v>42185</c:v>
                </c:pt>
                <c:pt idx="134">
                  <c:v>42216</c:v>
                </c:pt>
                <c:pt idx="135">
                  <c:v>42247</c:v>
                </c:pt>
                <c:pt idx="136">
                  <c:v>42277</c:v>
                </c:pt>
                <c:pt idx="137">
                  <c:v>42308</c:v>
                </c:pt>
                <c:pt idx="138">
                  <c:v>42338</c:v>
                </c:pt>
                <c:pt idx="139">
                  <c:v>42369</c:v>
                </c:pt>
                <c:pt idx="140">
                  <c:v>42400</c:v>
                </c:pt>
                <c:pt idx="141">
                  <c:v>42429</c:v>
                </c:pt>
                <c:pt idx="142">
                  <c:v>42460</c:v>
                </c:pt>
                <c:pt idx="143">
                  <c:v>42490</c:v>
                </c:pt>
                <c:pt idx="144">
                  <c:v>42521</c:v>
                </c:pt>
                <c:pt idx="145">
                  <c:v>42551</c:v>
                </c:pt>
                <c:pt idx="146">
                  <c:v>42582</c:v>
                </c:pt>
                <c:pt idx="147">
                  <c:v>42613</c:v>
                </c:pt>
                <c:pt idx="148">
                  <c:v>42643</c:v>
                </c:pt>
                <c:pt idx="149">
                  <c:v>42674</c:v>
                </c:pt>
                <c:pt idx="150">
                  <c:v>42704</c:v>
                </c:pt>
                <c:pt idx="151">
                  <c:v>42735</c:v>
                </c:pt>
                <c:pt idx="152">
                  <c:v>42766</c:v>
                </c:pt>
                <c:pt idx="153">
                  <c:v>42794</c:v>
                </c:pt>
                <c:pt idx="154">
                  <c:v>42825</c:v>
                </c:pt>
                <c:pt idx="155">
                  <c:v>42855</c:v>
                </c:pt>
                <c:pt idx="156">
                  <c:v>42886</c:v>
                </c:pt>
                <c:pt idx="157">
                  <c:v>42916</c:v>
                </c:pt>
                <c:pt idx="158">
                  <c:v>42947</c:v>
                </c:pt>
                <c:pt idx="159">
                  <c:v>42978</c:v>
                </c:pt>
                <c:pt idx="160">
                  <c:v>43008</c:v>
                </c:pt>
                <c:pt idx="161">
                  <c:v>43039</c:v>
                </c:pt>
                <c:pt idx="162">
                  <c:v>43069</c:v>
                </c:pt>
                <c:pt idx="163">
                  <c:v>43100</c:v>
                </c:pt>
                <c:pt idx="164">
                  <c:v>43131</c:v>
                </c:pt>
                <c:pt idx="165">
                  <c:v>43159</c:v>
                </c:pt>
                <c:pt idx="166">
                  <c:v>43190</c:v>
                </c:pt>
                <c:pt idx="167">
                  <c:v>43220</c:v>
                </c:pt>
                <c:pt idx="168">
                  <c:v>43251</c:v>
                </c:pt>
                <c:pt idx="169">
                  <c:v>43281</c:v>
                </c:pt>
                <c:pt idx="170">
                  <c:v>43312</c:v>
                </c:pt>
                <c:pt idx="171">
                  <c:v>43343</c:v>
                </c:pt>
                <c:pt idx="172">
                  <c:v>43373</c:v>
                </c:pt>
                <c:pt idx="173">
                  <c:v>43404</c:v>
                </c:pt>
                <c:pt idx="174">
                  <c:v>43434</c:v>
                </c:pt>
                <c:pt idx="175">
                  <c:v>43465</c:v>
                </c:pt>
                <c:pt idx="176">
                  <c:v>43496</c:v>
                </c:pt>
                <c:pt idx="177">
                  <c:v>43524</c:v>
                </c:pt>
                <c:pt idx="178">
                  <c:v>43555</c:v>
                </c:pt>
                <c:pt idx="179">
                  <c:v>43585</c:v>
                </c:pt>
                <c:pt idx="180">
                  <c:v>43616</c:v>
                </c:pt>
                <c:pt idx="181">
                  <c:v>43646</c:v>
                </c:pt>
                <c:pt idx="182">
                  <c:v>43677</c:v>
                </c:pt>
                <c:pt idx="183">
                  <c:v>43708</c:v>
                </c:pt>
                <c:pt idx="184">
                  <c:v>43738</c:v>
                </c:pt>
                <c:pt idx="185">
                  <c:v>43769</c:v>
                </c:pt>
                <c:pt idx="186">
                  <c:v>43799</c:v>
                </c:pt>
                <c:pt idx="187">
                  <c:v>43830</c:v>
                </c:pt>
                <c:pt idx="188">
                  <c:v>43861</c:v>
                </c:pt>
                <c:pt idx="189">
                  <c:v>43890</c:v>
                </c:pt>
                <c:pt idx="190">
                  <c:v>43921</c:v>
                </c:pt>
                <c:pt idx="191">
                  <c:v>43951</c:v>
                </c:pt>
                <c:pt idx="192">
                  <c:v>43982</c:v>
                </c:pt>
                <c:pt idx="193">
                  <c:v>44012</c:v>
                </c:pt>
                <c:pt idx="194">
                  <c:v>44043</c:v>
                </c:pt>
                <c:pt idx="195">
                  <c:v>44074</c:v>
                </c:pt>
                <c:pt idx="196">
                  <c:v>44104</c:v>
                </c:pt>
                <c:pt idx="197">
                  <c:v>44135</c:v>
                </c:pt>
                <c:pt idx="198">
                  <c:v>44165</c:v>
                </c:pt>
                <c:pt idx="199">
                  <c:v>44196</c:v>
                </c:pt>
                <c:pt idx="200">
                  <c:v>44227</c:v>
                </c:pt>
                <c:pt idx="201">
                  <c:v>44255</c:v>
                </c:pt>
                <c:pt idx="202">
                  <c:v>44286</c:v>
                </c:pt>
                <c:pt idx="203">
                  <c:v>44316</c:v>
                </c:pt>
                <c:pt idx="204">
                  <c:v>44347</c:v>
                </c:pt>
                <c:pt idx="205">
                  <c:v>44377</c:v>
                </c:pt>
                <c:pt idx="206">
                  <c:v>44408</c:v>
                </c:pt>
                <c:pt idx="207">
                  <c:v>44439</c:v>
                </c:pt>
                <c:pt idx="208">
                  <c:v>44469</c:v>
                </c:pt>
                <c:pt idx="209">
                  <c:v>44500</c:v>
                </c:pt>
                <c:pt idx="210">
                  <c:v>44530</c:v>
                </c:pt>
                <c:pt idx="211">
                  <c:v>44561</c:v>
                </c:pt>
                <c:pt idx="212">
                  <c:v>44592</c:v>
                </c:pt>
                <c:pt idx="213">
                  <c:v>44620</c:v>
                </c:pt>
                <c:pt idx="214">
                  <c:v>44651</c:v>
                </c:pt>
                <c:pt idx="215">
                  <c:v>44681</c:v>
                </c:pt>
                <c:pt idx="216">
                  <c:v>44712</c:v>
                </c:pt>
                <c:pt idx="217">
                  <c:v>44742</c:v>
                </c:pt>
                <c:pt idx="218">
                  <c:v>44773</c:v>
                </c:pt>
                <c:pt idx="219">
                  <c:v>44804</c:v>
                </c:pt>
                <c:pt idx="220">
                  <c:v>44834</c:v>
                </c:pt>
                <c:pt idx="221">
                  <c:v>44865</c:v>
                </c:pt>
                <c:pt idx="222">
                  <c:v>44895</c:v>
                </c:pt>
                <c:pt idx="223">
                  <c:v>44926</c:v>
                </c:pt>
                <c:pt idx="224">
                  <c:v>44957</c:v>
                </c:pt>
                <c:pt idx="225">
                  <c:v>44985</c:v>
                </c:pt>
                <c:pt idx="226">
                  <c:v>45016</c:v>
                </c:pt>
                <c:pt idx="227">
                  <c:v>45046</c:v>
                </c:pt>
                <c:pt idx="228">
                  <c:v>45077</c:v>
                </c:pt>
                <c:pt idx="229">
                  <c:v>45107</c:v>
                </c:pt>
                <c:pt idx="230">
                  <c:v>45138</c:v>
                </c:pt>
                <c:pt idx="231">
                  <c:v>45169</c:v>
                </c:pt>
                <c:pt idx="232">
                  <c:v>45199</c:v>
                </c:pt>
              </c:numCache>
            </c:numRef>
          </c:cat>
          <c:val>
            <c:numRef>
              <c:f>'Metro_zhvi_uc_sfr_tier_0.33_0.6'!$BF$2:$KD$2</c:f>
              <c:numCache>
                <c:formatCode>General</c:formatCode>
                <c:ptCount val="233"/>
                <c:pt idx="0">
                  <c:v>164323.293805642</c:v>
                </c:pt>
                <c:pt idx="1">
                  <c:v>165844.75091030501</c:v>
                </c:pt>
                <c:pt idx="2">
                  <c:v>167487.84027509199</c:v>
                </c:pt>
                <c:pt idx="3">
                  <c:v>169153.397430604</c:v>
                </c:pt>
                <c:pt idx="4">
                  <c:v>170796.50441499799</c:v>
                </c:pt>
                <c:pt idx="5">
                  <c:v>172369.63986890999</c:v>
                </c:pt>
                <c:pt idx="6">
                  <c:v>173848.910727621</c:v>
                </c:pt>
                <c:pt idx="7">
                  <c:v>175304.83898169899</c:v>
                </c:pt>
                <c:pt idx="8">
                  <c:v>176714.18215820601</c:v>
                </c:pt>
                <c:pt idx="9">
                  <c:v>178146.40582381201</c:v>
                </c:pt>
                <c:pt idx="10">
                  <c:v>179618.20105922999</c:v>
                </c:pt>
                <c:pt idx="11">
                  <c:v>181272.205778595</c:v>
                </c:pt>
                <c:pt idx="12">
                  <c:v>183028.311044323</c:v>
                </c:pt>
                <c:pt idx="13">
                  <c:v>184872.681061151</c:v>
                </c:pt>
                <c:pt idx="14">
                  <c:v>186729.51440635399</c:v>
                </c:pt>
                <c:pt idx="15">
                  <c:v>188607.52630019499</c:v>
                </c:pt>
                <c:pt idx="16">
                  <c:v>190453.428239603</c:v>
                </c:pt>
                <c:pt idx="17">
                  <c:v>192204.20271886099</c:v>
                </c:pt>
                <c:pt idx="18">
                  <c:v>193809.171761871</c:v>
                </c:pt>
                <c:pt idx="19">
                  <c:v>195261.986638642</c:v>
                </c:pt>
                <c:pt idx="20">
                  <c:v>196505.26098175999</c:v>
                </c:pt>
                <c:pt idx="21">
                  <c:v>197661.60818387099</c:v>
                </c:pt>
                <c:pt idx="22">
                  <c:v>198824.98293478199</c:v>
                </c:pt>
                <c:pt idx="23">
                  <c:v>200072.026769761</c:v>
                </c:pt>
                <c:pt idx="24">
                  <c:v>201304.089812038</c:v>
                </c:pt>
                <c:pt idx="25">
                  <c:v>202397.75206264801</c:v>
                </c:pt>
                <c:pt idx="26">
                  <c:v>203267.67770747299</c:v>
                </c:pt>
                <c:pt idx="27">
                  <c:v>203950.73433119501</c:v>
                </c:pt>
                <c:pt idx="28">
                  <c:v>204415.05359687799</c:v>
                </c:pt>
                <c:pt idx="29">
                  <c:v>204760.68560511799</c:v>
                </c:pt>
                <c:pt idx="30">
                  <c:v>204957.59739539199</c:v>
                </c:pt>
                <c:pt idx="31">
                  <c:v>205091.65172656701</c:v>
                </c:pt>
                <c:pt idx="32">
                  <c:v>205162.77249542699</c:v>
                </c:pt>
                <c:pt idx="33">
                  <c:v>205235.22308229501</c:v>
                </c:pt>
                <c:pt idx="34">
                  <c:v>205300.16005462001</c:v>
                </c:pt>
                <c:pt idx="35">
                  <c:v>205371.03817950099</c:v>
                </c:pt>
                <c:pt idx="36">
                  <c:v>205331.22692789001</c:v>
                </c:pt>
                <c:pt idx="37">
                  <c:v>205127.02491656499</c:v>
                </c:pt>
                <c:pt idx="38">
                  <c:v>204702.26881518</c:v>
                </c:pt>
                <c:pt idx="39">
                  <c:v>204190.67158496799</c:v>
                </c:pt>
                <c:pt idx="40">
                  <c:v>203569.697292447</c:v>
                </c:pt>
                <c:pt idx="41">
                  <c:v>202897.01174240501</c:v>
                </c:pt>
                <c:pt idx="42">
                  <c:v>202080.14039197101</c:v>
                </c:pt>
                <c:pt idx="43">
                  <c:v>201210.76478026601</c:v>
                </c:pt>
                <c:pt idx="44">
                  <c:v>200203.95973433499</c:v>
                </c:pt>
                <c:pt idx="45">
                  <c:v>199093.63780635901</c:v>
                </c:pt>
                <c:pt idx="46">
                  <c:v>197842.928291833</c:v>
                </c:pt>
                <c:pt idx="47">
                  <c:v>196493.08861767699</c:v>
                </c:pt>
                <c:pt idx="48">
                  <c:v>195082.23864534401</c:v>
                </c:pt>
                <c:pt idx="49">
                  <c:v>193590.86293142999</c:v>
                </c:pt>
                <c:pt idx="50">
                  <c:v>191994.56363185501</c:v>
                </c:pt>
                <c:pt idx="51">
                  <c:v>190215.26802992501</c:v>
                </c:pt>
                <c:pt idx="52">
                  <c:v>188412.48068325099</c:v>
                </c:pt>
                <c:pt idx="53">
                  <c:v>186653.57416171301</c:v>
                </c:pt>
                <c:pt idx="54">
                  <c:v>184928.86280134399</c:v>
                </c:pt>
                <c:pt idx="55">
                  <c:v>183216.50473470299</c:v>
                </c:pt>
                <c:pt idx="56">
                  <c:v>181541.100107028</c:v>
                </c:pt>
                <c:pt idx="57">
                  <c:v>180112.93172764199</c:v>
                </c:pt>
                <c:pt idx="58">
                  <c:v>178805.13372166399</c:v>
                </c:pt>
                <c:pt idx="59">
                  <c:v>177575.68625340299</c:v>
                </c:pt>
                <c:pt idx="60">
                  <c:v>176332.26609253301</c:v>
                </c:pt>
                <c:pt idx="61">
                  <c:v>175160.41127909601</c:v>
                </c:pt>
                <c:pt idx="62">
                  <c:v>174101.632638946</c:v>
                </c:pt>
                <c:pt idx="63">
                  <c:v>173123.67602228501</c:v>
                </c:pt>
                <c:pt idx="64">
                  <c:v>172224.99001623999</c:v>
                </c:pt>
                <c:pt idx="65">
                  <c:v>171489.11912916999</c:v>
                </c:pt>
                <c:pt idx="66">
                  <c:v>171077.395698476</c:v>
                </c:pt>
                <c:pt idx="67">
                  <c:v>170895.85425166399</c:v>
                </c:pt>
                <c:pt idx="68">
                  <c:v>170841.56741351099</c:v>
                </c:pt>
                <c:pt idx="69">
                  <c:v>170781.697381556</c:v>
                </c:pt>
                <c:pt idx="70">
                  <c:v>170792.58888479901</c:v>
                </c:pt>
                <c:pt idx="71">
                  <c:v>170910.43413240401</c:v>
                </c:pt>
                <c:pt idx="72">
                  <c:v>170991.50190977001</c:v>
                </c:pt>
                <c:pt idx="73">
                  <c:v>170878.082267388</c:v>
                </c:pt>
                <c:pt idx="74">
                  <c:v>170377.699033435</c:v>
                </c:pt>
                <c:pt idx="75">
                  <c:v>169621.29473774999</c:v>
                </c:pt>
                <c:pt idx="76">
                  <c:v>168672.09165904301</c:v>
                </c:pt>
                <c:pt idx="77">
                  <c:v>167686.814608063</c:v>
                </c:pt>
                <c:pt idx="78">
                  <c:v>166683.186847003</c:v>
                </c:pt>
                <c:pt idx="79">
                  <c:v>165742.54211718301</c:v>
                </c:pt>
                <c:pt idx="80">
                  <c:v>164868.69935183099</c:v>
                </c:pt>
                <c:pt idx="81">
                  <c:v>164055.16643138399</c:v>
                </c:pt>
                <c:pt idx="82">
                  <c:v>163284.23777187499</c:v>
                </c:pt>
                <c:pt idx="83">
                  <c:v>162478.72013094099</c:v>
                </c:pt>
                <c:pt idx="84">
                  <c:v>161639.303946584</c:v>
                </c:pt>
                <c:pt idx="85">
                  <c:v>160816.523359827</c:v>
                </c:pt>
                <c:pt idx="86">
                  <c:v>160129.76871217901</c:v>
                </c:pt>
                <c:pt idx="87">
                  <c:v>159554.81749340901</c:v>
                </c:pt>
                <c:pt idx="88">
                  <c:v>159065.51350786499</c:v>
                </c:pt>
                <c:pt idx="89">
                  <c:v>158578.87357251599</c:v>
                </c:pt>
                <c:pt idx="90">
                  <c:v>158159.41277317199</c:v>
                </c:pt>
                <c:pt idx="91">
                  <c:v>157793.42951191301</c:v>
                </c:pt>
                <c:pt idx="92">
                  <c:v>157570.685914456</c:v>
                </c:pt>
                <c:pt idx="93">
                  <c:v>157563.50524100501</c:v>
                </c:pt>
                <c:pt idx="94">
                  <c:v>157789.551617816</c:v>
                </c:pt>
                <c:pt idx="95">
                  <c:v>158165.797555344</c:v>
                </c:pt>
                <c:pt idx="96">
                  <c:v>158610.088704605</c:v>
                </c:pt>
                <c:pt idx="97">
                  <c:v>159126.46025885199</c:v>
                </c:pt>
                <c:pt idx="98">
                  <c:v>159681.93241398101</c:v>
                </c:pt>
                <c:pt idx="99">
                  <c:v>160156.25540110699</c:v>
                </c:pt>
                <c:pt idx="100">
                  <c:v>160702.07625201499</c:v>
                </c:pt>
                <c:pt idx="101">
                  <c:v>161295.77903577001</c:v>
                </c:pt>
                <c:pt idx="102">
                  <c:v>162002.46168907601</c:v>
                </c:pt>
                <c:pt idx="103">
                  <c:v>162737.11571131999</c:v>
                </c:pt>
                <c:pt idx="104">
                  <c:v>163567.74867747599</c:v>
                </c:pt>
                <c:pt idx="105">
                  <c:v>164460.21693341699</c:v>
                </c:pt>
                <c:pt idx="106">
                  <c:v>165394.996502553</c:v>
                </c:pt>
                <c:pt idx="107">
                  <c:v>166416.33588255401</c:v>
                </c:pt>
                <c:pt idx="108">
                  <c:v>167614.77506030601</c:v>
                </c:pt>
                <c:pt idx="109">
                  <c:v>168948.62672394601</c:v>
                </c:pt>
                <c:pt idx="110">
                  <c:v>170158.80593749101</c:v>
                </c:pt>
                <c:pt idx="111">
                  <c:v>171338.73461683799</c:v>
                </c:pt>
                <c:pt idx="112">
                  <c:v>172396.765561979</c:v>
                </c:pt>
                <c:pt idx="113">
                  <c:v>173573.99148384799</c:v>
                </c:pt>
                <c:pt idx="114">
                  <c:v>174527.13023695699</c:v>
                </c:pt>
                <c:pt idx="115">
                  <c:v>175411.68135349799</c:v>
                </c:pt>
                <c:pt idx="116">
                  <c:v>176184.25953566199</c:v>
                </c:pt>
                <c:pt idx="117">
                  <c:v>177009.037984333</c:v>
                </c:pt>
                <c:pt idx="118">
                  <c:v>177833.31333751499</c:v>
                </c:pt>
                <c:pt idx="119">
                  <c:v>178655.91786309899</c:v>
                </c:pt>
                <c:pt idx="120">
                  <c:v>179604.22848416501</c:v>
                </c:pt>
                <c:pt idx="121">
                  <c:v>180451.02231479299</c:v>
                </c:pt>
                <c:pt idx="122">
                  <c:v>181286.84016286599</c:v>
                </c:pt>
                <c:pt idx="123">
                  <c:v>181928.377536552</c:v>
                </c:pt>
                <c:pt idx="124">
                  <c:v>182531.18400658999</c:v>
                </c:pt>
                <c:pt idx="125">
                  <c:v>182925.235739305</c:v>
                </c:pt>
                <c:pt idx="126">
                  <c:v>183438.882394085</c:v>
                </c:pt>
                <c:pt idx="127">
                  <c:v>184069.62538902901</c:v>
                </c:pt>
                <c:pt idx="128">
                  <c:v>184857.845269254</c:v>
                </c:pt>
                <c:pt idx="129">
                  <c:v>185653.575104421</c:v>
                </c:pt>
                <c:pt idx="130">
                  <c:v>186465.329203962</c:v>
                </c:pt>
                <c:pt idx="131">
                  <c:v>187357.41405055599</c:v>
                </c:pt>
                <c:pt idx="132">
                  <c:v>188338.975298884</c:v>
                </c:pt>
                <c:pt idx="133">
                  <c:v>189289.515004132</c:v>
                </c:pt>
                <c:pt idx="134">
                  <c:v>190270.37299213599</c:v>
                </c:pt>
                <c:pt idx="135">
                  <c:v>191296.80690549401</c:v>
                </c:pt>
                <c:pt idx="136">
                  <c:v>192431.987615007</c:v>
                </c:pt>
                <c:pt idx="137">
                  <c:v>193616.92203603499</c:v>
                </c:pt>
                <c:pt idx="138">
                  <c:v>194674.95668222199</c:v>
                </c:pt>
                <c:pt idx="139">
                  <c:v>195723.168398757</c:v>
                </c:pt>
                <c:pt idx="140">
                  <c:v>196858.77609527501</c:v>
                </c:pt>
                <c:pt idx="141">
                  <c:v>197993.77866933201</c:v>
                </c:pt>
                <c:pt idx="142">
                  <c:v>198828.53151965601</c:v>
                </c:pt>
                <c:pt idx="143">
                  <c:v>199586.00199425299</c:v>
                </c:pt>
                <c:pt idx="144">
                  <c:v>200353.15102867599</c:v>
                </c:pt>
                <c:pt idx="145">
                  <c:v>201289.19143896</c:v>
                </c:pt>
                <c:pt idx="146">
                  <c:v>202011.54522291699</c:v>
                </c:pt>
                <c:pt idx="147">
                  <c:v>202695.803456555</c:v>
                </c:pt>
                <c:pt idx="148">
                  <c:v>203449.64647900901</c:v>
                </c:pt>
                <c:pt idx="149">
                  <c:v>204386.26270480399</c:v>
                </c:pt>
                <c:pt idx="150">
                  <c:v>205411.25345363299</c:v>
                </c:pt>
                <c:pt idx="151">
                  <c:v>206495.822133451</c:v>
                </c:pt>
                <c:pt idx="152">
                  <c:v>207580.592152978</c:v>
                </c:pt>
                <c:pt idx="153">
                  <c:v>208705.50579587201</c:v>
                </c:pt>
                <c:pt idx="154">
                  <c:v>209861.59652769601</c:v>
                </c:pt>
                <c:pt idx="155">
                  <c:v>211130.307129714</c:v>
                </c:pt>
                <c:pt idx="156">
                  <c:v>212279.79996211801</c:v>
                </c:pt>
                <c:pt idx="157">
                  <c:v>213355.53148358199</c:v>
                </c:pt>
                <c:pt idx="158">
                  <c:v>214262.79451767899</c:v>
                </c:pt>
                <c:pt idx="159">
                  <c:v>215178.98381689101</c:v>
                </c:pt>
                <c:pt idx="160">
                  <c:v>216141.04054533501</c:v>
                </c:pt>
                <c:pt idx="161">
                  <c:v>217239.26381812801</c:v>
                </c:pt>
                <c:pt idx="162">
                  <c:v>218436.31874760799</c:v>
                </c:pt>
                <c:pt idx="163">
                  <c:v>219685.41371196101</c:v>
                </c:pt>
                <c:pt idx="164">
                  <c:v>220929.15520511399</c:v>
                </c:pt>
                <c:pt idx="165">
                  <c:v>222128.06394694501</c:v>
                </c:pt>
                <c:pt idx="166">
                  <c:v>223511.06212798899</c:v>
                </c:pt>
                <c:pt idx="167">
                  <c:v>224764.88138608399</c:v>
                </c:pt>
                <c:pt idx="168">
                  <c:v>225983.24796601999</c:v>
                </c:pt>
                <c:pt idx="169">
                  <c:v>226878.00896185701</c:v>
                </c:pt>
                <c:pt idx="170">
                  <c:v>227999.01688480499</c:v>
                </c:pt>
                <c:pt idx="171">
                  <c:v>229071.855844851</c:v>
                </c:pt>
                <c:pt idx="172">
                  <c:v>230142.89113934501</c:v>
                </c:pt>
                <c:pt idx="173">
                  <c:v>230872.39585011901</c:v>
                </c:pt>
                <c:pt idx="174">
                  <c:v>231610.25427174801</c:v>
                </c:pt>
                <c:pt idx="175">
                  <c:v>232405.50417805699</c:v>
                </c:pt>
                <c:pt idx="176">
                  <c:v>233385.174827799</c:v>
                </c:pt>
                <c:pt idx="177">
                  <c:v>234539.734347171</c:v>
                </c:pt>
                <c:pt idx="178">
                  <c:v>235785.283132877</c:v>
                </c:pt>
                <c:pt idx="179">
                  <c:v>236907.438432706</c:v>
                </c:pt>
                <c:pt idx="180">
                  <c:v>237754.79973560001</c:v>
                </c:pt>
                <c:pt idx="181">
                  <c:v>238499.77124864701</c:v>
                </c:pt>
                <c:pt idx="182">
                  <c:v>239187.342007028</c:v>
                </c:pt>
                <c:pt idx="183">
                  <c:v>239934.27782976901</c:v>
                </c:pt>
                <c:pt idx="184">
                  <c:v>240589.76341242</c:v>
                </c:pt>
                <c:pt idx="185">
                  <c:v>241487.023219697</c:v>
                </c:pt>
                <c:pt idx="186">
                  <c:v>242687.891763842</c:v>
                </c:pt>
                <c:pt idx="187">
                  <c:v>244086.53747697899</c:v>
                </c:pt>
                <c:pt idx="188">
                  <c:v>245594.01652039099</c:v>
                </c:pt>
                <c:pt idx="189">
                  <c:v>247069.66873926501</c:v>
                </c:pt>
                <c:pt idx="190">
                  <c:v>248619.02888539599</c:v>
                </c:pt>
                <c:pt idx="191">
                  <c:v>249973.002434961</c:v>
                </c:pt>
                <c:pt idx="192">
                  <c:v>250750.23218152099</c:v>
                </c:pt>
                <c:pt idx="193">
                  <c:v>251209.62970605501</c:v>
                </c:pt>
                <c:pt idx="194">
                  <c:v>251957.69307840001</c:v>
                </c:pt>
                <c:pt idx="195">
                  <c:v>253681.62704414499</c:v>
                </c:pt>
                <c:pt idx="196">
                  <c:v>256592.36952965101</c:v>
                </c:pt>
                <c:pt idx="197">
                  <c:v>260110.82064492299</c:v>
                </c:pt>
                <c:pt idx="198">
                  <c:v>264065.45865794801</c:v>
                </c:pt>
                <c:pt idx="199">
                  <c:v>267904.49255463399</c:v>
                </c:pt>
                <c:pt idx="200">
                  <c:v>271615.05724345701</c:v>
                </c:pt>
                <c:pt idx="201">
                  <c:v>275420.66525321099</c:v>
                </c:pt>
                <c:pt idx="202">
                  <c:v>279381.544065469</c:v>
                </c:pt>
                <c:pt idx="203">
                  <c:v>283683.962189265</c:v>
                </c:pt>
                <c:pt idx="204">
                  <c:v>288417.51024036802</c:v>
                </c:pt>
                <c:pt idx="205">
                  <c:v>293495.20902635599</c:v>
                </c:pt>
                <c:pt idx="206">
                  <c:v>298008.10939422302</c:v>
                </c:pt>
                <c:pt idx="207">
                  <c:v>301152.44679289497</c:v>
                </c:pt>
                <c:pt idx="208">
                  <c:v>302993.30654401402</c:v>
                </c:pt>
                <c:pt idx="209">
                  <c:v>304806.13939081703</c:v>
                </c:pt>
                <c:pt idx="210">
                  <c:v>307344.92716695298</c:v>
                </c:pt>
                <c:pt idx="211">
                  <c:v>310522.64708289102</c:v>
                </c:pt>
                <c:pt idx="212">
                  <c:v>314986.44930377498</c:v>
                </c:pt>
                <c:pt idx="213">
                  <c:v>320370.03895726602</c:v>
                </c:pt>
                <c:pt idx="214">
                  <c:v>326703.56755724899</c:v>
                </c:pt>
                <c:pt idx="215">
                  <c:v>332980.54689012899</c:v>
                </c:pt>
                <c:pt idx="216">
                  <c:v>338561.754186292</c:v>
                </c:pt>
                <c:pt idx="217">
                  <c:v>343204.98345404502</c:v>
                </c:pt>
                <c:pt idx="218">
                  <c:v>345636.96568139602</c:v>
                </c:pt>
                <c:pt idx="219">
                  <c:v>345996.41903284303</c:v>
                </c:pt>
                <c:pt idx="220">
                  <c:v>344712.04844792798</c:v>
                </c:pt>
                <c:pt idx="221">
                  <c:v>343458.95975330099</c:v>
                </c:pt>
                <c:pt idx="222">
                  <c:v>342396.82402614999</c:v>
                </c:pt>
                <c:pt idx="223">
                  <c:v>341431.97750726901</c:v>
                </c:pt>
                <c:pt idx="224">
                  <c:v>340233.11708600097</c:v>
                </c:pt>
                <c:pt idx="225">
                  <c:v>339413.91367324698</c:v>
                </c:pt>
                <c:pt idx="226">
                  <c:v>339455.86845266598</c:v>
                </c:pt>
                <c:pt idx="227">
                  <c:v>340514.28041020001</c:v>
                </c:pt>
                <c:pt idx="228">
                  <c:v>342219.69864716701</c:v>
                </c:pt>
                <c:pt idx="229">
                  <c:v>344201.74697693001</c:v>
                </c:pt>
                <c:pt idx="230">
                  <c:v>345968.353590218</c:v>
                </c:pt>
                <c:pt idx="231">
                  <c:v>347572.47703874001</c:v>
                </c:pt>
                <c:pt idx="232">
                  <c:v>348757.72826706199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8E2-415F-AD15-282440566A16}"/>
            </c:ext>
          </c:extLst>
        </c:ser>
        <c:ser>
          <c:idx val="1"/>
          <c:order val="1"/>
          <c:tx>
            <c:v>DC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'Metro_zhvi_uc_sfr_tier_0.33_0.6'!$BF$1:$KD$1</c:f>
              <c:numCache>
                <c:formatCode>m/d/yyyy</c:formatCode>
                <c:ptCount val="233"/>
                <c:pt idx="0">
                  <c:v>38138</c:v>
                </c:pt>
                <c:pt idx="1">
                  <c:v>38168</c:v>
                </c:pt>
                <c:pt idx="2">
                  <c:v>38199</c:v>
                </c:pt>
                <c:pt idx="3">
                  <c:v>38230</c:v>
                </c:pt>
                <c:pt idx="4">
                  <c:v>38260</c:v>
                </c:pt>
                <c:pt idx="5">
                  <c:v>38291</c:v>
                </c:pt>
                <c:pt idx="6">
                  <c:v>38321</c:v>
                </c:pt>
                <c:pt idx="7">
                  <c:v>38352</c:v>
                </c:pt>
                <c:pt idx="8">
                  <c:v>38383</c:v>
                </c:pt>
                <c:pt idx="9">
                  <c:v>38411</c:v>
                </c:pt>
                <c:pt idx="10">
                  <c:v>38442</c:v>
                </c:pt>
                <c:pt idx="11">
                  <c:v>38472</c:v>
                </c:pt>
                <c:pt idx="12">
                  <c:v>38503</c:v>
                </c:pt>
                <c:pt idx="13">
                  <c:v>38533</c:v>
                </c:pt>
                <c:pt idx="14">
                  <c:v>38564</c:v>
                </c:pt>
                <c:pt idx="15">
                  <c:v>38595</c:v>
                </c:pt>
                <c:pt idx="16">
                  <c:v>38625</c:v>
                </c:pt>
                <c:pt idx="17">
                  <c:v>38656</c:v>
                </c:pt>
                <c:pt idx="18">
                  <c:v>38686</c:v>
                </c:pt>
                <c:pt idx="19">
                  <c:v>38717</c:v>
                </c:pt>
                <c:pt idx="20">
                  <c:v>38748</c:v>
                </c:pt>
                <c:pt idx="21">
                  <c:v>38776</c:v>
                </c:pt>
                <c:pt idx="22">
                  <c:v>38807</c:v>
                </c:pt>
                <c:pt idx="23">
                  <c:v>38837</c:v>
                </c:pt>
                <c:pt idx="24">
                  <c:v>38868</c:v>
                </c:pt>
                <c:pt idx="25">
                  <c:v>38898</c:v>
                </c:pt>
                <c:pt idx="26">
                  <c:v>38929</c:v>
                </c:pt>
                <c:pt idx="27">
                  <c:v>38960</c:v>
                </c:pt>
                <c:pt idx="28">
                  <c:v>38990</c:v>
                </c:pt>
                <c:pt idx="29">
                  <c:v>39021</c:v>
                </c:pt>
                <c:pt idx="30">
                  <c:v>39051</c:v>
                </c:pt>
                <c:pt idx="31">
                  <c:v>39082</c:v>
                </c:pt>
                <c:pt idx="32">
                  <c:v>39113</c:v>
                </c:pt>
                <c:pt idx="33">
                  <c:v>39141</c:v>
                </c:pt>
                <c:pt idx="34">
                  <c:v>39172</c:v>
                </c:pt>
                <c:pt idx="35">
                  <c:v>39202</c:v>
                </c:pt>
                <c:pt idx="36">
                  <c:v>39233</c:v>
                </c:pt>
                <c:pt idx="37">
                  <c:v>39263</c:v>
                </c:pt>
                <c:pt idx="38">
                  <c:v>39294</c:v>
                </c:pt>
                <c:pt idx="39">
                  <c:v>39325</c:v>
                </c:pt>
                <c:pt idx="40">
                  <c:v>39355</c:v>
                </c:pt>
                <c:pt idx="41">
                  <c:v>39386</c:v>
                </c:pt>
                <c:pt idx="42">
                  <c:v>39416</c:v>
                </c:pt>
                <c:pt idx="43">
                  <c:v>39447</c:v>
                </c:pt>
                <c:pt idx="44">
                  <c:v>39478</c:v>
                </c:pt>
                <c:pt idx="45">
                  <c:v>39507</c:v>
                </c:pt>
                <c:pt idx="46">
                  <c:v>39538</c:v>
                </c:pt>
                <c:pt idx="47">
                  <c:v>39568</c:v>
                </c:pt>
                <c:pt idx="48">
                  <c:v>39599</c:v>
                </c:pt>
                <c:pt idx="49">
                  <c:v>39629</c:v>
                </c:pt>
                <c:pt idx="50">
                  <c:v>39660</c:v>
                </c:pt>
                <c:pt idx="51">
                  <c:v>39691</c:v>
                </c:pt>
                <c:pt idx="52">
                  <c:v>39721</c:v>
                </c:pt>
                <c:pt idx="53">
                  <c:v>39752</c:v>
                </c:pt>
                <c:pt idx="54">
                  <c:v>39782</c:v>
                </c:pt>
                <c:pt idx="55">
                  <c:v>39813</c:v>
                </c:pt>
                <c:pt idx="56">
                  <c:v>39844</c:v>
                </c:pt>
                <c:pt idx="57">
                  <c:v>39872</c:v>
                </c:pt>
                <c:pt idx="58">
                  <c:v>39903</c:v>
                </c:pt>
                <c:pt idx="59">
                  <c:v>39933</c:v>
                </c:pt>
                <c:pt idx="60">
                  <c:v>39964</c:v>
                </c:pt>
                <c:pt idx="61">
                  <c:v>39994</c:v>
                </c:pt>
                <c:pt idx="62">
                  <c:v>40025</c:v>
                </c:pt>
                <c:pt idx="63">
                  <c:v>40056</c:v>
                </c:pt>
                <c:pt idx="64">
                  <c:v>40086</c:v>
                </c:pt>
                <c:pt idx="65">
                  <c:v>40117</c:v>
                </c:pt>
                <c:pt idx="66">
                  <c:v>40147</c:v>
                </c:pt>
                <c:pt idx="67">
                  <c:v>40178</c:v>
                </c:pt>
                <c:pt idx="68">
                  <c:v>40209</c:v>
                </c:pt>
                <c:pt idx="69">
                  <c:v>40237</c:v>
                </c:pt>
                <c:pt idx="70">
                  <c:v>40268</c:v>
                </c:pt>
                <c:pt idx="71">
                  <c:v>40298</c:v>
                </c:pt>
                <c:pt idx="72">
                  <c:v>40329</c:v>
                </c:pt>
                <c:pt idx="73">
                  <c:v>40359</c:v>
                </c:pt>
                <c:pt idx="74">
                  <c:v>40390</c:v>
                </c:pt>
                <c:pt idx="75">
                  <c:v>40421</c:v>
                </c:pt>
                <c:pt idx="76">
                  <c:v>40451</c:v>
                </c:pt>
                <c:pt idx="77">
                  <c:v>40482</c:v>
                </c:pt>
                <c:pt idx="78">
                  <c:v>40512</c:v>
                </c:pt>
                <c:pt idx="79">
                  <c:v>40543</c:v>
                </c:pt>
                <c:pt idx="80">
                  <c:v>40574</c:v>
                </c:pt>
                <c:pt idx="81">
                  <c:v>40602</c:v>
                </c:pt>
                <c:pt idx="82">
                  <c:v>40633</c:v>
                </c:pt>
                <c:pt idx="83">
                  <c:v>40663</c:v>
                </c:pt>
                <c:pt idx="84">
                  <c:v>40694</c:v>
                </c:pt>
                <c:pt idx="85">
                  <c:v>40724</c:v>
                </c:pt>
                <c:pt idx="86">
                  <c:v>40755</c:v>
                </c:pt>
                <c:pt idx="87">
                  <c:v>40786</c:v>
                </c:pt>
                <c:pt idx="88">
                  <c:v>40816</c:v>
                </c:pt>
                <c:pt idx="89">
                  <c:v>40847</c:v>
                </c:pt>
                <c:pt idx="90">
                  <c:v>40877</c:v>
                </c:pt>
                <c:pt idx="91">
                  <c:v>40908</c:v>
                </c:pt>
                <c:pt idx="92">
                  <c:v>40939</c:v>
                </c:pt>
                <c:pt idx="93">
                  <c:v>40968</c:v>
                </c:pt>
                <c:pt idx="94">
                  <c:v>40999</c:v>
                </c:pt>
                <c:pt idx="95">
                  <c:v>41029</c:v>
                </c:pt>
                <c:pt idx="96">
                  <c:v>41060</c:v>
                </c:pt>
                <c:pt idx="97">
                  <c:v>41090</c:v>
                </c:pt>
                <c:pt idx="98">
                  <c:v>41121</c:v>
                </c:pt>
                <c:pt idx="99">
                  <c:v>41152</c:v>
                </c:pt>
                <c:pt idx="100">
                  <c:v>41182</c:v>
                </c:pt>
                <c:pt idx="101">
                  <c:v>41213</c:v>
                </c:pt>
                <c:pt idx="102">
                  <c:v>41243</c:v>
                </c:pt>
                <c:pt idx="103">
                  <c:v>41274</c:v>
                </c:pt>
                <c:pt idx="104">
                  <c:v>41305</c:v>
                </c:pt>
                <c:pt idx="105">
                  <c:v>41333</c:v>
                </c:pt>
                <c:pt idx="106">
                  <c:v>41364</c:v>
                </c:pt>
                <c:pt idx="107">
                  <c:v>41394</c:v>
                </c:pt>
                <c:pt idx="108">
                  <c:v>41425</c:v>
                </c:pt>
                <c:pt idx="109">
                  <c:v>41455</c:v>
                </c:pt>
                <c:pt idx="110">
                  <c:v>41486</c:v>
                </c:pt>
                <c:pt idx="111">
                  <c:v>41517</c:v>
                </c:pt>
                <c:pt idx="112">
                  <c:v>41547</c:v>
                </c:pt>
                <c:pt idx="113">
                  <c:v>41578</c:v>
                </c:pt>
                <c:pt idx="114">
                  <c:v>41608</c:v>
                </c:pt>
                <c:pt idx="115">
                  <c:v>41639</c:v>
                </c:pt>
                <c:pt idx="116">
                  <c:v>41670</c:v>
                </c:pt>
                <c:pt idx="117">
                  <c:v>41698</c:v>
                </c:pt>
                <c:pt idx="118">
                  <c:v>41729</c:v>
                </c:pt>
                <c:pt idx="119">
                  <c:v>41759</c:v>
                </c:pt>
                <c:pt idx="120">
                  <c:v>41790</c:v>
                </c:pt>
                <c:pt idx="121">
                  <c:v>41820</c:v>
                </c:pt>
                <c:pt idx="122">
                  <c:v>41851</c:v>
                </c:pt>
                <c:pt idx="123">
                  <c:v>41882</c:v>
                </c:pt>
                <c:pt idx="124">
                  <c:v>41912</c:v>
                </c:pt>
                <c:pt idx="125">
                  <c:v>41943</c:v>
                </c:pt>
                <c:pt idx="126">
                  <c:v>41973</c:v>
                </c:pt>
                <c:pt idx="127">
                  <c:v>42004</c:v>
                </c:pt>
                <c:pt idx="128">
                  <c:v>42035</c:v>
                </c:pt>
                <c:pt idx="129">
                  <c:v>42063</c:v>
                </c:pt>
                <c:pt idx="130">
                  <c:v>42094</c:v>
                </c:pt>
                <c:pt idx="131">
                  <c:v>42124</c:v>
                </c:pt>
                <c:pt idx="132">
                  <c:v>42155</c:v>
                </c:pt>
                <c:pt idx="133">
                  <c:v>42185</c:v>
                </c:pt>
                <c:pt idx="134">
                  <c:v>42216</c:v>
                </c:pt>
                <c:pt idx="135">
                  <c:v>42247</c:v>
                </c:pt>
                <c:pt idx="136">
                  <c:v>42277</c:v>
                </c:pt>
                <c:pt idx="137">
                  <c:v>42308</c:v>
                </c:pt>
                <c:pt idx="138">
                  <c:v>42338</c:v>
                </c:pt>
                <c:pt idx="139">
                  <c:v>42369</c:v>
                </c:pt>
                <c:pt idx="140">
                  <c:v>42400</c:v>
                </c:pt>
                <c:pt idx="141">
                  <c:v>42429</c:v>
                </c:pt>
                <c:pt idx="142">
                  <c:v>42460</c:v>
                </c:pt>
                <c:pt idx="143">
                  <c:v>42490</c:v>
                </c:pt>
                <c:pt idx="144">
                  <c:v>42521</c:v>
                </c:pt>
                <c:pt idx="145">
                  <c:v>42551</c:v>
                </c:pt>
                <c:pt idx="146">
                  <c:v>42582</c:v>
                </c:pt>
                <c:pt idx="147">
                  <c:v>42613</c:v>
                </c:pt>
                <c:pt idx="148">
                  <c:v>42643</c:v>
                </c:pt>
                <c:pt idx="149">
                  <c:v>42674</c:v>
                </c:pt>
                <c:pt idx="150">
                  <c:v>42704</c:v>
                </c:pt>
                <c:pt idx="151">
                  <c:v>42735</c:v>
                </c:pt>
                <c:pt idx="152">
                  <c:v>42766</c:v>
                </c:pt>
                <c:pt idx="153">
                  <c:v>42794</c:v>
                </c:pt>
                <c:pt idx="154">
                  <c:v>42825</c:v>
                </c:pt>
                <c:pt idx="155">
                  <c:v>42855</c:v>
                </c:pt>
                <c:pt idx="156">
                  <c:v>42886</c:v>
                </c:pt>
                <c:pt idx="157">
                  <c:v>42916</c:v>
                </c:pt>
                <c:pt idx="158">
                  <c:v>42947</c:v>
                </c:pt>
                <c:pt idx="159">
                  <c:v>42978</c:v>
                </c:pt>
                <c:pt idx="160">
                  <c:v>43008</c:v>
                </c:pt>
                <c:pt idx="161">
                  <c:v>43039</c:v>
                </c:pt>
                <c:pt idx="162">
                  <c:v>43069</c:v>
                </c:pt>
                <c:pt idx="163">
                  <c:v>43100</c:v>
                </c:pt>
                <c:pt idx="164">
                  <c:v>43131</c:v>
                </c:pt>
                <c:pt idx="165">
                  <c:v>43159</c:v>
                </c:pt>
                <c:pt idx="166">
                  <c:v>43190</c:v>
                </c:pt>
                <c:pt idx="167">
                  <c:v>43220</c:v>
                </c:pt>
                <c:pt idx="168">
                  <c:v>43251</c:v>
                </c:pt>
                <c:pt idx="169">
                  <c:v>43281</c:v>
                </c:pt>
                <c:pt idx="170">
                  <c:v>43312</c:v>
                </c:pt>
                <c:pt idx="171">
                  <c:v>43343</c:v>
                </c:pt>
                <c:pt idx="172">
                  <c:v>43373</c:v>
                </c:pt>
                <c:pt idx="173">
                  <c:v>43404</c:v>
                </c:pt>
                <c:pt idx="174">
                  <c:v>43434</c:v>
                </c:pt>
                <c:pt idx="175">
                  <c:v>43465</c:v>
                </c:pt>
                <c:pt idx="176">
                  <c:v>43496</c:v>
                </c:pt>
                <c:pt idx="177">
                  <c:v>43524</c:v>
                </c:pt>
                <c:pt idx="178">
                  <c:v>43555</c:v>
                </c:pt>
                <c:pt idx="179">
                  <c:v>43585</c:v>
                </c:pt>
                <c:pt idx="180">
                  <c:v>43616</c:v>
                </c:pt>
                <c:pt idx="181">
                  <c:v>43646</c:v>
                </c:pt>
                <c:pt idx="182">
                  <c:v>43677</c:v>
                </c:pt>
                <c:pt idx="183">
                  <c:v>43708</c:v>
                </c:pt>
                <c:pt idx="184">
                  <c:v>43738</c:v>
                </c:pt>
                <c:pt idx="185">
                  <c:v>43769</c:v>
                </c:pt>
                <c:pt idx="186">
                  <c:v>43799</c:v>
                </c:pt>
                <c:pt idx="187">
                  <c:v>43830</c:v>
                </c:pt>
                <c:pt idx="188">
                  <c:v>43861</c:v>
                </c:pt>
                <c:pt idx="189">
                  <c:v>43890</c:v>
                </c:pt>
                <c:pt idx="190">
                  <c:v>43921</c:v>
                </c:pt>
                <c:pt idx="191">
                  <c:v>43951</c:v>
                </c:pt>
                <c:pt idx="192">
                  <c:v>43982</c:v>
                </c:pt>
                <c:pt idx="193">
                  <c:v>44012</c:v>
                </c:pt>
                <c:pt idx="194">
                  <c:v>44043</c:v>
                </c:pt>
                <c:pt idx="195">
                  <c:v>44074</c:v>
                </c:pt>
                <c:pt idx="196">
                  <c:v>44104</c:v>
                </c:pt>
                <c:pt idx="197">
                  <c:v>44135</c:v>
                </c:pt>
                <c:pt idx="198">
                  <c:v>44165</c:v>
                </c:pt>
                <c:pt idx="199">
                  <c:v>44196</c:v>
                </c:pt>
                <c:pt idx="200">
                  <c:v>44227</c:v>
                </c:pt>
                <c:pt idx="201">
                  <c:v>44255</c:v>
                </c:pt>
                <c:pt idx="202">
                  <c:v>44286</c:v>
                </c:pt>
                <c:pt idx="203">
                  <c:v>44316</c:v>
                </c:pt>
                <c:pt idx="204">
                  <c:v>44347</c:v>
                </c:pt>
                <c:pt idx="205">
                  <c:v>44377</c:v>
                </c:pt>
                <c:pt idx="206">
                  <c:v>44408</c:v>
                </c:pt>
                <c:pt idx="207">
                  <c:v>44439</c:v>
                </c:pt>
                <c:pt idx="208">
                  <c:v>44469</c:v>
                </c:pt>
                <c:pt idx="209">
                  <c:v>44500</c:v>
                </c:pt>
                <c:pt idx="210">
                  <c:v>44530</c:v>
                </c:pt>
                <c:pt idx="211">
                  <c:v>44561</c:v>
                </c:pt>
                <c:pt idx="212">
                  <c:v>44592</c:v>
                </c:pt>
                <c:pt idx="213">
                  <c:v>44620</c:v>
                </c:pt>
                <c:pt idx="214">
                  <c:v>44651</c:v>
                </c:pt>
                <c:pt idx="215">
                  <c:v>44681</c:v>
                </c:pt>
                <c:pt idx="216">
                  <c:v>44712</c:v>
                </c:pt>
                <c:pt idx="217">
                  <c:v>44742</c:v>
                </c:pt>
                <c:pt idx="218">
                  <c:v>44773</c:v>
                </c:pt>
                <c:pt idx="219">
                  <c:v>44804</c:v>
                </c:pt>
                <c:pt idx="220">
                  <c:v>44834</c:v>
                </c:pt>
                <c:pt idx="221">
                  <c:v>44865</c:v>
                </c:pt>
                <c:pt idx="222">
                  <c:v>44895</c:v>
                </c:pt>
                <c:pt idx="223">
                  <c:v>44926</c:v>
                </c:pt>
                <c:pt idx="224">
                  <c:v>44957</c:v>
                </c:pt>
                <c:pt idx="225">
                  <c:v>44985</c:v>
                </c:pt>
                <c:pt idx="226">
                  <c:v>45016</c:v>
                </c:pt>
                <c:pt idx="227">
                  <c:v>45046</c:v>
                </c:pt>
                <c:pt idx="228">
                  <c:v>45077</c:v>
                </c:pt>
                <c:pt idx="229">
                  <c:v>45107</c:v>
                </c:pt>
                <c:pt idx="230">
                  <c:v>45138</c:v>
                </c:pt>
                <c:pt idx="231">
                  <c:v>45169</c:v>
                </c:pt>
                <c:pt idx="232">
                  <c:v>45199</c:v>
                </c:pt>
              </c:numCache>
            </c:numRef>
          </c:cat>
          <c:val>
            <c:numRef>
              <c:f>'Metro_zhvi_uc_sfr_tier_0.33_0.6'!$BF$8:$KD$8</c:f>
              <c:numCache>
                <c:formatCode>General</c:formatCode>
                <c:ptCount val="233"/>
                <c:pt idx="0">
                  <c:v>314649.63407983602</c:v>
                </c:pt>
                <c:pt idx="1">
                  <c:v>320875.84858377703</c:v>
                </c:pt>
                <c:pt idx="2">
                  <c:v>328030.65625696001</c:v>
                </c:pt>
                <c:pt idx="3">
                  <c:v>335359.17926475703</c:v>
                </c:pt>
                <c:pt idx="4">
                  <c:v>342685.55813192797</c:v>
                </c:pt>
                <c:pt idx="5">
                  <c:v>348860.46935517399</c:v>
                </c:pt>
                <c:pt idx="6">
                  <c:v>354156.319192781</c:v>
                </c:pt>
                <c:pt idx="7">
                  <c:v>359186.70157865999</c:v>
                </c:pt>
                <c:pt idx="8">
                  <c:v>364643.50595814298</c:v>
                </c:pt>
                <c:pt idx="9">
                  <c:v>370121.009963825</c:v>
                </c:pt>
                <c:pt idx="10">
                  <c:v>375800.26191922399</c:v>
                </c:pt>
                <c:pt idx="11">
                  <c:v>382399.86191046197</c:v>
                </c:pt>
                <c:pt idx="12">
                  <c:v>390250.17730566399</c:v>
                </c:pt>
                <c:pt idx="13">
                  <c:v>398369.00236036198</c:v>
                </c:pt>
                <c:pt idx="14">
                  <c:v>406139.87316586002</c:v>
                </c:pt>
                <c:pt idx="15">
                  <c:v>413078.479684458</c:v>
                </c:pt>
                <c:pt idx="16">
                  <c:v>419690.00786174298</c:v>
                </c:pt>
                <c:pt idx="17">
                  <c:v>425654.48717611498</c:v>
                </c:pt>
                <c:pt idx="18">
                  <c:v>430619.98034857702</c:v>
                </c:pt>
                <c:pt idx="19">
                  <c:v>435016.82131398597</c:v>
                </c:pt>
                <c:pt idx="20">
                  <c:v>438741.74456740398</c:v>
                </c:pt>
                <c:pt idx="21">
                  <c:v>442416.535958294</c:v>
                </c:pt>
                <c:pt idx="22">
                  <c:v>446109.28607832798</c:v>
                </c:pt>
                <c:pt idx="23">
                  <c:v>449480.48688834597</c:v>
                </c:pt>
                <c:pt idx="24">
                  <c:v>452238.50673328398</c:v>
                </c:pt>
                <c:pt idx="25">
                  <c:v>453781.60451949498</c:v>
                </c:pt>
                <c:pt idx="26">
                  <c:v>454576.25641113799</c:v>
                </c:pt>
                <c:pt idx="27">
                  <c:v>454500.06246360199</c:v>
                </c:pt>
                <c:pt idx="28">
                  <c:v>452900.42886754399</c:v>
                </c:pt>
                <c:pt idx="29">
                  <c:v>450207.84363167098</c:v>
                </c:pt>
                <c:pt idx="30">
                  <c:v>447689.65109960298</c:v>
                </c:pt>
                <c:pt idx="31">
                  <c:v>445917.00333758403</c:v>
                </c:pt>
                <c:pt idx="32">
                  <c:v>444462.68669518799</c:v>
                </c:pt>
                <c:pt idx="33">
                  <c:v>443035.70021882397</c:v>
                </c:pt>
                <c:pt idx="34">
                  <c:v>441688.94865449501</c:v>
                </c:pt>
                <c:pt idx="35">
                  <c:v>440866.54836370499</c:v>
                </c:pt>
                <c:pt idx="36">
                  <c:v>439713.90716027998</c:v>
                </c:pt>
                <c:pt idx="37">
                  <c:v>437470.883122926</c:v>
                </c:pt>
                <c:pt idx="38">
                  <c:v>434340.46885977098</c:v>
                </c:pt>
                <c:pt idx="39">
                  <c:v>430800.22909460397</c:v>
                </c:pt>
                <c:pt idx="40">
                  <c:v>427632.29777378601</c:v>
                </c:pt>
                <c:pt idx="41">
                  <c:v>424078.01326967101</c:v>
                </c:pt>
                <c:pt idx="42">
                  <c:v>420276.832176467</c:v>
                </c:pt>
                <c:pt idx="43">
                  <c:v>415914.24908739998</c:v>
                </c:pt>
                <c:pt idx="44">
                  <c:v>411605.35940126498</c:v>
                </c:pt>
                <c:pt idx="45">
                  <c:v>407033.88935771002</c:v>
                </c:pt>
                <c:pt idx="46">
                  <c:v>401851.403928018</c:v>
                </c:pt>
                <c:pt idx="47">
                  <c:v>396181.04061307601</c:v>
                </c:pt>
                <c:pt idx="48">
                  <c:v>389790.61316428101</c:v>
                </c:pt>
                <c:pt idx="49">
                  <c:v>383624.64515482303</c:v>
                </c:pt>
                <c:pt idx="50">
                  <c:v>377388.63107073202</c:v>
                </c:pt>
                <c:pt idx="51">
                  <c:v>371458.35041941801</c:v>
                </c:pt>
                <c:pt idx="52">
                  <c:v>365368.32425101602</c:v>
                </c:pt>
                <c:pt idx="53">
                  <c:v>359738.90299331298</c:v>
                </c:pt>
                <c:pt idx="54">
                  <c:v>354790.04012680502</c:v>
                </c:pt>
                <c:pt idx="55">
                  <c:v>350611.779676751</c:v>
                </c:pt>
                <c:pt idx="56">
                  <c:v>346341.63025874703</c:v>
                </c:pt>
                <c:pt idx="57">
                  <c:v>342156.66721364699</c:v>
                </c:pt>
                <c:pt idx="58">
                  <c:v>338195.20910238102</c:v>
                </c:pt>
                <c:pt idx="59">
                  <c:v>334818.23714829801</c:v>
                </c:pt>
                <c:pt idx="60">
                  <c:v>332564.32686130499</c:v>
                </c:pt>
                <c:pt idx="61">
                  <c:v>330979.69792547199</c:v>
                </c:pt>
                <c:pt idx="62">
                  <c:v>329701.29718988598</c:v>
                </c:pt>
                <c:pt idx="63">
                  <c:v>328191.46663020097</c:v>
                </c:pt>
                <c:pt idx="64">
                  <c:v>326445.35312559002</c:v>
                </c:pt>
                <c:pt idx="65">
                  <c:v>325201.28718599502</c:v>
                </c:pt>
                <c:pt idx="66">
                  <c:v>324874.11467495101</c:v>
                </c:pt>
                <c:pt idx="67">
                  <c:v>325697.40957638301</c:v>
                </c:pt>
                <c:pt idx="68">
                  <c:v>327222.80089239799</c:v>
                </c:pt>
                <c:pt idx="69">
                  <c:v>328332.37115603598</c:v>
                </c:pt>
                <c:pt idx="70">
                  <c:v>329577.651427228</c:v>
                </c:pt>
                <c:pt idx="71">
                  <c:v>330909.86354215001</c:v>
                </c:pt>
                <c:pt idx="72">
                  <c:v>332576.47968293598</c:v>
                </c:pt>
                <c:pt idx="73">
                  <c:v>333259.31559642201</c:v>
                </c:pt>
                <c:pt idx="74">
                  <c:v>332846.63370332902</c:v>
                </c:pt>
                <c:pt idx="75">
                  <c:v>331580.406150083</c:v>
                </c:pt>
                <c:pt idx="76">
                  <c:v>330329.69774468697</c:v>
                </c:pt>
                <c:pt idx="77">
                  <c:v>329210.75426012202</c:v>
                </c:pt>
                <c:pt idx="78">
                  <c:v>327942.78536751698</c:v>
                </c:pt>
                <c:pt idx="79">
                  <c:v>326836.89195485</c:v>
                </c:pt>
                <c:pt idx="80">
                  <c:v>326185.78379025002</c:v>
                </c:pt>
                <c:pt idx="81">
                  <c:v>326500.96996914101</c:v>
                </c:pt>
                <c:pt idx="82">
                  <c:v>326877.83408315602</c:v>
                </c:pt>
                <c:pt idx="83">
                  <c:v>327159.65382553701</c:v>
                </c:pt>
                <c:pt idx="84">
                  <c:v>326716.05613526999</c:v>
                </c:pt>
                <c:pt idx="85">
                  <c:v>326388.228639587</c:v>
                </c:pt>
                <c:pt idx="86">
                  <c:v>325606.47063616099</c:v>
                </c:pt>
                <c:pt idx="87">
                  <c:v>324782.02668324998</c:v>
                </c:pt>
                <c:pt idx="88">
                  <c:v>323513.67432732403</c:v>
                </c:pt>
                <c:pt idx="89">
                  <c:v>322435.35865309398</c:v>
                </c:pt>
                <c:pt idx="90">
                  <c:v>322156.92853025498</c:v>
                </c:pt>
                <c:pt idx="91">
                  <c:v>322245.37469923502</c:v>
                </c:pt>
                <c:pt idx="92">
                  <c:v>322553.18896848703</c:v>
                </c:pt>
                <c:pt idx="93">
                  <c:v>323175.939341916</c:v>
                </c:pt>
                <c:pt idx="94">
                  <c:v>324350.86498165003</c:v>
                </c:pt>
                <c:pt idx="95">
                  <c:v>326288.55604644801</c:v>
                </c:pt>
                <c:pt idx="96">
                  <c:v>328105.97761481203</c:v>
                </c:pt>
                <c:pt idx="97">
                  <c:v>330222.584101232</c:v>
                </c:pt>
                <c:pt idx="98">
                  <c:v>332061.42928789998</c:v>
                </c:pt>
                <c:pt idx="99">
                  <c:v>334172.44775894098</c:v>
                </c:pt>
                <c:pt idx="100">
                  <c:v>336588.97823594999</c:v>
                </c:pt>
                <c:pt idx="101">
                  <c:v>339288.57244956202</c:v>
                </c:pt>
                <c:pt idx="102">
                  <c:v>341996.53240611299</c:v>
                </c:pt>
                <c:pt idx="103">
                  <c:v>344084.60290271603</c:v>
                </c:pt>
                <c:pt idx="104">
                  <c:v>345993.16902807401</c:v>
                </c:pt>
                <c:pt idx="105">
                  <c:v>347962.03961673903</c:v>
                </c:pt>
                <c:pt idx="106">
                  <c:v>349914.54463836702</c:v>
                </c:pt>
                <c:pt idx="107">
                  <c:v>351995.70958041598</c:v>
                </c:pt>
                <c:pt idx="108">
                  <c:v>354171.26929661701</c:v>
                </c:pt>
                <c:pt idx="109">
                  <c:v>356877.68292599899</c:v>
                </c:pt>
                <c:pt idx="110">
                  <c:v>359424.28014066903</c:v>
                </c:pt>
                <c:pt idx="111">
                  <c:v>361886.18436226499</c:v>
                </c:pt>
                <c:pt idx="112">
                  <c:v>364278.81553601398</c:v>
                </c:pt>
                <c:pt idx="113">
                  <c:v>366889.92329674697</c:v>
                </c:pt>
                <c:pt idx="114">
                  <c:v>369395.55196850299</c:v>
                </c:pt>
                <c:pt idx="115">
                  <c:v>371573.89302551298</c:v>
                </c:pt>
                <c:pt idx="116">
                  <c:v>373285.59230292402</c:v>
                </c:pt>
                <c:pt idx="117">
                  <c:v>374825.535635632</c:v>
                </c:pt>
                <c:pt idx="118">
                  <c:v>376324.167687051</c:v>
                </c:pt>
                <c:pt idx="119">
                  <c:v>378061.64052013098</c:v>
                </c:pt>
                <c:pt idx="120">
                  <c:v>379445.06560727803</c:v>
                </c:pt>
                <c:pt idx="121">
                  <c:v>380408.10524141003</c:v>
                </c:pt>
                <c:pt idx="122">
                  <c:v>380762.47614154598</c:v>
                </c:pt>
                <c:pt idx="123">
                  <c:v>380895.87748533202</c:v>
                </c:pt>
                <c:pt idx="124">
                  <c:v>381433.72104508203</c:v>
                </c:pt>
                <c:pt idx="125">
                  <c:v>382127.83365192101</c:v>
                </c:pt>
                <c:pt idx="126">
                  <c:v>383010.22542228899</c:v>
                </c:pt>
                <c:pt idx="127">
                  <c:v>383436.71649087599</c:v>
                </c:pt>
                <c:pt idx="128">
                  <c:v>383972.720017543</c:v>
                </c:pt>
                <c:pt idx="129">
                  <c:v>384738.09352146898</c:v>
                </c:pt>
                <c:pt idx="130">
                  <c:v>385701.025250857</c:v>
                </c:pt>
                <c:pt idx="131">
                  <c:v>386192.02292231802</c:v>
                </c:pt>
                <c:pt idx="132">
                  <c:v>386347.89059201197</c:v>
                </c:pt>
                <c:pt idx="133">
                  <c:v>386406.841546521</c:v>
                </c:pt>
                <c:pt idx="134">
                  <c:v>386888.25876544398</c:v>
                </c:pt>
                <c:pt idx="135">
                  <c:v>387610.96356889198</c:v>
                </c:pt>
                <c:pt idx="136">
                  <c:v>388721.661844849</c:v>
                </c:pt>
                <c:pt idx="137">
                  <c:v>390116.359810861</c:v>
                </c:pt>
                <c:pt idx="138">
                  <c:v>391567.06603944098</c:v>
                </c:pt>
                <c:pt idx="139">
                  <c:v>392861.82845105801</c:v>
                </c:pt>
                <c:pt idx="140">
                  <c:v>394317.95249436097</c:v>
                </c:pt>
                <c:pt idx="141">
                  <c:v>395525.42777783098</c:v>
                </c:pt>
                <c:pt idx="142">
                  <c:v>396062.72968588199</c:v>
                </c:pt>
                <c:pt idx="143">
                  <c:v>395949.54382778401</c:v>
                </c:pt>
                <c:pt idx="144">
                  <c:v>395766.17440776702</c:v>
                </c:pt>
                <c:pt idx="145">
                  <c:v>395966.70265757397</c:v>
                </c:pt>
                <c:pt idx="146">
                  <c:v>396190.94647380902</c:v>
                </c:pt>
                <c:pt idx="147">
                  <c:v>396324.895136312</c:v>
                </c:pt>
                <c:pt idx="148">
                  <c:v>396616.07517753402</c:v>
                </c:pt>
                <c:pt idx="149">
                  <c:v>397718.53674961301</c:v>
                </c:pt>
                <c:pt idx="150">
                  <c:v>399502.91685932002</c:v>
                </c:pt>
                <c:pt idx="151">
                  <c:v>401709.89427997702</c:v>
                </c:pt>
                <c:pt idx="152">
                  <c:v>403732.122468516</c:v>
                </c:pt>
                <c:pt idx="153">
                  <c:v>405775.47551623202</c:v>
                </c:pt>
                <c:pt idx="154">
                  <c:v>407602.58003145701</c:v>
                </c:pt>
                <c:pt idx="155">
                  <c:v>409176.89647428098</c:v>
                </c:pt>
                <c:pt idx="156">
                  <c:v>409962.26511824602</c:v>
                </c:pt>
                <c:pt idx="157">
                  <c:v>410193.41741497099</c:v>
                </c:pt>
                <c:pt idx="158">
                  <c:v>410052.95965003502</c:v>
                </c:pt>
                <c:pt idx="159">
                  <c:v>410230.48987852997</c:v>
                </c:pt>
                <c:pt idx="160">
                  <c:v>411078.19561819098</c:v>
                </c:pt>
                <c:pt idx="161">
                  <c:v>412516.15623597999</c:v>
                </c:pt>
                <c:pt idx="162">
                  <c:v>414169.26587248401</c:v>
                </c:pt>
                <c:pt idx="163">
                  <c:v>415986.13844711502</c:v>
                </c:pt>
                <c:pt idx="164">
                  <c:v>417848.353922576</c:v>
                </c:pt>
                <c:pt idx="165">
                  <c:v>419544.14672524203</c:v>
                </c:pt>
                <c:pt idx="166">
                  <c:v>421260.36225742497</c:v>
                </c:pt>
                <c:pt idx="167">
                  <c:v>422552.06686514302</c:v>
                </c:pt>
                <c:pt idx="168">
                  <c:v>423849.89681779902</c:v>
                </c:pt>
                <c:pt idx="169">
                  <c:v>424479.71408388502</c:v>
                </c:pt>
                <c:pt idx="170">
                  <c:v>425563.306469456</c:v>
                </c:pt>
                <c:pt idx="171">
                  <c:v>426574.26655461697</c:v>
                </c:pt>
                <c:pt idx="172">
                  <c:v>427809.40675883298</c:v>
                </c:pt>
                <c:pt idx="173">
                  <c:v>428753.65793282603</c:v>
                </c:pt>
                <c:pt idx="174">
                  <c:v>429684.26397046499</c:v>
                </c:pt>
                <c:pt idx="175">
                  <c:v>430575.25444650801</c:v>
                </c:pt>
                <c:pt idx="176">
                  <c:v>431489.19582805102</c:v>
                </c:pt>
                <c:pt idx="177">
                  <c:v>432902.16540474701</c:v>
                </c:pt>
                <c:pt idx="178">
                  <c:v>434921.24639316997</c:v>
                </c:pt>
                <c:pt idx="179">
                  <c:v>437112.070962756</c:v>
                </c:pt>
                <c:pt idx="180">
                  <c:v>438480.98440156202</c:v>
                </c:pt>
                <c:pt idx="181">
                  <c:v>439184.02736095898</c:v>
                </c:pt>
                <c:pt idx="182">
                  <c:v>439478.10652971501</c:v>
                </c:pt>
                <c:pt idx="183">
                  <c:v>440011.61443702201</c:v>
                </c:pt>
                <c:pt idx="184">
                  <c:v>440584.67668091698</c:v>
                </c:pt>
                <c:pt idx="185">
                  <c:v>441614.03496639198</c:v>
                </c:pt>
                <c:pt idx="186">
                  <c:v>443131.11695684103</c:v>
                </c:pt>
                <c:pt idx="187">
                  <c:v>445222.02756224998</c:v>
                </c:pt>
                <c:pt idx="188">
                  <c:v>447776.14080492902</c:v>
                </c:pt>
                <c:pt idx="189">
                  <c:v>450552.632483105</c:v>
                </c:pt>
                <c:pt idx="190">
                  <c:v>453395.52037432202</c:v>
                </c:pt>
                <c:pt idx="191">
                  <c:v>455778.51433331898</c:v>
                </c:pt>
                <c:pt idx="192">
                  <c:v>456965.92995848099</c:v>
                </c:pt>
                <c:pt idx="193">
                  <c:v>457229.84056049102</c:v>
                </c:pt>
                <c:pt idx="194">
                  <c:v>457786.11296208302</c:v>
                </c:pt>
                <c:pt idx="195">
                  <c:v>460170.47987475002</c:v>
                </c:pt>
                <c:pt idx="196">
                  <c:v>464768.35992294701</c:v>
                </c:pt>
                <c:pt idx="197">
                  <c:v>470694.697329555</c:v>
                </c:pt>
                <c:pt idx="198">
                  <c:v>477194.38228605298</c:v>
                </c:pt>
                <c:pt idx="199">
                  <c:v>483349.234785949</c:v>
                </c:pt>
                <c:pt idx="200">
                  <c:v>488940.536415471</c:v>
                </c:pt>
                <c:pt idx="201">
                  <c:v>494744.976799517</c:v>
                </c:pt>
                <c:pt idx="202">
                  <c:v>501169.56133618997</c:v>
                </c:pt>
                <c:pt idx="203">
                  <c:v>508346.68531826499</c:v>
                </c:pt>
                <c:pt idx="204">
                  <c:v>515555.27240948298</c:v>
                </c:pt>
                <c:pt idx="205">
                  <c:v>521860.18486659101</c:v>
                </c:pt>
                <c:pt idx="206">
                  <c:v>525678.36816022801</c:v>
                </c:pt>
                <c:pt idx="207">
                  <c:v>526958.457241731</c:v>
                </c:pt>
                <c:pt idx="208">
                  <c:v>526260.08621199499</c:v>
                </c:pt>
                <c:pt idx="209">
                  <c:v>526066.93013912195</c:v>
                </c:pt>
                <c:pt idx="210">
                  <c:v>526919.10475302604</c:v>
                </c:pt>
                <c:pt idx="211">
                  <c:v>529291.37706489896</c:v>
                </c:pt>
                <c:pt idx="212">
                  <c:v>533705.69550260098</c:v>
                </c:pt>
                <c:pt idx="213">
                  <c:v>540461.69258361496</c:v>
                </c:pt>
                <c:pt idx="214">
                  <c:v>549405.66523784504</c:v>
                </c:pt>
                <c:pt idx="215">
                  <c:v>558229.65336980904</c:v>
                </c:pt>
                <c:pt idx="216">
                  <c:v>565467.09336943401</c:v>
                </c:pt>
                <c:pt idx="217">
                  <c:v>569486.20484744199</c:v>
                </c:pt>
                <c:pt idx="218">
                  <c:v>569337.50407142402</c:v>
                </c:pt>
                <c:pt idx="219">
                  <c:v>565713.42170649103</c:v>
                </c:pt>
                <c:pt idx="220">
                  <c:v>560624.63457615802</c:v>
                </c:pt>
                <c:pt idx="221">
                  <c:v>557145.25629634305</c:v>
                </c:pt>
                <c:pt idx="222">
                  <c:v>555305.88303699496</c:v>
                </c:pt>
                <c:pt idx="223">
                  <c:v>554654.501798018</c:v>
                </c:pt>
                <c:pt idx="224">
                  <c:v>553951.85366743605</c:v>
                </c:pt>
                <c:pt idx="225">
                  <c:v>553787.91087443195</c:v>
                </c:pt>
                <c:pt idx="226">
                  <c:v>554004.23650401703</c:v>
                </c:pt>
                <c:pt idx="227">
                  <c:v>555692.58825609204</c:v>
                </c:pt>
                <c:pt idx="228">
                  <c:v>558414.69075187598</c:v>
                </c:pt>
                <c:pt idx="229">
                  <c:v>562234.91734198295</c:v>
                </c:pt>
                <c:pt idx="230">
                  <c:v>565710.713382249</c:v>
                </c:pt>
                <c:pt idx="231">
                  <c:v>568503.93245278602</c:v>
                </c:pt>
                <c:pt idx="232">
                  <c:v>570279.82208725903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8E2-415F-AD15-282440566A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9464767"/>
        <c:axId val="339456607"/>
      </c:lineChart>
      <c:dateAx>
        <c:axId val="339464767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9456607"/>
        <c:crosses val="autoZero"/>
        <c:auto val="1"/>
        <c:lblOffset val="100"/>
        <c:baseTimeUnit val="months"/>
      </c:dateAx>
      <c:valAx>
        <c:axId val="339456607"/>
        <c:scaling>
          <c:orientation val="minMax"/>
          <c:max val="600000"/>
          <c:min val="1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94647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499705470281232E-2"/>
          <c:y val="2.4365482233502538E-2"/>
          <c:w val="0.92231390518599399"/>
          <c:h val="0.65649338502737919"/>
        </c:manualLayout>
      </c:layout>
      <c:lineChart>
        <c:grouping val="standard"/>
        <c:varyColors val="0"/>
        <c:ser>
          <c:idx val="0"/>
          <c:order val="0"/>
          <c:tx>
            <c:v>CPI Shelter Price Index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'FRED Graph'!$A$46:$A$113</c:f>
              <c:numCache>
                <c:formatCode>[$-409]mmmm\-yy;@</c:formatCode>
                <c:ptCount val="68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  <c:pt idx="24">
                  <c:v>43831</c:v>
                </c:pt>
                <c:pt idx="25">
                  <c:v>43862</c:v>
                </c:pt>
                <c:pt idx="26">
                  <c:v>43891</c:v>
                </c:pt>
                <c:pt idx="27">
                  <c:v>43922</c:v>
                </c:pt>
                <c:pt idx="28">
                  <c:v>43952</c:v>
                </c:pt>
                <c:pt idx="29">
                  <c:v>43983</c:v>
                </c:pt>
                <c:pt idx="30">
                  <c:v>44013</c:v>
                </c:pt>
                <c:pt idx="31">
                  <c:v>44044</c:v>
                </c:pt>
                <c:pt idx="32">
                  <c:v>44075</c:v>
                </c:pt>
                <c:pt idx="33">
                  <c:v>44105</c:v>
                </c:pt>
                <c:pt idx="34">
                  <c:v>44136</c:v>
                </c:pt>
                <c:pt idx="35">
                  <c:v>44166</c:v>
                </c:pt>
                <c:pt idx="36">
                  <c:v>44197</c:v>
                </c:pt>
                <c:pt idx="37">
                  <c:v>44228</c:v>
                </c:pt>
                <c:pt idx="38">
                  <c:v>44256</c:v>
                </c:pt>
                <c:pt idx="39">
                  <c:v>44287</c:v>
                </c:pt>
                <c:pt idx="40">
                  <c:v>44317</c:v>
                </c:pt>
                <c:pt idx="41">
                  <c:v>44348</c:v>
                </c:pt>
                <c:pt idx="42">
                  <c:v>44378</c:v>
                </c:pt>
                <c:pt idx="43">
                  <c:v>44409</c:v>
                </c:pt>
                <c:pt idx="44">
                  <c:v>44440</c:v>
                </c:pt>
                <c:pt idx="45">
                  <c:v>44470</c:v>
                </c:pt>
                <c:pt idx="46">
                  <c:v>44501</c:v>
                </c:pt>
                <c:pt idx="47">
                  <c:v>44531</c:v>
                </c:pt>
                <c:pt idx="48">
                  <c:v>44562</c:v>
                </c:pt>
                <c:pt idx="49">
                  <c:v>44593</c:v>
                </c:pt>
                <c:pt idx="50">
                  <c:v>44621</c:v>
                </c:pt>
                <c:pt idx="51">
                  <c:v>44652</c:v>
                </c:pt>
                <c:pt idx="52">
                  <c:v>44682</c:v>
                </c:pt>
                <c:pt idx="53">
                  <c:v>44713</c:v>
                </c:pt>
                <c:pt idx="54">
                  <c:v>44743</c:v>
                </c:pt>
                <c:pt idx="55">
                  <c:v>44774</c:v>
                </c:pt>
                <c:pt idx="56">
                  <c:v>44805</c:v>
                </c:pt>
                <c:pt idx="57">
                  <c:v>44835</c:v>
                </c:pt>
                <c:pt idx="58">
                  <c:v>44866</c:v>
                </c:pt>
                <c:pt idx="59">
                  <c:v>44896</c:v>
                </c:pt>
                <c:pt idx="60">
                  <c:v>44957</c:v>
                </c:pt>
                <c:pt idx="61">
                  <c:v>44980</c:v>
                </c:pt>
                <c:pt idx="62">
                  <c:v>44986</c:v>
                </c:pt>
                <c:pt idx="63">
                  <c:v>45017</c:v>
                </c:pt>
                <c:pt idx="64" formatCode="mmm\-yy">
                  <c:v>45069</c:v>
                </c:pt>
                <c:pt idx="65">
                  <c:v>45078</c:v>
                </c:pt>
                <c:pt idx="66">
                  <c:v>45108</c:v>
                </c:pt>
                <c:pt idx="67">
                  <c:v>45139</c:v>
                </c:pt>
              </c:numCache>
            </c:numRef>
          </c:cat>
          <c:val>
            <c:numRef>
              <c:f>'FRED Graph'!$D$46:$D$113</c:f>
              <c:numCache>
                <c:formatCode>0.00%</c:formatCode>
                <c:ptCount val="68"/>
                <c:pt idx="0">
                  <c:v>3.21204756117901E-2</c:v>
                </c:pt>
                <c:pt idx="1">
                  <c:v>3.1323100532010706E-2</c:v>
                </c:pt>
                <c:pt idx="2">
                  <c:v>3.3174921698100324E-2</c:v>
                </c:pt>
                <c:pt idx="3">
                  <c:v>3.3637540956445111E-2</c:v>
                </c:pt>
                <c:pt idx="4">
                  <c:v>3.4867992754527455E-2</c:v>
                </c:pt>
                <c:pt idx="5">
                  <c:v>3.3608667126491021E-2</c:v>
                </c:pt>
                <c:pt idx="6">
                  <c:v>3.4846611752375134E-2</c:v>
                </c:pt>
                <c:pt idx="7">
                  <c:v>3.3706474319513902E-2</c:v>
                </c:pt>
                <c:pt idx="8">
                  <c:v>3.283162780144866E-2</c:v>
                </c:pt>
                <c:pt idx="9">
                  <c:v>3.1953300045875377E-2</c:v>
                </c:pt>
                <c:pt idx="10">
                  <c:v>3.2674252728660091E-2</c:v>
                </c:pt>
                <c:pt idx="11">
                  <c:v>3.2291983546496983E-2</c:v>
                </c:pt>
                <c:pt idx="12">
                  <c:v>3.2318068633433006E-2</c:v>
                </c:pt>
                <c:pt idx="13">
                  <c:v>3.3736161359454009E-2</c:v>
                </c:pt>
                <c:pt idx="14">
                  <c:v>3.3694336267507508E-2</c:v>
                </c:pt>
                <c:pt idx="15">
                  <c:v>3.4381348363859976E-2</c:v>
                </c:pt>
                <c:pt idx="16">
                  <c:v>3.3419383437962358E-2</c:v>
                </c:pt>
                <c:pt idx="17">
                  <c:v>3.4989778778921954E-2</c:v>
                </c:pt>
                <c:pt idx="18">
                  <c:v>3.4686040207889013E-2</c:v>
                </c:pt>
                <c:pt idx="19">
                  <c:v>3.3507131552629854E-2</c:v>
                </c:pt>
                <c:pt idx="20">
                  <c:v>3.5108915816779662E-2</c:v>
                </c:pt>
                <c:pt idx="21">
                  <c:v>3.3615096673603295E-2</c:v>
                </c:pt>
                <c:pt idx="22">
                  <c:v>3.3249914064231945E-2</c:v>
                </c:pt>
                <c:pt idx="23">
                  <c:v>3.239011640198064E-2</c:v>
                </c:pt>
                <c:pt idx="24">
                  <c:v>3.3325452709869419E-2</c:v>
                </c:pt>
                <c:pt idx="25">
                  <c:v>3.3125595111092698E-2</c:v>
                </c:pt>
                <c:pt idx="26">
                  <c:v>3.0044212537571058E-2</c:v>
                </c:pt>
                <c:pt idx="27">
                  <c:v>2.610381437006426E-2</c:v>
                </c:pt>
                <c:pt idx="28">
                  <c:v>2.5588943103790784E-2</c:v>
                </c:pt>
                <c:pt idx="29">
                  <c:v>2.3720486990215672E-2</c:v>
                </c:pt>
                <c:pt idx="30">
                  <c:v>2.3401959000294958E-2</c:v>
                </c:pt>
                <c:pt idx="31">
                  <c:v>2.2991745268247321E-2</c:v>
                </c:pt>
                <c:pt idx="32">
                  <c:v>2.0501281135013816E-2</c:v>
                </c:pt>
                <c:pt idx="33">
                  <c:v>2.0345258538744249E-2</c:v>
                </c:pt>
                <c:pt idx="34">
                  <c:v>1.9105864210005929E-2</c:v>
                </c:pt>
                <c:pt idx="35">
                  <c:v>1.8376946131936744E-2</c:v>
                </c:pt>
                <c:pt idx="36">
                  <c:v>1.5947562879713217E-2</c:v>
                </c:pt>
                <c:pt idx="37">
                  <c:v>1.4493602409230144E-2</c:v>
                </c:pt>
                <c:pt idx="38">
                  <c:v>1.6941161970203567E-2</c:v>
                </c:pt>
                <c:pt idx="39">
                  <c:v>2.1016911540346461E-2</c:v>
                </c:pt>
                <c:pt idx="40">
                  <c:v>2.2010431659101437E-2</c:v>
                </c:pt>
                <c:pt idx="41">
                  <c:v>2.5536490575892135E-2</c:v>
                </c:pt>
                <c:pt idx="42">
                  <c:v>2.7802558607940675E-2</c:v>
                </c:pt>
                <c:pt idx="43">
                  <c:v>2.8205489264526706E-2</c:v>
                </c:pt>
                <c:pt idx="44">
                  <c:v>3.1530209059659642E-2</c:v>
                </c:pt>
                <c:pt idx="45">
                  <c:v>3.5053101967384315E-2</c:v>
                </c:pt>
                <c:pt idx="46">
                  <c:v>3.8749260160964694E-2</c:v>
                </c:pt>
                <c:pt idx="47">
                  <c:v>4.1842737844614675E-2</c:v>
                </c:pt>
                <c:pt idx="48">
                  <c:v>4.3701478729005094E-2</c:v>
                </c:pt>
                <c:pt idx="49">
                  <c:v>4.7882085919768169E-2</c:v>
                </c:pt>
                <c:pt idx="50">
                  <c:v>5.0228310502283158E-2</c:v>
                </c:pt>
                <c:pt idx="51">
                  <c:v>5.1486391847182844E-2</c:v>
                </c:pt>
                <c:pt idx="52">
                  <c:v>5.4670032889886366E-2</c:v>
                </c:pt>
                <c:pt idx="53">
                  <c:v>5.6041365220022232E-2</c:v>
                </c:pt>
                <c:pt idx="54">
                  <c:v>5.7471470074150988E-2</c:v>
                </c:pt>
                <c:pt idx="55">
                  <c:v>6.2586338303244116E-2</c:v>
                </c:pt>
                <c:pt idx="56">
                  <c:v>6.6015807979887153E-2</c:v>
                </c:pt>
                <c:pt idx="57">
                  <c:v>6.8744190164224728E-2</c:v>
                </c:pt>
                <c:pt idx="58">
                  <c:v>7.0504442323224836E-2</c:v>
                </c:pt>
                <c:pt idx="59">
                  <c:v>7.4253647324418193E-2</c:v>
                </c:pt>
                <c:pt idx="60">
                  <c:v>7.9069143585272617E-2</c:v>
                </c:pt>
                <c:pt idx="61">
                  <c:v>8.1155764323822766E-2</c:v>
                </c:pt>
                <c:pt idx="62">
                  <c:v>8.1751824817518193E-2</c:v>
                </c:pt>
                <c:pt idx="63">
                  <c:v>8.0958177350084037E-2</c:v>
                </c:pt>
                <c:pt idx="64">
                  <c:v>8.0267854340649869E-2</c:v>
                </c:pt>
                <c:pt idx="65">
                  <c:v>7.7988391950390534E-2</c:v>
                </c:pt>
                <c:pt idx="66">
                  <c:v>7.6583081826643751E-2</c:v>
                </c:pt>
                <c:pt idx="67">
                  <c:v>7.2488862738505411E-2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D89-43F4-9496-05239D217705}"/>
            </c:ext>
          </c:extLst>
        </c:ser>
        <c:ser>
          <c:idx val="1"/>
          <c:order val="1"/>
          <c:tx>
            <c:v>Zillow Asking Rents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'FRED Graph'!$A$46:$A$113</c:f>
              <c:numCache>
                <c:formatCode>[$-409]mmmm\-yy;@</c:formatCode>
                <c:ptCount val="68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  <c:pt idx="24">
                  <c:v>43831</c:v>
                </c:pt>
                <c:pt idx="25">
                  <c:v>43862</c:v>
                </c:pt>
                <c:pt idx="26">
                  <c:v>43891</c:v>
                </c:pt>
                <c:pt idx="27">
                  <c:v>43922</c:v>
                </c:pt>
                <c:pt idx="28">
                  <c:v>43952</c:v>
                </c:pt>
                <c:pt idx="29">
                  <c:v>43983</c:v>
                </c:pt>
                <c:pt idx="30">
                  <c:v>44013</c:v>
                </c:pt>
                <c:pt idx="31">
                  <c:v>44044</c:v>
                </c:pt>
                <c:pt idx="32">
                  <c:v>44075</c:v>
                </c:pt>
                <c:pt idx="33">
                  <c:v>44105</c:v>
                </c:pt>
                <c:pt idx="34">
                  <c:v>44136</c:v>
                </c:pt>
                <c:pt idx="35">
                  <c:v>44166</c:v>
                </c:pt>
                <c:pt idx="36">
                  <c:v>44197</c:v>
                </c:pt>
                <c:pt idx="37">
                  <c:v>44228</c:v>
                </c:pt>
                <c:pt idx="38">
                  <c:v>44256</c:v>
                </c:pt>
                <c:pt idx="39">
                  <c:v>44287</c:v>
                </c:pt>
                <c:pt idx="40">
                  <c:v>44317</c:v>
                </c:pt>
                <c:pt idx="41">
                  <c:v>44348</c:v>
                </c:pt>
                <c:pt idx="42">
                  <c:v>44378</c:v>
                </c:pt>
                <c:pt idx="43">
                  <c:v>44409</c:v>
                </c:pt>
                <c:pt idx="44">
                  <c:v>44440</c:v>
                </c:pt>
                <c:pt idx="45">
                  <c:v>44470</c:v>
                </c:pt>
                <c:pt idx="46">
                  <c:v>44501</c:v>
                </c:pt>
                <c:pt idx="47">
                  <c:v>44531</c:v>
                </c:pt>
                <c:pt idx="48">
                  <c:v>44562</c:v>
                </c:pt>
                <c:pt idx="49">
                  <c:v>44593</c:v>
                </c:pt>
                <c:pt idx="50">
                  <c:v>44621</c:v>
                </c:pt>
                <c:pt idx="51">
                  <c:v>44652</c:v>
                </c:pt>
                <c:pt idx="52">
                  <c:v>44682</c:v>
                </c:pt>
                <c:pt idx="53">
                  <c:v>44713</c:v>
                </c:pt>
                <c:pt idx="54">
                  <c:v>44743</c:v>
                </c:pt>
                <c:pt idx="55">
                  <c:v>44774</c:v>
                </c:pt>
                <c:pt idx="56">
                  <c:v>44805</c:v>
                </c:pt>
                <c:pt idx="57">
                  <c:v>44835</c:v>
                </c:pt>
                <c:pt idx="58">
                  <c:v>44866</c:v>
                </c:pt>
                <c:pt idx="59">
                  <c:v>44896</c:v>
                </c:pt>
                <c:pt idx="60">
                  <c:v>44957</c:v>
                </c:pt>
                <c:pt idx="61">
                  <c:v>44980</c:v>
                </c:pt>
                <c:pt idx="62">
                  <c:v>44986</c:v>
                </c:pt>
                <c:pt idx="63">
                  <c:v>45017</c:v>
                </c:pt>
                <c:pt idx="64" formatCode="mmm\-yy">
                  <c:v>45069</c:v>
                </c:pt>
                <c:pt idx="65">
                  <c:v>45078</c:v>
                </c:pt>
                <c:pt idx="66">
                  <c:v>45108</c:v>
                </c:pt>
                <c:pt idx="67">
                  <c:v>45139</c:v>
                </c:pt>
              </c:numCache>
            </c:numRef>
          </c:cat>
          <c:val>
            <c:numRef>
              <c:f>'FRED Graph'!$E$46:$E$113</c:f>
              <c:numCache>
                <c:formatCode>0.00%</c:formatCode>
                <c:ptCount val="68"/>
                <c:pt idx="0">
                  <c:v>4.3654232545552452E-2</c:v>
                </c:pt>
                <c:pt idx="1">
                  <c:v>4.2600953375361073E-2</c:v>
                </c:pt>
                <c:pt idx="2">
                  <c:v>4.1559724888575955E-2</c:v>
                </c:pt>
                <c:pt idx="3">
                  <c:v>3.9118820990777126E-2</c:v>
                </c:pt>
                <c:pt idx="4">
                  <c:v>4.0004140239424668E-2</c:v>
                </c:pt>
                <c:pt idx="5">
                  <c:v>3.9723606281339752E-2</c:v>
                </c:pt>
                <c:pt idx="6">
                  <c:v>4.0164548039366865E-2</c:v>
                </c:pt>
                <c:pt idx="7">
                  <c:v>4.04730764713781E-2</c:v>
                </c:pt>
                <c:pt idx="8">
                  <c:v>4.1431200369684396E-2</c:v>
                </c:pt>
                <c:pt idx="9">
                  <c:v>4.1032221603612085E-2</c:v>
                </c:pt>
                <c:pt idx="10">
                  <c:v>4.1444396708708586E-2</c:v>
                </c:pt>
                <c:pt idx="11">
                  <c:v>4.1796309873010751E-2</c:v>
                </c:pt>
                <c:pt idx="12">
                  <c:v>4.2219602310395787E-2</c:v>
                </c:pt>
                <c:pt idx="13">
                  <c:v>4.1860754073195672E-2</c:v>
                </c:pt>
                <c:pt idx="14">
                  <c:v>4.091935505118216E-2</c:v>
                </c:pt>
                <c:pt idx="15">
                  <c:v>4.0651906990903042E-2</c:v>
                </c:pt>
                <c:pt idx="16">
                  <c:v>4.0573531048295086E-2</c:v>
                </c:pt>
                <c:pt idx="17">
                  <c:v>4.1421757736913145E-2</c:v>
                </c:pt>
                <c:pt idx="18">
                  <c:v>4.2105690800972262E-2</c:v>
                </c:pt>
                <c:pt idx="19">
                  <c:v>4.226886329139945E-2</c:v>
                </c:pt>
                <c:pt idx="20">
                  <c:v>4.2076613970160937E-2</c:v>
                </c:pt>
                <c:pt idx="21">
                  <c:v>4.2511286963806461E-2</c:v>
                </c:pt>
                <c:pt idx="22">
                  <c:v>4.2234034422137023E-2</c:v>
                </c:pt>
                <c:pt idx="23">
                  <c:v>4.1076873561875615E-2</c:v>
                </c:pt>
                <c:pt idx="24">
                  <c:v>3.984114202728084E-2</c:v>
                </c:pt>
                <c:pt idx="25">
                  <c:v>4.0241808280002234E-2</c:v>
                </c:pt>
                <c:pt idx="26">
                  <c:v>4.1427006003882827E-2</c:v>
                </c:pt>
                <c:pt idx="27">
                  <c:v>4.1967172177876266E-2</c:v>
                </c:pt>
                <c:pt idx="28">
                  <c:v>3.6072500617925662E-2</c:v>
                </c:pt>
                <c:pt idx="29">
                  <c:v>2.8229482870786526E-2</c:v>
                </c:pt>
                <c:pt idx="30">
                  <c:v>2.1040007986698139E-2</c:v>
                </c:pt>
                <c:pt idx="31">
                  <c:v>1.7304719985208328E-2</c:v>
                </c:pt>
                <c:pt idx="32">
                  <c:v>1.3708179174715562E-2</c:v>
                </c:pt>
                <c:pt idx="33">
                  <c:v>1.0910772340573027E-2</c:v>
                </c:pt>
                <c:pt idx="34">
                  <c:v>1.0383021336130005E-2</c:v>
                </c:pt>
                <c:pt idx="35">
                  <c:v>1.2656973330001486E-2</c:v>
                </c:pt>
                <c:pt idx="36">
                  <c:v>1.4931542882193449E-2</c:v>
                </c:pt>
                <c:pt idx="37">
                  <c:v>1.6868285106009573E-2</c:v>
                </c:pt>
                <c:pt idx="38">
                  <c:v>1.8333263805059952E-2</c:v>
                </c:pt>
                <c:pt idx="39">
                  <c:v>2.2791515292248654E-2</c:v>
                </c:pt>
                <c:pt idx="40">
                  <c:v>3.6491191179836013E-2</c:v>
                </c:pt>
                <c:pt idx="41">
                  <c:v>5.5195447995827651E-2</c:v>
                </c:pt>
                <c:pt idx="42">
                  <c:v>7.5307226370626479E-2</c:v>
                </c:pt>
                <c:pt idx="43">
                  <c:v>9.2593813906005185E-2</c:v>
                </c:pt>
                <c:pt idx="44">
                  <c:v>0.11085507749409884</c:v>
                </c:pt>
                <c:pt idx="45">
                  <c:v>0.1277601489895499</c:v>
                </c:pt>
                <c:pt idx="46">
                  <c:v>0.13988160017501294</c:v>
                </c:pt>
                <c:pt idx="47">
                  <c:v>0.14712467218179892</c:v>
                </c:pt>
                <c:pt idx="48">
                  <c:v>0.15322285622155896</c:v>
                </c:pt>
                <c:pt idx="49">
                  <c:v>0.15810967999146008</c:v>
                </c:pt>
                <c:pt idx="50">
                  <c:v>0.16332309323079386</c:v>
                </c:pt>
                <c:pt idx="51">
                  <c:v>0.16387395398263682</c:v>
                </c:pt>
                <c:pt idx="52">
                  <c:v>0.16115181703346249</c:v>
                </c:pt>
                <c:pt idx="53">
                  <c:v>0.15375513793278772</c:v>
                </c:pt>
                <c:pt idx="54">
                  <c:v>0.14440585762157898</c:v>
                </c:pt>
                <c:pt idx="55">
                  <c:v>0.13259738558619549</c:v>
                </c:pt>
                <c:pt idx="56">
                  <c:v>0.11824932236077812</c:v>
                </c:pt>
                <c:pt idx="57">
                  <c:v>0.10448212300443038</c:v>
                </c:pt>
                <c:pt idx="58">
                  <c:v>9.4058159425674637E-2</c:v>
                </c:pt>
                <c:pt idx="59">
                  <c:v>8.6175804066507045E-2</c:v>
                </c:pt>
                <c:pt idx="60">
                  <c:v>7.971704109631883E-2</c:v>
                </c:pt>
                <c:pt idx="61">
                  <c:v>7.4332057951813413E-2</c:v>
                </c:pt>
                <c:pt idx="62">
                  <c:v>6.8227964836228283E-2</c:v>
                </c:pt>
                <c:pt idx="63">
                  <c:v>6.3275744033370662E-2</c:v>
                </c:pt>
                <c:pt idx="64">
                  <c:v>5.6008416345972645E-2</c:v>
                </c:pt>
                <c:pt idx="65">
                  <c:v>4.8964668167938319E-2</c:v>
                </c:pt>
                <c:pt idx="66">
                  <c:v>4.0741263091389035E-2</c:v>
                </c:pt>
                <c:pt idx="67">
                  <c:v>3.471578749848625E-2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D89-43F4-9496-05239D2177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53204895"/>
        <c:axId val="753180767"/>
      </c:lineChart>
      <c:dateAx>
        <c:axId val="753204895"/>
        <c:scaling>
          <c:orientation val="minMax"/>
        </c:scaling>
        <c:delete val="0"/>
        <c:axPos val="b"/>
        <c:numFmt formatCode="[$-409]mmmm\-yy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3180767"/>
        <c:crosses val="autoZero"/>
        <c:auto val="1"/>
        <c:lblOffset val="100"/>
        <c:baseTimeUnit val="months"/>
      </c:dateAx>
      <c:valAx>
        <c:axId val="7531807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32048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v>CPIinflation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data_chart1!$A$159:$A$323</c:f>
              <c:numCache>
                <c:formatCode>m/d/yyyy</c:formatCode>
                <c:ptCount val="165"/>
                <c:pt idx="0">
                  <c:v>40179</c:v>
                </c:pt>
                <c:pt idx="1">
                  <c:v>40210</c:v>
                </c:pt>
                <c:pt idx="2">
                  <c:v>40238</c:v>
                </c:pt>
                <c:pt idx="3">
                  <c:v>40269</c:v>
                </c:pt>
                <c:pt idx="4">
                  <c:v>40299</c:v>
                </c:pt>
                <c:pt idx="5">
                  <c:v>40330</c:v>
                </c:pt>
                <c:pt idx="6">
                  <c:v>40360</c:v>
                </c:pt>
                <c:pt idx="7">
                  <c:v>40391</c:v>
                </c:pt>
                <c:pt idx="8">
                  <c:v>40422</c:v>
                </c:pt>
                <c:pt idx="9">
                  <c:v>40452</c:v>
                </c:pt>
                <c:pt idx="10">
                  <c:v>40483</c:v>
                </c:pt>
                <c:pt idx="11">
                  <c:v>40513</c:v>
                </c:pt>
                <c:pt idx="12">
                  <c:v>40544</c:v>
                </c:pt>
                <c:pt idx="13">
                  <c:v>40575</c:v>
                </c:pt>
                <c:pt idx="14">
                  <c:v>40603</c:v>
                </c:pt>
                <c:pt idx="15">
                  <c:v>40634</c:v>
                </c:pt>
                <c:pt idx="16">
                  <c:v>40664</c:v>
                </c:pt>
                <c:pt idx="17">
                  <c:v>40695</c:v>
                </c:pt>
                <c:pt idx="18">
                  <c:v>40725</c:v>
                </c:pt>
                <c:pt idx="19">
                  <c:v>40756</c:v>
                </c:pt>
                <c:pt idx="20">
                  <c:v>40787</c:v>
                </c:pt>
                <c:pt idx="21">
                  <c:v>40817</c:v>
                </c:pt>
                <c:pt idx="22">
                  <c:v>40848</c:v>
                </c:pt>
                <c:pt idx="23">
                  <c:v>40878</c:v>
                </c:pt>
                <c:pt idx="24">
                  <c:v>40909</c:v>
                </c:pt>
                <c:pt idx="25">
                  <c:v>40940</c:v>
                </c:pt>
                <c:pt idx="26">
                  <c:v>40969</c:v>
                </c:pt>
                <c:pt idx="27">
                  <c:v>41000</c:v>
                </c:pt>
                <c:pt idx="28">
                  <c:v>41030</c:v>
                </c:pt>
                <c:pt idx="29">
                  <c:v>41061</c:v>
                </c:pt>
                <c:pt idx="30">
                  <c:v>41091</c:v>
                </c:pt>
                <c:pt idx="31">
                  <c:v>41122</c:v>
                </c:pt>
                <c:pt idx="32">
                  <c:v>41153</c:v>
                </c:pt>
                <c:pt idx="33">
                  <c:v>41183</c:v>
                </c:pt>
                <c:pt idx="34">
                  <c:v>41214</c:v>
                </c:pt>
                <c:pt idx="35">
                  <c:v>41244</c:v>
                </c:pt>
                <c:pt idx="36">
                  <c:v>41275</c:v>
                </c:pt>
                <c:pt idx="37">
                  <c:v>41306</c:v>
                </c:pt>
                <c:pt idx="38">
                  <c:v>41334</c:v>
                </c:pt>
                <c:pt idx="39">
                  <c:v>41365</c:v>
                </c:pt>
                <c:pt idx="40">
                  <c:v>41395</c:v>
                </c:pt>
                <c:pt idx="41">
                  <c:v>41426</c:v>
                </c:pt>
                <c:pt idx="42">
                  <c:v>41456</c:v>
                </c:pt>
                <c:pt idx="43">
                  <c:v>41487</c:v>
                </c:pt>
                <c:pt idx="44">
                  <c:v>41518</c:v>
                </c:pt>
                <c:pt idx="45">
                  <c:v>41548</c:v>
                </c:pt>
                <c:pt idx="46">
                  <c:v>41579</c:v>
                </c:pt>
                <c:pt idx="47">
                  <c:v>41609</c:v>
                </c:pt>
                <c:pt idx="48">
                  <c:v>41640</c:v>
                </c:pt>
                <c:pt idx="49">
                  <c:v>41671</c:v>
                </c:pt>
                <c:pt idx="50">
                  <c:v>41699</c:v>
                </c:pt>
                <c:pt idx="51">
                  <c:v>41730</c:v>
                </c:pt>
                <c:pt idx="52">
                  <c:v>41760</c:v>
                </c:pt>
                <c:pt idx="53">
                  <c:v>41791</c:v>
                </c:pt>
                <c:pt idx="54">
                  <c:v>41821</c:v>
                </c:pt>
                <c:pt idx="55">
                  <c:v>41852</c:v>
                </c:pt>
                <c:pt idx="56">
                  <c:v>41883</c:v>
                </c:pt>
                <c:pt idx="57">
                  <c:v>41913</c:v>
                </c:pt>
                <c:pt idx="58">
                  <c:v>41944</c:v>
                </c:pt>
                <c:pt idx="59">
                  <c:v>41974</c:v>
                </c:pt>
                <c:pt idx="60">
                  <c:v>42005</c:v>
                </c:pt>
                <c:pt idx="61">
                  <c:v>42036</c:v>
                </c:pt>
                <c:pt idx="62">
                  <c:v>42064</c:v>
                </c:pt>
                <c:pt idx="63">
                  <c:v>42095</c:v>
                </c:pt>
                <c:pt idx="64">
                  <c:v>42125</c:v>
                </c:pt>
                <c:pt idx="65">
                  <c:v>42156</c:v>
                </c:pt>
                <c:pt idx="66">
                  <c:v>42186</c:v>
                </c:pt>
                <c:pt idx="67">
                  <c:v>42217</c:v>
                </c:pt>
                <c:pt idx="68">
                  <c:v>42248</c:v>
                </c:pt>
                <c:pt idx="69">
                  <c:v>42278</c:v>
                </c:pt>
                <c:pt idx="70">
                  <c:v>42309</c:v>
                </c:pt>
                <c:pt idx="71">
                  <c:v>42339</c:v>
                </c:pt>
                <c:pt idx="72">
                  <c:v>42370</c:v>
                </c:pt>
                <c:pt idx="73">
                  <c:v>42401</c:v>
                </c:pt>
                <c:pt idx="74">
                  <c:v>42430</c:v>
                </c:pt>
                <c:pt idx="75">
                  <c:v>42461</c:v>
                </c:pt>
                <c:pt idx="76">
                  <c:v>42491</c:v>
                </c:pt>
                <c:pt idx="77">
                  <c:v>42522</c:v>
                </c:pt>
                <c:pt idx="78">
                  <c:v>42552</c:v>
                </c:pt>
                <c:pt idx="79">
                  <c:v>42583</c:v>
                </c:pt>
                <c:pt idx="80">
                  <c:v>42614</c:v>
                </c:pt>
                <c:pt idx="81">
                  <c:v>42644</c:v>
                </c:pt>
                <c:pt idx="82">
                  <c:v>42675</c:v>
                </c:pt>
                <c:pt idx="83">
                  <c:v>42705</c:v>
                </c:pt>
                <c:pt idx="84">
                  <c:v>42736</c:v>
                </c:pt>
                <c:pt idx="85">
                  <c:v>42767</c:v>
                </c:pt>
                <c:pt idx="86">
                  <c:v>42795</c:v>
                </c:pt>
                <c:pt idx="87">
                  <c:v>42826</c:v>
                </c:pt>
                <c:pt idx="88">
                  <c:v>42856</c:v>
                </c:pt>
                <c:pt idx="89">
                  <c:v>42887</c:v>
                </c:pt>
                <c:pt idx="90">
                  <c:v>42917</c:v>
                </c:pt>
                <c:pt idx="91">
                  <c:v>42948</c:v>
                </c:pt>
                <c:pt idx="92">
                  <c:v>42979</c:v>
                </c:pt>
                <c:pt idx="93">
                  <c:v>43009</c:v>
                </c:pt>
                <c:pt idx="94">
                  <c:v>43040</c:v>
                </c:pt>
                <c:pt idx="95">
                  <c:v>43070</c:v>
                </c:pt>
                <c:pt idx="96">
                  <c:v>43101</c:v>
                </c:pt>
                <c:pt idx="97">
                  <c:v>43132</c:v>
                </c:pt>
                <c:pt idx="98">
                  <c:v>43160</c:v>
                </c:pt>
                <c:pt idx="99">
                  <c:v>43191</c:v>
                </c:pt>
                <c:pt idx="100">
                  <c:v>43221</c:v>
                </c:pt>
                <c:pt idx="101">
                  <c:v>43252</c:v>
                </c:pt>
                <c:pt idx="102">
                  <c:v>43282</c:v>
                </c:pt>
                <c:pt idx="103">
                  <c:v>43313</c:v>
                </c:pt>
                <c:pt idx="104">
                  <c:v>43344</c:v>
                </c:pt>
                <c:pt idx="105">
                  <c:v>43374</c:v>
                </c:pt>
                <c:pt idx="106">
                  <c:v>43405</c:v>
                </c:pt>
                <c:pt idx="107">
                  <c:v>43435</c:v>
                </c:pt>
                <c:pt idx="108">
                  <c:v>43466</c:v>
                </c:pt>
                <c:pt idx="109">
                  <c:v>43497</c:v>
                </c:pt>
                <c:pt idx="110">
                  <c:v>43525</c:v>
                </c:pt>
                <c:pt idx="111">
                  <c:v>43556</c:v>
                </c:pt>
                <c:pt idx="112">
                  <c:v>43586</c:v>
                </c:pt>
                <c:pt idx="113">
                  <c:v>43617</c:v>
                </c:pt>
                <c:pt idx="114">
                  <c:v>43647</c:v>
                </c:pt>
                <c:pt idx="115">
                  <c:v>43678</c:v>
                </c:pt>
                <c:pt idx="116">
                  <c:v>43709</c:v>
                </c:pt>
                <c:pt idx="117">
                  <c:v>43739</c:v>
                </c:pt>
                <c:pt idx="118">
                  <c:v>43770</c:v>
                </c:pt>
                <c:pt idx="119">
                  <c:v>43800</c:v>
                </c:pt>
                <c:pt idx="120">
                  <c:v>43831</c:v>
                </c:pt>
                <c:pt idx="121">
                  <c:v>43862</c:v>
                </c:pt>
                <c:pt idx="122">
                  <c:v>43891</c:v>
                </c:pt>
                <c:pt idx="123">
                  <c:v>43922</c:v>
                </c:pt>
                <c:pt idx="124">
                  <c:v>43952</c:v>
                </c:pt>
                <c:pt idx="125">
                  <c:v>43983</c:v>
                </c:pt>
                <c:pt idx="126">
                  <c:v>44013</c:v>
                </c:pt>
                <c:pt idx="127">
                  <c:v>44044</c:v>
                </c:pt>
                <c:pt idx="128">
                  <c:v>44075</c:v>
                </c:pt>
                <c:pt idx="129">
                  <c:v>44105</c:v>
                </c:pt>
                <c:pt idx="130">
                  <c:v>44136</c:v>
                </c:pt>
                <c:pt idx="131">
                  <c:v>44166</c:v>
                </c:pt>
                <c:pt idx="132">
                  <c:v>44197</c:v>
                </c:pt>
                <c:pt idx="133">
                  <c:v>44228</c:v>
                </c:pt>
                <c:pt idx="134">
                  <c:v>44256</c:v>
                </c:pt>
                <c:pt idx="135">
                  <c:v>44287</c:v>
                </c:pt>
                <c:pt idx="136">
                  <c:v>44317</c:v>
                </c:pt>
                <c:pt idx="137">
                  <c:v>44348</c:v>
                </c:pt>
                <c:pt idx="138">
                  <c:v>44378</c:v>
                </c:pt>
                <c:pt idx="139">
                  <c:v>44409</c:v>
                </c:pt>
                <c:pt idx="140">
                  <c:v>44440</c:v>
                </c:pt>
                <c:pt idx="141">
                  <c:v>44470</c:v>
                </c:pt>
                <c:pt idx="142">
                  <c:v>44501</c:v>
                </c:pt>
                <c:pt idx="143">
                  <c:v>44531</c:v>
                </c:pt>
                <c:pt idx="144">
                  <c:v>44562</c:v>
                </c:pt>
                <c:pt idx="145">
                  <c:v>44593</c:v>
                </c:pt>
                <c:pt idx="146">
                  <c:v>44621</c:v>
                </c:pt>
                <c:pt idx="147">
                  <c:v>44652</c:v>
                </c:pt>
                <c:pt idx="148">
                  <c:v>44682</c:v>
                </c:pt>
                <c:pt idx="149">
                  <c:v>44713</c:v>
                </c:pt>
                <c:pt idx="150">
                  <c:v>44743</c:v>
                </c:pt>
                <c:pt idx="151">
                  <c:v>44774</c:v>
                </c:pt>
                <c:pt idx="152">
                  <c:v>44805</c:v>
                </c:pt>
                <c:pt idx="153">
                  <c:v>44835</c:v>
                </c:pt>
                <c:pt idx="154">
                  <c:v>44866</c:v>
                </c:pt>
                <c:pt idx="155">
                  <c:v>44896</c:v>
                </c:pt>
                <c:pt idx="156">
                  <c:v>44927</c:v>
                </c:pt>
                <c:pt idx="157">
                  <c:v>44958</c:v>
                </c:pt>
                <c:pt idx="158">
                  <c:v>44986</c:v>
                </c:pt>
                <c:pt idx="159">
                  <c:v>45017</c:v>
                </c:pt>
                <c:pt idx="160">
                  <c:v>45047</c:v>
                </c:pt>
                <c:pt idx="161">
                  <c:v>45078</c:v>
                </c:pt>
                <c:pt idx="162">
                  <c:v>45108</c:v>
                </c:pt>
                <c:pt idx="163">
                  <c:v>45139</c:v>
                </c:pt>
                <c:pt idx="164">
                  <c:v>45170</c:v>
                </c:pt>
              </c:numCache>
            </c:numRef>
          </c:cat>
          <c:val>
            <c:numRef>
              <c:f>data_chart1!$F$159:$F$323</c:f>
              <c:numCache>
                <c:formatCode>0.0</c:formatCode>
                <c:ptCount val="165"/>
                <c:pt idx="0">
                  <c:v>2.6211099999999998</c:v>
                </c:pt>
                <c:pt idx="1">
                  <c:v>2.1513399999999998</c:v>
                </c:pt>
                <c:pt idx="2">
                  <c:v>2.2861699999999998</c:v>
                </c:pt>
                <c:pt idx="3">
                  <c:v>2.2067700000000001</c:v>
                </c:pt>
                <c:pt idx="4">
                  <c:v>2.0035500000000002</c:v>
                </c:pt>
                <c:pt idx="5">
                  <c:v>1.1215599999999999</c:v>
                </c:pt>
                <c:pt idx="6">
                  <c:v>1.3407800000000001</c:v>
                </c:pt>
                <c:pt idx="7">
                  <c:v>1.15018</c:v>
                </c:pt>
                <c:pt idx="8">
                  <c:v>1.1183099999999999</c:v>
                </c:pt>
                <c:pt idx="9">
                  <c:v>1.1667000000000001</c:v>
                </c:pt>
                <c:pt idx="10">
                  <c:v>1.0845400000000001</c:v>
                </c:pt>
                <c:pt idx="11">
                  <c:v>1.4377899999999999</c:v>
                </c:pt>
                <c:pt idx="12">
                  <c:v>1.70078</c:v>
                </c:pt>
                <c:pt idx="13">
                  <c:v>2.1248999999999998</c:v>
                </c:pt>
                <c:pt idx="14">
                  <c:v>2.61924</c:v>
                </c:pt>
                <c:pt idx="15">
                  <c:v>3.0772300000000001</c:v>
                </c:pt>
                <c:pt idx="16">
                  <c:v>3.4589699999999999</c:v>
                </c:pt>
                <c:pt idx="17">
                  <c:v>3.5023200000000001</c:v>
                </c:pt>
                <c:pt idx="18">
                  <c:v>3.5798800000000002</c:v>
                </c:pt>
                <c:pt idx="19">
                  <c:v>3.7549999999999999</c:v>
                </c:pt>
                <c:pt idx="20">
                  <c:v>3.8126199999999999</c:v>
                </c:pt>
                <c:pt idx="21">
                  <c:v>3.5222699999999998</c:v>
                </c:pt>
                <c:pt idx="22">
                  <c:v>3.4514300000000002</c:v>
                </c:pt>
                <c:pt idx="23">
                  <c:v>3.0620699999999998</c:v>
                </c:pt>
                <c:pt idx="24">
                  <c:v>3.0087700000000002</c:v>
                </c:pt>
                <c:pt idx="25">
                  <c:v>2.89818</c:v>
                </c:pt>
                <c:pt idx="26">
                  <c:v>2.5828799999999998</c:v>
                </c:pt>
                <c:pt idx="27">
                  <c:v>2.2731599999999998</c:v>
                </c:pt>
                <c:pt idx="28">
                  <c:v>1.73794</c:v>
                </c:pt>
                <c:pt idx="29">
                  <c:v>1.65387</c:v>
                </c:pt>
                <c:pt idx="30">
                  <c:v>1.41751</c:v>
                </c:pt>
                <c:pt idx="31">
                  <c:v>1.6859299999999999</c:v>
                </c:pt>
                <c:pt idx="32">
                  <c:v>1.9497199999999999</c:v>
                </c:pt>
                <c:pt idx="33">
                  <c:v>2.1556799999999998</c:v>
                </c:pt>
                <c:pt idx="34">
                  <c:v>1.7960199999999999</c:v>
                </c:pt>
                <c:pt idx="35">
                  <c:v>1.7595000000000001</c:v>
                </c:pt>
                <c:pt idx="36">
                  <c:v>1.6840599999999999</c:v>
                </c:pt>
                <c:pt idx="37">
                  <c:v>2.0181399999999998</c:v>
                </c:pt>
                <c:pt idx="38">
                  <c:v>1.51875</c:v>
                </c:pt>
                <c:pt idx="39">
                  <c:v>1.1388100000000001</c:v>
                </c:pt>
                <c:pt idx="40">
                  <c:v>1.39039</c:v>
                </c:pt>
                <c:pt idx="41">
                  <c:v>1.7157899999999999</c:v>
                </c:pt>
                <c:pt idx="42">
                  <c:v>1.88547</c:v>
                </c:pt>
                <c:pt idx="43">
                  <c:v>1.53881</c:v>
                </c:pt>
                <c:pt idx="44">
                  <c:v>1.09473</c:v>
                </c:pt>
                <c:pt idx="45">
                  <c:v>0.87680000000000002</c:v>
                </c:pt>
                <c:pt idx="46">
                  <c:v>1.2328699999999999</c:v>
                </c:pt>
                <c:pt idx="47">
                  <c:v>1.51284</c:v>
                </c:pt>
                <c:pt idx="48">
                  <c:v>1.55776</c:v>
                </c:pt>
                <c:pt idx="49">
                  <c:v>1.1204700000000001</c:v>
                </c:pt>
                <c:pt idx="50">
                  <c:v>1.61269</c:v>
                </c:pt>
                <c:pt idx="51">
                  <c:v>2.0151300000000001</c:v>
                </c:pt>
                <c:pt idx="52">
                  <c:v>2.1669499999999999</c:v>
                </c:pt>
                <c:pt idx="53">
                  <c:v>2.05898</c:v>
                </c:pt>
                <c:pt idx="54">
                  <c:v>1.97424</c:v>
                </c:pt>
                <c:pt idx="55">
                  <c:v>1.7151000000000001</c:v>
                </c:pt>
                <c:pt idx="56">
                  <c:v>1.68405</c:v>
                </c:pt>
                <c:pt idx="57">
                  <c:v>1.60954</c:v>
                </c:pt>
                <c:pt idx="58">
                  <c:v>1.2315199999999999</c:v>
                </c:pt>
                <c:pt idx="59">
                  <c:v>0.65312000000000003</c:v>
                </c:pt>
                <c:pt idx="60">
                  <c:v>-0.22993</c:v>
                </c:pt>
                <c:pt idx="61">
                  <c:v>-8.7029999999999996E-2</c:v>
                </c:pt>
                <c:pt idx="62">
                  <c:v>-2.2030000000000001E-2</c:v>
                </c:pt>
                <c:pt idx="63">
                  <c:v>-0.10403</c:v>
                </c:pt>
                <c:pt idx="64">
                  <c:v>3.5029999999999999E-2</c:v>
                </c:pt>
                <c:pt idx="65">
                  <c:v>0.17957000000000001</c:v>
                </c:pt>
                <c:pt idx="66">
                  <c:v>0.22569</c:v>
                </c:pt>
                <c:pt idx="67">
                  <c:v>0.24129999999999999</c:v>
                </c:pt>
                <c:pt idx="68">
                  <c:v>8.8400000000000006E-3</c:v>
                </c:pt>
                <c:pt idx="69">
                  <c:v>0.12762000000000001</c:v>
                </c:pt>
                <c:pt idx="70">
                  <c:v>0.43631999999999999</c:v>
                </c:pt>
                <c:pt idx="71">
                  <c:v>0.63871999999999995</c:v>
                </c:pt>
                <c:pt idx="72">
                  <c:v>1.2375</c:v>
                </c:pt>
                <c:pt idx="73">
                  <c:v>0.84728000000000003</c:v>
                </c:pt>
                <c:pt idx="74">
                  <c:v>0.89161999999999997</c:v>
                </c:pt>
                <c:pt idx="75">
                  <c:v>1.1726300000000001</c:v>
                </c:pt>
                <c:pt idx="76">
                  <c:v>1.0784800000000001</c:v>
                </c:pt>
                <c:pt idx="77">
                  <c:v>1.0792900000000001</c:v>
                </c:pt>
                <c:pt idx="78">
                  <c:v>0.86836000000000002</c:v>
                </c:pt>
                <c:pt idx="79">
                  <c:v>1.05532</c:v>
                </c:pt>
                <c:pt idx="80">
                  <c:v>1.54864</c:v>
                </c:pt>
                <c:pt idx="81">
                  <c:v>1.6859200000000001</c:v>
                </c:pt>
                <c:pt idx="82">
                  <c:v>1.6843300000000001</c:v>
                </c:pt>
                <c:pt idx="83">
                  <c:v>2.0508000000000002</c:v>
                </c:pt>
                <c:pt idx="84">
                  <c:v>2.5103900000000001</c:v>
                </c:pt>
                <c:pt idx="85">
                  <c:v>2.8103600000000002</c:v>
                </c:pt>
                <c:pt idx="86">
                  <c:v>2.4411999999999998</c:v>
                </c:pt>
                <c:pt idx="87">
                  <c:v>2.1762199999999998</c:v>
                </c:pt>
                <c:pt idx="88">
                  <c:v>1.8563400000000001</c:v>
                </c:pt>
                <c:pt idx="89">
                  <c:v>1.6405700000000001</c:v>
                </c:pt>
                <c:pt idx="90">
                  <c:v>1.7251099999999999</c:v>
                </c:pt>
                <c:pt idx="91">
                  <c:v>1.9281200000000001</c:v>
                </c:pt>
                <c:pt idx="92">
                  <c:v>2.1805699999999999</c:v>
                </c:pt>
                <c:pt idx="93">
                  <c:v>2.0207600000000001</c:v>
                </c:pt>
                <c:pt idx="94">
                  <c:v>2.1724899999999998</c:v>
                </c:pt>
                <c:pt idx="95">
                  <c:v>2.1299299999999999</c:v>
                </c:pt>
                <c:pt idx="96">
                  <c:v>2.1513200000000001</c:v>
                </c:pt>
                <c:pt idx="97">
                  <c:v>2.2634699999999999</c:v>
                </c:pt>
                <c:pt idx="98">
                  <c:v>2.3309500000000001</c:v>
                </c:pt>
                <c:pt idx="99">
                  <c:v>2.4710000000000001</c:v>
                </c:pt>
                <c:pt idx="100">
                  <c:v>2.7819199999999999</c:v>
                </c:pt>
                <c:pt idx="101">
                  <c:v>2.80755</c:v>
                </c:pt>
                <c:pt idx="102">
                  <c:v>2.85412</c:v>
                </c:pt>
                <c:pt idx="103">
                  <c:v>2.6429200000000002</c:v>
                </c:pt>
                <c:pt idx="104">
                  <c:v>2.3320599999999998</c:v>
                </c:pt>
                <c:pt idx="105">
                  <c:v>2.4920300000000002</c:v>
                </c:pt>
                <c:pt idx="106">
                  <c:v>2.1473300000000002</c:v>
                </c:pt>
                <c:pt idx="107">
                  <c:v>2.00238</c:v>
                </c:pt>
                <c:pt idx="108">
                  <c:v>1.5506800000000001</c:v>
                </c:pt>
                <c:pt idx="109">
                  <c:v>1.52006</c:v>
                </c:pt>
                <c:pt idx="110">
                  <c:v>1.85314</c:v>
                </c:pt>
                <c:pt idx="111">
                  <c:v>1.9917899999999999</c:v>
                </c:pt>
                <c:pt idx="112">
                  <c:v>1.79352</c:v>
                </c:pt>
                <c:pt idx="113">
                  <c:v>1.64968</c:v>
                </c:pt>
                <c:pt idx="114">
                  <c:v>1.77976</c:v>
                </c:pt>
                <c:pt idx="115">
                  <c:v>1.74678</c:v>
                </c:pt>
                <c:pt idx="116">
                  <c:v>1.71662</c:v>
                </c:pt>
                <c:pt idx="117">
                  <c:v>1.76918</c:v>
                </c:pt>
                <c:pt idx="118">
                  <c:v>2.0621999999999998</c:v>
                </c:pt>
                <c:pt idx="119">
                  <c:v>2.31399</c:v>
                </c:pt>
                <c:pt idx="120">
                  <c:v>2.5004200000000001</c:v>
                </c:pt>
                <c:pt idx="121">
                  <c:v>2.3393199999999998</c:v>
                </c:pt>
                <c:pt idx="122">
                  <c:v>1.54287</c:v>
                </c:pt>
                <c:pt idx="123">
                  <c:v>0.34520000000000001</c:v>
                </c:pt>
                <c:pt idx="124">
                  <c:v>0.22641</c:v>
                </c:pt>
                <c:pt idx="125">
                  <c:v>0.71601999999999999</c:v>
                </c:pt>
                <c:pt idx="126">
                  <c:v>1.01414</c:v>
                </c:pt>
                <c:pt idx="127">
                  <c:v>1.30907</c:v>
                </c:pt>
                <c:pt idx="128">
                  <c:v>1.37148</c:v>
                </c:pt>
                <c:pt idx="129">
                  <c:v>1.1825300000000001</c:v>
                </c:pt>
                <c:pt idx="130">
                  <c:v>1.1675599999999999</c:v>
                </c:pt>
                <c:pt idx="131">
                  <c:v>1.3220400000000001</c:v>
                </c:pt>
                <c:pt idx="132">
                  <c:v>1.3947799999999999</c:v>
                </c:pt>
                <c:pt idx="133">
                  <c:v>1.69336</c:v>
                </c:pt>
                <c:pt idx="134">
                  <c:v>2.6305200000000002</c:v>
                </c:pt>
                <c:pt idx="135">
                  <c:v>4.1305500000000004</c:v>
                </c:pt>
                <c:pt idx="136">
                  <c:v>4.9150299999999998</c:v>
                </c:pt>
                <c:pt idx="137">
                  <c:v>5.2816099999999997</c:v>
                </c:pt>
                <c:pt idx="138">
                  <c:v>5.2215100000000003</c:v>
                </c:pt>
                <c:pt idx="139">
                  <c:v>5.1882900000000003</c:v>
                </c:pt>
                <c:pt idx="140">
                  <c:v>5.3836300000000001</c:v>
                </c:pt>
                <c:pt idx="141">
                  <c:v>6.2377500000000001</c:v>
                </c:pt>
                <c:pt idx="142">
                  <c:v>6.8623900000000004</c:v>
                </c:pt>
                <c:pt idx="143">
                  <c:v>7.1944600000000003</c:v>
                </c:pt>
                <c:pt idx="144">
                  <c:v>7.5952799999999998</c:v>
                </c:pt>
                <c:pt idx="145">
                  <c:v>7.9548500000000004</c:v>
                </c:pt>
                <c:pt idx="146">
                  <c:v>8.5152199999999993</c:v>
                </c:pt>
                <c:pt idx="147">
                  <c:v>8.2277699999999996</c:v>
                </c:pt>
                <c:pt idx="148">
                  <c:v>8.5023300000000006</c:v>
                </c:pt>
                <c:pt idx="149">
                  <c:v>8.9329900000000002</c:v>
                </c:pt>
                <c:pt idx="150">
                  <c:v>8.4131800000000005</c:v>
                </c:pt>
                <c:pt idx="151">
                  <c:v>8.2273599999999991</c:v>
                </c:pt>
                <c:pt idx="152">
                  <c:v>8.2148500000000002</c:v>
                </c:pt>
                <c:pt idx="153">
                  <c:v>7.7624899999999997</c:v>
                </c:pt>
                <c:pt idx="154">
                  <c:v>7.1353499999999999</c:v>
                </c:pt>
                <c:pt idx="155">
                  <c:v>6.4449399999999999</c:v>
                </c:pt>
                <c:pt idx="156">
                  <c:v>6.3471599999999997</c:v>
                </c:pt>
                <c:pt idx="157">
                  <c:v>5.98644</c:v>
                </c:pt>
                <c:pt idx="158">
                  <c:v>4.9869199999999996</c:v>
                </c:pt>
                <c:pt idx="159">
                  <c:v>4.9571899999999998</c:v>
                </c:pt>
                <c:pt idx="160">
                  <c:v>4.1288400000000003</c:v>
                </c:pt>
                <c:pt idx="161">
                  <c:v>3.0920000000000001</c:v>
                </c:pt>
                <c:pt idx="162">
                  <c:v>3.29908</c:v>
                </c:pt>
                <c:pt idx="163">
                  <c:v>3.7075</c:v>
                </c:pt>
                <c:pt idx="164">
                  <c:v>3.6899000000000002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034-45B0-B1F5-19559C291E06}"/>
            </c:ext>
          </c:extLst>
        </c:ser>
        <c:ser>
          <c:idx val="1"/>
          <c:order val="1"/>
          <c:tx>
            <c:v>Nominal Wage Growth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data_chart1!$A$159:$A$323</c:f>
              <c:numCache>
                <c:formatCode>m/d/yyyy</c:formatCode>
                <c:ptCount val="165"/>
                <c:pt idx="0">
                  <c:v>40179</c:v>
                </c:pt>
                <c:pt idx="1">
                  <c:v>40210</c:v>
                </c:pt>
                <c:pt idx="2">
                  <c:v>40238</c:v>
                </c:pt>
                <c:pt idx="3">
                  <c:v>40269</c:v>
                </c:pt>
                <c:pt idx="4">
                  <c:v>40299</c:v>
                </c:pt>
                <c:pt idx="5">
                  <c:v>40330</c:v>
                </c:pt>
                <c:pt idx="6">
                  <c:v>40360</c:v>
                </c:pt>
                <c:pt idx="7">
                  <c:v>40391</c:v>
                </c:pt>
                <c:pt idx="8">
                  <c:v>40422</c:v>
                </c:pt>
                <c:pt idx="9">
                  <c:v>40452</c:v>
                </c:pt>
                <c:pt idx="10">
                  <c:v>40483</c:v>
                </c:pt>
                <c:pt idx="11">
                  <c:v>40513</c:v>
                </c:pt>
                <c:pt idx="12">
                  <c:v>40544</c:v>
                </c:pt>
                <c:pt idx="13">
                  <c:v>40575</c:v>
                </c:pt>
                <c:pt idx="14">
                  <c:v>40603</c:v>
                </c:pt>
                <c:pt idx="15">
                  <c:v>40634</c:v>
                </c:pt>
                <c:pt idx="16">
                  <c:v>40664</c:v>
                </c:pt>
                <c:pt idx="17">
                  <c:v>40695</c:v>
                </c:pt>
                <c:pt idx="18">
                  <c:v>40725</c:v>
                </c:pt>
                <c:pt idx="19">
                  <c:v>40756</c:v>
                </c:pt>
                <c:pt idx="20">
                  <c:v>40787</c:v>
                </c:pt>
                <c:pt idx="21">
                  <c:v>40817</c:v>
                </c:pt>
                <c:pt idx="22">
                  <c:v>40848</c:v>
                </c:pt>
                <c:pt idx="23">
                  <c:v>40878</c:v>
                </c:pt>
                <c:pt idx="24">
                  <c:v>40909</c:v>
                </c:pt>
                <c:pt idx="25">
                  <c:v>40940</c:v>
                </c:pt>
                <c:pt idx="26">
                  <c:v>40969</c:v>
                </c:pt>
                <c:pt idx="27">
                  <c:v>41000</c:v>
                </c:pt>
                <c:pt idx="28">
                  <c:v>41030</c:v>
                </c:pt>
                <c:pt idx="29">
                  <c:v>41061</c:v>
                </c:pt>
                <c:pt idx="30">
                  <c:v>41091</c:v>
                </c:pt>
                <c:pt idx="31">
                  <c:v>41122</c:v>
                </c:pt>
                <c:pt idx="32">
                  <c:v>41153</c:v>
                </c:pt>
                <c:pt idx="33">
                  <c:v>41183</c:v>
                </c:pt>
                <c:pt idx="34">
                  <c:v>41214</c:v>
                </c:pt>
                <c:pt idx="35">
                  <c:v>41244</c:v>
                </c:pt>
                <c:pt idx="36">
                  <c:v>41275</c:v>
                </c:pt>
                <c:pt idx="37">
                  <c:v>41306</c:v>
                </c:pt>
                <c:pt idx="38">
                  <c:v>41334</c:v>
                </c:pt>
                <c:pt idx="39">
                  <c:v>41365</c:v>
                </c:pt>
                <c:pt idx="40">
                  <c:v>41395</c:v>
                </c:pt>
                <c:pt idx="41">
                  <c:v>41426</c:v>
                </c:pt>
                <c:pt idx="42">
                  <c:v>41456</c:v>
                </c:pt>
                <c:pt idx="43">
                  <c:v>41487</c:v>
                </c:pt>
                <c:pt idx="44">
                  <c:v>41518</c:v>
                </c:pt>
                <c:pt idx="45">
                  <c:v>41548</c:v>
                </c:pt>
                <c:pt idx="46">
                  <c:v>41579</c:v>
                </c:pt>
                <c:pt idx="47">
                  <c:v>41609</c:v>
                </c:pt>
                <c:pt idx="48">
                  <c:v>41640</c:v>
                </c:pt>
                <c:pt idx="49">
                  <c:v>41671</c:v>
                </c:pt>
                <c:pt idx="50">
                  <c:v>41699</c:v>
                </c:pt>
                <c:pt idx="51">
                  <c:v>41730</c:v>
                </c:pt>
                <c:pt idx="52">
                  <c:v>41760</c:v>
                </c:pt>
                <c:pt idx="53">
                  <c:v>41791</c:v>
                </c:pt>
                <c:pt idx="54">
                  <c:v>41821</c:v>
                </c:pt>
                <c:pt idx="55">
                  <c:v>41852</c:v>
                </c:pt>
                <c:pt idx="56">
                  <c:v>41883</c:v>
                </c:pt>
                <c:pt idx="57">
                  <c:v>41913</c:v>
                </c:pt>
                <c:pt idx="58">
                  <c:v>41944</c:v>
                </c:pt>
                <c:pt idx="59">
                  <c:v>41974</c:v>
                </c:pt>
                <c:pt idx="60">
                  <c:v>42005</c:v>
                </c:pt>
                <c:pt idx="61">
                  <c:v>42036</c:v>
                </c:pt>
                <c:pt idx="62">
                  <c:v>42064</c:v>
                </c:pt>
                <c:pt idx="63">
                  <c:v>42095</c:v>
                </c:pt>
                <c:pt idx="64">
                  <c:v>42125</c:v>
                </c:pt>
                <c:pt idx="65">
                  <c:v>42156</c:v>
                </c:pt>
                <c:pt idx="66">
                  <c:v>42186</c:v>
                </c:pt>
                <c:pt idx="67">
                  <c:v>42217</c:v>
                </c:pt>
                <c:pt idx="68">
                  <c:v>42248</c:v>
                </c:pt>
                <c:pt idx="69">
                  <c:v>42278</c:v>
                </c:pt>
                <c:pt idx="70">
                  <c:v>42309</c:v>
                </c:pt>
                <c:pt idx="71">
                  <c:v>42339</c:v>
                </c:pt>
                <c:pt idx="72">
                  <c:v>42370</c:v>
                </c:pt>
                <c:pt idx="73">
                  <c:v>42401</c:v>
                </c:pt>
                <c:pt idx="74">
                  <c:v>42430</c:v>
                </c:pt>
                <c:pt idx="75">
                  <c:v>42461</c:v>
                </c:pt>
                <c:pt idx="76">
                  <c:v>42491</c:v>
                </c:pt>
                <c:pt idx="77">
                  <c:v>42522</c:v>
                </c:pt>
                <c:pt idx="78">
                  <c:v>42552</c:v>
                </c:pt>
                <c:pt idx="79">
                  <c:v>42583</c:v>
                </c:pt>
                <c:pt idx="80">
                  <c:v>42614</c:v>
                </c:pt>
                <c:pt idx="81">
                  <c:v>42644</c:v>
                </c:pt>
                <c:pt idx="82">
                  <c:v>42675</c:v>
                </c:pt>
                <c:pt idx="83">
                  <c:v>42705</c:v>
                </c:pt>
                <c:pt idx="84">
                  <c:v>42736</c:v>
                </c:pt>
                <c:pt idx="85">
                  <c:v>42767</c:v>
                </c:pt>
                <c:pt idx="86">
                  <c:v>42795</c:v>
                </c:pt>
                <c:pt idx="87">
                  <c:v>42826</c:v>
                </c:pt>
                <c:pt idx="88">
                  <c:v>42856</c:v>
                </c:pt>
                <c:pt idx="89">
                  <c:v>42887</c:v>
                </c:pt>
                <c:pt idx="90">
                  <c:v>42917</c:v>
                </c:pt>
                <c:pt idx="91">
                  <c:v>42948</c:v>
                </c:pt>
                <c:pt idx="92">
                  <c:v>42979</c:v>
                </c:pt>
                <c:pt idx="93">
                  <c:v>43009</c:v>
                </c:pt>
                <c:pt idx="94">
                  <c:v>43040</c:v>
                </c:pt>
                <c:pt idx="95">
                  <c:v>43070</c:v>
                </c:pt>
                <c:pt idx="96">
                  <c:v>43101</c:v>
                </c:pt>
                <c:pt idx="97">
                  <c:v>43132</c:v>
                </c:pt>
                <c:pt idx="98">
                  <c:v>43160</c:v>
                </c:pt>
                <c:pt idx="99">
                  <c:v>43191</c:v>
                </c:pt>
                <c:pt idx="100">
                  <c:v>43221</c:v>
                </c:pt>
                <c:pt idx="101">
                  <c:v>43252</c:v>
                </c:pt>
                <c:pt idx="102">
                  <c:v>43282</c:v>
                </c:pt>
                <c:pt idx="103">
                  <c:v>43313</c:v>
                </c:pt>
                <c:pt idx="104">
                  <c:v>43344</c:v>
                </c:pt>
                <c:pt idx="105">
                  <c:v>43374</c:v>
                </c:pt>
                <c:pt idx="106">
                  <c:v>43405</c:v>
                </c:pt>
                <c:pt idx="107">
                  <c:v>43435</c:v>
                </c:pt>
                <c:pt idx="108">
                  <c:v>43466</c:v>
                </c:pt>
                <c:pt idx="109">
                  <c:v>43497</c:v>
                </c:pt>
                <c:pt idx="110">
                  <c:v>43525</c:v>
                </c:pt>
                <c:pt idx="111">
                  <c:v>43556</c:v>
                </c:pt>
                <c:pt idx="112">
                  <c:v>43586</c:v>
                </c:pt>
                <c:pt idx="113">
                  <c:v>43617</c:v>
                </c:pt>
                <c:pt idx="114">
                  <c:v>43647</c:v>
                </c:pt>
                <c:pt idx="115">
                  <c:v>43678</c:v>
                </c:pt>
                <c:pt idx="116">
                  <c:v>43709</c:v>
                </c:pt>
                <c:pt idx="117">
                  <c:v>43739</c:v>
                </c:pt>
                <c:pt idx="118">
                  <c:v>43770</c:v>
                </c:pt>
                <c:pt idx="119">
                  <c:v>43800</c:v>
                </c:pt>
                <c:pt idx="120">
                  <c:v>43831</c:v>
                </c:pt>
                <c:pt idx="121">
                  <c:v>43862</c:v>
                </c:pt>
                <c:pt idx="122">
                  <c:v>43891</c:v>
                </c:pt>
                <c:pt idx="123">
                  <c:v>43922</c:v>
                </c:pt>
                <c:pt idx="124">
                  <c:v>43952</c:v>
                </c:pt>
                <c:pt idx="125">
                  <c:v>43983</c:v>
                </c:pt>
                <c:pt idx="126">
                  <c:v>44013</c:v>
                </c:pt>
                <c:pt idx="127">
                  <c:v>44044</c:v>
                </c:pt>
                <c:pt idx="128">
                  <c:v>44075</c:v>
                </c:pt>
                <c:pt idx="129">
                  <c:v>44105</c:v>
                </c:pt>
                <c:pt idx="130">
                  <c:v>44136</c:v>
                </c:pt>
                <c:pt idx="131">
                  <c:v>44166</c:v>
                </c:pt>
                <c:pt idx="132">
                  <c:v>44197</c:v>
                </c:pt>
                <c:pt idx="133">
                  <c:v>44228</c:v>
                </c:pt>
                <c:pt idx="134">
                  <c:v>44256</c:v>
                </c:pt>
                <c:pt idx="135">
                  <c:v>44287</c:v>
                </c:pt>
                <c:pt idx="136">
                  <c:v>44317</c:v>
                </c:pt>
                <c:pt idx="137">
                  <c:v>44348</c:v>
                </c:pt>
                <c:pt idx="138">
                  <c:v>44378</c:v>
                </c:pt>
                <c:pt idx="139">
                  <c:v>44409</c:v>
                </c:pt>
                <c:pt idx="140">
                  <c:v>44440</c:v>
                </c:pt>
                <c:pt idx="141">
                  <c:v>44470</c:v>
                </c:pt>
                <c:pt idx="142">
                  <c:v>44501</c:v>
                </c:pt>
                <c:pt idx="143">
                  <c:v>44531</c:v>
                </c:pt>
                <c:pt idx="144">
                  <c:v>44562</c:v>
                </c:pt>
                <c:pt idx="145">
                  <c:v>44593</c:v>
                </c:pt>
                <c:pt idx="146">
                  <c:v>44621</c:v>
                </c:pt>
                <c:pt idx="147">
                  <c:v>44652</c:v>
                </c:pt>
                <c:pt idx="148">
                  <c:v>44682</c:v>
                </c:pt>
                <c:pt idx="149">
                  <c:v>44713</c:v>
                </c:pt>
                <c:pt idx="150">
                  <c:v>44743</c:v>
                </c:pt>
                <c:pt idx="151">
                  <c:v>44774</c:v>
                </c:pt>
                <c:pt idx="152">
                  <c:v>44805</c:v>
                </c:pt>
                <c:pt idx="153">
                  <c:v>44835</c:v>
                </c:pt>
                <c:pt idx="154">
                  <c:v>44866</c:v>
                </c:pt>
                <c:pt idx="155">
                  <c:v>44896</c:v>
                </c:pt>
                <c:pt idx="156">
                  <c:v>44927</c:v>
                </c:pt>
                <c:pt idx="157">
                  <c:v>44958</c:v>
                </c:pt>
                <c:pt idx="158">
                  <c:v>44986</c:v>
                </c:pt>
                <c:pt idx="159">
                  <c:v>45017</c:v>
                </c:pt>
                <c:pt idx="160">
                  <c:v>45047</c:v>
                </c:pt>
                <c:pt idx="161">
                  <c:v>45078</c:v>
                </c:pt>
                <c:pt idx="162">
                  <c:v>45108</c:v>
                </c:pt>
                <c:pt idx="163">
                  <c:v>45139</c:v>
                </c:pt>
                <c:pt idx="164">
                  <c:v>45170</c:v>
                </c:pt>
              </c:numCache>
            </c:numRef>
          </c:cat>
          <c:val>
            <c:numRef>
              <c:f>data_chart1!$C$159:$C$323</c:f>
              <c:numCache>
                <c:formatCode>0.0</c:formatCode>
                <c:ptCount val="165"/>
                <c:pt idx="0">
                  <c:v>1.6</c:v>
                </c:pt>
                <c:pt idx="1">
                  <c:v>1.7</c:v>
                </c:pt>
                <c:pt idx="2">
                  <c:v>1.9</c:v>
                </c:pt>
                <c:pt idx="3">
                  <c:v>1.9</c:v>
                </c:pt>
                <c:pt idx="4">
                  <c:v>1.6</c:v>
                </c:pt>
                <c:pt idx="5">
                  <c:v>1.7</c:v>
                </c:pt>
                <c:pt idx="6">
                  <c:v>1.8</c:v>
                </c:pt>
                <c:pt idx="7">
                  <c:v>2</c:v>
                </c:pt>
                <c:pt idx="8">
                  <c:v>1.9</c:v>
                </c:pt>
                <c:pt idx="9">
                  <c:v>1.7</c:v>
                </c:pt>
                <c:pt idx="10">
                  <c:v>1.7</c:v>
                </c:pt>
                <c:pt idx="11">
                  <c:v>1.7</c:v>
                </c:pt>
                <c:pt idx="12">
                  <c:v>1.9</c:v>
                </c:pt>
                <c:pt idx="13">
                  <c:v>1.9</c:v>
                </c:pt>
                <c:pt idx="14">
                  <c:v>1.9</c:v>
                </c:pt>
                <c:pt idx="15">
                  <c:v>1.9</c:v>
                </c:pt>
                <c:pt idx="16">
                  <c:v>2</c:v>
                </c:pt>
                <c:pt idx="17">
                  <c:v>2</c:v>
                </c:pt>
                <c:pt idx="18">
                  <c:v>2.1</c:v>
                </c:pt>
                <c:pt idx="19">
                  <c:v>2.2000000000000002</c:v>
                </c:pt>
                <c:pt idx="20">
                  <c:v>2.1</c:v>
                </c:pt>
                <c:pt idx="21">
                  <c:v>2.2000000000000002</c:v>
                </c:pt>
                <c:pt idx="22">
                  <c:v>2</c:v>
                </c:pt>
                <c:pt idx="23">
                  <c:v>2</c:v>
                </c:pt>
                <c:pt idx="24">
                  <c:v>1.9</c:v>
                </c:pt>
                <c:pt idx="25">
                  <c:v>1.9</c:v>
                </c:pt>
                <c:pt idx="26">
                  <c:v>2</c:v>
                </c:pt>
                <c:pt idx="27">
                  <c:v>2.2000000000000002</c:v>
                </c:pt>
                <c:pt idx="28">
                  <c:v>2.1</c:v>
                </c:pt>
                <c:pt idx="29">
                  <c:v>2.2999999999999998</c:v>
                </c:pt>
                <c:pt idx="30">
                  <c:v>2.1</c:v>
                </c:pt>
                <c:pt idx="31">
                  <c:v>2.1</c:v>
                </c:pt>
                <c:pt idx="32">
                  <c:v>2.1</c:v>
                </c:pt>
                <c:pt idx="33">
                  <c:v>2.1</c:v>
                </c:pt>
                <c:pt idx="34">
                  <c:v>2.2999999999999998</c:v>
                </c:pt>
                <c:pt idx="35">
                  <c:v>2.2999999999999998</c:v>
                </c:pt>
                <c:pt idx="36">
                  <c:v>2.2999999999999998</c:v>
                </c:pt>
                <c:pt idx="37">
                  <c:v>2.2999999999999998</c:v>
                </c:pt>
                <c:pt idx="38">
                  <c:v>2.2000000000000002</c:v>
                </c:pt>
                <c:pt idx="39">
                  <c:v>2.2000000000000002</c:v>
                </c:pt>
                <c:pt idx="40">
                  <c:v>2.2000000000000002</c:v>
                </c:pt>
                <c:pt idx="41">
                  <c:v>2.1</c:v>
                </c:pt>
                <c:pt idx="42">
                  <c:v>2.2999999999999998</c:v>
                </c:pt>
                <c:pt idx="43">
                  <c:v>2.2999999999999998</c:v>
                </c:pt>
                <c:pt idx="44">
                  <c:v>2.4</c:v>
                </c:pt>
                <c:pt idx="45">
                  <c:v>2.2000000000000002</c:v>
                </c:pt>
                <c:pt idx="46">
                  <c:v>2</c:v>
                </c:pt>
                <c:pt idx="47">
                  <c:v>2.2000000000000002</c:v>
                </c:pt>
                <c:pt idx="48">
                  <c:v>2.2999999999999998</c:v>
                </c:pt>
                <c:pt idx="49">
                  <c:v>2.5</c:v>
                </c:pt>
                <c:pt idx="50">
                  <c:v>2.4</c:v>
                </c:pt>
                <c:pt idx="51">
                  <c:v>2.2999999999999998</c:v>
                </c:pt>
                <c:pt idx="52">
                  <c:v>2.2999999999999998</c:v>
                </c:pt>
                <c:pt idx="53">
                  <c:v>2.2999999999999998</c:v>
                </c:pt>
                <c:pt idx="54">
                  <c:v>2.4</c:v>
                </c:pt>
                <c:pt idx="55">
                  <c:v>2.4</c:v>
                </c:pt>
                <c:pt idx="56">
                  <c:v>2.6</c:v>
                </c:pt>
                <c:pt idx="57">
                  <c:v>2.8</c:v>
                </c:pt>
                <c:pt idx="58">
                  <c:v>2.9</c:v>
                </c:pt>
                <c:pt idx="59">
                  <c:v>2.9</c:v>
                </c:pt>
                <c:pt idx="60">
                  <c:v>3</c:v>
                </c:pt>
                <c:pt idx="61">
                  <c:v>3</c:v>
                </c:pt>
                <c:pt idx="62">
                  <c:v>3.2</c:v>
                </c:pt>
                <c:pt idx="63">
                  <c:v>3.3</c:v>
                </c:pt>
                <c:pt idx="64">
                  <c:v>3.3</c:v>
                </c:pt>
                <c:pt idx="65">
                  <c:v>3.2</c:v>
                </c:pt>
                <c:pt idx="66">
                  <c:v>3.1</c:v>
                </c:pt>
                <c:pt idx="67">
                  <c:v>3.1</c:v>
                </c:pt>
                <c:pt idx="68">
                  <c:v>3</c:v>
                </c:pt>
                <c:pt idx="69">
                  <c:v>2.9</c:v>
                </c:pt>
                <c:pt idx="70">
                  <c:v>3.1</c:v>
                </c:pt>
                <c:pt idx="71">
                  <c:v>3.1</c:v>
                </c:pt>
                <c:pt idx="72">
                  <c:v>3.1</c:v>
                </c:pt>
                <c:pt idx="73">
                  <c:v>3.2</c:v>
                </c:pt>
                <c:pt idx="74">
                  <c:v>3.2</c:v>
                </c:pt>
                <c:pt idx="75">
                  <c:v>3.4</c:v>
                </c:pt>
                <c:pt idx="76">
                  <c:v>3.5</c:v>
                </c:pt>
                <c:pt idx="77">
                  <c:v>3.6</c:v>
                </c:pt>
                <c:pt idx="78">
                  <c:v>3.4</c:v>
                </c:pt>
                <c:pt idx="79">
                  <c:v>3.3</c:v>
                </c:pt>
                <c:pt idx="80">
                  <c:v>3.6</c:v>
                </c:pt>
                <c:pt idx="81">
                  <c:v>3.9</c:v>
                </c:pt>
                <c:pt idx="82">
                  <c:v>3.9</c:v>
                </c:pt>
                <c:pt idx="83">
                  <c:v>3.5</c:v>
                </c:pt>
                <c:pt idx="84">
                  <c:v>3.2</c:v>
                </c:pt>
                <c:pt idx="85">
                  <c:v>3.2</c:v>
                </c:pt>
                <c:pt idx="86">
                  <c:v>3.4</c:v>
                </c:pt>
                <c:pt idx="87">
                  <c:v>3.5</c:v>
                </c:pt>
                <c:pt idx="88">
                  <c:v>3.4</c:v>
                </c:pt>
                <c:pt idx="89">
                  <c:v>3.2</c:v>
                </c:pt>
                <c:pt idx="90">
                  <c:v>3.3</c:v>
                </c:pt>
                <c:pt idx="91">
                  <c:v>3.4</c:v>
                </c:pt>
                <c:pt idx="92">
                  <c:v>3.6</c:v>
                </c:pt>
                <c:pt idx="93">
                  <c:v>3.4</c:v>
                </c:pt>
                <c:pt idx="94">
                  <c:v>3.2</c:v>
                </c:pt>
                <c:pt idx="95">
                  <c:v>2.9</c:v>
                </c:pt>
                <c:pt idx="96">
                  <c:v>3</c:v>
                </c:pt>
                <c:pt idx="97">
                  <c:v>2.9</c:v>
                </c:pt>
                <c:pt idx="98">
                  <c:v>3.3</c:v>
                </c:pt>
                <c:pt idx="99">
                  <c:v>3.3</c:v>
                </c:pt>
                <c:pt idx="100">
                  <c:v>3.2</c:v>
                </c:pt>
                <c:pt idx="101">
                  <c:v>3.2</c:v>
                </c:pt>
                <c:pt idx="102">
                  <c:v>3.3</c:v>
                </c:pt>
                <c:pt idx="103">
                  <c:v>3.5</c:v>
                </c:pt>
                <c:pt idx="104">
                  <c:v>3.5</c:v>
                </c:pt>
                <c:pt idx="105">
                  <c:v>3.7</c:v>
                </c:pt>
                <c:pt idx="106">
                  <c:v>3.9</c:v>
                </c:pt>
                <c:pt idx="107">
                  <c:v>3.8</c:v>
                </c:pt>
                <c:pt idx="108">
                  <c:v>3.8</c:v>
                </c:pt>
                <c:pt idx="109">
                  <c:v>3.4</c:v>
                </c:pt>
                <c:pt idx="110">
                  <c:v>3.5</c:v>
                </c:pt>
                <c:pt idx="111">
                  <c:v>3.6</c:v>
                </c:pt>
                <c:pt idx="112">
                  <c:v>3.7</c:v>
                </c:pt>
                <c:pt idx="113">
                  <c:v>3.9</c:v>
                </c:pt>
                <c:pt idx="114">
                  <c:v>3.9</c:v>
                </c:pt>
                <c:pt idx="115">
                  <c:v>3.7</c:v>
                </c:pt>
                <c:pt idx="116">
                  <c:v>3.6</c:v>
                </c:pt>
                <c:pt idx="117">
                  <c:v>3.5</c:v>
                </c:pt>
                <c:pt idx="118">
                  <c:v>3.7</c:v>
                </c:pt>
                <c:pt idx="119">
                  <c:v>3.7</c:v>
                </c:pt>
                <c:pt idx="120">
                  <c:v>3.8</c:v>
                </c:pt>
                <c:pt idx="121">
                  <c:v>3.7</c:v>
                </c:pt>
                <c:pt idx="122">
                  <c:v>3.5</c:v>
                </c:pt>
                <c:pt idx="123">
                  <c:v>3.3</c:v>
                </c:pt>
                <c:pt idx="124">
                  <c:v>3.5</c:v>
                </c:pt>
                <c:pt idx="125">
                  <c:v>3.8</c:v>
                </c:pt>
                <c:pt idx="126">
                  <c:v>3.9</c:v>
                </c:pt>
                <c:pt idx="127">
                  <c:v>3.5</c:v>
                </c:pt>
                <c:pt idx="128">
                  <c:v>3.5</c:v>
                </c:pt>
                <c:pt idx="129">
                  <c:v>3.5</c:v>
                </c:pt>
                <c:pt idx="130">
                  <c:v>3.7</c:v>
                </c:pt>
                <c:pt idx="131">
                  <c:v>3.4</c:v>
                </c:pt>
                <c:pt idx="132">
                  <c:v>3.4</c:v>
                </c:pt>
                <c:pt idx="133">
                  <c:v>3.4</c:v>
                </c:pt>
                <c:pt idx="134">
                  <c:v>3.4</c:v>
                </c:pt>
                <c:pt idx="135">
                  <c:v>3.2</c:v>
                </c:pt>
                <c:pt idx="136">
                  <c:v>3</c:v>
                </c:pt>
                <c:pt idx="137">
                  <c:v>3.2</c:v>
                </c:pt>
                <c:pt idx="138">
                  <c:v>3.7</c:v>
                </c:pt>
                <c:pt idx="139">
                  <c:v>3.9</c:v>
                </c:pt>
                <c:pt idx="140">
                  <c:v>4.2</c:v>
                </c:pt>
                <c:pt idx="141">
                  <c:v>4.0999999999999996</c:v>
                </c:pt>
                <c:pt idx="142">
                  <c:v>4.3</c:v>
                </c:pt>
                <c:pt idx="143">
                  <c:v>4.5</c:v>
                </c:pt>
                <c:pt idx="144">
                  <c:v>5.0999999999999996</c:v>
                </c:pt>
                <c:pt idx="145">
                  <c:v>5.8</c:v>
                </c:pt>
                <c:pt idx="146">
                  <c:v>6</c:v>
                </c:pt>
                <c:pt idx="147">
                  <c:v>6</c:v>
                </c:pt>
                <c:pt idx="148">
                  <c:v>6.1</c:v>
                </c:pt>
                <c:pt idx="149">
                  <c:v>6.7</c:v>
                </c:pt>
                <c:pt idx="150">
                  <c:v>6.7</c:v>
                </c:pt>
                <c:pt idx="151">
                  <c:v>6.7</c:v>
                </c:pt>
                <c:pt idx="152">
                  <c:v>6.3</c:v>
                </c:pt>
                <c:pt idx="153">
                  <c:v>6.4</c:v>
                </c:pt>
                <c:pt idx="154">
                  <c:v>6.4</c:v>
                </c:pt>
                <c:pt idx="155">
                  <c:v>6.1</c:v>
                </c:pt>
                <c:pt idx="156">
                  <c:v>6.1</c:v>
                </c:pt>
                <c:pt idx="157">
                  <c:v>6.1</c:v>
                </c:pt>
                <c:pt idx="158">
                  <c:v>6.4</c:v>
                </c:pt>
                <c:pt idx="159">
                  <c:v>6.1</c:v>
                </c:pt>
                <c:pt idx="160">
                  <c:v>6</c:v>
                </c:pt>
                <c:pt idx="161">
                  <c:v>5.6</c:v>
                </c:pt>
                <c:pt idx="162">
                  <c:v>5.7</c:v>
                </c:pt>
                <c:pt idx="163">
                  <c:v>5.3</c:v>
                </c:pt>
                <c:pt idx="164">
                  <c:v>5.2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034-45B0-B1F5-19559C291E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1701888"/>
        <c:axId val="743918832"/>
      </c:lineChart>
      <c:dateAx>
        <c:axId val="121701888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3918832"/>
        <c:crosses val="autoZero"/>
        <c:auto val="1"/>
        <c:lblOffset val="100"/>
        <c:baseTimeUnit val="months"/>
      </c:dateAx>
      <c:valAx>
        <c:axId val="743918832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701888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2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But, note that low wage workers are doing relatively the best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50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Survey of Professional Forecasters from early August:  GDP and unemployment much like the June Fed forecast.  Inflation much like the Fed’s September forecast.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3390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18046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Shaded Bars are recessions.  2022Q1, -1.6; Q2, -0.6 at annual rates.</a:t>
            </a:r>
            <a:endParaRPr/>
          </a:p>
        </p:txBody>
      </p:sp>
      <p:sp>
        <p:nvSpPr>
          <p:cNvPr id="166" name="Google Shape;166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60167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 note over the redline peeking above the others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631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29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Largely explained by baby boomer retirements and a little </a:t>
            </a:r>
            <a:r>
              <a:rPr lang="en-US"/>
              <a:t>excess retirements due to COVID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5" name="Google Shape;19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CBO Jan 2020 projections:  LF, 62.5, vs 62.6; Total employment; 154.8 million vs actual 155.6.  Civilian Labor Force;  160 vs 166.7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525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41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Fed policy rate 4.5 to 4.25.  Concerns with inflation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69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436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Since the end of 2021, lost almost 15%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639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August CPI </a:t>
            </a:r>
            <a:r>
              <a:rPr lang="en-US" dirty="0" err="1"/>
              <a:t>yoy</a:t>
            </a:r>
            <a:r>
              <a:rPr lang="en-US" dirty="0"/>
              <a:t> 8.3% down from 8.5 and Core 6.3 up from 6.3 in </a:t>
            </a:r>
            <a:r>
              <a:rPr lang="en-US" dirty="0" err="1"/>
              <a:t>JUly</a:t>
            </a:r>
            <a:endParaRPr dirty="0"/>
          </a:p>
        </p:txBody>
      </p:sp>
      <p:sp>
        <p:nvSpPr>
          <p:cNvPr id="249" name="Google Shape;249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7Nh9F3BBwSs?feature=oembed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sites.google.com/view/macro-current-issues/home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nfo@NEEDEcon.org" TargetMode="External"/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con.org/testimonials.php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895" y="1795708"/>
            <a:ext cx="10219508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err="1"/>
              <a:t>Osher</a:t>
            </a:r>
            <a:r>
              <a:rPr lang="en-US" sz="3600" b="1" i="1" dirty="0"/>
              <a:t> Lifelong Learning Institute, Fall 2023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Contemporary Economic Policy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460328"/>
            <a:ext cx="9144000" cy="1384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American University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Fall, 2023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4230695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85C13-F1B9-1CAD-E367-320FCF562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employment is Near Record Lows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3F9BCB-6CD5-3CC6-FFD8-28B6C96CE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C445BA2-6DC3-8231-BAA6-A6A1EC0222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47462"/>
            <a:ext cx="10515600" cy="4068146"/>
          </a:xfrm>
        </p:spPr>
      </p:pic>
    </p:spTree>
    <p:extLst>
      <p:ext uri="{BB962C8B-B14F-4D97-AF65-F5344CB8AC3E}">
        <p14:creationId xmlns:p14="http://schemas.microsoft.com/office/powerpoint/2010/main" val="1330748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9"/>
          <p:cNvSpPr txBox="1">
            <a:spLocks noGrp="1"/>
          </p:cNvSpPr>
          <p:nvPr>
            <p:ph type="title"/>
          </p:nvPr>
        </p:nvSpPr>
        <p:spPr>
          <a:xfrm>
            <a:off x="802104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dirty="0">
                <a:solidFill>
                  <a:schemeClr val="lt1"/>
                </a:solidFill>
              </a:rPr>
              <a:t>Wh</a:t>
            </a:r>
            <a:r>
              <a:rPr lang="en-US" dirty="0"/>
              <a:t>ere Have All the Workers Gone?</a:t>
            </a:r>
            <a:endParaRPr dirty="0"/>
          </a:p>
        </p:txBody>
      </p:sp>
      <p:sp>
        <p:nvSpPr>
          <p:cNvPr id="198" name="Google Shape;198;p29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A55F30-BA99-D3FD-30BA-E0F898398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0607"/>
            <a:ext cx="12192000" cy="461459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99C67F8-D838-4A62-1586-A0347AC911F6}"/>
              </a:ext>
            </a:extLst>
          </p:cNvPr>
          <p:cNvCxnSpPr>
            <a:cxnSpLocks/>
          </p:cNvCxnSpPr>
          <p:nvPr/>
        </p:nvCxnSpPr>
        <p:spPr>
          <a:xfrm flipV="1">
            <a:off x="6371863" y="1794076"/>
            <a:ext cx="5584785" cy="1949779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CC3E4-6D07-DE37-4A25-5E42FBD3D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Great Resignation?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F561E6-69FB-61F4-61C9-84D006898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54430678-D289-CEF6-EE31-612BF6D6D6A6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436914"/>
            <a:ext cx="10515600" cy="4297680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D5DDD0-CA0B-7E54-B038-E9CF5CD8661E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436914"/>
            <a:ext cx="10515600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2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A21BF-5977-7414-CC52-F6472E07C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104" y="259474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Lab</a:t>
            </a:r>
            <a:r>
              <a:rPr lang="en-US" dirty="0"/>
              <a:t>or Market in the District</a:t>
            </a:r>
            <a:br>
              <a:rPr lang="en-US" dirty="0"/>
            </a:br>
            <a:r>
              <a:rPr lang="en-US" dirty="0"/>
              <a:t>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9CB39-1E6A-FE68-F1ED-EDE5E7C8B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E765A5B9-B047-DB87-766E-B834E4D8C6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707502"/>
            <a:ext cx="10515600" cy="4404049"/>
          </a:xfrm>
        </p:spPr>
      </p:pic>
    </p:spTree>
    <p:extLst>
      <p:ext uri="{BB962C8B-B14F-4D97-AF65-F5344CB8AC3E}">
        <p14:creationId xmlns:p14="http://schemas.microsoft.com/office/powerpoint/2010/main" val="3952919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3B4C3-D6EB-A942-1582-F35495FDB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88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Ove</a:t>
            </a:r>
            <a:r>
              <a:rPr lang="en-US" dirty="0"/>
              <a:t>rall Good News on the Real Side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F28E7-2F1C-1249-5692-E26F5EE23C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GDP is very close to its potential.</a:t>
            </a:r>
          </a:p>
          <a:p>
            <a:r>
              <a:rPr lang="en-US" dirty="0"/>
              <a:t>The labor market as measured by the unemployment rate is fully recovered.</a:t>
            </a:r>
          </a:p>
          <a:p>
            <a:r>
              <a:rPr lang="en-US" dirty="0"/>
              <a:t>There was no apparent Great Resignation</a:t>
            </a:r>
          </a:p>
          <a:p>
            <a:endParaRPr lang="en-US" dirty="0"/>
          </a:p>
          <a:p>
            <a:r>
              <a:rPr lang="en-US" dirty="0"/>
              <a:t>But there is also a </a:t>
            </a:r>
            <a:r>
              <a:rPr lang="en-US" i="1" dirty="0"/>
              <a:t>nominal </a:t>
            </a:r>
            <a:r>
              <a:rPr lang="en-US" dirty="0"/>
              <a:t>side: interest rates, asset prices, inflation and wages.</a:t>
            </a:r>
          </a:p>
          <a:p>
            <a:r>
              <a:rPr lang="en-US" dirty="0"/>
              <a:t>News isn’t so good!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AFAB1F-45B3-1D27-F3E2-B2A5A2E1F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48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602C0-8FBB-9802-1D05-3C5CE313F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94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Inte</a:t>
            </a:r>
            <a:r>
              <a:rPr lang="en-US" dirty="0"/>
              <a:t>rest Rates: Era of Falling Rates Over?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5E0BC-69DB-F19A-E9BE-5DD45F271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E28530E-F19E-7E1D-01E8-CE661B87B4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772817"/>
            <a:ext cx="10515600" cy="4236098"/>
          </a:xfr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08907EE-73F7-EB4D-51A7-0CB8E29C760C}"/>
              </a:ext>
            </a:extLst>
          </p:cNvPr>
          <p:cNvCxnSpPr>
            <a:cxnSpLocks/>
          </p:cNvCxnSpPr>
          <p:nvPr/>
        </p:nvCxnSpPr>
        <p:spPr>
          <a:xfrm>
            <a:off x="1458686" y="3280228"/>
            <a:ext cx="7322457" cy="798286"/>
          </a:xfrm>
          <a:prstGeom prst="line">
            <a:avLst/>
          </a:prstGeom>
          <a:ln w="2222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483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0C882-3471-06DA-3DB8-E949BEAE1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76" y="-98581"/>
            <a:ext cx="9742714" cy="156815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Nat</a:t>
            </a:r>
            <a:r>
              <a:rPr lang="en-US" dirty="0"/>
              <a:t>ional Housing Market and Closer to Home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006AC4-DDD6-C817-6BDB-386A9E214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7083F5-C772-C36B-496C-E54873B89FC5}"/>
              </a:ext>
            </a:extLst>
          </p:cNvPr>
          <p:cNvSpPr txBox="1"/>
          <p:nvPr/>
        </p:nvSpPr>
        <p:spPr>
          <a:xfrm>
            <a:off x="7879380" y="6410685"/>
            <a:ext cx="4136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https://www.zillow.com/research/data/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981B20BF-C153-C941-EA49-04594B0DEB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5755705"/>
              </p:ext>
            </p:extLst>
          </p:nvPr>
        </p:nvGraphicFramePr>
        <p:xfrm>
          <a:off x="961248" y="935932"/>
          <a:ext cx="9946237" cy="5294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57066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1361C-07CD-D14E-053C-8DD7F1648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Sto</a:t>
            </a:r>
            <a:r>
              <a:rPr lang="en-US" dirty="0"/>
              <a:t>ck Prices:  Greed Giving Way to Fear?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884DAC-44E6-C6A7-814B-87B6D7DED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FE107D6-A950-40F0-8BEB-AAEE0B93E5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772817"/>
            <a:ext cx="10515600" cy="4292082"/>
          </a:xfrm>
        </p:spPr>
      </p:pic>
    </p:spTree>
    <p:extLst>
      <p:ext uri="{BB962C8B-B14F-4D97-AF65-F5344CB8AC3E}">
        <p14:creationId xmlns:p14="http://schemas.microsoft.com/office/powerpoint/2010/main" val="27046772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6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dirty="0">
                <a:solidFill>
                  <a:schemeClr val="lt1"/>
                </a:solidFill>
              </a:rPr>
              <a:t>Infl</a:t>
            </a:r>
            <a:r>
              <a:rPr lang="en-US" dirty="0"/>
              <a:t>ation during the Recovery (CPI)</a:t>
            </a:r>
            <a:endParaRPr dirty="0"/>
          </a:p>
        </p:txBody>
      </p:sp>
      <p:sp>
        <p:nvSpPr>
          <p:cNvPr id="252" name="Google Shape;252;p36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806F06-C3AD-D5AB-E4EC-BD71B561D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5629"/>
            <a:ext cx="11784563" cy="461459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1FA18-9357-0477-EF8B-0E18E9300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’s Measure (PCE)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F16646-1D1B-1231-90AF-9C1E2DA87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BB446A-76B6-7D6A-4A04-2BB53D0FA394}"/>
              </a:ext>
            </a:extLst>
          </p:cNvPr>
          <p:cNvSpPr txBox="1"/>
          <p:nvPr/>
        </p:nvSpPr>
        <p:spPr>
          <a:xfrm>
            <a:off x="7600220" y="4283651"/>
            <a:ext cx="2907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Looks Promising?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CBC99E2-B972-4B18-EF89-0CEC8FC2F4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35261"/>
            <a:ext cx="10515600" cy="459514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929EC9-C300-CB32-2B0C-C6D74E5425BD}"/>
              </a:ext>
            </a:extLst>
          </p:cNvPr>
          <p:cNvSpPr txBox="1"/>
          <p:nvPr/>
        </p:nvSpPr>
        <p:spPr>
          <a:xfrm>
            <a:off x="2473779" y="2343150"/>
            <a:ext cx="4188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Fed Doesn’t React until 3/2022</a:t>
            </a:r>
          </a:p>
        </p:txBody>
      </p:sp>
    </p:spTree>
    <p:extLst>
      <p:ext uri="{BB962C8B-B14F-4D97-AF65-F5344CB8AC3E}">
        <p14:creationId xmlns:p14="http://schemas.microsoft.com/office/powerpoint/2010/main" val="255058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53331"/>
            <a:ext cx="11177751" cy="4351338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Contemporary Economic Policy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1 (9/28): 	US Federal Budget (Jon </a:t>
            </a:r>
            <a:r>
              <a:rPr lang="en-US" dirty="0" err="1"/>
              <a:t>Haveman</a:t>
            </a:r>
            <a:r>
              <a:rPr lang="en-US" dirty="0"/>
              <a:t>, NEED)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2 (10/5):   Trade and Globalization (Arkadiusz </a:t>
            </a:r>
            <a:r>
              <a:rPr lang="en-US" dirty="0" err="1"/>
              <a:t>Mironko</a:t>
            </a:r>
            <a:r>
              <a:rPr lang="en-US" dirty="0"/>
              <a:t>, Indiana Univ. East)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3 (10/12):  International Institutions (Alan Deardorff U of Michigan)</a:t>
            </a:r>
          </a:p>
          <a:p>
            <a:pPr lvl="1">
              <a:spcAft>
                <a:spcPts val="1000"/>
              </a:spcAft>
            </a:pPr>
            <a:r>
              <a:rPr lang="en-US" b="1" dirty="0"/>
              <a:t>Week 4 (10/19):  Economic Update (Geoffrey Woglom Amherst College)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5 (10/26):  Monetary Policy (Geoffrey Woglom)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6 (11/02):  Intro to Financial Economics(Geoffrey Woglom)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338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453B5-1EF9-86FF-AAF5-0886F2980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CPI</a:t>
            </a:r>
            <a:r>
              <a:rPr lang="en-US" dirty="0"/>
              <a:t> vs. PCE:  Differences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2D577C-6A6C-F9B1-4AE0-DFB13D42E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0E71FE-DCB3-F206-58B3-783AC7A1DE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626" y="1201026"/>
            <a:ext cx="7090058" cy="50292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CB1EF5-DF00-37B3-ADFD-342F1DDDA0AE}"/>
              </a:ext>
            </a:extLst>
          </p:cNvPr>
          <p:cNvSpPr txBox="1"/>
          <p:nvPr/>
        </p:nvSpPr>
        <p:spPr>
          <a:xfrm>
            <a:off x="5450764" y="6441462"/>
            <a:ext cx="6565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https://en.wikipedia.org/wiki/Personal_consumption_expenditures_price_index#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5148E1-BE91-AD3C-F81D-0B26E02D57C7}"/>
              </a:ext>
            </a:extLst>
          </p:cNvPr>
          <p:cNvSpPr txBox="1"/>
          <p:nvPr/>
        </p:nvSpPr>
        <p:spPr>
          <a:xfrm>
            <a:off x="575805" y="1356364"/>
            <a:ext cx="352213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CPI tends to be higher (Aug):</a:t>
            </a:r>
          </a:p>
          <a:p>
            <a:r>
              <a:rPr lang="en-US" sz="3200" dirty="0"/>
              <a:t>CPI, 4.3%</a:t>
            </a:r>
          </a:p>
          <a:p>
            <a:r>
              <a:rPr lang="en-US" sz="3200" dirty="0"/>
              <a:t>PCE, 3.5%</a:t>
            </a:r>
          </a:p>
          <a:p>
            <a:endParaRPr lang="en-US" sz="3200" dirty="0"/>
          </a:p>
          <a:p>
            <a:r>
              <a:rPr lang="en-US" sz="3200" dirty="0"/>
              <a:t>Core CPI, 3.7%</a:t>
            </a:r>
          </a:p>
          <a:p>
            <a:r>
              <a:rPr lang="en-US" sz="3200" dirty="0"/>
              <a:t>Core PCE, 3.9%.</a:t>
            </a:r>
          </a:p>
          <a:p>
            <a:endParaRPr lang="en-US" sz="3200" dirty="0"/>
          </a:p>
          <a:p>
            <a:r>
              <a:rPr lang="en-US" sz="3200" dirty="0"/>
              <a:t>Typically more like 0.5 % pts.</a:t>
            </a:r>
          </a:p>
        </p:txBody>
      </p:sp>
    </p:spTree>
    <p:extLst>
      <p:ext uri="{BB962C8B-B14F-4D97-AF65-F5344CB8AC3E}">
        <p14:creationId xmlns:p14="http://schemas.microsoft.com/office/powerpoint/2010/main" val="60314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BEB0B-9EE4-653E-7C80-6F4A4952D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</a:t>
            </a:r>
            <a:r>
              <a:rPr lang="en-US" dirty="0"/>
              <a:t>asuring “Underlying” Inflation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D9C605E-77AE-A3AF-AC85-9740544428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6785" y="1766214"/>
            <a:ext cx="7529330" cy="402336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CBFBA-D8F8-1B65-6FF4-FBD3B8B1A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2152D6-E7F3-22E5-6F2F-59D22B6DAE53}"/>
              </a:ext>
            </a:extLst>
          </p:cNvPr>
          <p:cNvSpPr txBox="1"/>
          <p:nvPr/>
        </p:nvSpPr>
        <p:spPr>
          <a:xfrm>
            <a:off x="261257" y="1480458"/>
            <a:ext cx="37737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Two Reasons for Measuring Recent Inflation:</a:t>
            </a:r>
          </a:p>
          <a:p>
            <a:pPr marL="514350" indent="-514350">
              <a:buAutoNum type="arabicPeriod"/>
            </a:pPr>
            <a:r>
              <a:rPr lang="en-US" sz="2800" dirty="0"/>
              <a:t>What has happened to the Cost of Living?</a:t>
            </a:r>
          </a:p>
          <a:p>
            <a:pPr marL="514350" indent="-514350">
              <a:buAutoNum type="arabicPeriod"/>
            </a:pPr>
            <a:r>
              <a:rPr lang="en-US" sz="2800" dirty="0"/>
              <a:t>What is likely to happen to inflation over the next 12-18 months?</a:t>
            </a:r>
          </a:p>
        </p:txBody>
      </p:sp>
    </p:spTree>
    <p:extLst>
      <p:ext uri="{BB962C8B-B14F-4D97-AF65-F5344CB8AC3E}">
        <p14:creationId xmlns:p14="http://schemas.microsoft.com/office/powerpoint/2010/main" val="324100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12679-8FB3-5B9D-8FD0-D3622A674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Ren</a:t>
            </a:r>
            <a:r>
              <a:rPr lang="en-US" dirty="0"/>
              <a:t>ts Paid versus Asking Rents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A9BEF3-F03C-30BA-C293-324D37931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17918C9-27DA-F7AE-4F03-4CA36DECBF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4409547"/>
              </p:ext>
            </p:extLst>
          </p:nvPr>
        </p:nvGraphicFramePr>
        <p:xfrm>
          <a:off x="838200" y="1116958"/>
          <a:ext cx="10515600" cy="5113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25763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2DD6D-C674-0C6A-FB3A-F20B28F84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Wa</a:t>
            </a:r>
            <a:r>
              <a:rPr lang="en-US" dirty="0"/>
              <a:t>ges Haven’t Kept Pace with Inflation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C8976C-553D-1737-494C-BC806E68F65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935480" y="1171855"/>
            <a:ext cx="8321040" cy="5212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E24EA6-4F99-E899-E6D9-F22A53C49F4C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935480" y="1171855"/>
            <a:ext cx="8321040" cy="521208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021C9-7DEA-1D9E-B748-ACE0882A5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8B4B56AB-306C-02E3-E2ED-876A9681E3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5218035"/>
              </p:ext>
            </p:extLst>
          </p:nvPr>
        </p:nvGraphicFramePr>
        <p:xfrm>
          <a:off x="1500351" y="826478"/>
          <a:ext cx="9144000" cy="5586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B8E710F-D0C0-609B-C81C-E615D9A01845}"/>
              </a:ext>
            </a:extLst>
          </p:cNvPr>
          <p:cNvSpPr txBox="1"/>
          <p:nvPr/>
        </p:nvSpPr>
        <p:spPr>
          <a:xfrm>
            <a:off x="2435290" y="1707502"/>
            <a:ext cx="2892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 Least, Not Yet</a:t>
            </a:r>
          </a:p>
        </p:txBody>
      </p:sp>
    </p:spTree>
    <p:extLst>
      <p:ext uri="{BB962C8B-B14F-4D97-AF65-F5344CB8AC3E}">
        <p14:creationId xmlns:p14="http://schemas.microsoft.com/office/powerpoint/2010/main" val="375708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A9661-8FC0-73A2-59EF-42215DCBE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73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“Nominal”  Side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56137-66C9-7172-BDE2-4287108D4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Inflation:  There is a lot of work still to be done.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583287-04A6-1739-1128-F40D0C4C1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7369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3E3AC-1EE9-B24C-02E1-FD448FE92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Pol</a:t>
            </a:r>
            <a:r>
              <a:rPr lang="en-US" dirty="0"/>
              <a:t>icy  Effects: Fiscal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9226D-C74D-5FB9-9360-0FC3701AD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4780" y="173511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2020-2021:  massive stimulus.  Cares Act, 3 rounds of stimulus checks, expanded unemployment benefits, Payroll Protection Loans.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77BBBD-CE45-7541-19D1-ECCA29393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A5392B-DA3A-4613-BA66-819D85AB1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592" y="2738548"/>
            <a:ext cx="5838359" cy="32918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12F657-4469-BC1C-A632-980410772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828" y="2738548"/>
            <a:ext cx="4644581" cy="318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5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0"/>
          <p:cNvSpPr txBox="1">
            <a:spLocks noGrp="1"/>
          </p:cNvSpPr>
          <p:nvPr>
            <p:ph type="title"/>
          </p:nvPr>
        </p:nvSpPr>
        <p:spPr>
          <a:xfrm>
            <a:off x="790072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dirty="0">
                <a:solidFill>
                  <a:schemeClr val="lt1"/>
                </a:solidFill>
              </a:rPr>
              <a:t>Pol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icy Effects:  Monetary</a:t>
            </a:r>
            <a:endParaRPr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90" name="Google Shape;290;p40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2C452F-8BF2-F06B-1543-5490876D6883}"/>
              </a:ext>
            </a:extLst>
          </p:cNvPr>
          <p:cNvSpPr txBox="1"/>
          <p:nvPr/>
        </p:nvSpPr>
        <p:spPr>
          <a:xfrm>
            <a:off x="525346" y="1132504"/>
            <a:ext cx="961557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2020-2/2022:  policy interest rate at zero, new round of quantitative easing.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3/2022-present:  most rapid increase in interest rates since Paul Volcker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9AD767-993C-FF2A-59AF-313D95940D0B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" y="2846946"/>
            <a:ext cx="6035040" cy="3383280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A1C5470-7C3E-BEF0-E75E-4660A523C3D3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96000" y="2846946"/>
            <a:ext cx="6035040" cy="338328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1"/>
          <p:cNvSpPr txBox="1">
            <a:spLocks noGrp="1"/>
          </p:cNvSpPr>
          <p:nvPr>
            <p:ph type="title"/>
          </p:nvPr>
        </p:nvSpPr>
        <p:spPr>
          <a:xfrm>
            <a:off x="814136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dirty="0">
                <a:solidFill>
                  <a:schemeClr val="lt1"/>
                </a:solidFill>
              </a:rPr>
              <a:t>Wh</a:t>
            </a:r>
            <a:r>
              <a:rPr lang="en-US" dirty="0"/>
              <a:t>ere we Stand</a:t>
            </a:r>
            <a:endParaRPr dirty="0"/>
          </a:p>
        </p:txBody>
      </p:sp>
      <p:sp>
        <p:nvSpPr>
          <p:cNvPr id="378" name="Google Shape;378;p51"/>
          <p:cNvSpPr txBox="1">
            <a:spLocks noGrp="1"/>
          </p:cNvSpPr>
          <p:nvPr>
            <p:ph type="body" idx="1"/>
          </p:nvPr>
        </p:nvSpPr>
        <p:spPr>
          <a:xfrm>
            <a:off x="838200" y="1570730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C88"/>
              </a:buClr>
              <a:buSzPts val="2800"/>
              <a:buChar char="•"/>
            </a:pPr>
            <a:r>
              <a:rPr lang="en-US" dirty="0" err="1"/>
              <a:t>Bidenomics</a:t>
            </a:r>
            <a:r>
              <a:rPr lang="en-US" dirty="0"/>
              <a:t>?</a:t>
            </a:r>
          </a:p>
          <a:p>
            <a:pPr lvl="1">
              <a:spcBef>
                <a:spcPts val="0"/>
              </a:spcBef>
              <a:buClr>
                <a:srgbClr val="0C4C88"/>
              </a:buClr>
              <a:buSzPts val="2800"/>
              <a:buChar char="•"/>
            </a:pPr>
            <a:r>
              <a:rPr lang="en-US" dirty="0"/>
              <a:t>The ARP was probably too big, but helped many poor families, and the Fed was aware of the size of the stimulus.</a:t>
            </a:r>
          </a:p>
          <a:p>
            <a:pPr lvl="1">
              <a:spcBef>
                <a:spcPts val="0"/>
              </a:spcBef>
              <a:buClr>
                <a:srgbClr val="0C4C88"/>
              </a:buClr>
              <a:buSzPts val="2800"/>
              <a:buFont typeface="Calibri" panose="020F0502020204030204" pitchFamily="34" charset="0"/>
              <a:buChar char="•"/>
            </a:pPr>
            <a:r>
              <a:rPr lang="en-US" dirty="0"/>
              <a:t>Chips Act</a:t>
            </a:r>
          </a:p>
          <a:p>
            <a:pPr lvl="1">
              <a:spcBef>
                <a:spcPts val="0"/>
              </a:spcBef>
              <a:buClr>
                <a:srgbClr val="0C4C88"/>
              </a:buClr>
              <a:buSzPts val="2800"/>
              <a:buChar char="•"/>
            </a:pPr>
            <a:r>
              <a:rPr lang="en-US" dirty="0"/>
              <a:t>Inflation Reduction Act.</a:t>
            </a:r>
          </a:p>
          <a:p>
            <a:pPr marL="0" indent="0">
              <a:spcBef>
                <a:spcPts val="0"/>
              </a:spcBef>
              <a:buClr>
                <a:srgbClr val="0C4C88"/>
              </a:buClr>
              <a:buSzPts val="2800"/>
              <a:buNone/>
            </a:pPr>
            <a:r>
              <a:rPr lang="en-US" dirty="0"/>
              <a:t>More importantly, Presidents don’t have much effect on the economy in the short run.</a:t>
            </a:r>
          </a:p>
          <a:p>
            <a:pPr marL="0" indent="0">
              <a:spcBef>
                <a:spcPts val="0"/>
              </a:spcBef>
              <a:buClr>
                <a:srgbClr val="0C4C88"/>
              </a:buClr>
              <a:buSzPts val="2800"/>
              <a:buNone/>
            </a:pPr>
            <a:endParaRPr lang="en-US" dirty="0"/>
          </a:p>
          <a:p>
            <a:pPr>
              <a:spcBef>
                <a:spcPts val="0"/>
              </a:spcBef>
              <a:buClr>
                <a:srgbClr val="0C4C88"/>
              </a:buClr>
              <a:buSzPts val="2800"/>
            </a:pPr>
            <a:r>
              <a:rPr lang="en-US" dirty="0"/>
              <a:t>Monetary policy was too easy for too long, but since March of last year has been much more restrictive.</a:t>
            </a:r>
          </a:p>
          <a:p>
            <a:pPr>
              <a:spcBef>
                <a:spcPts val="0"/>
              </a:spcBef>
              <a:buClr>
                <a:srgbClr val="0C4C88"/>
              </a:buClr>
              <a:buSzPts val="2800"/>
            </a:pPr>
            <a:r>
              <a:rPr lang="en-US" dirty="0"/>
              <a:t>Yes, there were supply chain issues that temporarily raised inflation, but there was (is?) too much total spending.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4C88"/>
              </a:buClr>
              <a:buSzPts val="2800"/>
              <a:buNone/>
            </a:pPr>
            <a:r>
              <a:rPr lang="en-US" dirty="0"/>
              <a:t>So, where are we headed?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4C88"/>
              </a:buClr>
              <a:buSzPts val="2800"/>
              <a:buNone/>
            </a:pPr>
            <a:r>
              <a:rPr lang="en-US" dirty="0"/>
              <a:t>What will the Fed do?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4C88"/>
              </a:buClr>
              <a:buSzPts val="2800"/>
              <a:buNone/>
            </a:pPr>
            <a:endParaRPr dirty="0"/>
          </a:p>
        </p:txBody>
      </p:sp>
      <p:sp>
        <p:nvSpPr>
          <p:cNvPr id="379" name="Google Shape;379;p51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919A6-615B-1C16-9175-289C110F9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’s View in September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4F4D1E-E799-D546-31F6-FCC512356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28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251E8FD-2A58-8052-7D75-0C9944CB67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79375" y="1241224"/>
            <a:ext cx="5438489" cy="466344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D4BCAC-5D9A-23BE-3296-6CE9663217A9}"/>
              </a:ext>
            </a:extLst>
          </p:cNvPr>
          <p:cNvSpPr txBox="1"/>
          <p:nvPr/>
        </p:nvSpPr>
        <p:spPr>
          <a:xfrm>
            <a:off x="7559039" y="1600200"/>
            <a:ext cx="35280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Austin </a:t>
            </a:r>
            <a:r>
              <a:rPr lang="en-US" dirty="0" err="1"/>
              <a:t>Goolsbee</a:t>
            </a:r>
            <a:r>
              <a:rPr lang="en-US" dirty="0"/>
              <a:t>, President of the Chicago Fed.  The economy is on a “golden </a:t>
            </a:r>
            <a:r>
              <a:rPr lang="en-US" dirty="0" err="1"/>
              <a:t>path”and</a:t>
            </a:r>
            <a:r>
              <a:rPr lang="en-US" dirty="0"/>
              <a:t> will achieve the  “mother of all soft landings.”</a:t>
            </a:r>
          </a:p>
        </p:txBody>
      </p:sp>
    </p:spTree>
    <p:extLst>
      <p:ext uri="{BB962C8B-B14F-4D97-AF65-F5344CB8AC3E}">
        <p14:creationId xmlns:p14="http://schemas.microsoft.com/office/powerpoint/2010/main" val="158479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0C197-C4C7-F56A-D1C7-F304088FE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Lat</a:t>
            </a:r>
            <a:r>
              <a:rPr lang="en-US" dirty="0"/>
              <a:t>est Readings on Consumers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4774F1-9FAA-81D8-7CB0-E18DD1D5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29</a:t>
            </a:fld>
            <a:endParaRPr lang="en-GB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AEB03B9-9748-F10E-84DF-491F73F626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11559"/>
            <a:ext cx="10515600" cy="4506686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E879D1-F0BD-6015-E9DE-70FAE108450E}"/>
              </a:ext>
            </a:extLst>
          </p:cNvPr>
          <p:cNvSpPr txBox="1"/>
          <p:nvPr/>
        </p:nvSpPr>
        <p:spPr>
          <a:xfrm>
            <a:off x="7091265" y="2267339"/>
            <a:ext cx="34709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NY Fed estimates that commencement of student loan payments will lower consumption growth by 0.1%</a:t>
            </a:r>
          </a:p>
        </p:txBody>
      </p:sp>
    </p:spTree>
    <p:extLst>
      <p:ext uri="{BB962C8B-B14F-4D97-AF65-F5344CB8AC3E}">
        <p14:creationId xmlns:p14="http://schemas.microsoft.com/office/powerpoint/2010/main" val="142329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AF01-9403-8B45-9B3D-54F69C90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3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Sub</a:t>
            </a:r>
            <a:r>
              <a:rPr lang="en-US" dirty="0"/>
              <a:t>mitting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BCC2-1252-644F-A5FE-9BA98B69F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submit questions in the chat.</a:t>
            </a:r>
          </a:p>
          <a:p>
            <a:pPr lvl="1"/>
            <a:r>
              <a:rPr lang="en-US" dirty="0"/>
              <a:t>I will try to handle them as they come up, but may take them in a bunch as time permits.</a:t>
            </a:r>
          </a:p>
          <a:p>
            <a:r>
              <a:rPr lang="en-US" dirty="0"/>
              <a:t>We will do a verbal Q&amp;A once the material has been presented.</a:t>
            </a:r>
          </a:p>
          <a:p>
            <a:pPr lvl="1"/>
            <a:r>
              <a:rPr lang="en-US" dirty="0"/>
              <a:t>And the questions in the chat have been addressed.</a:t>
            </a:r>
          </a:p>
          <a:p>
            <a:r>
              <a:rPr lang="en-US" dirty="0"/>
              <a:t>After talk, I hope there will be time for more extended questions.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E0C3F-F683-7649-B9E6-AA556310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7926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C1E63-A53F-A5D2-FB9C-6B41FDEF1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04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rtgage Rates are Having an Effect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59116D-4F45-A82F-4CD4-594D93F99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EB1F634-196B-0C96-296A-2DC80598BF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5778" y="1720494"/>
            <a:ext cx="9540443" cy="4114800"/>
          </a:xfrm>
        </p:spPr>
      </p:pic>
    </p:spTree>
    <p:extLst>
      <p:ext uri="{BB962C8B-B14F-4D97-AF65-F5344CB8AC3E}">
        <p14:creationId xmlns:p14="http://schemas.microsoft.com/office/powerpoint/2010/main" val="18451760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E76A4-EFC8-7689-CD95-EB5F7E7F2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Aid</a:t>
            </a:r>
            <a:r>
              <a:rPr lang="en-US" dirty="0"/>
              <a:t> to Ukraine:  How Big?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1D162A9-0F70-6958-B359-D8DBC5DB42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7041" y="1570038"/>
            <a:ext cx="7735710" cy="43513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576DAD-DADD-DF1C-3768-88F036673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9D4D17-0BDF-BD9E-CF2C-73B4E18947A6}"/>
              </a:ext>
            </a:extLst>
          </p:cNvPr>
          <p:cNvSpPr txBox="1"/>
          <p:nvPr/>
        </p:nvSpPr>
        <p:spPr>
          <a:xfrm>
            <a:off x="9582538" y="1922106"/>
            <a:ext cx="2360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10 % of FY 2023 Defense Budget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C4EEA3-D616-35C0-2B98-9B6163AD986F}"/>
              </a:ext>
            </a:extLst>
          </p:cNvPr>
          <p:cNvSpPr txBox="1"/>
          <p:nvPr/>
        </p:nvSpPr>
        <p:spPr>
          <a:xfrm>
            <a:off x="9582537" y="2568437"/>
            <a:ext cx="23606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1.3 % of FY 2023 Total Outlays;</a:t>
            </a:r>
            <a:br>
              <a:rPr lang="en-US" dirty="0"/>
            </a:br>
            <a:r>
              <a:rPr lang="en-US" dirty="0"/>
              <a:t>0.3% of GDP</a:t>
            </a:r>
          </a:p>
        </p:txBody>
      </p:sp>
    </p:spTree>
    <p:extLst>
      <p:ext uri="{BB962C8B-B14F-4D97-AF65-F5344CB8AC3E}">
        <p14:creationId xmlns:p14="http://schemas.microsoft.com/office/powerpoint/2010/main" val="296375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44E0D-6090-8D36-46DD-2CBF4C6E1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Wa</a:t>
            </a:r>
            <a:r>
              <a:rPr lang="en-US" dirty="0"/>
              <a:t>ll Street Consensus:  No Recession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695107D-29F3-02B9-987C-0724C8F5FE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6755" y="1464197"/>
            <a:ext cx="7692748" cy="464723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CE6126-4673-DBAC-ED7F-B48FED36A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7238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75346-F426-DCEF-AFE0-1DAD3B35B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09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Key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Players’ Views on the Risk of a Recession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6D6AFA-EF14-C3C8-BD5A-C68B24733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208954-6A70-1909-F3D3-DB6E7ABB04DE}"/>
              </a:ext>
            </a:extLst>
          </p:cNvPr>
          <p:cNvSpPr txBox="1"/>
          <p:nvPr/>
        </p:nvSpPr>
        <p:spPr>
          <a:xfrm>
            <a:off x="3657403" y="6481241"/>
            <a:ext cx="4099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https://advisor.visualcapitalist.com/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D727A4E6-10BA-2099-FC22-BEE2653A93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4579" y="1811934"/>
            <a:ext cx="8958800" cy="3931920"/>
          </a:xfrm>
        </p:spPr>
      </p:pic>
    </p:spTree>
    <p:extLst>
      <p:ext uri="{BB962C8B-B14F-4D97-AF65-F5344CB8AC3E}">
        <p14:creationId xmlns:p14="http://schemas.microsoft.com/office/powerpoint/2010/main" val="25322386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dirty="0">
                <a:solidFill>
                  <a:schemeClr val="lt1"/>
                </a:solidFill>
              </a:rPr>
              <a:t>Wh</a:t>
            </a:r>
            <a:r>
              <a:rPr lang="en-US" dirty="0">
                <a:solidFill>
                  <a:srgbClr val="1E4E79"/>
                </a:solidFill>
              </a:rPr>
              <a:t>at is a Recession?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61" name="Google Shape;161;p24"/>
          <p:cNvSpPr txBox="1">
            <a:spLocks noGrp="1"/>
          </p:cNvSpPr>
          <p:nvPr>
            <p:ph type="body" idx="1"/>
          </p:nvPr>
        </p:nvSpPr>
        <p:spPr>
          <a:xfrm>
            <a:off x="838200" y="1570730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C88"/>
              </a:buClr>
              <a:buSzPts val="2800"/>
              <a:buChar char="•"/>
            </a:pPr>
            <a:r>
              <a:rPr lang="en-US" dirty="0"/>
              <a:t>Defined by the National Bureau of Economic Research (NBER)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ts val="2800"/>
              <a:buChar char="•"/>
            </a:pPr>
            <a:r>
              <a:rPr lang="en-US" dirty="0">
                <a:solidFill>
                  <a:srgbClr val="1E4E79"/>
                </a:solidFill>
              </a:rPr>
              <a:t>“</a:t>
            </a:r>
            <a:r>
              <a:rPr lang="en-US" dirty="0">
                <a:solidFill>
                  <a:srgbClr val="1E4E79"/>
                </a:solidFill>
                <a:latin typeface="Arimo"/>
                <a:ea typeface="Arimo"/>
                <a:cs typeface="Arimo"/>
                <a:sym typeface="Arimo"/>
              </a:rPr>
              <a:t>The NBER's definition emphasizes that a recession involves a significant decline in economic activity that is spread across the economy and lasts more than a few months.”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ts val="2800"/>
              <a:buChar char="•"/>
            </a:pPr>
            <a:r>
              <a:rPr lang="en-US" dirty="0">
                <a:solidFill>
                  <a:srgbClr val="1E4E79"/>
                </a:solidFill>
                <a:latin typeface="Arimo"/>
                <a:ea typeface="Arimo"/>
                <a:cs typeface="Arimo"/>
                <a:sym typeface="Arimo"/>
              </a:rPr>
              <a:t>Popular Rule of Thumb:  Two or more, consecutive quarters where Real GDP falls.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ts val="2800"/>
              <a:buChar char="•"/>
            </a:pPr>
            <a:r>
              <a:rPr lang="en-US" dirty="0">
                <a:solidFill>
                  <a:srgbClr val="1E4E79"/>
                </a:solidFill>
                <a:latin typeface="Arimo"/>
                <a:ea typeface="Arimo"/>
                <a:cs typeface="Arimo"/>
                <a:sym typeface="Arimo"/>
              </a:rPr>
              <a:t>Recessions are caused by decreases in total spending.</a:t>
            </a:r>
            <a:endParaRPr dirty="0"/>
          </a:p>
        </p:txBody>
      </p:sp>
      <p:sp>
        <p:nvSpPr>
          <p:cNvPr id="162" name="Google Shape;162;p24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244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5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>
                <a:solidFill>
                  <a:schemeClr val="lt1"/>
                </a:solidFill>
              </a:rPr>
              <a:t>Rea</a:t>
            </a:r>
            <a:r>
              <a:rPr lang="en-US">
                <a:solidFill>
                  <a:srgbClr val="1E4E79"/>
                </a:solidFill>
              </a:rPr>
              <a:t>l GDP Growth and Recessions</a:t>
            </a:r>
            <a:endParaRPr/>
          </a:p>
        </p:txBody>
      </p:sp>
      <p:sp>
        <p:nvSpPr>
          <p:cNvPr id="169" name="Google Shape;169;p25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  <p:pic>
        <p:nvPicPr>
          <p:cNvPr id="4" name="FRED Graph Chart" descr="FRED Graph">
            <a:extLst>
              <a:ext uri="{FF2B5EF4-FFF2-40B4-BE49-F238E27FC236}">
                <a16:creationId xmlns:a16="http://schemas.microsoft.com/office/drawing/2014/main" id="{05D2245F-1D1C-0D4A-2A23-2EDF0511D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03610" y="1570038"/>
            <a:ext cx="9796346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6852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ECF3D-D379-4121-C086-EE4702128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netary Policy is Tough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2F25E-A064-72D6-F540-51D3FF9AD8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16C777-95D2-EFAC-3A71-09105E4A5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/>
          </a:p>
        </p:txBody>
      </p:sp>
      <p:pic>
        <p:nvPicPr>
          <p:cNvPr id="5" name="Online Media 4" title="Federal Reserve Chair And Elizabeth Warren Clash Over Unemployment Rates">
            <a:hlinkClick r:id="" action="ppaction://media"/>
            <a:extLst>
              <a:ext uri="{FF2B5EF4-FFF2-40B4-BE49-F238E27FC236}">
                <a16:creationId xmlns:a16="http://schemas.microsoft.com/office/drawing/2014/main" id="{C95426B7-B57B-C4DB-E80B-5026B63E661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29706" y="1325563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4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50217-E84D-654C-99D5-3597856D3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85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y are Both Right!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210FC-BC64-D4E6-B696-597BFC35A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Warren:</a:t>
            </a:r>
          </a:p>
          <a:p>
            <a:pPr marL="0" indent="0">
              <a:buNone/>
            </a:pP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Powell:</a:t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“We are taking the only measures we have to bring inflation down….Will working people be better off if we just walk away from our job and inflation remains at 5 or </a:t>
            </a:r>
            <a:r>
              <a:rPr lang="en-US">
                <a:solidFill>
                  <a:schemeClr val="accent5">
                    <a:lumMod val="50000"/>
                  </a:schemeClr>
                </a:solidFill>
              </a:rPr>
              <a:t>6 percent?”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AAF559-8A16-0B1C-27DB-13BAE474B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7C1E028-769D-989B-F0BE-04229C8A8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710" y="1511543"/>
            <a:ext cx="5455504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05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D55FD-FA3F-41DA-70EE-ADCA9B815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</a:t>
            </a:r>
            <a:r>
              <a:rPr lang="en-US" dirty="0"/>
              <a:t>d, It Will Only Get Harder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49B13-7D1F-DBDA-50BD-3794654891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Biden has tied his campaign to the performance of the economy, but it is the Fed that can affect the economy between now and 11/24</a:t>
            </a:r>
          </a:p>
          <a:p>
            <a:r>
              <a:rPr lang="en-US" dirty="0"/>
              <a:t>Known, Unknowns</a:t>
            </a:r>
          </a:p>
          <a:p>
            <a:pPr lvl="1"/>
            <a:r>
              <a:rPr lang="en-US" dirty="0"/>
              <a:t>Congressional paralysis and possible government shutdown, 11/17.</a:t>
            </a:r>
          </a:p>
          <a:p>
            <a:pPr lvl="1"/>
            <a:r>
              <a:rPr lang="en-US" dirty="0"/>
              <a:t>Wars in Ukraine and Israel.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8F935C-D7EF-CF42-5DC3-34F367DBC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444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523B6-1413-5C64-3CCE-9CC44E9D6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known Unknowns!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AFB57-EC77-9E62-B050-2A349D6DDA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66C1C1-F0C2-AF58-EC8E-AF24DF95C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39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16190E-D8C8-8D9C-D6AB-BC37B0321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96" y="1181543"/>
            <a:ext cx="11560628" cy="552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1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6246" y="1776790"/>
            <a:ext cx="10219508" cy="874970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sz="4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US Economy: Update</a:t>
            </a:r>
            <a:endParaRPr lang="en-US" sz="4800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4</a:t>
            </a:fld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D2299F7-B118-F94E-8862-E4A57C984DB5}"/>
              </a:ext>
            </a:extLst>
          </p:cNvPr>
          <p:cNvSpPr txBox="1">
            <a:spLocks/>
          </p:cNvSpPr>
          <p:nvPr/>
        </p:nvSpPr>
        <p:spPr>
          <a:xfrm>
            <a:off x="1547649" y="3566728"/>
            <a:ext cx="9144000" cy="2482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Geoffrey Woglom,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Professor of Economics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Amherst College, emeritus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October 10,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6D7F51-049F-674F-8A06-04B9CAEBB587}"/>
              </a:ext>
            </a:extLst>
          </p:cNvPr>
          <p:cNvSpPr txBox="1"/>
          <p:nvPr/>
        </p:nvSpPr>
        <p:spPr>
          <a:xfrm>
            <a:off x="3774831" y="5509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15CDB93-4391-C1B8-AD42-C473313FD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26085" cy="193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C2DAEF-4540-71B6-51EA-1585F24F0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646" y="4309986"/>
            <a:ext cx="3746354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7270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EA22F-5DA3-AA0E-F4DC-60C2780E1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Sta</a:t>
            </a:r>
            <a:r>
              <a:rPr lang="en-US" dirty="0"/>
              <a:t>y Tuned!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FE476-BD98-A752-7B3F-4EAF99C27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This month’s economic reports (8:30AM)</a:t>
            </a:r>
          </a:p>
          <a:p>
            <a:r>
              <a:rPr lang="en-US" dirty="0"/>
              <a:t>26</a:t>
            </a:r>
            <a:r>
              <a:rPr lang="en-US" baseline="30000" dirty="0"/>
              <a:t>th</a:t>
            </a:r>
            <a:r>
              <a:rPr lang="en-US" dirty="0"/>
              <a:t>, Third Quarter GDP estimates.</a:t>
            </a:r>
          </a:p>
          <a:p>
            <a:r>
              <a:rPr lang="en-US" dirty="0"/>
              <a:t>27</a:t>
            </a:r>
            <a:r>
              <a:rPr lang="en-US" baseline="30000" dirty="0"/>
              <a:t>th</a:t>
            </a:r>
            <a:r>
              <a:rPr lang="en-US" dirty="0"/>
              <a:t>, PCE inflation. </a:t>
            </a:r>
          </a:p>
          <a:p>
            <a:r>
              <a:rPr lang="en-US" dirty="0"/>
              <a:t>31</a:t>
            </a:r>
            <a:r>
              <a:rPr lang="en-US" baseline="30000" dirty="0"/>
              <a:t>st</a:t>
            </a:r>
            <a:r>
              <a:rPr lang="en-US" dirty="0"/>
              <a:t>, Employment Cost Index</a:t>
            </a:r>
          </a:p>
          <a:p>
            <a:r>
              <a:rPr lang="en-US" dirty="0"/>
              <a:t>31</a:t>
            </a:r>
            <a:r>
              <a:rPr lang="en-US" baseline="30000" dirty="0"/>
              <a:t>st</a:t>
            </a:r>
            <a:r>
              <a:rPr lang="en-US" dirty="0"/>
              <a:t>, Start of a Two-Day Fed Policy Meeting.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F6A6E7-900A-745E-A4B3-58DCE3311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69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38570-C71E-7806-8482-4C456D229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Go</a:t>
            </a:r>
            <a:r>
              <a:rPr lang="en-US" dirty="0"/>
              <a:t>ogle 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95C60-D0D4-B07D-EBF0-F798C0BDD1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https://sites.google.com/view/macro-current-issues/home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46AEA3-F394-BD6C-54B5-ABA30FC0A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36457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D5B8E-6F6B-4165-8BB4-513A87798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Fed and Short-term Interest Rates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7E094-C1C7-4CBD-B112-65D273BD5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42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F89B6E-4DED-4ABE-9DD8-E3F9BA133F15}"/>
              </a:ext>
            </a:extLst>
          </p:cNvPr>
          <p:cNvSpPr txBox="1"/>
          <p:nvPr/>
        </p:nvSpPr>
        <p:spPr>
          <a:xfrm>
            <a:off x="8847667" y="1761067"/>
            <a:ext cx="31682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Blue </a:t>
            </a:r>
            <a:r>
              <a:rPr lang="en-US" sz="2800" dirty="0"/>
              <a:t>is the fed funds rate.</a:t>
            </a:r>
          </a:p>
          <a:p>
            <a:r>
              <a:rPr lang="en-US" sz="2800" dirty="0">
                <a:solidFill>
                  <a:srgbClr val="C00000"/>
                </a:solidFill>
              </a:rPr>
              <a:t>Red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n-US" sz="2800" dirty="0"/>
              <a:t>s  the rate on 3 month Treasuries.</a:t>
            </a:r>
          </a:p>
          <a:p>
            <a:r>
              <a:rPr lang="en-US" sz="2800" dirty="0">
                <a:solidFill>
                  <a:schemeClr val="accent6"/>
                </a:solidFill>
              </a:rPr>
              <a:t>Green</a:t>
            </a:r>
            <a:r>
              <a:rPr lang="en-US" sz="2800" dirty="0"/>
              <a:t> is the prime bank lending rate</a:t>
            </a:r>
            <a:endParaRPr lang="en-US" sz="2800" dirty="0">
              <a:solidFill>
                <a:schemeClr val="accent6"/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4208F42-2CD8-D959-8B9B-0BF38E4B04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634491"/>
            <a:ext cx="7597140" cy="4217670"/>
          </a:xfrm>
        </p:spPr>
      </p:pic>
    </p:spTree>
    <p:extLst>
      <p:ext uri="{BB962C8B-B14F-4D97-AF65-F5344CB8AC3E}">
        <p14:creationId xmlns:p14="http://schemas.microsoft.com/office/powerpoint/2010/main" val="49678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982" y="-317"/>
            <a:ext cx="10515600" cy="1325563"/>
          </a:xfrm>
        </p:spPr>
        <p:txBody>
          <a:bodyPr>
            <a:normAutofit/>
          </a:bodyPr>
          <a:lstStyle/>
          <a:p>
            <a:r>
              <a:rPr lang="en-US" sz="3800" dirty="0"/>
              <a:t> </a:t>
            </a:r>
            <a:r>
              <a:rPr lang="en-US" sz="3800" dirty="0">
                <a:solidFill>
                  <a:schemeClr val="bg1"/>
                </a:solidFill>
              </a:rPr>
              <a:t>Let’</a:t>
            </a:r>
            <a:r>
              <a:rPr lang="en-US" sz="3800" dirty="0"/>
              <a:t>s Hear from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670559"/>
            <a:ext cx="11074608" cy="5924791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endParaRPr lang="en-US" sz="5100" dirty="0">
              <a:hlinkClick r:id="rId2"/>
            </a:endParaRPr>
          </a:p>
          <a:p>
            <a:pPr marL="0" indent="0" algn="ctr">
              <a:buNone/>
            </a:pPr>
            <a:r>
              <a:rPr lang="en-US" sz="6400" dirty="0"/>
              <a:t>Geoffrey Woglom grwoglom@amherst.edu</a:t>
            </a:r>
          </a:p>
          <a:p>
            <a:pPr marL="0" indent="0" algn="ctr">
              <a:buNone/>
            </a:pPr>
            <a:endParaRPr lang="en-US" sz="7400" dirty="0"/>
          </a:p>
          <a:p>
            <a:pPr marL="0" indent="0" algn="ctr">
              <a:buNone/>
            </a:pPr>
            <a:r>
              <a:rPr lang="en-US" sz="7400" dirty="0"/>
              <a:t>Contact NEED: </a:t>
            </a:r>
            <a:r>
              <a:rPr lang="en-US" sz="7400" dirty="0" err="1"/>
              <a:t>I</a:t>
            </a:r>
            <a:r>
              <a:rPr lang="en-US" sz="7400" dirty="0" err="1">
                <a:hlinkClick r:id="rId3"/>
              </a:rPr>
              <a:t>nfo@NEEDEcon.org</a:t>
            </a:r>
            <a:endParaRPr lang="en-US" sz="7400" dirty="0"/>
          </a:p>
          <a:p>
            <a:pPr marL="0" indent="0" algn="ctr">
              <a:buNone/>
            </a:pPr>
            <a:endParaRPr lang="en-US" sz="7400" dirty="0"/>
          </a:p>
          <a:p>
            <a:pPr marL="0" indent="0" algn="ctr">
              <a:buNone/>
            </a:pPr>
            <a:r>
              <a:rPr lang="en-US" sz="7400" dirty="0"/>
              <a:t>Submit a testimonial:  </a:t>
            </a:r>
            <a:r>
              <a:rPr lang="en-US" sz="7400" dirty="0">
                <a:hlinkClick r:id="rId4"/>
              </a:rPr>
              <a:t>www.NEEDEcon.org/testimonials.php</a:t>
            </a:r>
            <a:endParaRPr lang="en-US" sz="7400" dirty="0"/>
          </a:p>
          <a:p>
            <a:pPr marL="0" indent="0" algn="ctr">
              <a:buNone/>
            </a:pPr>
            <a:endParaRPr lang="en-US" sz="7400" dirty="0"/>
          </a:p>
          <a:p>
            <a:pPr marL="0" indent="0" algn="ctr">
              <a:buNone/>
            </a:pPr>
            <a:r>
              <a:rPr lang="en-US" sz="7400" dirty="0"/>
              <a:t>Support NEED:  www.NEEDEcon.org/donate.php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998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29EAE-338F-5D4A-8C40-7C3D0FD4A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Cre</a:t>
            </a:r>
            <a:r>
              <a:rPr lang="en-US" dirty="0"/>
              <a:t>dits and 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C8CE3-22BA-E94A-B6AC-D79713820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333072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This slide deck was authored by:</a:t>
            </a:r>
          </a:p>
          <a:p>
            <a:pPr lvl="1"/>
            <a:r>
              <a:rPr lang="en-US" dirty="0"/>
              <a:t>Jon D. Haveman, NEED</a:t>
            </a:r>
          </a:p>
          <a:p>
            <a:pPr lvl="1"/>
            <a:r>
              <a:rPr lang="en-US" dirty="0"/>
              <a:t>Scott Baier, Clemson University</a:t>
            </a:r>
          </a:p>
          <a:p>
            <a:pPr lvl="1"/>
            <a:r>
              <a:rPr lang="en-US" dirty="0"/>
              <a:t>Geoffrey </a:t>
            </a:r>
            <a:r>
              <a:rPr lang="en-US" dirty="0" err="1"/>
              <a:t>Woglom</a:t>
            </a:r>
            <a:r>
              <a:rPr lang="en-US" dirty="0"/>
              <a:t>, Amherst College (Emeritus)</a:t>
            </a:r>
          </a:p>
          <a:p>
            <a:pPr lvl="1"/>
            <a:r>
              <a:rPr lang="en-US" dirty="0"/>
              <a:t>Brian </a:t>
            </a:r>
            <a:r>
              <a:rPr lang="en-US" dirty="0" err="1"/>
              <a:t>Dombeck</a:t>
            </a:r>
            <a:r>
              <a:rPr lang="en-US" dirty="0"/>
              <a:t>, Lewis &amp; Clark College</a:t>
            </a:r>
          </a:p>
          <a:p>
            <a:pPr lvl="1"/>
            <a:r>
              <a:rPr lang="en-US" dirty="0"/>
              <a:t>Doris </a:t>
            </a:r>
            <a:r>
              <a:rPr lang="en-US" dirty="0" err="1"/>
              <a:t>Geide</a:t>
            </a:r>
            <a:r>
              <a:rPr lang="en-US" dirty="0"/>
              <a:t>-Stevenson, Weber State</a:t>
            </a:r>
          </a:p>
          <a:p>
            <a:endParaRPr lang="en-US" dirty="0"/>
          </a:p>
          <a:p>
            <a:r>
              <a:rPr lang="en-US" dirty="0"/>
              <a:t>Disclaimer</a:t>
            </a:r>
          </a:p>
          <a:p>
            <a:pPr lvl="1"/>
            <a:r>
              <a:rPr lang="en-US" sz="1800" dirty="0"/>
              <a:t>NEED presentations are designed to be nonpartisan.</a:t>
            </a:r>
          </a:p>
          <a:p>
            <a:pPr lvl="1"/>
            <a:r>
              <a:rPr lang="en-US" sz="1800" dirty="0"/>
              <a:t>It is, however, inevitable that the presenter will be asked for and will provide their own views.</a:t>
            </a:r>
          </a:p>
          <a:p>
            <a:pPr lvl="1"/>
            <a:r>
              <a:rPr lang="en-US" sz="1800" dirty="0"/>
              <a:t>Such views are those of the presenter and not necessarily those of the National Economic Education Delegation (NEED).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5FD2B-E0DC-B44E-B85B-3363DE7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329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>
                <a:solidFill>
                  <a:schemeClr val="lt1"/>
                </a:solidFill>
              </a:rPr>
              <a:t>Out</a:t>
            </a:r>
            <a:r>
              <a:rPr lang="en-US">
                <a:solidFill>
                  <a:srgbClr val="1E4E79"/>
                </a:solidFill>
              </a:rPr>
              <a:t>line for the Talk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4" name="Google Shape;124;p20"/>
          <p:cNvSpPr txBox="1">
            <a:spLocks noGrp="1"/>
          </p:cNvSpPr>
          <p:nvPr>
            <p:ph type="body" idx="1"/>
          </p:nvPr>
        </p:nvSpPr>
        <p:spPr>
          <a:xfrm>
            <a:off x="838200" y="1570730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C88"/>
              </a:buClr>
              <a:buSzPts val="2800"/>
              <a:buFont typeface="Calibri"/>
              <a:buAutoNum type="arabicPeriod"/>
            </a:pPr>
            <a:r>
              <a:rPr lang="en-US" dirty="0"/>
              <a:t>Summary of the state of the macroeconomy.</a:t>
            </a:r>
            <a:endParaRPr dirty="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4C88"/>
              </a:buClr>
              <a:buSzPts val="2800"/>
              <a:buFont typeface="Calibri"/>
              <a:buAutoNum type="arabicPeriod"/>
            </a:pPr>
            <a:r>
              <a:rPr lang="en-US" dirty="0"/>
              <a:t>The Effect of M&amp;F policies.</a:t>
            </a:r>
            <a:endParaRPr dirty="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4C88"/>
              </a:buClr>
              <a:buSzPts val="2800"/>
              <a:buFont typeface="Calibri"/>
              <a:buAutoNum type="arabicPeriod"/>
            </a:pPr>
            <a:r>
              <a:rPr lang="en-US" dirty="0"/>
              <a:t>What lies ahead for the economy.</a:t>
            </a:r>
          </a:p>
          <a:p>
            <a:pPr marL="514350" indent="-514350">
              <a:buClr>
                <a:srgbClr val="0C4C88"/>
              </a:buClr>
              <a:buSzPts val="2800"/>
              <a:buFont typeface="Calibri"/>
              <a:buAutoNum type="arabicPeriod"/>
            </a:pPr>
            <a:r>
              <a:rPr lang="en-US" dirty="0"/>
              <a:t>What will the Fed do at its next policy meeting 10/31-11/1</a:t>
            </a:r>
          </a:p>
          <a:p>
            <a:pPr marL="514350" indent="-514350">
              <a:buClr>
                <a:srgbClr val="0C4C88"/>
              </a:buClr>
              <a:buSzPts val="2800"/>
              <a:buFont typeface="Calibri"/>
              <a:buAutoNum type="arabicPeriod"/>
            </a:pPr>
            <a:endParaRPr lang="en-US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4C88"/>
              </a:buClr>
              <a:buSzPts val="2800"/>
              <a:buNone/>
            </a:pPr>
            <a:endParaRPr dirty="0"/>
          </a:p>
        </p:txBody>
      </p:sp>
      <p:sp>
        <p:nvSpPr>
          <p:cNvPr id="125" name="Google Shape;125;p20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C67AC-658C-4FC3-3118-64ED0E10C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00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Gro</a:t>
            </a:r>
            <a:r>
              <a:rPr lang="en-US" dirty="0"/>
              <a:t>ss Domestic Product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C9CE153-EBA0-9D32-4089-8B4087876F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3871122"/>
              </p:ext>
            </p:extLst>
          </p:nvPr>
        </p:nvGraphicFramePr>
        <p:xfrm>
          <a:off x="7208874" y="2432680"/>
          <a:ext cx="4144926" cy="33301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72463">
                  <a:extLst>
                    <a:ext uri="{9D8B030D-6E8A-4147-A177-3AD203B41FA5}">
                      <a16:colId xmlns:a16="http://schemas.microsoft.com/office/drawing/2014/main" val="310364770"/>
                    </a:ext>
                  </a:extLst>
                </a:gridCol>
                <a:gridCol w="2072463">
                  <a:extLst>
                    <a:ext uri="{9D8B030D-6E8A-4147-A177-3AD203B41FA5}">
                      <a16:colId xmlns:a16="http://schemas.microsoft.com/office/drawing/2014/main" val="3936927986"/>
                    </a:ext>
                  </a:extLst>
                </a:gridCol>
              </a:tblGrid>
              <a:tr h="47573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Consumption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68.1%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3085891583"/>
                  </a:ext>
                </a:extLst>
              </a:tr>
              <a:tr h="47573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Investment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17.7%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1424929756"/>
                  </a:ext>
                </a:extLst>
              </a:tr>
              <a:tr h="47573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Exports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10.9%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1205205792"/>
                  </a:ext>
                </a:extLst>
              </a:tr>
              <a:tr h="47573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Imports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-13.9%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3884701282"/>
                  </a:ext>
                </a:extLst>
              </a:tr>
              <a:tr h="47573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Government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17.3%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4106861703"/>
                  </a:ext>
                </a:extLst>
              </a:tr>
              <a:tr h="475738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2097790973"/>
                  </a:ext>
                </a:extLst>
              </a:tr>
              <a:tr h="47573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GDP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100.0%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1509693518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0BD8E-AC36-5643-EBE1-28C938AF3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26CC69B-95D3-5AA3-32B0-6C8D55F5A700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702305993"/>
              </p:ext>
            </p:extLst>
          </p:nvPr>
        </p:nvGraphicFramePr>
        <p:xfrm>
          <a:off x="747696" y="1491894"/>
          <a:ext cx="6546196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54567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ABD44-CC26-5F4A-F85C-63A38A8EB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</a:t>
            </a:r>
            <a:r>
              <a:rPr lang="en-US" dirty="0"/>
              <a:t>e Size of the World Economies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9800C61-E75D-8ED0-1770-59957CDD67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7299" y="1211594"/>
            <a:ext cx="5637402" cy="512064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C79197-A5C5-2DF4-ACCA-30039CED2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B0B921-B2F0-D9E4-3445-A9A96AC8C2D0}"/>
              </a:ext>
            </a:extLst>
          </p:cNvPr>
          <p:cNvSpPr txBox="1"/>
          <p:nvPr/>
        </p:nvSpPr>
        <p:spPr>
          <a:xfrm>
            <a:off x="3103445" y="6434241"/>
            <a:ext cx="8912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https://www.visualcapitalist.com/visualizing-the-105-trillion-world-economy-in-one-chart/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131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 txBox="1">
            <a:spLocks noGrp="1"/>
          </p:cNvSpPr>
          <p:nvPr>
            <p:ph type="title"/>
          </p:nvPr>
        </p:nvSpPr>
        <p:spPr>
          <a:xfrm>
            <a:off x="753976" y="3628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dirty="0">
                <a:solidFill>
                  <a:schemeClr val="bg1"/>
                </a:solidFill>
              </a:rPr>
              <a:t>GD</a:t>
            </a:r>
            <a:r>
              <a:rPr lang="en-US" dirty="0"/>
              <a:t>P and ‘Potential’ during the Recovery</a:t>
            </a:r>
            <a:endParaRPr dirty="0"/>
          </a:p>
        </p:txBody>
      </p:sp>
      <p:sp>
        <p:nvSpPr>
          <p:cNvPr id="132" name="Google Shape;132;p21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133" name="Google Shape;133;p21"/>
          <p:cNvSpPr txBox="1"/>
          <p:nvPr/>
        </p:nvSpPr>
        <p:spPr>
          <a:xfrm>
            <a:off x="8347336" y="6133488"/>
            <a:ext cx="38446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Source: Fred, St Louis Fed</a:t>
            </a:r>
            <a:endParaRPr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6811A8C-3318-2319-BF3D-C26B1BF5CD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5764" y="1458588"/>
            <a:ext cx="10515600" cy="4518599"/>
          </a:xfrm>
        </p:spPr>
      </p:pic>
      <p:grpSp>
        <p:nvGrpSpPr>
          <p:cNvPr id="136" name="Google Shape;136;p21"/>
          <p:cNvGrpSpPr/>
          <p:nvPr/>
        </p:nvGrpSpPr>
        <p:grpSpPr>
          <a:xfrm>
            <a:off x="10269668" y="2474564"/>
            <a:ext cx="2021365" cy="1353235"/>
            <a:chOff x="10269668" y="2392471"/>
            <a:chExt cx="2021365" cy="1353235"/>
          </a:xfrm>
        </p:grpSpPr>
        <p:cxnSp>
          <p:nvCxnSpPr>
            <p:cNvPr id="138" name="Google Shape;138;p21"/>
            <p:cNvCxnSpPr/>
            <p:nvPr/>
          </p:nvCxnSpPr>
          <p:spPr>
            <a:xfrm>
              <a:off x="10644351" y="2392471"/>
              <a:ext cx="900878" cy="546594"/>
            </a:xfrm>
            <a:prstGeom prst="straightConnector1">
              <a:avLst/>
            </a:prstGeom>
            <a:noFill/>
            <a:ln w="34925" cap="flat" cmpd="sng">
              <a:solidFill>
                <a:schemeClr val="accent1"/>
              </a:solidFill>
              <a:prstDash val="solid"/>
              <a:miter lim="800000"/>
              <a:headEnd type="triangle" w="med" len="med"/>
              <a:tailEnd type="none" w="sm" len="sm"/>
            </a:ln>
          </p:spPr>
        </p:cxnSp>
        <p:sp>
          <p:nvSpPr>
            <p:cNvPr id="137" name="Google Shape;137;p21"/>
            <p:cNvSpPr txBox="1"/>
            <p:nvPr/>
          </p:nvSpPr>
          <p:spPr>
            <a:xfrm>
              <a:off x="10269668" y="2730043"/>
              <a:ext cx="2021365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 “output gap” is about $85b</a:t>
              </a:r>
              <a:endParaRPr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4AAF605-F3B3-ED8B-3A84-1F9E0882AC39}"/>
              </a:ext>
            </a:extLst>
          </p:cNvPr>
          <p:cNvSpPr txBox="1"/>
          <p:nvPr/>
        </p:nvSpPr>
        <p:spPr>
          <a:xfrm>
            <a:off x="3087494" y="3244334"/>
            <a:ext cx="6174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B16752-7562-978F-4EB0-3E4DFAA87875}"/>
              </a:ext>
            </a:extLst>
          </p:cNvPr>
          <p:cNvSpPr txBox="1"/>
          <p:nvPr/>
        </p:nvSpPr>
        <p:spPr>
          <a:xfrm>
            <a:off x="4071257" y="2474564"/>
            <a:ext cx="4513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Grey bars are recessions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15264</TotalTime>
  <Words>1470</Words>
  <Application>Microsoft Office PowerPoint</Application>
  <PresentationFormat>Widescreen</PresentationFormat>
  <Paragraphs>257</Paragraphs>
  <Slides>43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Arimo</vt:lpstr>
      <vt:lpstr>Calibri</vt:lpstr>
      <vt:lpstr>Courier New</vt:lpstr>
      <vt:lpstr>Custom Design</vt:lpstr>
      <vt:lpstr>PowerPoint Presentation</vt:lpstr>
      <vt:lpstr> Course Outline</vt:lpstr>
      <vt:lpstr>Submitting Questions</vt:lpstr>
      <vt:lpstr>PowerPoint Presentation</vt:lpstr>
      <vt:lpstr>Credits and Disclaimer</vt:lpstr>
      <vt:lpstr>Outline for the Talk</vt:lpstr>
      <vt:lpstr>Gross Domestic Product</vt:lpstr>
      <vt:lpstr>The Size of the World Economies</vt:lpstr>
      <vt:lpstr>GDP and ‘Potential’ during the Recovery</vt:lpstr>
      <vt:lpstr>Unemployment is Near Record Lows</vt:lpstr>
      <vt:lpstr>Where Have All the Workers Gone?</vt:lpstr>
      <vt:lpstr>The Great Resignation?</vt:lpstr>
      <vt:lpstr>Labor Market in the District  </vt:lpstr>
      <vt:lpstr>Overall Good News on the Real Side</vt:lpstr>
      <vt:lpstr>Interest Rates: Era of Falling Rates Over?</vt:lpstr>
      <vt:lpstr>National Housing Market and Closer to Home</vt:lpstr>
      <vt:lpstr>Stock Prices:  Greed Giving Way to Fear?</vt:lpstr>
      <vt:lpstr>Inflation during the Recovery (CPI)</vt:lpstr>
      <vt:lpstr>Fed’s Measure (PCE)</vt:lpstr>
      <vt:lpstr>CPI vs. PCE:  Differences</vt:lpstr>
      <vt:lpstr>Measuring “Underlying” Inflation</vt:lpstr>
      <vt:lpstr>Rents Paid versus Asking Rents</vt:lpstr>
      <vt:lpstr>Wages Haven’t Kept Pace with Inflation</vt:lpstr>
      <vt:lpstr>The “Nominal”  Side</vt:lpstr>
      <vt:lpstr>Policy  Effects: Fiscal</vt:lpstr>
      <vt:lpstr>Policy Effects:  Monetary</vt:lpstr>
      <vt:lpstr>Where we Stand</vt:lpstr>
      <vt:lpstr>Fed’s View in September</vt:lpstr>
      <vt:lpstr>Latest Readings on Consumers</vt:lpstr>
      <vt:lpstr>Mortgage Rates are Having an Effect</vt:lpstr>
      <vt:lpstr>Aid to Ukraine:  How Big?</vt:lpstr>
      <vt:lpstr>Wall Street Consensus:  No Recession</vt:lpstr>
      <vt:lpstr>Key Players’ Views on the Risk of a Recession</vt:lpstr>
      <vt:lpstr>What is a Recession?</vt:lpstr>
      <vt:lpstr>Real GDP Growth and Recessions</vt:lpstr>
      <vt:lpstr>Monetary Policy is Tough</vt:lpstr>
      <vt:lpstr>They are Both Right!</vt:lpstr>
      <vt:lpstr>And, It Will Only Get Harder</vt:lpstr>
      <vt:lpstr>Unknown Unknowns!</vt:lpstr>
      <vt:lpstr>Stay Tuned!</vt:lpstr>
      <vt:lpstr>Google Site</vt:lpstr>
      <vt:lpstr>The Fed and Short-term Interest Rates</vt:lpstr>
      <vt:lpstr> Let’s Hear from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Geoffrey Woglom</cp:lastModifiedBy>
  <cp:revision>359</cp:revision>
  <cp:lastPrinted>2022-01-18T19:59:29Z</cp:lastPrinted>
  <dcterms:created xsi:type="dcterms:W3CDTF">2017-05-03T22:30:38Z</dcterms:created>
  <dcterms:modified xsi:type="dcterms:W3CDTF">2023-10-19T16:26:59Z</dcterms:modified>
</cp:coreProperties>
</file>