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8"/>
  </p:notesMasterIdLst>
  <p:handoutMasterIdLst>
    <p:handoutMasterId r:id="rId59"/>
  </p:handoutMasterIdLst>
  <p:sldIdLst>
    <p:sldId id="1026" r:id="rId2"/>
    <p:sldId id="328" r:id="rId3"/>
    <p:sldId id="3935" r:id="rId4"/>
    <p:sldId id="1029" r:id="rId5"/>
    <p:sldId id="4001" r:id="rId6"/>
    <p:sldId id="436" r:id="rId7"/>
    <p:sldId id="4070" r:id="rId8"/>
    <p:sldId id="4099" r:id="rId9"/>
    <p:sldId id="532" r:id="rId10"/>
    <p:sldId id="1078" r:id="rId11"/>
    <p:sldId id="1148" r:id="rId12"/>
    <p:sldId id="1599" r:id="rId13"/>
    <p:sldId id="3962" r:id="rId14"/>
    <p:sldId id="3967" r:id="rId15"/>
    <p:sldId id="1093" r:id="rId16"/>
    <p:sldId id="3970" r:id="rId17"/>
    <p:sldId id="4101" r:id="rId18"/>
    <p:sldId id="4102" r:id="rId19"/>
    <p:sldId id="4103" r:id="rId20"/>
    <p:sldId id="4104" r:id="rId21"/>
    <p:sldId id="4105" r:id="rId22"/>
    <p:sldId id="1091" r:id="rId23"/>
    <p:sldId id="4106" r:id="rId24"/>
    <p:sldId id="4107" r:id="rId25"/>
    <p:sldId id="4108" r:id="rId26"/>
    <p:sldId id="4109" r:id="rId27"/>
    <p:sldId id="4110" r:id="rId28"/>
    <p:sldId id="4111" r:id="rId29"/>
    <p:sldId id="4112" r:id="rId30"/>
    <p:sldId id="4113" r:id="rId31"/>
    <p:sldId id="4114" r:id="rId32"/>
    <p:sldId id="4115" r:id="rId33"/>
    <p:sldId id="4116" r:id="rId34"/>
    <p:sldId id="4117" r:id="rId35"/>
    <p:sldId id="4118" r:id="rId36"/>
    <p:sldId id="4119" r:id="rId37"/>
    <p:sldId id="4120" r:id="rId38"/>
    <p:sldId id="4121" r:id="rId39"/>
    <p:sldId id="4122" r:id="rId40"/>
    <p:sldId id="4123" r:id="rId41"/>
    <p:sldId id="4124" r:id="rId42"/>
    <p:sldId id="4125" r:id="rId43"/>
    <p:sldId id="4126" r:id="rId44"/>
    <p:sldId id="4127" r:id="rId45"/>
    <p:sldId id="4128" r:id="rId46"/>
    <p:sldId id="4129" r:id="rId47"/>
    <p:sldId id="4130" r:id="rId48"/>
    <p:sldId id="4131" r:id="rId49"/>
    <p:sldId id="4132" r:id="rId50"/>
    <p:sldId id="4133" r:id="rId51"/>
    <p:sldId id="4134" r:id="rId52"/>
    <p:sldId id="4135" r:id="rId53"/>
    <p:sldId id="4136" r:id="rId54"/>
    <p:sldId id="4100" r:id="rId55"/>
    <p:sldId id="1197" r:id="rId56"/>
    <p:sldId id="4053" r:id="rId5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176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421EB3-DB71-45DE-8FF4-596935F28DA9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14115A-7749-4DEB-909A-F3243257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defTabSz="931774"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IMF: 6%  Fed: 5.5%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</a:t>
            </a:r>
            <a:r>
              <a:rPr lang="en-US" baseline="0" dirty="0"/>
              <a:t> pre-pandemic levels, but not back to potential output.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8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9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push</a:t>
            </a:r>
            <a:r>
              <a:rPr lang="en-US" baseline="0" dirty="0"/>
              <a:t> will continue through 22: China </a:t>
            </a:r>
            <a:r>
              <a:rPr lang="en-US" baseline="0" dirty="0" err="1"/>
              <a:t>Covid</a:t>
            </a:r>
            <a:r>
              <a:rPr lang="en-US" baseline="0" dirty="0"/>
              <a:t> measures, staffing issues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76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Dec. 15,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6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cktherecovery.org/" TargetMode="External"/><Relationship Id="rId4" Type="http://schemas.openxmlformats.org/officeDocument/2006/relationships/image" Target="file:////Users/Jon/NEED%20Dropbox/Presentations/Coronavirus/Images/totalspend.p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/Volumes/Promise%20Pegasus/FileShare/Presentations/Base_New/Charts/0.USGraphs/Inflation/usedcars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/Volumes/Promise%20Pegasus/FileShare/Presentations/Base_New/Charts/0.USGraphs/Inflation/buildingcosts.pn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41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dgsteven@weber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64410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80087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E70D-9CB1-C244-9E3D-021D68F5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Ref</a:t>
            </a:r>
            <a:r>
              <a:rPr lang="en-US" dirty="0"/>
              <a:t>lections on the American Dream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6622D-94AB-4C48-B596-8D4CF2487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650" y="1018146"/>
            <a:ext cx="6968700" cy="52120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225A5-C446-4441-B1B1-5E0179EB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46AA-8071-1E4E-A35F-9229F4A0FE72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352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3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12033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C13999-2784-4591-8F94-807D379D2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452" y="1117840"/>
            <a:ext cx="10760242" cy="5477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7E79D-33A2-408D-AE22-97C1DC4D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</a:t>
            </a:r>
            <a:r>
              <a:rPr lang="en-US" sz="3200" dirty="0"/>
              <a:t>der Wage Gap Over the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7359B-D249-4A57-8F13-AA8F62EB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ADF64-BBFC-474E-B151-B9CE0D7A5774}"/>
              </a:ext>
            </a:extLst>
          </p:cNvPr>
          <p:cNvSpPr txBox="1"/>
          <p:nvPr/>
        </p:nvSpPr>
        <p:spPr>
          <a:xfrm>
            <a:off x="1395663" y="1883525"/>
            <a:ext cx="103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Gap between men and women’s median earnings has narrowed considerably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since the late 1970s.</a:t>
            </a:r>
          </a:p>
        </p:txBody>
      </p:sp>
    </p:spTree>
    <p:extLst>
      <p:ext uri="{BB962C8B-B14F-4D97-AF65-F5344CB8AC3E}">
        <p14:creationId xmlns:p14="http://schemas.microsoft.com/office/powerpoint/2010/main" val="115135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2DFA230-8EDF-2B4F-B143-7030B2FF2C0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Doris </a:t>
            </a:r>
            <a:r>
              <a:rPr lang="en-US" sz="3100" dirty="0" err="1">
                <a:solidFill>
                  <a:schemeClr val="tx2"/>
                </a:solidFill>
              </a:rPr>
              <a:t>Geide</a:t>
            </a:r>
            <a:r>
              <a:rPr lang="en-US" sz="3100" dirty="0">
                <a:solidFill>
                  <a:schemeClr val="tx2"/>
                </a:solidFill>
              </a:rPr>
              <a:t>-Stevenson,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Weber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March 11, 2022</a:t>
            </a:r>
          </a:p>
        </p:txBody>
      </p:sp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pPr lvl="1"/>
            <a:r>
              <a:rPr lang="en-US" dirty="0"/>
              <a:t>Total Output</a:t>
            </a:r>
          </a:p>
          <a:p>
            <a:pPr lvl="1"/>
            <a:r>
              <a:rPr lang="en-US" dirty="0"/>
              <a:t>Policy Support</a:t>
            </a:r>
          </a:p>
          <a:p>
            <a:pPr lvl="1"/>
            <a:r>
              <a:rPr lang="en-US" dirty="0"/>
              <a:t>Labor Market 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Equity Markets </a:t>
            </a:r>
          </a:p>
          <a:p>
            <a:pPr lvl="1"/>
            <a:r>
              <a:rPr lang="en-US" dirty="0"/>
              <a:t>Housing Markets </a:t>
            </a:r>
          </a:p>
          <a:p>
            <a:pPr lvl="1"/>
            <a:r>
              <a:rPr lang="en-US" dirty="0"/>
              <a:t>Great Resignation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27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4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 .. Then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352550"/>
            <a:ext cx="86963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1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spitalizations and Deaths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62446" y="6595351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Times, March 10, 2022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662" y="2286001"/>
            <a:ext cx="8203223" cy="2083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4885" y="4941277"/>
            <a:ext cx="829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</a:t>
            </a:r>
            <a:r>
              <a:rPr lang="en-US" dirty="0" err="1"/>
              <a:t>Covid</a:t>
            </a:r>
            <a:r>
              <a:rPr lang="en-US" dirty="0"/>
              <a:t> deaths in the US: </a:t>
            </a:r>
            <a:r>
              <a:rPr lang="en-US" b="1" dirty="0"/>
              <a:t>964,674</a:t>
            </a:r>
            <a:r>
              <a:rPr lang="en-US" dirty="0"/>
              <a:t>  </a:t>
            </a:r>
            <a:r>
              <a:rPr lang="en-US" sz="1400" dirty="0"/>
              <a:t>(Johns Hopkins Coronavirus Resource Center, March 10, 2022)</a:t>
            </a:r>
          </a:p>
        </p:txBody>
      </p:sp>
    </p:spTree>
    <p:extLst>
      <p:ext uri="{BB962C8B-B14F-4D97-AF65-F5344CB8AC3E}">
        <p14:creationId xmlns:p14="http://schemas.microsoft.com/office/powerpoint/2010/main" val="290084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 now – the Russian invasion of Ukraine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026" name="Picture 2" descr="Ukraine conflict: Your guide to understanding day eight - BBC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03" y="1325563"/>
            <a:ext cx="492023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6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And what now?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7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 and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7254" y="5354515"/>
            <a:ext cx="1007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GDP = Total value of production = Consumption + Investment + Government Purchases + Net Exports</a:t>
            </a:r>
          </a:p>
          <a:p>
            <a:endParaRPr lang="en-US" dirty="0"/>
          </a:p>
          <a:p>
            <a:r>
              <a:rPr lang="en-US" dirty="0"/>
              <a:t>Almost no </a:t>
            </a:r>
            <a:r>
              <a:rPr lang="en-US" b="1" dirty="0"/>
              <a:t>Output Gap </a:t>
            </a:r>
            <a:r>
              <a:rPr lang="en-US" dirty="0"/>
              <a:t>compared to the start of the pandemic, but a quick recovery.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7384" y="1325563"/>
            <a:ext cx="10515600" cy="35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566910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2050" name="Picture 2" descr="https://needelegation.org/LocalGraphs/National/gdp_ch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77" y="1503485"/>
            <a:ext cx="9513277" cy="38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6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precedented Policy Support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752" y="1783191"/>
            <a:ext cx="6393840" cy="3448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0885" y="6437034"/>
            <a:ext cx="5333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Vanguard Economic and Market Outlook for 2022:Striking a better balance </a:t>
            </a:r>
          </a:p>
        </p:txBody>
      </p:sp>
    </p:spTree>
    <p:extLst>
      <p:ext uri="{BB962C8B-B14F-4D97-AF65-F5344CB8AC3E}">
        <p14:creationId xmlns:p14="http://schemas.microsoft.com/office/powerpoint/2010/main" val="4127051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2286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Times, March 4, 2022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325563"/>
            <a:ext cx="4739054" cy="435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69" y="1428035"/>
            <a:ext cx="4938712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7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3.9 Million below February, 2020.</a:t>
            </a:r>
          </a:p>
          <a:p>
            <a:r>
              <a:rPr lang="en-US" sz="2100" dirty="0"/>
              <a:t>8.6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2860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Participation and Unemployment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55377" y="6110654"/>
            <a:ext cx="485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Unemployment rate is still somewhat misleading.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013"/>
            <a:ext cx="5219700" cy="4051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720013"/>
            <a:ext cx="5486400" cy="4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42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Asset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Inflation, Equity Markets, 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0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161" y="1765785"/>
            <a:ext cx="4648200" cy="3171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189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6491"/>
            <a:ext cx="4476750" cy="3248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2685" y="5319346"/>
            <a:ext cx="39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items: 7.9%  - new four decade high</a:t>
            </a:r>
          </a:p>
        </p:txBody>
      </p:sp>
    </p:spTree>
    <p:extLst>
      <p:ext uri="{BB962C8B-B14F-4D97-AF65-F5344CB8AC3E}">
        <p14:creationId xmlns:p14="http://schemas.microsoft.com/office/powerpoint/2010/main" val="1363891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Targeting over the longer term?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6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40385" y="1637607"/>
            <a:ext cx="47593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2.9%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3.4%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increasing – especially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the Russian invasion.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013"/>
            <a:ext cx="5820295" cy="4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2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021545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6486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r:link="rId4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r:link="rId6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4094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2"/>
            <a:ext cx="10515600" cy="46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55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 Inflation continue to be elevated?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likely yes, at least through 2022.</a:t>
            </a:r>
          </a:p>
          <a:p>
            <a:r>
              <a:rPr lang="en-US" dirty="0"/>
              <a:t>Continued supply chain issues (China, US staff shortages, Russia-Ukraine conflict)</a:t>
            </a:r>
          </a:p>
          <a:p>
            <a:r>
              <a:rPr lang="en-US" dirty="0"/>
              <a:t>Mitigated by decrease in demand (policy support decreased), but consumers are back to substituting toward in-home consumption which can create bottlenecks</a:t>
            </a:r>
          </a:p>
          <a:p>
            <a:r>
              <a:rPr lang="en-US" dirty="0"/>
              <a:t>Sanctions on Russia will impact energy markets.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1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jected Policy Changes - Fed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3074" name="Picture 2" descr="The Fed&amp;#39;s New Dot Plot After Its December Rate Meeting: Chart - Bloombe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12" y="1570038"/>
            <a:ext cx="885017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53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Fe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likely to raise interest rates faster than expected – especially if the labor market keeps recovering (fewer demand/supply imbalances, continued recovery of the labor force participation rate and low unemployment rate).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9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ity Markets – Is there still Overvaluation?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9862" y="5187462"/>
            <a:ext cx="1013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Maybe yes – based on negative real earnings yields (inflation adjusted earnings per share) which indicates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profits are not keeping up with share price increases (even though corporate profits are increasing).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8102"/>
            <a:ext cx="10515600" cy="33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71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  <p:pic>
        <p:nvPicPr>
          <p:cNvPr id="1026" name="Picture 2" descr="https://needelegation.org/LocalGraphs/States/DC/Zhvi_AllHom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" y="1438101"/>
            <a:ext cx="5353397" cy="38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11" y="1438101"/>
            <a:ext cx="5775873" cy="38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2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112588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39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87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2897207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as Nominal Wages Rise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8988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 </a:t>
            </a:r>
          </a:p>
          <a:p>
            <a:pPr lvl="1"/>
            <a:r>
              <a:rPr lang="en-US" dirty="0"/>
              <a:t>Won’t recover previous forecast until late 2022. Growth: 4.0%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8.6 million jobs relative to forecast.  (3.9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just now starting to entice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 – definitely not transitory.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79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968"/>
            <a:ext cx="10515600" cy="4982648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was V-shaped! 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5.5% percent in 2021, about 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invasion of Ukraine.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622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 –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 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less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57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Debt: Brian Stevenson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965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dgsteven@weber.edu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5" y="1253331"/>
            <a:ext cx="112053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(3/11): 	US Economy &amp; Coronavirus Economics</a:t>
            </a:r>
          </a:p>
          <a:p>
            <a:pPr lvl="1"/>
            <a:r>
              <a:rPr lang="en-US" dirty="0"/>
              <a:t>Week 2 (3/18):	Federal Debt (Brian Peterson, Central College)</a:t>
            </a:r>
          </a:p>
          <a:p>
            <a:pPr lvl="1"/>
            <a:r>
              <a:rPr lang="en-US" dirty="0"/>
              <a:t>Week 3 (3/25):	Trade and Globalization (Alan Deardorff, Univ. of Michigan)</a:t>
            </a:r>
          </a:p>
          <a:p>
            <a:pPr lvl="1"/>
            <a:r>
              <a:rPr lang="en-US" dirty="0"/>
              <a:t>Week 4 (4/1):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dirty="0"/>
              <a:t>Week 5 (4/8):	Economics of Immigration (Jennifer Alix-Garcia, Oregon St. Univ.)</a:t>
            </a:r>
          </a:p>
          <a:p>
            <a:pPr lvl="1"/>
            <a:r>
              <a:rPr lang="en-US" dirty="0"/>
              <a:t>Week 6 (4/15):	Economic Inequality (Kyle </a:t>
            </a:r>
            <a:r>
              <a:rPr lang="en-US" dirty="0" err="1"/>
              <a:t>Montanio</a:t>
            </a:r>
            <a:r>
              <a:rPr lang="en-US" dirty="0"/>
              <a:t>, Colorado University - Denver)</a:t>
            </a:r>
          </a:p>
          <a:p>
            <a:pPr lvl="1"/>
            <a:r>
              <a:rPr lang="en-US" dirty="0"/>
              <a:t>Week 7 (4/22):	Economic Mobility (Kathryn Wilson, Kent State University)</a:t>
            </a:r>
          </a:p>
          <a:p>
            <a:pPr lvl="1"/>
            <a:r>
              <a:rPr lang="en-US" dirty="0"/>
              <a:t>Week 8 (4/29):	Discrimination in US Policy History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9 (5/6):	The Black-White Wealth Gap (Mike Shor, Univ. of Connecticut)</a:t>
            </a:r>
          </a:p>
          <a:p>
            <a:pPr lvl="1"/>
            <a:r>
              <a:rPr lang="en-US" dirty="0"/>
              <a:t>Week 10 (5/13):	The Gender Wage Gap (Mallika </a:t>
            </a:r>
            <a:r>
              <a:rPr lang="en-US" dirty="0" err="1"/>
              <a:t>Pung</a:t>
            </a:r>
            <a:r>
              <a:rPr lang="en-US" dirty="0"/>
              <a:t>, Univ. of New Mexico)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54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5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11258</TotalTime>
  <Words>1817</Words>
  <Application>Microsoft Macintosh PowerPoint</Application>
  <PresentationFormat>Widescreen</PresentationFormat>
  <Paragraphs>332</Paragraphs>
  <Slides>56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The Federal Debt is Becoming A Problem</vt:lpstr>
      <vt:lpstr>Trade: Bicycle Supply Chain</vt:lpstr>
      <vt:lpstr>International Comparison: Health Spending</vt:lpstr>
      <vt:lpstr> Immigrant Population in 2017</vt:lpstr>
      <vt:lpstr> National Income Inequality: Share of Top 10%</vt:lpstr>
      <vt:lpstr> Reflections on the American Dream</vt:lpstr>
      <vt:lpstr>Events/Policies with Direct Wealth Implications </vt:lpstr>
      <vt:lpstr>Evidence of the B-W Wealth Gap</vt:lpstr>
      <vt:lpstr>Gender Wage Gap Over the Years</vt:lpstr>
      <vt:lpstr>PowerPoint Presentation</vt:lpstr>
      <vt:lpstr>Outline</vt:lpstr>
      <vt:lpstr>State of the Pandemic</vt:lpstr>
      <vt:lpstr>Making Real Progress .. Then Omicron</vt:lpstr>
      <vt:lpstr> Hospitalizations and Deaths </vt:lpstr>
      <vt:lpstr>  and now – the Russian invasion of Ukraine </vt:lpstr>
      <vt:lpstr>Credits and Disclaimer</vt:lpstr>
      <vt:lpstr>The U.S. Economy</vt:lpstr>
      <vt:lpstr>GDP Trajectory: Pandemic Plunge and Recovery</vt:lpstr>
      <vt:lpstr>Spending Patterns Since First US Case</vt:lpstr>
      <vt:lpstr>But Not All Industries Were Equally Harmed</vt:lpstr>
      <vt:lpstr> Unprecedented Policy Support </vt:lpstr>
      <vt:lpstr> Employment Changes - US </vt:lpstr>
      <vt:lpstr>Employment Gap</vt:lpstr>
      <vt:lpstr>Labor Force Participation and Unemployment </vt:lpstr>
      <vt:lpstr>Inflation and Asset Markets</vt:lpstr>
      <vt:lpstr>Inflation News</vt:lpstr>
      <vt:lpstr>Inflation Targeting over the longer term?</vt:lpstr>
      <vt:lpstr>Measure of Inflation Expectations</vt:lpstr>
      <vt:lpstr>PowerPoint Presentation</vt:lpstr>
      <vt:lpstr>We’re Buying Mostly … Stuff</vt:lpstr>
      <vt:lpstr>Inflation: Concentrated</vt:lpstr>
      <vt:lpstr>Corporate Profits…Adding to Inflation?</vt:lpstr>
      <vt:lpstr>Will Inflation continue to be elevated?</vt:lpstr>
      <vt:lpstr>Projected Policy Changes - Fed </vt:lpstr>
      <vt:lpstr> Fed Reaction </vt:lpstr>
      <vt:lpstr>Equity Markets – Is there still Overvaluation? </vt:lpstr>
      <vt:lpstr>Real Estate Prices</vt:lpstr>
      <vt:lpstr> Home Prices and Housing Starts</vt:lpstr>
      <vt:lpstr>The Great Resignation</vt:lpstr>
      <vt:lpstr>Quits Are High! The Great Resignation</vt:lpstr>
      <vt:lpstr>Quits – Rising, but More in Some Industries</vt:lpstr>
      <vt:lpstr>This is Happening as Nominal Wages Rise</vt:lpstr>
      <vt:lpstr>Inflation Adjusted Wages Are Falling</vt:lpstr>
      <vt:lpstr>Declining Resources May Change Things</vt:lpstr>
      <vt:lpstr>Primary Topics Covered</vt:lpstr>
      <vt:lpstr>Conclusion</vt:lpstr>
      <vt:lpstr>Best Measures of Progress – Conclusion </vt:lpstr>
      <vt:lpstr>The Federal Debt: Brian Stevenson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221</cp:revision>
  <cp:lastPrinted>2022-03-11T16:20:50Z</cp:lastPrinted>
  <dcterms:created xsi:type="dcterms:W3CDTF">2017-05-03T22:30:38Z</dcterms:created>
  <dcterms:modified xsi:type="dcterms:W3CDTF">2022-03-14T21:19:34Z</dcterms:modified>
</cp:coreProperties>
</file>