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3970" r:id="rId2"/>
    <p:sldId id="328" r:id="rId3"/>
    <p:sldId id="1091" r:id="rId4"/>
    <p:sldId id="3943" r:id="rId5"/>
    <p:sldId id="4075" r:id="rId6"/>
    <p:sldId id="4079" r:id="rId7"/>
    <p:sldId id="4054" r:id="rId8"/>
    <p:sldId id="3886" r:id="rId9"/>
    <p:sldId id="354" r:id="rId10"/>
    <p:sldId id="4099" r:id="rId11"/>
    <p:sldId id="278" r:id="rId12"/>
    <p:sldId id="1076" r:id="rId13"/>
    <p:sldId id="4087" r:id="rId14"/>
    <p:sldId id="4055" r:id="rId15"/>
    <p:sldId id="4065" r:id="rId16"/>
    <p:sldId id="4024" r:id="rId17"/>
    <p:sldId id="4098" r:id="rId18"/>
    <p:sldId id="4131" r:id="rId19"/>
    <p:sldId id="4126" r:id="rId20"/>
    <p:sldId id="4127" r:id="rId21"/>
    <p:sldId id="4128" r:id="rId22"/>
    <p:sldId id="4129" r:id="rId23"/>
    <p:sldId id="4130" r:id="rId24"/>
    <p:sldId id="4063" r:id="rId25"/>
    <p:sldId id="3985" r:id="rId26"/>
    <p:sldId id="4012" r:id="rId27"/>
    <p:sldId id="4058" r:id="rId28"/>
    <p:sldId id="4007" r:id="rId29"/>
    <p:sldId id="4005" r:id="rId30"/>
    <p:sldId id="3927" r:id="rId31"/>
    <p:sldId id="4100" r:id="rId32"/>
    <p:sldId id="4125" r:id="rId33"/>
    <p:sldId id="11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 autoAdjust="0"/>
    <p:restoredTop sz="91475"/>
  </p:normalViewPr>
  <p:slideViewPr>
    <p:cSldViewPr snapToGrid="0" snapToObjects="1">
      <p:cViewPr varScale="1">
        <p:scale>
          <a:sx n="86" d="100"/>
          <a:sy n="86" d="100"/>
        </p:scale>
        <p:origin x="248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arinBreakfast/2022/OilPric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arinBreakfast/2022/wheatfuture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c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N. Marin Breakfast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 4,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588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>
            <a:cxnSpLocks/>
          </p:cNvCxnSpPr>
          <p:nvPr/>
        </p:nvCxnSpPr>
        <p:spPr>
          <a:xfrm rot="232919"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1126563">
            <a:off x="5739609" y="274743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0186278">
            <a:off x="7979972" y="2578045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19542">
            <a:off x="8459497" y="2605452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9889331" y="3048230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9899013" y="2808056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9214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1.9 Million below February, 2020.</a:t>
            </a:r>
          </a:p>
          <a:p>
            <a:r>
              <a:rPr lang="en-US" sz="2100" dirty="0"/>
              <a:t>8.0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0.9 Million below February, 2020.</a:t>
            </a:r>
          </a:p>
          <a:p>
            <a:r>
              <a:rPr lang="en-US" sz="2100" dirty="0"/>
              <a:t>1.8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Jittery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The Great Resignation</a:t>
            </a:r>
          </a:p>
          <a:p>
            <a:r>
              <a:rPr lang="en-US" dirty="0"/>
              <a:t>Russia/Ukraine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6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5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388099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1388099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6178263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6835751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A5A01-570C-1241-8127-9F8C4C5F2ACC}"/>
              </a:ext>
            </a:extLst>
          </p:cNvPr>
          <p:cNvSpPr txBox="1"/>
          <p:nvPr/>
        </p:nvSpPr>
        <p:spPr>
          <a:xfrm>
            <a:off x="9112374" y="1886660"/>
            <a:ext cx="178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L&amp;H wages rising</a:t>
            </a:r>
          </a:p>
          <a:p>
            <a:r>
              <a:rPr lang="en-US" dirty="0"/>
              <a:t>Not much faster </a:t>
            </a:r>
          </a:p>
          <a:p>
            <a:r>
              <a:rPr lang="en-US" dirty="0"/>
              <a:t>Than inflation</a:t>
            </a:r>
          </a:p>
        </p:txBody>
      </p:sp>
    </p:spTree>
    <p:extLst>
      <p:ext uri="{BB962C8B-B14F-4D97-AF65-F5344CB8AC3E}">
        <p14:creationId xmlns:p14="http://schemas.microsoft.com/office/powerpoint/2010/main" val="42252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7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D323-E858-B144-BE75-8842701E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San</a:t>
            </a:r>
            <a:r>
              <a:rPr lang="en-US" dirty="0"/>
              <a:t>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88A3-847C-5F4F-B3FE-D19BA38E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Restrict financial transactions</a:t>
            </a:r>
          </a:p>
          <a:p>
            <a:pPr lvl="1"/>
            <a:r>
              <a:rPr lang="en-US" dirty="0"/>
              <a:t>Severing from SWIFT (partially)</a:t>
            </a:r>
          </a:p>
          <a:p>
            <a:pPr lvl="1"/>
            <a:r>
              <a:rPr lang="en-US" dirty="0"/>
              <a:t>Central bank assets – reserves have been abroad, but can’t access.</a:t>
            </a:r>
          </a:p>
          <a:p>
            <a:pPr lvl="2"/>
            <a:r>
              <a:rPr lang="en-US" dirty="0"/>
              <a:t>Cannot support Ruble</a:t>
            </a:r>
          </a:p>
          <a:p>
            <a:r>
              <a:rPr lang="en-US" dirty="0"/>
              <a:t>Cut off the Nord Stream 2</a:t>
            </a:r>
          </a:p>
          <a:p>
            <a:r>
              <a:rPr lang="en-US" dirty="0"/>
              <a:t>Technology export restrictions</a:t>
            </a:r>
          </a:p>
          <a:p>
            <a:r>
              <a:rPr lang="en-US" dirty="0"/>
              <a:t>Russian aviation – can not use western air space</a:t>
            </a:r>
          </a:p>
          <a:p>
            <a:pPr lvl="1"/>
            <a:r>
              <a:rPr lang="en-US" dirty="0"/>
              <a:t>Most aircraft are leased.</a:t>
            </a:r>
          </a:p>
          <a:p>
            <a:r>
              <a:rPr lang="en-US" dirty="0"/>
              <a:t>DOJ - </a:t>
            </a:r>
            <a:r>
              <a:rPr lang="en-US" dirty="0" err="1"/>
              <a:t>KleptoCapture</a:t>
            </a:r>
            <a:endParaRPr lang="en-US" dirty="0"/>
          </a:p>
          <a:p>
            <a:r>
              <a:rPr lang="en-US" dirty="0"/>
              <a:t>Private sector sanctions</a:t>
            </a:r>
          </a:p>
          <a:p>
            <a:pPr lvl="1"/>
            <a:r>
              <a:rPr lang="en-US" dirty="0"/>
              <a:t>Apple – no more Apple Pay or iPhones</a:t>
            </a:r>
          </a:p>
          <a:p>
            <a:pPr lvl="1"/>
            <a:r>
              <a:rPr lang="en-US" dirty="0"/>
              <a:t>BP and other oil producers moving out</a:t>
            </a:r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16DBF-59BB-AA4B-8158-B49A26DF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Russian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07" y="1253331"/>
            <a:ext cx="5928744" cy="4351338"/>
          </a:xfrm>
        </p:spPr>
        <p:txBody>
          <a:bodyPr/>
          <a:lstStyle/>
          <a:p>
            <a:r>
              <a:rPr lang="en-US" dirty="0"/>
              <a:t>Massive inflation</a:t>
            </a:r>
          </a:p>
          <a:p>
            <a:r>
              <a:rPr lang="en-US" dirty="0"/>
              <a:t>Devaluation of the Ruble</a:t>
            </a:r>
          </a:p>
          <a:p>
            <a:r>
              <a:rPr lang="en-US" dirty="0"/>
              <a:t>High interest rates</a:t>
            </a:r>
          </a:p>
          <a:p>
            <a:r>
              <a:rPr lang="en-US" dirty="0"/>
              <a:t>Shortages</a:t>
            </a:r>
          </a:p>
          <a:p>
            <a:r>
              <a:rPr lang="en-US" dirty="0"/>
              <a:t>Not to mention the Oligarchs</a:t>
            </a:r>
          </a:p>
          <a:p>
            <a:pPr lvl="1"/>
            <a:r>
              <a:rPr lang="en-US" dirty="0"/>
              <a:t>Sanctions on 100 specific individuals.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5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0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F936-207D-4E49-B660-981175A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78E861C-820E-4D48-BA09-47517F4A4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78323" y="705076"/>
            <a:ext cx="8765877" cy="54478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C378-7B5C-7248-8D86-FC08B203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95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CF4D-A270-AA44-AD00-41BEDF88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8FF8EAE5-A52E-3C49-A067-926193A56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680826" y="1325563"/>
            <a:ext cx="8830347" cy="463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DC044-F4C9-2343-9D8F-9219FDCE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0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900"/>
            <a:ext cx="10515600" cy="4351338"/>
          </a:xfrm>
        </p:spPr>
        <p:txBody>
          <a:bodyPr/>
          <a:lstStyle/>
          <a:p>
            <a:r>
              <a:rPr lang="en-US" dirty="0"/>
              <a:t>Professional forecasters, financial markets and the Fed itself think that inflation in 2022 will be in the 2.5-3%, range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69FC21-507F-4EBC-8BE7-459DAA342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23646"/>
              </p:ext>
            </p:extLst>
          </p:nvPr>
        </p:nvGraphicFramePr>
        <p:xfrm>
          <a:off x="1449114" y="2298823"/>
          <a:ext cx="9293772" cy="2850583"/>
        </p:xfrm>
        <a:graphic>
          <a:graphicData uri="http://schemas.openxmlformats.org/drawingml/2006/table">
            <a:tbl>
              <a:tblPr firstRow="1" firstCol="1" bandRow="1"/>
              <a:tblGrid>
                <a:gridCol w="3300248">
                  <a:extLst>
                    <a:ext uri="{9D8B030D-6E8A-4147-A177-3AD203B41FA5}">
                      <a16:colId xmlns:a16="http://schemas.microsoft.com/office/drawing/2014/main" val="3998421758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3626645916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1719579644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3410669536"/>
                    </a:ext>
                  </a:extLst>
                </a:gridCol>
                <a:gridCol w="1389993">
                  <a:extLst>
                    <a:ext uri="{9D8B030D-6E8A-4147-A177-3AD203B41FA5}">
                      <a16:colId xmlns:a16="http://schemas.microsoft.com/office/drawing/2014/main" val="3440466502"/>
                    </a:ext>
                  </a:extLst>
                </a:gridCol>
              </a:tblGrid>
              <a:tr h="5258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0" marR="66470" marT="33471" marB="334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Fed Forecasts from 12/15/21 FOMC Meeting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4" marR="67884" marT="33942" marB="339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extLst>
                  <a:ext uri="{0D108BD9-81ED-4DB2-BD59-A6C34878D82A}">
                    <a16:rowId xmlns:a16="http://schemas.microsoft.com/office/drawing/2014/main" val="4277285487"/>
                  </a:ext>
                </a:extLst>
              </a:tr>
              <a:tr h="729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Longer run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34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55659"/>
                  </a:ext>
                </a:extLst>
              </a:tr>
              <a:tr h="5303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Inflation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897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Interest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4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4C6F6C-A194-0643-869E-89B3F362EBA6}"/>
              </a:ext>
            </a:extLst>
          </p:cNvPr>
          <p:cNvSpPr txBox="1"/>
          <p:nvPr/>
        </p:nvSpPr>
        <p:spPr>
          <a:xfrm>
            <a:off x="3331447" y="5551399"/>
            <a:ext cx="6915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Russia/Ukraine conflict may well raise these forecasts.</a:t>
            </a:r>
          </a:p>
        </p:txBody>
      </p:sp>
    </p:spTree>
    <p:extLst>
      <p:ext uri="{BB962C8B-B14F-4D97-AF65-F5344CB8AC3E}">
        <p14:creationId xmlns:p14="http://schemas.microsoft.com/office/powerpoint/2010/main" val="8744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by 5.7%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war in Ukraine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7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7612-1026-974B-AA77-CE311AD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95D5-5696-EB4C-948C-5F775872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Economic fallout of the Russia/Ukraine conflict will be modest.</a:t>
            </a:r>
          </a:p>
          <a:p>
            <a:endParaRPr lang="en-US" dirty="0"/>
          </a:p>
          <a:p>
            <a:r>
              <a:rPr lang="en-US" dirty="0"/>
              <a:t>At best, back to where we were before the pandemic.</a:t>
            </a:r>
          </a:p>
          <a:p>
            <a:pPr lvl="1"/>
            <a:r>
              <a:rPr lang="en-US" dirty="0"/>
              <a:t>Economic growth of ~2%/year.</a:t>
            </a:r>
          </a:p>
          <a:p>
            <a:pPr lvl="1"/>
            <a:r>
              <a:rPr lang="en-US" dirty="0"/>
              <a:t>Low interest rates.</a:t>
            </a:r>
          </a:p>
          <a:p>
            <a:pPr lvl="1"/>
            <a:r>
              <a:rPr lang="en-US" dirty="0"/>
              <a:t>Inflation back in the 2% range.</a:t>
            </a:r>
          </a:p>
          <a:p>
            <a:r>
              <a:rPr lang="en-US" dirty="0"/>
              <a:t>How long is it going to take to get there and what will we endure?</a:t>
            </a:r>
          </a:p>
          <a:p>
            <a:pPr lvl="1"/>
            <a:r>
              <a:rPr lang="en-US" dirty="0"/>
              <a:t>Entirely speculation.</a:t>
            </a:r>
          </a:p>
          <a:p>
            <a:pPr lvl="1"/>
            <a:r>
              <a:rPr lang="en-US" dirty="0"/>
              <a:t>Could be 5 years before we are back to equilibrium. NOT back to normal.</a:t>
            </a:r>
          </a:p>
          <a:p>
            <a:r>
              <a:rPr lang="en-US" dirty="0"/>
              <a:t>Next year: elevated inflation and interest rates.</a:t>
            </a:r>
          </a:p>
          <a:p>
            <a:r>
              <a:rPr lang="en-US" dirty="0"/>
              <a:t>2023: GDP growth relatively slow, but perhaps greater than recent averages.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CBC8-D2EA-F647-8F25-DCC05C29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0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The Great Resignation</a:t>
            </a:r>
          </a:p>
          <a:p>
            <a:pPr lvl="1"/>
            <a:r>
              <a:rPr lang="en-US" dirty="0"/>
              <a:t>Russia/Ukraine</a:t>
            </a:r>
          </a:p>
          <a:p>
            <a:pPr lvl="2"/>
            <a:r>
              <a:rPr lang="en-US" dirty="0"/>
              <a:t>Oil</a:t>
            </a:r>
          </a:p>
          <a:p>
            <a:pPr lvl="2"/>
            <a:r>
              <a:rPr lang="en-US" dirty="0"/>
              <a:t>Wheat</a:t>
            </a:r>
          </a:p>
          <a:p>
            <a:pPr lvl="1"/>
            <a:r>
              <a:rPr lang="en-US" dirty="0"/>
              <a:t>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97039" y="1730381"/>
            <a:ext cx="11155300" cy="3586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53911" y="3873269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51690" y="205077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894520" y="4945115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Okl</a:t>
            </a:r>
            <a:r>
              <a:rPr lang="en-US" dirty="0"/>
              <a:t>ahoma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46216" y="1505263"/>
            <a:ext cx="11099568" cy="3600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862925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36175" y="176615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California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781C3-AA4F-F64A-A248-C2BBA384A2B8}"/>
              </a:ext>
            </a:extLst>
          </p:cNvPr>
          <p:cNvCxnSpPr/>
          <p:nvPr/>
        </p:nvCxnSpPr>
        <p:spPr>
          <a:xfrm flipH="1">
            <a:off x="792013" y="4721992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$0.7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14958</TotalTime>
  <Words>908</Words>
  <Application>Microsoft Macintosh PowerPoint</Application>
  <PresentationFormat>Widescreen</PresentationFormat>
  <Paragraphs>231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Credits and Disclaimer</vt:lpstr>
      <vt:lpstr>Outline</vt:lpstr>
      <vt:lpstr>Making Real Progress!</vt:lpstr>
      <vt:lpstr>Oklahoma Cases Are Falling Nicely</vt:lpstr>
      <vt:lpstr>The U.S. Economy</vt:lpstr>
      <vt:lpstr>GDP Trajectory: Pandemic Plunge!</vt:lpstr>
      <vt:lpstr>Monthly Changes in Nonfarm Employment</vt:lpstr>
      <vt:lpstr>Monthly Changes in Nonfarm Employment</vt:lpstr>
      <vt:lpstr>Employment Gap</vt:lpstr>
      <vt:lpstr>Trends in Labor Force Participation</vt:lpstr>
      <vt:lpstr>Stocks: Jittery</vt:lpstr>
      <vt:lpstr>Hot Topics</vt:lpstr>
      <vt:lpstr>The Great Resignation</vt:lpstr>
      <vt:lpstr>Quits Are High! The Great Resignation</vt:lpstr>
      <vt:lpstr>This is Happening Despite Rising Wages</vt:lpstr>
      <vt:lpstr>Russia/Ukraine(/Belarus)</vt:lpstr>
      <vt:lpstr>Sanctions</vt:lpstr>
      <vt:lpstr>Consequences for the Russian Economy</vt:lpstr>
      <vt:lpstr>Consequences for the Global Economy</vt:lpstr>
      <vt:lpstr>Oil</vt:lpstr>
      <vt:lpstr>Wheat</vt:lpstr>
      <vt:lpstr>Inflation</vt:lpstr>
      <vt:lpstr>We’re Buying Mostly … Stuff</vt:lpstr>
      <vt:lpstr>Inflation: Concentrated</vt:lpstr>
      <vt:lpstr>Corporate Profits…Adding to Inflation?</vt:lpstr>
      <vt:lpstr>Inflation – The Fed’s Metric! Should we worry?</vt:lpstr>
      <vt:lpstr>Inflation – PCE and Fed Suggest: I don’t know.</vt:lpstr>
      <vt:lpstr>So Far Inflationary Expectations Look Stable</vt:lpstr>
      <vt:lpstr>Conclusion</vt:lpstr>
      <vt:lpstr>Where Are We Headed?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296</cp:revision>
  <cp:lastPrinted>2022-02-17T16:54:12Z</cp:lastPrinted>
  <dcterms:created xsi:type="dcterms:W3CDTF">2017-05-03T22:30:38Z</dcterms:created>
  <dcterms:modified xsi:type="dcterms:W3CDTF">2022-03-06T02:03:32Z</dcterms:modified>
</cp:coreProperties>
</file>