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9"/>
  </p:notesMasterIdLst>
  <p:sldIdLst>
    <p:sldId id="4142" r:id="rId2"/>
    <p:sldId id="1091" r:id="rId3"/>
    <p:sldId id="3943" r:id="rId4"/>
    <p:sldId id="4218" r:id="rId5"/>
    <p:sldId id="317" r:id="rId6"/>
    <p:sldId id="3886" r:id="rId7"/>
    <p:sldId id="4217" r:id="rId8"/>
    <p:sldId id="340" r:id="rId9"/>
    <p:sldId id="4364" r:id="rId10"/>
    <p:sldId id="4222" r:id="rId11"/>
    <p:sldId id="4147" r:id="rId12"/>
    <p:sldId id="354" r:id="rId13"/>
    <p:sldId id="4073" r:id="rId14"/>
    <p:sldId id="278" r:id="rId15"/>
    <p:sldId id="3855" r:id="rId16"/>
    <p:sldId id="4258" r:id="rId17"/>
    <p:sldId id="4316" r:id="rId18"/>
    <p:sldId id="4304" r:id="rId19"/>
    <p:sldId id="4359" r:id="rId20"/>
    <p:sldId id="4223" r:id="rId21"/>
    <p:sldId id="4355" r:id="rId22"/>
    <p:sldId id="4334" r:id="rId23"/>
    <p:sldId id="4336" r:id="rId24"/>
    <p:sldId id="4337" r:id="rId25"/>
    <p:sldId id="4338" r:id="rId26"/>
    <p:sldId id="4063" r:id="rId27"/>
    <p:sldId id="360" r:id="rId28"/>
    <p:sldId id="4198" r:id="rId29"/>
    <p:sldId id="4365" r:id="rId30"/>
    <p:sldId id="4062" r:id="rId31"/>
    <p:sldId id="4346" r:id="rId32"/>
    <p:sldId id="4012" r:id="rId33"/>
    <p:sldId id="4140" r:id="rId34"/>
    <p:sldId id="4362" r:id="rId35"/>
    <p:sldId id="4162" r:id="rId36"/>
    <p:sldId id="4221" r:id="rId37"/>
    <p:sldId id="292" r:id="rId38"/>
    <p:sldId id="4216" r:id="rId39"/>
    <p:sldId id="293" r:id="rId40"/>
    <p:sldId id="290" r:id="rId41"/>
    <p:sldId id="4168" r:id="rId42"/>
    <p:sldId id="1197" r:id="rId43"/>
    <p:sldId id="4053" r:id="rId44"/>
    <p:sldId id="4353" r:id="rId45"/>
    <p:sldId id="4225" r:id="rId46"/>
    <p:sldId id="4226" r:id="rId47"/>
    <p:sldId id="419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830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Average GDP growth from</a:t>
            </a:r>
            <a:r>
              <a:rPr lang="en-US" baseline="0" dirty="0"/>
              <a:t> 1990-2007 is 2.99% and from 2010+ is 2.19%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/>
              <a:t>Average Consumption contribution from 1990-2007 is 2.16 percentage points and from 2010+ is 1.67 percentage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Average GDP growth from</a:t>
            </a:r>
            <a:r>
              <a:rPr lang="en-US" baseline="0" dirty="0"/>
              <a:t> 1990-2007 is 2.99% and from 2010+ is 2.19%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/>
              <a:t>Average Consumption contribution from 1990-2007 is 2.16 percentage points and from 2010+ is 1.67 percentage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3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ad46f3b3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ad46f3b3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600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Private_Inv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_lowwage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Detail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fred.stlouisfed.org/graph/?g=V28V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uel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nfl_exp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_recen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953701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Annual MRA Educational Conference &amp; Trade Show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October 20,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 to GDP Growth: Inventories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D2990642-51F0-D741-ADB9-E768CE90A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5005" y="1195548"/>
            <a:ext cx="10061988" cy="503099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E3782F-4718-5844-9221-9DCEE51FE5CC}"/>
              </a:ext>
            </a:extLst>
          </p:cNvPr>
          <p:cNvSpPr/>
          <p:nvPr/>
        </p:nvSpPr>
        <p:spPr>
          <a:xfrm>
            <a:off x="9889588" y="2236763"/>
            <a:ext cx="942535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8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5750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09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August: 	    315,000</a:t>
            </a:r>
          </a:p>
          <a:p>
            <a:r>
              <a:rPr lang="en-US" dirty="0"/>
              <a:t>September: 263,000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4887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0.5 Million ABOVE February, 2020.</a:t>
            </a:r>
          </a:p>
          <a:p>
            <a:r>
              <a:rPr lang="en-US" sz="2100" dirty="0"/>
              <a:t>6.3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08988" y="1203081"/>
            <a:ext cx="9774024" cy="49462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382812" y="959270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164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86" y="108859"/>
            <a:ext cx="12192000" cy="70441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F98761-0B86-859D-3DED-E19EFB87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42091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Wage Workers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55CC0-9617-65C7-2370-DEAFD075D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07" y="1142912"/>
            <a:ext cx="9692757" cy="52941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3.9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40AB-BEAF-CE19-2483-C8757A7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4EA5-33A5-82FA-5DAE-A4E3DA9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CF4B6-2969-D4EB-869C-ACF883087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3" y="1162594"/>
            <a:ext cx="8517010" cy="50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C81D-C977-F54D-9E6B-1165CA65648A}"/>
              </a:ext>
            </a:extLst>
          </p:cNvPr>
          <p:cNvSpPr txBox="1"/>
          <p:nvPr/>
        </p:nvSpPr>
        <p:spPr>
          <a:xfrm>
            <a:off x="4220308" y="4586068"/>
            <a:ext cx="321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500 Thousand: Long COVID Exits</a:t>
            </a:r>
          </a:p>
        </p:txBody>
      </p:sp>
    </p:spTree>
    <p:extLst>
      <p:ext uri="{BB962C8B-B14F-4D97-AF65-F5344CB8AC3E}">
        <p14:creationId xmlns:p14="http://schemas.microsoft.com/office/powerpoint/2010/main" val="24427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D965-38A0-CE42-91CF-4EBB17D62A03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12D4A-EDDB-1C44-9FBC-DEFB7DB8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30" y="1045190"/>
            <a:ext cx="7772400" cy="51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626" y="203165"/>
            <a:ext cx="6970573" cy="63921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9CB71F-940A-1F47-80A6-751482BD1592}"/>
              </a:ext>
            </a:extLst>
          </p:cNvPr>
          <p:cNvGrpSpPr/>
          <p:nvPr/>
        </p:nvGrpSpPr>
        <p:grpSpPr>
          <a:xfrm>
            <a:off x="3438399" y="869710"/>
            <a:ext cx="2657601" cy="3449217"/>
            <a:chOff x="3438399" y="869710"/>
            <a:chExt cx="2657601" cy="344921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015217-088A-D89F-BD74-7E9DA2A87D98}"/>
                </a:ext>
              </a:extLst>
            </p:cNvPr>
            <p:cNvCxnSpPr/>
            <p:nvPr/>
          </p:nvCxnSpPr>
          <p:spPr>
            <a:xfrm>
              <a:off x="4589172" y="1685255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77D37A7-6937-E5D3-8ECB-F676D95AB770}"/>
                </a:ext>
              </a:extLst>
            </p:cNvPr>
            <p:cNvCxnSpPr/>
            <p:nvPr/>
          </p:nvCxnSpPr>
          <p:spPr>
            <a:xfrm>
              <a:off x="4416295" y="2721137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D5AA7E-ECD5-CC20-3F3E-7FB503523BF8}"/>
                </a:ext>
              </a:extLst>
            </p:cNvPr>
            <p:cNvCxnSpPr/>
            <p:nvPr/>
          </p:nvCxnSpPr>
          <p:spPr>
            <a:xfrm>
              <a:off x="4091206" y="3795959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B29967-48E7-DEF8-AC6C-315BCE09895D}"/>
                </a:ext>
              </a:extLst>
            </p:cNvPr>
            <p:cNvCxnSpPr/>
            <p:nvPr/>
          </p:nvCxnSpPr>
          <p:spPr>
            <a:xfrm>
              <a:off x="4266395" y="4318927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0F7251-122F-F9BD-92D0-4F0B9F214EEF}"/>
                </a:ext>
              </a:extLst>
            </p:cNvPr>
            <p:cNvCxnSpPr/>
            <p:nvPr/>
          </p:nvCxnSpPr>
          <p:spPr>
            <a:xfrm>
              <a:off x="4589171" y="869710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0AF947-7D3B-BA01-160F-9C3CEAA5809B}"/>
                </a:ext>
              </a:extLst>
            </p:cNvPr>
            <p:cNvSpPr txBox="1"/>
            <p:nvPr/>
          </p:nvSpPr>
          <p:spPr>
            <a:xfrm>
              <a:off x="3438399" y="1492069"/>
              <a:ext cx="652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Food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A725C5-40E3-EC47-A54F-763045F6DB97}"/>
                </a:ext>
              </a:extLst>
            </p:cNvPr>
            <p:cNvCxnSpPr/>
            <p:nvPr/>
          </p:nvCxnSpPr>
          <p:spPr>
            <a:xfrm>
              <a:off x="4101505" y="1423547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F8CF491-1994-6B48-90F7-63B2AD401FC8}"/>
              </a:ext>
            </a:extLst>
          </p:cNvPr>
          <p:cNvSpPr txBox="1"/>
          <p:nvPr/>
        </p:nvSpPr>
        <p:spPr>
          <a:xfrm>
            <a:off x="569626" y="1685255"/>
            <a:ext cx="1484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Aug-Sep: +0.4</a:t>
            </a:r>
          </a:p>
          <a:p>
            <a:endParaRPr lang="en-US" dirty="0"/>
          </a:p>
          <a:p>
            <a:r>
              <a:rPr lang="en-US" dirty="0"/>
              <a:t>July-Aug:  0</a:t>
            </a:r>
          </a:p>
          <a:p>
            <a:r>
              <a:rPr lang="en-US" dirty="0"/>
              <a:t>June-July: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27EDF7-E1C3-A743-812B-B7E9B66AD4AA}"/>
              </a:ext>
            </a:extLst>
          </p:cNvPr>
          <p:cNvSpPr/>
          <p:nvPr/>
        </p:nvSpPr>
        <p:spPr>
          <a:xfrm>
            <a:off x="5848173" y="1846411"/>
            <a:ext cx="3349628" cy="7169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4697-759D-3267-96E2-1EE9F2FB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628F7-B737-ADB2-6949-03AA35919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38138-4679-E118-48A4-398F8509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73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A91-17AA-A774-1F45-85639168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Not just a US Problem</a:t>
            </a:r>
          </a:p>
        </p:txBody>
      </p:sp>
      <p:pic>
        <p:nvPicPr>
          <p:cNvPr id="6" name="Content Placeholder 5" descr="A red and white map&#10;&#10;Description automatically generated with low confidence">
            <a:extLst>
              <a:ext uri="{FF2B5EF4-FFF2-40B4-BE49-F238E27FC236}">
                <a16:creationId xmlns:a16="http://schemas.microsoft.com/office/drawing/2014/main" id="{66ED2581-8576-1498-31F8-06DB47304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073" y="987915"/>
            <a:ext cx="8367853" cy="5242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120A-AAA5-00FA-47FC-A9D6CAF3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40C43-4D25-DB99-E13F-4F352671B9CF}"/>
              </a:ext>
            </a:extLst>
          </p:cNvPr>
          <p:cNvSpPr txBox="1"/>
          <p:nvPr/>
        </p:nvSpPr>
        <p:spPr>
          <a:xfrm>
            <a:off x="398073" y="3204217"/>
            <a:ext cx="24400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States:	8.5</a:t>
            </a:r>
          </a:p>
          <a:p>
            <a:endParaRPr lang="en-US" dirty="0"/>
          </a:p>
          <a:p>
            <a:r>
              <a:rPr lang="en-US" dirty="0"/>
              <a:t>Netherlands:	12.0</a:t>
            </a:r>
          </a:p>
          <a:p>
            <a:r>
              <a:rPr lang="en-US" dirty="0"/>
              <a:t>Spain:		10.4</a:t>
            </a:r>
          </a:p>
          <a:p>
            <a:r>
              <a:rPr lang="en-US" dirty="0"/>
              <a:t>United Kingdom:	10.1</a:t>
            </a:r>
          </a:p>
          <a:p>
            <a:r>
              <a:rPr lang="en-US" dirty="0"/>
              <a:t>Denmark:		8.9</a:t>
            </a:r>
          </a:p>
          <a:p>
            <a:r>
              <a:rPr lang="en-US" dirty="0"/>
              <a:t>Sweden:		8.5</a:t>
            </a:r>
          </a:p>
          <a:p>
            <a:r>
              <a:rPr lang="en-US" dirty="0"/>
              <a:t>Germany:		7.9</a:t>
            </a:r>
          </a:p>
          <a:p>
            <a:r>
              <a:rPr lang="en-US" dirty="0"/>
              <a:t>Norway:		6.5</a:t>
            </a:r>
          </a:p>
          <a:p>
            <a:r>
              <a:rPr lang="en-US" dirty="0"/>
              <a:t>France:		5.8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1BBF2-5679-A9C0-38BC-A38D9B257D73}"/>
              </a:ext>
            </a:extLst>
          </p:cNvPr>
          <p:cNvSpPr txBox="1"/>
          <p:nvPr/>
        </p:nvSpPr>
        <p:spPr>
          <a:xfrm>
            <a:off x="8649598" y="6456851"/>
            <a:ext cx="270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TradingEconomics.com</a:t>
            </a:r>
            <a:r>
              <a:rPr lang="en-US" sz="1200" dirty="0"/>
              <a:t>, 9/12/22</a:t>
            </a:r>
          </a:p>
        </p:txBody>
      </p:sp>
    </p:spTree>
    <p:extLst>
      <p:ext uri="{BB962C8B-B14F-4D97-AF65-F5344CB8AC3E}">
        <p14:creationId xmlns:p14="http://schemas.microsoft.com/office/powerpoint/2010/main" val="1090451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A91-17AA-A774-1F45-85639168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61" y="326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GDP</a:t>
            </a:r>
            <a:r>
              <a:rPr lang="en-US" sz="3800" dirty="0"/>
              <a:t>: U.S. Stands Out, But Not Alone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ED2581-8576-1498-31F8-06DB47304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61873" y="987915"/>
            <a:ext cx="8268252" cy="5242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120A-AAA5-00FA-47FC-A9D6CAF3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40C43-4D25-DB99-E13F-4F352671B9CF}"/>
              </a:ext>
            </a:extLst>
          </p:cNvPr>
          <p:cNvSpPr txBox="1"/>
          <p:nvPr/>
        </p:nvSpPr>
        <p:spPr>
          <a:xfrm>
            <a:off x="398074" y="3204217"/>
            <a:ext cx="23936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States:	-0.6</a:t>
            </a:r>
          </a:p>
          <a:p>
            <a:endParaRPr lang="en-US" dirty="0"/>
          </a:p>
          <a:p>
            <a:r>
              <a:rPr lang="en-US" dirty="0"/>
              <a:t>Netherlands:	2.6</a:t>
            </a:r>
          </a:p>
          <a:p>
            <a:r>
              <a:rPr lang="en-US" dirty="0"/>
              <a:t>Spain:		1.1</a:t>
            </a:r>
          </a:p>
          <a:p>
            <a:r>
              <a:rPr lang="en-US" dirty="0"/>
              <a:t>United Kingdom:	-0.1</a:t>
            </a:r>
          </a:p>
          <a:p>
            <a:r>
              <a:rPr lang="en-US" dirty="0"/>
              <a:t>Denmark:		0.9</a:t>
            </a:r>
          </a:p>
          <a:p>
            <a:r>
              <a:rPr lang="en-US" dirty="0"/>
              <a:t>Sweden:		0.9</a:t>
            </a:r>
          </a:p>
          <a:p>
            <a:r>
              <a:rPr lang="en-US" dirty="0"/>
              <a:t>Germany:		0.1</a:t>
            </a:r>
          </a:p>
          <a:p>
            <a:r>
              <a:rPr lang="en-US" dirty="0"/>
              <a:t>Norway:		0.7</a:t>
            </a:r>
          </a:p>
          <a:p>
            <a:r>
              <a:rPr lang="en-US" dirty="0"/>
              <a:t>France:		0.5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1BBF2-5679-A9C0-38BC-A38D9B257D73}"/>
              </a:ext>
            </a:extLst>
          </p:cNvPr>
          <p:cNvSpPr txBox="1"/>
          <p:nvPr/>
        </p:nvSpPr>
        <p:spPr>
          <a:xfrm>
            <a:off x="8649598" y="6456851"/>
            <a:ext cx="270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TradingEconomics.com</a:t>
            </a:r>
            <a:r>
              <a:rPr lang="en-US" sz="1200" dirty="0"/>
              <a:t>, 9/12/22</a:t>
            </a:r>
          </a:p>
        </p:txBody>
      </p:sp>
    </p:spTree>
    <p:extLst>
      <p:ext uri="{BB962C8B-B14F-4D97-AF65-F5344CB8AC3E}">
        <p14:creationId xmlns:p14="http://schemas.microsoft.com/office/powerpoint/2010/main" val="3302966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20A3-39B1-5645-884F-2D9B43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192C-6EF7-ED45-8903-4776FA26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economies are uniformly down.</a:t>
            </a:r>
          </a:p>
          <a:p>
            <a:pPr lvl="1"/>
            <a:r>
              <a:rPr lang="en-US" dirty="0"/>
              <a:t>Not entirely a surprise. Went through the same pandemic gyrations:</a:t>
            </a:r>
          </a:p>
          <a:p>
            <a:pPr lvl="2"/>
            <a:r>
              <a:rPr lang="en-US" dirty="0"/>
              <a:t>Supply chain issues.</a:t>
            </a:r>
          </a:p>
          <a:p>
            <a:pPr lvl="2"/>
            <a:r>
              <a:rPr lang="en-US" dirty="0"/>
              <a:t>Import prices are way up.</a:t>
            </a:r>
          </a:p>
          <a:p>
            <a:r>
              <a:rPr lang="en-US" dirty="0"/>
              <a:t>Somewhat surprising because the economic responses varied across countries.</a:t>
            </a:r>
          </a:p>
          <a:p>
            <a:pPr lvl="1"/>
            <a:r>
              <a:rPr lang="en-US" dirty="0"/>
              <a:t>All used stimulus, but US used MUCH more.</a:t>
            </a:r>
          </a:p>
          <a:p>
            <a:r>
              <a:rPr lang="en-US" dirty="0"/>
              <a:t>Inflation – tale of two sources:</a:t>
            </a:r>
          </a:p>
          <a:p>
            <a:pPr lvl="1"/>
            <a:r>
              <a:rPr lang="en-US" dirty="0"/>
              <a:t>United States – much more one of elevated demand.</a:t>
            </a:r>
          </a:p>
          <a:p>
            <a:pPr lvl="1"/>
            <a:r>
              <a:rPr lang="en-US" dirty="0"/>
              <a:t>Europe – much more one of food and energy prices (war).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8B211-AEB3-8944-AA5F-F2C6B395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Inflation: A Closer 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2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Or Turning Around?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5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D3E-8E5A-4444-8DBA-C9D8435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Prices: National Average at the Pump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D49B-1F8B-0D4C-8934-42AF75C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0F12F-0ED4-984D-AF97-A56B7FB6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70388" y="1136118"/>
            <a:ext cx="8851224" cy="50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50DE-B534-704A-8AD0-00B7CEB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Costs Continue to Rise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74BD66-18E1-BD44-8E83-ABDFEFAB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DB378-E5F3-4242-9FC6-EA28D5CD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The State of the US Economy</a:t>
            </a:r>
          </a:p>
          <a:p>
            <a:pPr lvl="1"/>
            <a:r>
              <a:rPr lang="en-US" dirty="0"/>
              <a:t>Recession?</a:t>
            </a:r>
          </a:p>
          <a:p>
            <a:r>
              <a:rPr lang="en-US" dirty="0"/>
              <a:t>Global Comparisons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2310098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23926-A457-9C44-BB74-AE3EA13B39C6}"/>
              </a:ext>
            </a:extLst>
          </p:cNvPr>
          <p:cNvSpPr txBox="1"/>
          <p:nvPr/>
        </p:nvSpPr>
        <p:spPr>
          <a:xfrm>
            <a:off x="8257735" y="2180492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 spending up 14.4%</a:t>
            </a:r>
          </a:p>
          <a:p>
            <a:r>
              <a:rPr lang="en-US" dirty="0"/>
              <a:t>- And coming down.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169E-8399-F94F-A9D9-B17A3A23DB29}"/>
              </a:ext>
            </a:extLst>
          </p:cNvPr>
          <p:cNvSpPr txBox="1"/>
          <p:nvPr/>
        </p:nvSpPr>
        <p:spPr>
          <a:xfrm>
            <a:off x="8257735" y="3220087"/>
            <a:ext cx="266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 spending up 2.4%</a:t>
            </a:r>
          </a:p>
          <a:p>
            <a:r>
              <a:rPr lang="en-US" dirty="0"/>
              <a:t>- And going up.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EAE1D-6AEB-DF4F-B7B7-A3D3B2896BC9}"/>
              </a:ext>
            </a:extLst>
          </p:cNvPr>
          <p:cNvSpPr/>
          <p:nvPr/>
        </p:nvSpPr>
        <p:spPr>
          <a:xfrm>
            <a:off x="7512148" y="1325563"/>
            <a:ext cx="436098" cy="3625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8E1DF-95B1-DF4A-A13E-79E7688ED8D4}"/>
              </a:ext>
            </a:extLst>
          </p:cNvPr>
          <p:cNvSpPr txBox="1"/>
          <p:nvPr/>
        </p:nvSpPr>
        <p:spPr>
          <a:xfrm>
            <a:off x="2598804" y="1626493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0400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A177B-34EB-5149-9428-D30C9623F06D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8733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97803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patterns have changed dramatically.</a:t>
            </a:r>
          </a:p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But there was also too much total spending.</a:t>
            </a:r>
          </a:p>
          <a:p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4155" y="1325563"/>
            <a:ext cx="11743689" cy="4496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273DDA-508D-456F-401F-F97C6DF015D2}"/>
              </a:ext>
            </a:extLst>
          </p:cNvPr>
          <p:cNvSpPr txBox="1"/>
          <p:nvPr/>
        </p:nvSpPr>
        <p:spPr>
          <a:xfrm>
            <a:off x="7837714" y="2641600"/>
            <a:ext cx="3073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Just raised to: 3%</a:t>
            </a:r>
          </a:p>
          <a:p>
            <a:r>
              <a:rPr lang="en-US" sz="2800" dirty="0"/>
              <a:t>- Going higher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1543B-0065-D04A-AAD6-05A8ECB3A835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9865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F649-CF95-E546-A283-6CED1179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9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AB2B-C671-A34D-AC1D-6EE66D950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 borrowing</a:t>
            </a:r>
          </a:p>
          <a:p>
            <a:r>
              <a:rPr lang="en-US" dirty="0"/>
              <a:t>Home loans – tied to 10-year Treasury</a:t>
            </a:r>
          </a:p>
          <a:p>
            <a:r>
              <a:rPr lang="en-US" dirty="0"/>
              <a:t>Car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Savings accounts – positive</a:t>
            </a:r>
          </a:p>
          <a:p>
            <a:r>
              <a:rPr lang="en-US" dirty="0"/>
              <a:t>And more….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B984-42BC-8641-A55F-ADCEBA1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96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344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8610" cy="435133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Larry Summers, Jamie </a:t>
            </a:r>
            <a:r>
              <a:rPr lang="en-US" dirty="0" err="1"/>
              <a:t>Dimon</a:t>
            </a:r>
            <a:r>
              <a:rPr lang="en-US" dirty="0"/>
              <a:t>, and Elon Musk are worried about a recession.</a:t>
            </a:r>
          </a:p>
          <a:p>
            <a:pPr lvl="1"/>
            <a:r>
              <a:rPr lang="en-US" dirty="0"/>
              <a:t>While the chances of slipping into a recession have increased, I think on many dimensions the economy is doing quite well.</a:t>
            </a:r>
          </a:p>
          <a:p>
            <a:pPr lvl="2"/>
            <a:r>
              <a:rPr lang="en-US" dirty="0"/>
              <a:t>Consumer’s have been driving the recovery, and consumer’s account for two-thirds of GDP.</a:t>
            </a:r>
          </a:p>
          <a:p>
            <a:pPr lvl="2"/>
            <a:r>
              <a:rPr lang="en-US" dirty="0"/>
              <a:t>Job creation remains robust – 263k in September.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about GDP? </a:t>
            </a:r>
          </a:p>
          <a:p>
            <a:pPr lvl="1"/>
            <a:r>
              <a:rPr lang="en-US" dirty="0"/>
              <a:t>2022:Q1 was -1.6%, 2022:Q2 was -0.6.</a:t>
            </a:r>
          </a:p>
          <a:p>
            <a:pPr lvl="1"/>
            <a:r>
              <a:rPr lang="en-US" dirty="0"/>
              <a:t>Much of this lower growth was driven by lower inventory.</a:t>
            </a:r>
          </a:p>
          <a:p>
            <a:pPr lvl="2"/>
            <a:r>
              <a:rPr lang="en-US" dirty="0"/>
              <a:t>Inventories led GDP growth in 2021:Q4, didn’t sell, so production in Q1&amp;Q2 fell.</a:t>
            </a:r>
          </a:p>
          <a:p>
            <a:pPr lvl="1"/>
            <a:r>
              <a:rPr lang="en-US" dirty="0"/>
              <a:t>Housing markets – very tightly linked to interest rates – softened … A LOT.</a:t>
            </a:r>
          </a:p>
          <a:p>
            <a:pPr lvl="1"/>
            <a:r>
              <a:rPr lang="en-US" dirty="0"/>
              <a:t>Government spending is falling.</a:t>
            </a:r>
          </a:p>
          <a:p>
            <a:pPr lvl="1"/>
            <a:r>
              <a:rPr lang="en-US" dirty="0"/>
              <a:t>Stay tuned – next week Q3 release</a:t>
            </a:r>
          </a:p>
        </p:txBody>
      </p:sp>
    </p:spTree>
    <p:extLst>
      <p:ext uri="{BB962C8B-B14F-4D97-AF65-F5344CB8AC3E}">
        <p14:creationId xmlns:p14="http://schemas.microsoft.com/office/powerpoint/2010/main" val="7981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3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542292B6-2319-BA47-8806-3E15D449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61" y="1004729"/>
            <a:ext cx="7852256" cy="5295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Prices Are Elevated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</p:spTree>
    <p:extLst>
      <p:ext uri="{BB962C8B-B14F-4D97-AF65-F5344CB8AC3E}">
        <p14:creationId xmlns:p14="http://schemas.microsoft.com/office/powerpoint/2010/main" val="3149796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05A7-FBD0-1443-964B-6AA96A46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Fue</a:t>
            </a:r>
            <a:r>
              <a:rPr lang="en-US" dirty="0"/>
              <a:t>l Costs Are Still Elevated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A611C2-045A-AB40-9848-9D4A1FCF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3E48-3241-F74A-96DB-ACC29DE0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8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05A7-FBD0-1443-964B-6AA96A46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Costs Continue to Rise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A611C2-045A-AB40-9848-9D4A1FCF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3E48-3241-F74A-96DB-ACC29DE0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69CAD-9913-374F-B7A8-918D1B9137B6}"/>
              </a:ext>
            </a:extLst>
          </p:cNvPr>
          <p:cNvSpPr txBox="1"/>
          <p:nvPr/>
        </p:nvSpPr>
        <p:spPr>
          <a:xfrm>
            <a:off x="2322786" y="1954924"/>
            <a:ext cx="336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 at home: 		13.0</a:t>
            </a:r>
          </a:p>
          <a:p>
            <a:r>
              <a:rPr lang="en-US" dirty="0"/>
              <a:t>Food away from home:	  8.5</a:t>
            </a:r>
          </a:p>
        </p:txBody>
      </p:sp>
    </p:spTree>
    <p:extLst>
      <p:ext uri="{BB962C8B-B14F-4D97-AF65-F5344CB8AC3E}">
        <p14:creationId xmlns:p14="http://schemas.microsoft.com/office/powerpoint/2010/main" val="3888525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72156-AB9E-2546-A67F-D8C26452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0" y="1480828"/>
            <a:ext cx="8702674" cy="4351337"/>
          </a:xfrm>
        </p:spPr>
      </p:pic>
      <p:sp>
        <p:nvSpPr>
          <p:cNvPr id="6" name="TextBox 5"/>
          <p:cNvSpPr txBox="1"/>
          <p:nvPr/>
        </p:nvSpPr>
        <p:spPr>
          <a:xfrm>
            <a:off x="7067000" y="3367904"/>
            <a:ext cx="4653582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2.4%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2.6%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calming down.</a:t>
            </a:r>
          </a:p>
        </p:txBody>
      </p:sp>
    </p:spTree>
    <p:extLst>
      <p:ext uri="{BB962C8B-B14F-4D97-AF65-F5344CB8AC3E}">
        <p14:creationId xmlns:p14="http://schemas.microsoft.com/office/powerpoint/2010/main" val="308178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$0.4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$0.8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C9EE-5B2A-6F42-8817-4CDAFD44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ession?  Two Quarters….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FDB6-13A2-1245-9DA2-74A0B983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what is driving the drop. Drivers are:</a:t>
            </a:r>
          </a:p>
          <a:p>
            <a:pPr lvl="1"/>
            <a:r>
              <a:rPr lang="en-US" dirty="0"/>
              <a:t>Inventories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Government spending</a:t>
            </a:r>
          </a:p>
          <a:p>
            <a:r>
              <a:rPr lang="en-US" dirty="0"/>
              <a:t>Consumer spending is still ok.</a:t>
            </a:r>
          </a:p>
          <a:p>
            <a:r>
              <a:rPr lang="en-US" dirty="0"/>
              <a:t>Employment growth is solid.</a:t>
            </a:r>
          </a:p>
          <a:p>
            <a:r>
              <a:rPr lang="en-US" dirty="0"/>
              <a:t>Other indicators are still ok.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975B5-EFF8-FF40-81FA-6F7EE10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9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 to GDP Growth: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D2990642-51F0-D741-ADB9-E768CE90A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5005" y="1195548"/>
            <a:ext cx="10061989" cy="5030994"/>
          </a:xfrm>
        </p:spPr>
      </p:pic>
    </p:spTree>
    <p:extLst>
      <p:ext uri="{BB962C8B-B14F-4D97-AF65-F5344CB8AC3E}">
        <p14:creationId xmlns:p14="http://schemas.microsoft.com/office/powerpoint/2010/main" val="80600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373E-139A-FA46-9544-127B469C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Are Elevated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33A2251-067C-CB48-BAC5-BB1EDD8F8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22738" y="1325563"/>
            <a:ext cx="9804088" cy="49020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70CF4-0229-A548-A2A2-EF2BCDDA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731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17981</TotalTime>
  <Words>1392</Words>
  <Application>Microsoft Macintosh PowerPoint</Application>
  <PresentationFormat>Widescreen</PresentationFormat>
  <Paragraphs>261</Paragraphs>
  <Slides>47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Outline</vt:lpstr>
      <vt:lpstr>Headline:</vt:lpstr>
      <vt:lpstr>GDP: Quarterly Growth</vt:lpstr>
      <vt:lpstr>GDP Trajectory: Pandemic Plunge!</vt:lpstr>
      <vt:lpstr>Recession?  Two Quarters….</vt:lpstr>
      <vt:lpstr> Contribution to GDP Growth: Consumption</vt:lpstr>
      <vt:lpstr>Retail Sales Are Elevated</vt:lpstr>
      <vt:lpstr> Contribution to GDP Growth: Inventories</vt:lpstr>
      <vt:lpstr>Industrial Production (Manuf, Util, Mining)</vt:lpstr>
      <vt:lpstr>Monthly Changes in Nonfarm Employment</vt:lpstr>
      <vt:lpstr>Monthly Changes in Nonfarm Employment</vt:lpstr>
      <vt:lpstr>Employment Gap</vt:lpstr>
      <vt:lpstr>Low Wage Employment is Lagging</vt:lpstr>
      <vt:lpstr>Stimulus Payments Saved Low Wage Workers</vt:lpstr>
      <vt:lpstr>Where Have All the Workers Gone?</vt:lpstr>
      <vt:lpstr>Some Explanations</vt:lpstr>
      <vt:lpstr>Inflation</vt:lpstr>
      <vt:lpstr>Inflation: Latest Figures</vt:lpstr>
      <vt:lpstr>Which Prices?</vt:lpstr>
      <vt:lpstr>Global Evidence</vt:lpstr>
      <vt:lpstr>Inflation: Not just a US Problem</vt:lpstr>
      <vt:lpstr>GDP: U.S. Stands Out, But Not Alone</vt:lpstr>
      <vt:lpstr>Global Summary</vt:lpstr>
      <vt:lpstr>Inflation: A Closer Look</vt:lpstr>
      <vt:lpstr>Inflation – Climbing! Or Turning Around?</vt:lpstr>
      <vt:lpstr>Gas Prices: National Average at the Pump</vt:lpstr>
      <vt:lpstr>Food Costs Continue to Rise</vt:lpstr>
      <vt:lpstr>PowerPoint Presentation</vt:lpstr>
      <vt:lpstr>Spending Patterns Changed - More Goods!</vt:lpstr>
      <vt:lpstr>Inflation: Concentrated</vt:lpstr>
      <vt:lpstr>Supply Chains</vt:lpstr>
      <vt:lpstr>Corporations Have Pricing Power!</vt:lpstr>
      <vt:lpstr>My Diagnosis for the Uptick in Inflation </vt:lpstr>
      <vt:lpstr>What’s the Fed Doing About It?</vt:lpstr>
      <vt:lpstr>Federal Funds Rate</vt:lpstr>
      <vt:lpstr>Implications for Demand</vt:lpstr>
      <vt:lpstr>Treasuries</vt:lpstr>
      <vt:lpstr>Mortgage Rates</vt:lpstr>
      <vt:lpstr>Takeaways</vt:lpstr>
      <vt:lpstr> Thank you!</vt:lpstr>
      <vt:lpstr>www.NEEDelegation.org/LocalGraphs </vt:lpstr>
      <vt:lpstr>Import Prices Are Elevated</vt:lpstr>
      <vt:lpstr>Fuel Costs Are Still Elevated</vt:lpstr>
      <vt:lpstr>Food Costs Continue to Rise</vt:lpstr>
      <vt:lpstr>Measure of Inflation Expectations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370</cp:revision>
  <cp:lastPrinted>2022-09-23T17:26:15Z</cp:lastPrinted>
  <dcterms:created xsi:type="dcterms:W3CDTF">2017-05-03T22:30:38Z</dcterms:created>
  <dcterms:modified xsi:type="dcterms:W3CDTF">2022-10-20T13:46:07Z</dcterms:modified>
</cp:coreProperties>
</file>