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1"/>
  </p:notesMasterIdLst>
  <p:sldIdLst>
    <p:sldId id="1026" r:id="rId2"/>
    <p:sldId id="328" r:id="rId3"/>
    <p:sldId id="3935" r:id="rId4"/>
    <p:sldId id="1029" r:id="rId5"/>
    <p:sldId id="4001" r:id="rId6"/>
    <p:sldId id="4084" r:id="rId7"/>
    <p:sldId id="4070" r:id="rId8"/>
    <p:sldId id="1148" r:id="rId9"/>
    <p:sldId id="4091" r:id="rId10"/>
    <p:sldId id="3974" r:id="rId11"/>
    <p:sldId id="532" r:id="rId12"/>
    <p:sldId id="1027" r:id="rId13"/>
    <p:sldId id="3970" r:id="rId14"/>
    <p:sldId id="1091" r:id="rId15"/>
    <p:sldId id="3943" r:id="rId16"/>
    <p:sldId id="3997" r:id="rId17"/>
    <p:sldId id="4075" r:id="rId18"/>
    <p:sldId id="4079" r:id="rId19"/>
    <p:sldId id="4054" r:id="rId20"/>
    <p:sldId id="3981" r:id="rId21"/>
    <p:sldId id="1166" r:id="rId22"/>
    <p:sldId id="3982" r:id="rId23"/>
    <p:sldId id="4080" r:id="rId24"/>
    <p:sldId id="4081" r:id="rId25"/>
    <p:sldId id="3946" r:id="rId26"/>
    <p:sldId id="3886" r:id="rId27"/>
    <p:sldId id="317" r:id="rId28"/>
    <p:sldId id="3947" r:id="rId29"/>
    <p:sldId id="4035" r:id="rId30"/>
    <p:sldId id="3948" r:id="rId31"/>
    <p:sldId id="354" r:id="rId32"/>
    <p:sldId id="4073" r:id="rId33"/>
    <p:sldId id="278" r:id="rId34"/>
    <p:sldId id="4078" r:id="rId35"/>
    <p:sldId id="3855" r:id="rId36"/>
    <p:sldId id="3917" r:id="rId37"/>
    <p:sldId id="372" r:id="rId38"/>
    <p:sldId id="4094" r:id="rId39"/>
    <p:sldId id="1076" r:id="rId40"/>
    <p:sldId id="3950" r:id="rId41"/>
    <p:sldId id="1761" r:id="rId42"/>
    <p:sldId id="4087" r:id="rId43"/>
    <p:sldId id="4082" r:id="rId44"/>
    <p:sldId id="4055" r:id="rId45"/>
    <p:sldId id="3825" r:id="rId46"/>
    <p:sldId id="3870" r:id="rId47"/>
    <p:sldId id="3871" r:id="rId48"/>
    <p:sldId id="4097" r:id="rId49"/>
    <p:sldId id="4056" r:id="rId50"/>
    <p:sldId id="338" r:id="rId51"/>
    <p:sldId id="292" r:id="rId52"/>
    <p:sldId id="4057" r:id="rId53"/>
    <p:sldId id="293" r:id="rId54"/>
    <p:sldId id="4063" r:id="rId55"/>
    <p:sldId id="4062" r:id="rId56"/>
    <p:sldId id="3985" r:id="rId57"/>
    <p:sldId id="4012" r:id="rId58"/>
    <p:sldId id="4058" r:id="rId59"/>
    <p:sldId id="360" r:id="rId60"/>
    <p:sldId id="4038" r:id="rId61"/>
    <p:sldId id="4007" r:id="rId62"/>
    <p:sldId id="4005" r:id="rId63"/>
    <p:sldId id="3900" r:id="rId64"/>
    <p:sldId id="4065" r:id="rId65"/>
    <p:sldId id="4024" r:id="rId66"/>
    <p:sldId id="4022" r:id="rId67"/>
    <p:sldId id="4026" r:id="rId68"/>
    <p:sldId id="4066" r:id="rId69"/>
    <p:sldId id="4036" r:id="rId70"/>
    <p:sldId id="4098" r:id="rId71"/>
    <p:sldId id="4083" r:id="rId72"/>
    <p:sldId id="271" r:id="rId73"/>
    <p:sldId id="4042" r:id="rId74"/>
    <p:sldId id="4020" r:id="rId75"/>
    <p:sldId id="3995" r:id="rId76"/>
    <p:sldId id="3964" r:id="rId77"/>
    <p:sldId id="4067" r:id="rId78"/>
    <p:sldId id="4093" r:id="rId79"/>
    <p:sldId id="1197" r:id="rId80"/>
    <p:sldId id="4002" r:id="rId81"/>
    <p:sldId id="3915" r:id="rId82"/>
    <p:sldId id="3949" r:id="rId83"/>
    <p:sldId id="3986" r:id="rId84"/>
    <p:sldId id="3988" r:id="rId85"/>
    <p:sldId id="3924" r:id="rId86"/>
    <p:sldId id="4060" r:id="rId87"/>
    <p:sldId id="4061" r:id="rId88"/>
    <p:sldId id="3968" r:id="rId89"/>
    <p:sldId id="3951" r:id="rId90"/>
    <p:sldId id="3987" r:id="rId91"/>
    <p:sldId id="3952" r:id="rId92"/>
    <p:sldId id="4004" r:id="rId93"/>
    <p:sldId id="4069" r:id="rId94"/>
    <p:sldId id="3975" r:id="rId95"/>
    <p:sldId id="3878" r:id="rId96"/>
    <p:sldId id="3910" r:id="rId97"/>
    <p:sldId id="1694" r:id="rId98"/>
    <p:sldId id="4090" r:id="rId99"/>
    <p:sldId id="4053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5456" autoAdjust="0"/>
    <p:restoredTop sz="91454"/>
  </p:normalViewPr>
  <p:slideViewPr>
    <p:cSldViewPr snapToGrid="0" snapToObjects="1">
      <p:cViewPr varScale="1">
        <p:scale>
          <a:sx n="59" d="100"/>
          <a:sy n="59" d="100"/>
        </p:scale>
        <p:origin x="192" y="1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Sources of Personal </a:t>
            </a:r>
            <a:r>
              <a:rPr lang="en-US" sz="2400" baseline="0"/>
              <a:t>Income</a:t>
            </a:r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Before Tax Income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JunData!$K$4:$K$21</c:f>
              <c:numCache>
                <c:formatCode>0.0</c:formatCode>
                <c:ptCount val="18"/>
                <c:pt idx="0">
                  <c:v>17140.000000000004</c:v>
                </c:pt>
                <c:pt idx="1">
                  <c:v>17286.600000000002</c:v>
                </c:pt>
                <c:pt idx="2">
                  <c:v>16820.599999999999</c:v>
                </c:pt>
                <c:pt idx="3">
                  <c:v>15792.800000000001</c:v>
                </c:pt>
                <c:pt idx="4">
                  <c:v>16114.8</c:v>
                </c:pt>
                <c:pt idx="5">
                  <c:v>16454.400000000001</c:v>
                </c:pt>
                <c:pt idx="6">
                  <c:v>16658.5</c:v>
                </c:pt>
                <c:pt idx="7">
                  <c:v>16878.2</c:v>
                </c:pt>
                <c:pt idx="8">
                  <c:v>17063.399999999998</c:v>
                </c:pt>
                <c:pt idx="9">
                  <c:v>17306.2</c:v>
                </c:pt>
                <c:pt idx="10">
                  <c:v>17280.199999999997</c:v>
                </c:pt>
                <c:pt idx="11">
                  <c:v>17355.3</c:v>
                </c:pt>
                <c:pt idx="12">
                  <c:v>17327.400000000001</c:v>
                </c:pt>
                <c:pt idx="13">
                  <c:v>17361.199999999997</c:v>
                </c:pt>
                <c:pt idx="14">
                  <c:v>17567.300000000003</c:v>
                </c:pt>
                <c:pt idx="15">
                  <c:v>17691.100000000002</c:v>
                </c:pt>
                <c:pt idx="16">
                  <c:v>17794.5</c:v>
                </c:pt>
                <c:pt idx="17">
                  <c:v>17913.7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3-4914-AEA4-8C2EDA08B9E0}"/>
            </c:ext>
          </c:extLst>
        </c:ser>
        <c:ser>
          <c:idx val="0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JunData!$L$4:$L$21</c:f>
              <c:numCache>
                <c:formatCode>0.0</c:formatCode>
                <c:ptCount val="18"/>
                <c:pt idx="0">
                  <c:v>16622.600000000002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17476.799999999996</c:v>
                </c:pt>
                <c:pt idx="9">
                  <c:v>17398.900000000001</c:v>
                </c:pt>
                <c:pt idx="10">
                  <c:v>17175.599999999995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21802.300000000003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3-4914-AEA4-8C2EDA08B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Spending and Saving</a:t>
            </a:r>
            <a:endParaRPr lang="en-US" sz="2400" baseline="0"/>
          </a:p>
          <a:p>
            <a:pPr>
              <a:defRPr/>
            </a:pPr>
            <a:r>
              <a:rPr lang="en-US" sz="1800" baseline="0"/>
              <a:t>(Billions of $s at Annual Rates, BEA)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Personal Outlays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JunData!$M$4:$M$21</c:f>
              <c:numCache>
                <c:formatCode>0.0</c:formatCode>
                <c:ptCount val="18"/>
                <c:pt idx="0">
                  <c:v>14769.9</c:v>
                </c:pt>
                <c:pt idx="1">
                  <c:v>14785.1</c:v>
                </c:pt>
                <c:pt idx="2">
                  <c:v>13762.2</c:v>
                </c:pt>
                <c:pt idx="3">
                  <c:v>12021.8</c:v>
                </c:pt>
                <c:pt idx="4">
                  <c:v>13058.1</c:v>
                </c:pt>
                <c:pt idx="5">
                  <c:v>13889.3</c:v>
                </c:pt>
                <c:pt idx="6">
                  <c:v>14129.2</c:v>
                </c:pt>
                <c:pt idx="7">
                  <c:v>14270.5</c:v>
                </c:pt>
                <c:pt idx="8">
                  <c:v>14481.7</c:v>
                </c:pt>
                <c:pt idx="9">
                  <c:v>14546</c:v>
                </c:pt>
                <c:pt idx="10">
                  <c:v>14467.3</c:v>
                </c:pt>
                <c:pt idx="11">
                  <c:v>14389.5</c:v>
                </c:pt>
                <c:pt idx="12">
                  <c:v>14857.9</c:v>
                </c:pt>
                <c:pt idx="13">
                  <c:v>14699.6</c:v>
                </c:pt>
                <c:pt idx="14">
                  <c:v>15458.9</c:v>
                </c:pt>
                <c:pt idx="15">
                  <c:v>15630</c:v>
                </c:pt>
                <c:pt idx="16">
                  <c:v>15616.2</c:v>
                </c:pt>
                <c:pt idx="17">
                  <c:v>15771.6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9-492A-A1FF-90E7FAFA1F9F}"/>
            </c:ext>
          </c:extLst>
        </c:ser>
        <c:ser>
          <c:idx val="2"/>
          <c:order val="1"/>
          <c:tx>
            <c:v>After Tax Income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JunData!$B$4:$B$21</c:f>
              <c:numCache>
                <c:formatCode>yyyy\-mm\-dd</c:formatCode>
                <c:ptCount val="18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</c:numCache>
            </c:numRef>
          </c:cat>
          <c:val>
            <c:numRef>
              <c:f>JunData!$E$4:$E$21</c:f>
              <c:numCache>
                <c:formatCode>0.0</c:formatCode>
                <c:ptCount val="18"/>
                <c:pt idx="0">
                  <c:v>16622.599999999999</c:v>
                </c:pt>
                <c:pt idx="1">
                  <c:v>16734.8</c:v>
                </c:pt>
                <c:pt idx="2">
                  <c:v>16444.3</c:v>
                </c:pt>
                <c:pt idx="3">
                  <c:v>18919.400000000001</c:v>
                </c:pt>
                <c:pt idx="4">
                  <c:v>18024</c:v>
                </c:pt>
                <c:pt idx="5">
                  <c:v>17805.599999999999</c:v>
                </c:pt>
                <c:pt idx="6">
                  <c:v>17960.599999999999</c:v>
                </c:pt>
                <c:pt idx="7">
                  <c:v>17349.599999999999</c:v>
                </c:pt>
                <c:pt idx="8">
                  <c:v>17476.8</c:v>
                </c:pt>
                <c:pt idx="9">
                  <c:v>17398.900000000001</c:v>
                </c:pt>
                <c:pt idx="10">
                  <c:v>17175.599999999999</c:v>
                </c:pt>
                <c:pt idx="11">
                  <c:v>17272.2</c:v>
                </c:pt>
                <c:pt idx="12">
                  <c:v>19203.099999999999</c:v>
                </c:pt>
                <c:pt idx="13">
                  <c:v>17640.400000000001</c:v>
                </c:pt>
                <c:pt idx="14">
                  <c:v>21802.3</c:v>
                </c:pt>
                <c:pt idx="15">
                  <c:v>18460</c:v>
                </c:pt>
                <c:pt idx="16">
                  <c:v>17958</c:v>
                </c:pt>
                <c:pt idx="17">
                  <c:v>17955.400000000001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9-492A-A1FF-90E7FAFA1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280288"/>
        <c:axId val="656281600"/>
      </c:lineChart>
      <c:dateAx>
        <c:axId val="65628028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1600"/>
        <c:crosses val="autoZero"/>
        <c:auto val="1"/>
        <c:lblOffset val="100"/>
        <c:baseTimeUnit val="months"/>
      </c:dateAx>
      <c:valAx>
        <c:axId val="656281600"/>
        <c:scaling>
          <c:orientation val="minMax"/>
          <c:max val="23000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28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wealthfund.org/publications/issue-briefs/2015/oct/us-health-care-global-perspectiv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xenehp.com/international-healthcare-systems-us-versus-world/" TargetMode="External"/><Relationship Id="rId4" Type="http://schemas.openxmlformats.org/officeDocument/2006/relationships/hyperlink" Target="https://www.healthsystemtracker.org/chart-collection/quality-u-s-healthcare-system-compare-countries/#item-overall-age-specific-potential-years-of-life-lost-per-100000-population-1990-2017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resources:</a:t>
            </a:r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https://www.commonwealthfund.org/publications/issue-briefs/2020/jan/us-health-care-global-perspective-2019</a:t>
            </a:r>
            <a:endParaRPr lang="en-US" dirty="0"/>
          </a:p>
          <a:p>
            <a:endParaRPr lang="en-US" dirty="0"/>
          </a:p>
          <a:p>
            <a:r>
              <a:rPr lang="en-US" dirty="0"/>
              <a:t>A bit older report: </a:t>
            </a:r>
            <a:r>
              <a:rPr lang="en-US" dirty="0">
                <a:hlinkClick r:id="rId3"/>
              </a:rPr>
              <a:t>https://www.commonwealthfund.org/publications/issue-briefs/2015/oct/us-health-care-global-perspective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https://www.healthsystemtracker.org/chart-collection/quality-u-s-healthcare-system-compare-countries/#item-overall-age-specific-potential-years-of-life-lost-per-100000-population-1990-2017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https://axenehp.com/international-healthcare-systems-us-versus-world/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5BC4-8EB5-4604-8AA6-8BB49D60C87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898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58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0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12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30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6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3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cases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HI/Honolulu/gdp_shares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HI/Honolulu/emp_shares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HI/Honolulu/gdp_chg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30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CLF16OV_chg.png" TargetMode="External"/><Relationship Id="rId5" Type="http://schemas.openxmlformats.org/officeDocument/2006/relationships/image" Target="../media/image32.png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HI/Honolulu/laus_emp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HI/Honolulu/laus_lf.png" TargetMode="Externa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44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LFE_PostpandemicFC.pn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Housing/homepricesReal_recession.png" TargetMode="External"/><Relationship Id="rId5" Type="http://schemas.openxmlformats.org/officeDocument/2006/relationships/image" Target="../media/image63.png"/><Relationship Id="rId4" Type="http://schemas.openxmlformats.org/officeDocument/2006/relationships/image" Target="file:////Volumes/Promise%20Pegasus/FileShare/Presentations/Base_New/Charts/0.USGraphs/Housing/housing.png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CA/San_Francisco/Zhvi_AllHomes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HI/Honolulu/Zhvi_AllHomes.png" TargetMode="External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nt.png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Hawaii, Manoa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7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3C8C-35B5-4D56-AC2E-DE26E31B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rnational Comparison: Health Spending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239B-1605-4C30-BEE7-CDEBAA66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61933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D625F-C7AE-4A88-BC66-495165B7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062" y="896557"/>
            <a:ext cx="9443544" cy="53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6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 and Coronavirus Economics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Great resignation</a:t>
            </a:r>
          </a:p>
          <a:p>
            <a:pPr lvl="1"/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419802" y="1492697"/>
            <a:ext cx="11352395" cy="3914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141515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</p:spTree>
    <p:extLst>
      <p:ext uri="{BB962C8B-B14F-4D97-AF65-F5344CB8AC3E}">
        <p14:creationId xmlns:p14="http://schemas.microsoft.com/office/powerpoint/2010/main" val="3364655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2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Ha</a:t>
            </a:r>
            <a:r>
              <a:rPr lang="en-US" dirty="0"/>
              <a:t>waiian Cases Are Falling Nicely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5812" y="1495673"/>
            <a:ext cx="11360376" cy="3908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142188" y="3943607"/>
            <a:ext cx="4049812" cy="185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0" y="1819946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0117C-732A-EC48-8B9B-5E3F08FF22E9}"/>
              </a:ext>
            </a:extLst>
          </p:cNvPr>
          <p:cNvSpPr txBox="1"/>
          <p:nvPr/>
        </p:nvSpPr>
        <p:spPr>
          <a:xfrm>
            <a:off x="3929063" y="2134680"/>
            <a:ext cx="105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Hawaii</a:t>
            </a:r>
          </a:p>
        </p:txBody>
      </p:sp>
    </p:spTree>
    <p:extLst>
      <p:ext uri="{BB962C8B-B14F-4D97-AF65-F5344CB8AC3E}">
        <p14:creationId xmlns:p14="http://schemas.microsoft.com/office/powerpoint/2010/main" val="774977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651665"/>
              </p:ext>
            </p:extLst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331.1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160.9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144.9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$22.1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$35,805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$30.33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31CBF-4A29-5B4B-9AF5-13A6B5D437AE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802197-7E8A-F144-9247-9BA044043297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1406-82DF-8144-BB07-F88EF9FBBCB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nolulu County GSP: Finance &amp;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3E74F-B22A-464B-8266-DF98030727F6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1593454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nolulu County Employment: Health &amp; Leisure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CE0C6-E56A-424A-B368-491344836843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2255497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$0.5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$0.2 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8288080" y="2695628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586953" y="2175360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17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125483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932693"/>
            <a:ext cx="9551314" cy="52975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7714909" y="1852802"/>
            <a:ext cx="1232722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7842450" y="1404516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F94-DA5A-B24C-8D39-1A253909E04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07435" y="1096269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649+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2043" y="1078524"/>
            <a:ext cx="8120753" cy="50639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04778-A1CC-EC42-9D2B-BA57253FDACB}"/>
              </a:ext>
            </a:extLst>
          </p:cNvPr>
          <p:cNvCxnSpPr>
            <a:cxnSpLocks/>
          </p:cNvCxnSpPr>
          <p:nvPr/>
        </p:nvCxnSpPr>
        <p:spPr>
          <a:xfrm rot="232919" flipV="1">
            <a:off x="5181606" y="2806263"/>
            <a:ext cx="2564524" cy="528145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4E47B4-60AF-924F-ADCC-2D6BEBE4113A}"/>
              </a:ext>
            </a:extLst>
          </p:cNvPr>
          <p:cNvSpPr txBox="1"/>
          <p:nvPr/>
        </p:nvSpPr>
        <p:spPr>
          <a:xfrm rot="21126563">
            <a:off x="5739609" y="2747435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D8BACA-4E0B-BF40-9500-0641A1F5F957}"/>
              </a:ext>
            </a:extLst>
          </p:cNvPr>
          <p:cNvCxnSpPr>
            <a:cxnSpLocks/>
          </p:cNvCxnSpPr>
          <p:nvPr/>
        </p:nvCxnSpPr>
        <p:spPr>
          <a:xfrm rot="20186278">
            <a:off x="7979972" y="2578045"/>
            <a:ext cx="1633122" cy="712000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2E865A-CEC9-F145-AA63-8D4F0BA17850}"/>
              </a:ext>
            </a:extLst>
          </p:cNvPr>
          <p:cNvSpPr txBox="1"/>
          <p:nvPr/>
        </p:nvSpPr>
        <p:spPr>
          <a:xfrm rot="19542">
            <a:off x="8459497" y="2605452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5E5ADD-CD7E-6F47-98C8-7E4199A61393}"/>
              </a:ext>
            </a:extLst>
          </p:cNvPr>
          <p:cNvCxnSpPr>
            <a:cxnSpLocks/>
          </p:cNvCxnSpPr>
          <p:nvPr/>
        </p:nvCxnSpPr>
        <p:spPr>
          <a:xfrm>
            <a:off x="9889331" y="3048230"/>
            <a:ext cx="884638" cy="20407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8E4805-8F37-E74D-AAC3-D344CBDC58E9}"/>
              </a:ext>
            </a:extLst>
          </p:cNvPr>
          <p:cNvSpPr txBox="1"/>
          <p:nvPr/>
        </p:nvSpPr>
        <p:spPr>
          <a:xfrm rot="825712">
            <a:off x="9899013" y="2808056"/>
            <a:ext cx="104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Omicron</a:t>
            </a:r>
          </a:p>
        </p:txBody>
      </p:sp>
    </p:spTree>
    <p:extLst>
      <p:ext uri="{BB962C8B-B14F-4D97-AF65-F5344CB8AC3E}">
        <p14:creationId xmlns:p14="http://schemas.microsoft.com/office/powerpoint/2010/main" val="38836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750767" y="3162940"/>
            <a:ext cx="4488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2.9 Million below February, 2020.</a:t>
            </a:r>
          </a:p>
          <a:p>
            <a:r>
              <a:rPr lang="en-US" sz="2100" dirty="0"/>
              <a:t>8.0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265936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018334" y="1016999"/>
            <a:ext cx="8155542" cy="5213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8855277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57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00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UR</a:t>
            </a:r>
            <a:r>
              <a:rPr lang="en-US" dirty="0"/>
              <a:t> Driven by Labor Force Participation?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23A270-1BCA-DB4D-9D79-B1DD2BC65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929640" y="1018146"/>
            <a:ext cx="10424160" cy="5212080"/>
          </a:xfrm>
        </p:spPr>
      </p:pic>
    </p:spTree>
    <p:extLst>
      <p:ext uri="{BB962C8B-B14F-4D97-AF65-F5344CB8AC3E}">
        <p14:creationId xmlns:p14="http://schemas.microsoft.com/office/powerpoint/2010/main" val="7894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560" y="1324665"/>
            <a:ext cx="5931603" cy="4313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84345" y="1324665"/>
            <a:ext cx="5931605" cy="4313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Honolulu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68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Great resignation</a:t>
            </a:r>
          </a:p>
          <a:p>
            <a:r>
              <a:rPr lang="en-US" dirty="0"/>
              <a:t>Housing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87FD-B714-4A32-9992-9F16F134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817" y="24516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overy Due to Immense Fiscal Stimulus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Control of COVID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4050-3342-4023-92B5-0DAB8FDA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B45024-F153-46EE-B303-72CE317AA7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45446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086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BEF9-90D4-4426-B6F8-D1A7CC3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mulus allowed Spending to Recover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491A1-A0EE-46BB-855F-3E23FB24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AF46DF-FAB0-49CC-A8B6-C31595319F62}"/>
              </a:ext>
            </a:extLst>
          </p:cNvPr>
          <p:cNvGraphicFramePr>
            <a:graphicFrameLocks noGrp="1"/>
          </p:cNvGraphicFramePr>
          <p:nvPr/>
        </p:nvGraphicFramePr>
        <p:xfrm>
          <a:off x="1233053" y="1637052"/>
          <a:ext cx="9644743" cy="45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56570C4-C4CF-4940-8538-6EDD22EAFF0B}"/>
              </a:ext>
            </a:extLst>
          </p:cNvPr>
          <p:cNvSpPr txBox="1"/>
          <p:nvPr/>
        </p:nvSpPr>
        <p:spPr>
          <a:xfrm>
            <a:off x="5257348" y="4629031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Abnormally high Saving is over $2.8 trillion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FB49-C5F5-4174-8001-DAA3FBA18D09}"/>
              </a:ext>
            </a:extLst>
          </p:cNvPr>
          <p:cNvSpPr txBox="1"/>
          <p:nvPr/>
        </p:nvSpPr>
        <p:spPr>
          <a:xfrm>
            <a:off x="2446591" y="267517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Note that Saving also went way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EF4C2-CB40-4775-A4A4-03F7E47BC19A}"/>
              </a:ext>
            </a:extLst>
          </p:cNvPr>
          <p:cNvGrpSpPr/>
          <p:nvPr/>
        </p:nvGrpSpPr>
        <p:grpSpPr>
          <a:xfrm>
            <a:off x="3550376" y="3505783"/>
            <a:ext cx="2137409" cy="1590675"/>
            <a:chOff x="3381375" y="3429000"/>
            <a:chExt cx="2137409" cy="159067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9C2B787-5A04-4BFD-84D1-03FEF058418D}"/>
                </a:ext>
              </a:extLst>
            </p:cNvPr>
            <p:cNvCxnSpPr/>
            <p:nvPr/>
          </p:nvCxnSpPr>
          <p:spPr>
            <a:xfrm flipV="1">
              <a:off x="3381375" y="3429000"/>
              <a:ext cx="0" cy="15906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3F305F-6244-470C-92B0-B2CA2FA20821}"/>
                </a:ext>
              </a:extLst>
            </p:cNvPr>
            <p:cNvSpPr txBox="1"/>
            <p:nvPr/>
          </p:nvSpPr>
          <p:spPr>
            <a:xfrm>
              <a:off x="3381375" y="3875208"/>
              <a:ext cx="2137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37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3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011959" y="3782130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3978774" y="254861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162859" y="2363948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1970758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1641046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31702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3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49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930666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(2/4): 	US Economy &amp; Coronavirus Economics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(2/11): 	Federal Debt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(2/18): 	Economic Inequality (Stephanie </a:t>
            </a:r>
            <a:r>
              <a:rPr lang="en-US" dirty="0" err="1"/>
              <a:t>Seguino</a:t>
            </a:r>
            <a:r>
              <a:rPr lang="en-US" dirty="0"/>
              <a:t>, Univ of. Vermont)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(2/25): 	Trade and Globalization (Alan Deardorff, Univ.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(3/4):	Climate Change (Me)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(3/11):	Health Economics (Me)</a:t>
            </a:r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I don’t know.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79349-F75C-4BB6-AB33-68991D2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Puz</a:t>
            </a:r>
            <a:r>
              <a:rPr lang="en-US" dirty="0"/>
              <a:t>zle:  Is Inflation Permanently Higher?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11030-6C8D-41D5-B96E-904CEB439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Fed: Price increases may be: </a:t>
            </a:r>
          </a:p>
          <a:p>
            <a:pPr lvl="1"/>
            <a:r>
              <a:rPr lang="en-US" dirty="0"/>
              <a:t>1) rebound from low prices last year; </a:t>
            </a:r>
          </a:p>
          <a:p>
            <a:pPr lvl="1"/>
            <a:r>
              <a:rPr lang="en-US" dirty="0"/>
              <a:t>2) temporary due to supply chain disruptions; e.g., used cars, </a:t>
            </a:r>
            <a:r>
              <a:rPr lang="en-US" dirty="0" err="1"/>
              <a:t>bldg</a:t>
            </a:r>
            <a:r>
              <a:rPr lang="en-US" dirty="0"/>
              <a:t> supplies.</a:t>
            </a:r>
          </a:p>
          <a:p>
            <a:pPr lvl="1"/>
            <a:r>
              <a:rPr lang="en-US" dirty="0"/>
              <a:t>3) influenced by rising wages in the future.</a:t>
            </a:r>
          </a:p>
          <a:p>
            <a:endParaRPr lang="en-US" dirty="0"/>
          </a:p>
          <a:p>
            <a:r>
              <a:rPr lang="en-US" dirty="0"/>
              <a:t>Omicron:</a:t>
            </a:r>
          </a:p>
          <a:p>
            <a:pPr lvl="1"/>
            <a:r>
              <a:rPr lang="en-US" dirty="0"/>
              <a:t>Lessen inflation in the short term.</a:t>
            </a:r>
          </a:p>
          <a:p>
            <a:pPr lvl="1"/>
            <a:r>
              <a:rPr lang="en-US" dirty="0"/>
              <a:t>Increase it in the long term by increasing supply chain issues.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Nobody knows, but Fed has wavered in its optimism.</a:t>
            </a:r>
          </a:p>
          <a:p>
            <a:pPr lvl="1"/>
            <a:r>
              <a:rPr lang="en-US" dirty="0"/>
              <a:t>Uncertainty hurts both workers and businesses – hard to plan.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17A9B-4ABB-47C8-930C-1CC3D198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0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36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11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329609" y="2246243"/>
            <a:ext cx="1920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833730" y="3121223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1175545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116105" y="1886660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773593" y="3371088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29F9A-9EDC-474A-B040-3D09EE3C9370}"/>
              </a:ext>
            </a:extLst>
          </p:cNvPr>
          <p:cNvSpPr txBox="1"/>
          <p:nvPr/>
        </p:nvSpPr>
        <p:spPr>
          <a:xfrm>
            <a:off x="8733254" y="231754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108.5</a:t>
            </a:r>
          </a:p>
        </p:txBody>
      </p:sp>
    </p:spTree>
    <p:extLst>
      <p:ext uri="{BB962C8B-B14F-4D97-AF65-F5344CB8AC3E}">
        <p14:creationId xmlns:p14="http://schemas.microsoft.com/office/powerpoint/2010/main" val="12050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333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CTC</a:t>
            </a:r>
            <a:r>
              <a:rPr lang="en-US" dirty="0"/>
              <a:t> Expiration Spurs Labor Force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9134D-E80A-C145-9329-9255BF616CA5}"/>
              </a:ext>
            </a:extLst>
          </p:cNvPr>
          <p:cNvSpPr/>
          <p:nvPr/>
        </p:nvSpPr>
        <p:spPr>
          <a:xfrm>
            <a:off x="9437914" y="2231571"/>
            <a:ext cx="772886" cy="20247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733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616C-C70A-2B42-82F2-602E5DC4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3D57-BC99-0E4A-AF9C-6040C2BE4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D2B5-628C-4549-AAF9-F5DE173E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75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096001" y="1598140"/>
            <a:ext cx="5771223" cy="384561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6CB5E-64BE-4749-8FD1-715688D8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208733" y="1608204"/>
            <a:ext cx="5779008" cy="3850798"/>
          </a:xfrm>
        </p:spPr>
      </p:pic>
    </p:spTree>
    <p:extLst>
      <p:ext uri="{BB962C8B-B14F-4D97-AF65-F5344CB8AC3E}">
        <p14:creationId xmlns:p14="http://schemas.microsoft.com/office/powerpoint/2010/main" val="42525378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8DF6-3367-1F41-97D5-77D9166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/>
              <a:t>l Estate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59A66-94B0-BE4F-A164-63E3F3AB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39314-58FC-4542-8A9F-156638FB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1208" y="841438"/>
            <a:ext cx="7409583" cy="53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62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96A4-0269-A148-BC57-E8F35B9F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 Experiences Differ!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6DC2E9-5448-764B-95DA-5EC81EAC46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741" y="1325563"/>
            <a:ext cx="5934944" cy="43163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59B39-60D9-6E4D-87C6-8D85FE8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0588D-4CCB-1847-A5DB-81B1621A222A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149803" y="1325563"/>
            <a:ext cx="5934456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95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8.0 million jobs relative to forecast.  (2.9 million relative to Feb/20).</a:t>
            </a:r>
          </a:p>
          <a:p>
            <a:pPr lvl="1"/>
            <a:r>
              <a:rPr lang="en-US" dirty="0"/>
              <a:t>Labor force is 0.9 million smaller than at the beginning of the pandemic.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D235-8FFA-3948-A76D-1EF4F0B64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Con</a:t>
            </a:r>
            <a:r>
              <a:rPr lang="en-US" dirty="0"/>
              <a:t>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7137-A76E-5E4D-9BF0-148636EAD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1828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Recovery is well underway, but may be slowing.</a:t>
            </a:r>
          </a:p>
          <a:p>
            <a:pPr>
              <a:spcAft>
                <a:spcPts val="1000"/>
              </a:spcAft>
            </a:pPr>
            <a:r>
              <a:rPr lang="en-US" dirty="0"/>
              <a:t>GDP expanded by 5.7% percent in 2021, 3-4% in 2022.</a:t>
            </a:r>
          </a:p>
          <a:p>
            <a:pPr>
              <a:spcAft>
                <a:spcPts val="1000"/>
              </a:spcAft>
            </a:pPr>
            <a:r>
              <a:rPr lang="en-US" dirty="0"/>
              <a:t>2021 was an odd year.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Workers attained the upper hand.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chains broke.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Inflation surged.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economy rebuilt itself.</a:t>
            </a:r>
          </a:p>
          <a:p>
            <a:pPr>
              <a:spcAft>
                <a:spcPts val="1000"/>
              </a:spcAft>
            </a:pPr>
            <a:r>
              <a:rPr lang="en-US" dirty="0"/>
              <a:t>Biggest problems: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Supply chain bottlenecks.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Labor force participation.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C5582-A486-324A-9A4E-8FF816BC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6643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98C0-48DD-A04F-8F57-FD142987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Bes</a:t>
            </a:r>
            <a:r>
              <a:rPr lang="en-US" dirty="0"/>
              <a:t>t Measures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FCDC-4A76-D145-A9C5-C9FE6F27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INFLATION – getting it under control.</a:t>
            </a:r>
          </a:p>
          <a:p>
            <a:pPr>
              <a:lnSpc>
                <a:spcPct val="200000"/>
              </a:lnSpc>
            </a:pPr>
            <a:r>
              <a:rPr lang="en-US" dirty="0"/>
              <a:t>REAL WAGES– need to see progress.</a:t>
            </a:r>
          </a:p>
          <a:p>
            <a:pPr>
              <a:lnSpc>
                <a:spcPct val="200000"/>
              </a:lnSpc>
            </a:pPr>
            <a:r>
              <a:rPr lang="en-US" dirty="0"/>
              <a:t>WORKFORCE PARTICIPATION – need growth here to get GDP growth.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/>
              <a:t>Pay no attention to the unemployment rate.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0EE6-49CA-4D4E-ADA5-B4D9A233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41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– with Geoffrey </a:t>
            </a:r>
            <a:r>
              <a:rPr lang="en-US" dirty="0" err="1"/>
              <a:t>Woglom</a:t>
            </a:r>
            <a:endParaRPr lang="en-US" dirty="0"/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143" y="977440"/>
            <a:ext cx="7003714" cy="52527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9130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/>
              <a:t>tional Income Inequality: Share of Top 10%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0E623B-DFE7-184B-81B1-C9DF8CC5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957015" y="1331741"/>
            <a:ext cx="6277970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8118666" y="2902357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359265" y="3770420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/>
          <p:nvPr/>
        </p:nvCxnSpPr>
        <p:spPr>
          <a:xfrm>
            <a:off x="8450499" y="2348531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8725570" y="3216594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4340364" y="1953846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5006888" y="3046336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5006888" y="1762955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360654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909066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Real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19.202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17.258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19.479 trillion </a:t>
            </a:r>
            <a:r>
              <a:rPr lang="en-US" sz="2800" b="1" dirty="0"/>
              <a:t>in 2021-Q3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476766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472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31168732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934431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042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29991811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E16F-9E21-4949-BD71-F4A1BE18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 Are at the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1F940-3D7E-B147-A909-9A0C1B5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39A3-F10C-AB4E-A1D3-D5404C6F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19" y="941621"/>
            <a:ext cx="7426161" cy="5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60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16078956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7260688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289304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1F9-7BF0-AD4B-A069-2C298A43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de: Bicycle Supply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0833-6E43-B940-B895-3B959191E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EF06-B51E-A347-BE47-E83AEC2E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D983-DF47-2A49-82FA-0E5FFF9E2820}"/>
              </a:ext>
            </a:extLst>
          </p:cNvPr>
          <p:cNvSpPr txBox="1"/>
          <p:nvPr/>
        </p:nvSpPr>
        <p:spPr>
          <a:xfrm>
            <a:off x="8680525" y="6510508"/>
            <a:ext cx="30130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 World Development Report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7258B-6534-C04C-9514-85EB5477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25" y="921081"/>
            <a:ext cx="6298754" cy="5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549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03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4015761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6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44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0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05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9701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1236042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12587</TotalTime>
  <Words>2955</Words>
  <Application>Microsoft Macintosh PowerPoint</Application>
  <PresentationFormat>Widescreen</PresentationFormat>
  <Paragraphs>552</Paragraphs>
  <Slides>99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The Federal Debt is Becoming A Problem</vt:lpstr>
      <vt:lpstr> National Income Inequality: Share of Top 10%</vt:lpstr>
      <vt:lpstr>Trade: Bicycle Supply Chain</vt:lpstr>
      <vt:lpstr>Climate Change Economics</vt:lpstr>
      <vt:lpstr>International Comparison: Health Spending</vt:lpstr>
      <vt:lpstr>Submitting Questions</vt:lpstr>
      <vt:lpstr>PowerPoint Presentation</vt:lpstr>
      <vt:lpstr>Credits and Disclaimer</vt:lpstr>
      <vt:lpstr>Outline</vt:lpstr>
      <vt:lpstr>State of the Pandemic</vt:lpstr>
      <vt:lpstr>Making Real Progress…Until Omicron</vt:lpstr>
      <vt:lpstr>Hawaiian Cases Are Falling Nicely</vt:lpstr>
      <vt:lpstr>The U.S. Economy</vt:lpstr>
      <vt:lpstr>Some Basic Statistics</vt:lpstr>
      <vt:lpstr> Composition of the U.S. Economy: GDP</vt:lpstr>
      <vt:lpstr> Composition of the U.S. Economy: Employment</vt:lpstr>
      <vt:lpstr>Honolulu County GSP: Finance &amp; Health</vt:lpstr>
      <vt:lpstr>Honolulu County Employment: Health &amp; Leisure</vt:lpstr>
      <vt:lpstr>Evidence of Impact</vt:lpstr>
      <vt:lpstr>GDP Trajectory: Pandemic Plunge!</vt:lpstr>
      <vt:lpstr>GDP: Quarterly Growth</vt:lpstr>
      <vt:lpstr>Spending Patterns Since First US Case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Employment Gap</vt:lpstr>
      <vt:lpstr>Employment Gap – In Historical Perspective</vt:lpstr>
      <vt:lpstr>Low Wage Employment is Lagging</vt:lpstr>
      <vt:lpstr> Low Income Troubles</vt:lpstr>
      <vt:lpstr>Unemployment Rate</vt:lpstr>
      <vt:lpstr>UR Driven by Labor Force Participation?</vt:lpstr>
      <vt:lpstr>Trends in Labor Force Participation</vt:lpstr>
      <vt:lpstr>Labor Force is Shrinking – Drives Down UR</vt:lpstr>
      <vt:lpstr>Employment in Honolulu County</vt:lpstr>
      <vt:lpstr>Stocks: Bounced Back Quicker This Time</vt:lpstr>
      <vt:lpstr>Stocks: Bounced Back Quicker This Time</vt:lpstr>
      <vt:lpstr>Hot Topics</vt:lpstr>
      <vt:lpstr>What Have Been Policy Effects?</vt:lpstr>
      <vt:lpstr>Recovery Due to Immense Fiscal Stimulus and Control of COVID</vt:lpstr>
      <vt:lpstr>Stimulus allowed Spending to Recover</vt:lpstr>
      <vt:lpstr>Abnormally High Savings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Inflation</vt:lpstr>
      <vt:lpstr>PowerPoint Presentation</vt:lpstr>
      <vt:lpstr>We’re Buying Mostly … Stuff</vt:lpstr>
      <vt:lpstr>Inflation: Concentrated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I don’t know.</vt:lpstr>
      <vt:lpstr>Puzzle:  Is Inflation Permanently Higher?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CTC Expiration Spurs Labor Force Growth</vt:lpstr>
      <vt:lpstr>Real Estate</vt:lpstr>
      <vt:lpstr> Home Prices and Housing Starts</vt:lpstr>
      <vt:lpstr>Real Estate Prices</vt:lpstr>
      <vt:lpstr>RE Experiences Differ!</vt:lpstr>
      <vt:lpstr>Primary Topics Covered</vt:lpstr>
      <vt:lpstr>Conclusion</vt:lpstr>
      <vt:lpstr>Best Measures of Progress</vt:lpstr>
      <vt:lpstr>The Federal Debt – with Geoffrey Woglom</vt:lpstr>
      <vt:lpstr> Thank you!</vt:lpstr>
      <vt:lpstr>U.S. Economy in Global Perspective</vt:lpstr>
      <vt:lpstr>Structural Changes?</vt:lpstr>
      <vt:lpstr>Consumption: Quarterly Growth</vt:lpstr>
      <vt:lpstr>Employment Gap</vt:lpstr>
      <vt:lpstr> Affected Women More Than Men?</vt:lpstr>
      <vt:lpstr>Another Measure: Unemployment</vt:lpstr>
      <vt:lpstr>Supply Chains Are at the Core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Retail Sales Are Slowing – Q4-21?  Q1-22?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280</cp:revision>
  <cp:lastPrinted>2022-01-18T19:59:29Z</cp:lastPrinted>
  <dcterms:created xsi:type="dcterms:W3CDTF">2017-05-03T22:30:38Z</dcterms:created>
  <dcterms:modified xsi:type="dcterms:W3CDTF">2022-02-04T20:27:27Z</dcterms:modified>
</cp:coreProperties>
</file>