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1"/>
  </p:notesMasterIdLst>
  <p:sldIdLst>
    <p:sldId id="3854" r:id="rId2"/>
    <p:sldId id="328" r:id="rId3"/>
    <p:sldId id="3935" r:id="rId4"/>
    <p:sldId id="4001" r:id="rId5"/>
    <p:sldId id="1091" r:id="rId6"/>
    <p:sldId id="3943" r:id="rId7"/>
    <p:sldId id="4387" r:id="rId8"/>
    <p:sldId id="317" r:id="rId9"/>
    <p:sldId id="3886" r:id="rId10"/>
    <p:sldId id="340" r:id="rId11"/>
    <p:sldId id="4377" r:id="rId12"/>
    <p:sldId id="4147" r:id="rId13"/>
    <p:sldId id="4073" r:id="rId14"/>
    <p:sldId id="278" r:id="rId15"/>
    <p:sldId id="3855" r:id="rId16"/>
    <p:sldId id="4378" r:id="rId17"/>
    <p:sldId id="4379" r:id="rId18"/>
    <p:sldId id="4380" r:id="rId19"/>
    <p:sldId id="4063" r:id="rId20"/>
    <p:sldId id="4223" r:id="rId21"/>
    <p:sldId id="360" r:id="rId22"/>
    <p:sldId id="4381" r:id="rId23"/>
    <p:sldId id="4374" r:id="rId24"/>
    <p:sldId id="4198" r:id="rId25"/>
    <p:sldId id="4226" r:id="rId26"/>
    <p:sldId id="4140" r:id="rId27"/>
    <p:sldId id="4162" r:id="rId28"/>
    <p:sldId id="4221" r:id="rId29"/>
    <p:sldId id="292" r:id="rId30"/>
    <p:sldId id="4216" r:id="rId31"/>
    <p:sldId id="290" r:id="rId32"/>
    <p:sldId id="350" r:id="rId33"/>
    <p:sldId id="4386" r:id="rId34"/>
    <p:sldId id="4383" r:id="rId35"/>
    <p:sldId id="4384" r:id="rId36"/>
    <p:sldId id="4385" r:id="rId37"/>
    <p:sldId id="4168" r:id="rId38"/>
    <p:sldId id="1197" r:id="rId39"/>
    <p:sldId id="405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8" autoAdjust="0"/>
    <p:restoredTop sz="94830"/>
  </p:normalViewPr>
  <p:slideViewPr>
    <p:cSldViewPr snapToGrid="0" snapToObjects="1">
      <p:cViewPr varScale="1">
        <p:scale>
          <a:sx n="118" d="100"/>
          <a:sy n="118" d="100"/>
        </p:scale>
        <p:origin x="216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Average GDP growth from</a:t>
            </a:r>
            <a:r>
              <a:rPr lang="en-US" baseline="0" dirty="0"/>
              <a:t> 1990-2007 is 2.99% and from 2010+ is 2.19%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/>
              <a:t>Average Consumption contribution from 1990-2007 is 2.16 percentage points and from 2010+ is 1.67 percentage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5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Data/National/</a:t>
            </a:r>
            <a:r>
              <a:rPr lang="en-US" dirty="0" err="1"/>
              <a:t>FederalReserve</a:t>
            </a:r>
            <a:r>
              <a:rPr lang="en-US" dirty="0"/>
              <a:t>/Credit/Programs/</a:t>
            </a:r>
            <a:r>
              <a:rPr lang="en-US" dirty="0" err="1"/>
              <a:t>rev.png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5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1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0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Contribution of residential</a:t>
            </a:r>
            <a:r>
              <a:rPr lang="en-US" baseline="0" dirty="0"/>
              <a:t> investment to GDP growth has risen post-2009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8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INDPRO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0.Misc/2023/Screen%20Shot%202023-01-16%20at%206.56.25%20PM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Data/Raw/National/FederalReserve/Credit/Programs/rev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asoline/nom_retailgas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ood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EffectiveRate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Residential.pn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58310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U.S. Economic Update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78956"/>
            <a:ext cx="9144000" cy="1304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Global Coworking Unconference Community</a:t>
            </a:r>
            <a:endParaRPr lang="en-US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January 17,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ntribution to GDP Growth: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D2990642-51F0-D741-ADB9-E768CE90A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5005" y="1195548"/>
            <a:ext cx="10061989" cy="5030994"/>
          </a:xfrm>
        </p:spPr>
      </p:pic>
    </p:spTree>
    <p:extLst>
      <p:ext uri="{BB962C8B-B14F-4D97-AF65-F5344CB8AC3E}">
        <p14:creationId xmlns:p14="http://schemas.microsoft.com/office/powerpoint/2010/main" val="80600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30EE-15CF-194F-8E0E-B10206DD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Indicators Are 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F75D2-5A3A-B04C-8115-CA018C873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Employment, Industrial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26E51-AD5E-194D-BFBD-EF63C205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3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 (</a:t>
            </a:r>
            <a:r>
              <a:rPr lang="en-US" dirty="0" err="1"/>
              <a:t>Manuf</a:t>
            </a:r>
            <a:r>
              <a:rPr lang="en-US" dirty="0"/>
              <a:t>, Util, Mining)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2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9516533" y="21857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Dec: 223,000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48873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1.2 Million ABOVE February, 2020.</a:t>
            </a:r>
          </a:p>
          <a:p>
            <a:r>
              <a:rPr lang="en-US" sz="2100" dirty="0"/>
              <a:t>6.2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Low</a:t>
            </a:r>
            <a:r>
              <a:rPr lang="en-US" sz="3800" dirty="0"/>
              <a:t>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08988" y="1143000"/>
            <a:ext cx="9959180" cy="49739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633186" y="113344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B000-6153-666D-7A1C-95033FFA77BD}"/>
              </a:ext>
            </a:extLst>
          </p:cNvPr>
          <p:cNvSpPr txBox="1"/>
          <p:nvPr/>
        </p:nvSpPr>
        <p:spPr>
          <a:xfrm>
            <a:off x="9122229" y="6456851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tracktherecovery.org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164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Low</a:t>
            </a:r>
            <a:r>
              <a:rPr lang="en-US" sz="3800" dirty="0"/>
              <a:t> Wage Spending is NOT!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208988" y="1295451"/>
            <a:ext cx="9959180" cy="46690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633186" y="113344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B000-6153-666D-7A1C-95033FFA77BD}"/>
              </a:ext>
            </a:extLst>
          </p:cNvPr>
          <p:cNvSpPr txBox="1"/>
          <p:nvPr/>
        </p:nvSpPr>
        <p:spPr>
          <a:xfrm>
            <a:off x="9122229" y="6456851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tracktherecovery.org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174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04EC-075D-4C43-8BF0-1B872467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</a:t>
            </a:r>
            <a:r>
              <a:rPr lang="en-US" dirty="0"/>
              <a:t> is Borrowing on Credit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8EB5312-DD24-CF40-9FD1-7EF6C9C98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943300" y="1170878"/>
            <a:ext cx="10110827" cy="50593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8BFB-826C-7045-90E6-C8EACB96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BBB0D3-53A8-4540-A2E0-F76E82D43BCF}"/>
              </a:ext>
            </a:extLst>
          </p:cNvPr>
          <p:cNvCxnSpPr>
            <a:cxnSpLocks/>
          </p:cNvCxnSpPr>
          <p:nvPr/>
        </p:nvCxnSpPr>
        <p:spPr>
          <a:xfrm flipV="1">
            <a:off x="1906923" y="1483112"/>
            <a:ext cx="8909760" cy="358692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703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E97D-EC36-A347-9457-311C1F65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</a:t>
            </a:r>
            <a:r>
              <a:rPr lang="en-US" dirty="0"/>
              <a:t>a Indicate…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06790-DE65-BC4D-AA05-67CFD2D07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Economy is still growing out of the pandemic downturn.</a:t>
            </a:r>
          </a:p>
          <a:p>
            <a:r>
              <a:rPr lang="en-US" dirty="0"/>
              <a:t>Employment growth is robust, but slowing.</a:t>
            </a:r>
          </a:p>
          <a:p>
            <a:pPr lvl="1"/>
            <a:r>
              <a:rPr lang="en-US" dirty="0"/>
              <a:t>Low-wage employment is lagging.</a:t>
            </a:r>
          </a:p>
          <a:p>
            <a:r>
              <a:rPr lang="en-US" dirty="0"/>
              <a:t>Consumption is growing at a good pace.</a:t>
            </a:r>
          </a:p>
          <a:p>
            <a:r>
              <a:rPr lang="en-US" dirty="0"/>
              <a:t>Many consumers are running out of stimulus funds, so borrowing is 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5DF48-F4BC-5C49-9CFD-82940E0B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0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2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pic>
        <p:nvPicPr>
          <p:cNvPr id="7" name="Content Placeholder 6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CB1FBB8-F642-A844-B537-1FE1E87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33" y="1346583"/>
            <a:ext cx="10610934" cy="47170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66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Falling! Job done? Maybe.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5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3 Months – On Target!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0BD47140-69A3-BE49-92A9-A5C6D8673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530" y="1570038"/>
            <a:ext cx="7564939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EE8345-80A2-544E-B5A2-164F4D0AE983}"/>
              </a:ext>
            </a:extLst>
          </p:cNvPr>
          <p:cNvSpPr/>
          <p:nvPr/>
        </p:nvSpPr>
        <p:spPr>
          <a:xfrm>
            <a:off x="5595256" y="2764971"/>
            <a:ext cx="1055914" cy="267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9894-2AC2-844C-A482-CFE49B8BC8C0}"/>
              </a:ext>
            </a:extLst>
          </p:cNvPr>
          <p:cNvSpPr txBox="1"/>
          <p:nvPr/>
        </p:nvSpPr>
        <p:spPr>
          <a:xfrm>
            <a:off x="6498771" y="6499290"/>
            <a:ext cx="5042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/2023/01/13/opinion/cpi-inflation-</a:t>
            </a:r>
            <a:r>
              <a:rPr lang="en-US" sz="1200" dirty="0" err="1"/>
              <a:t>fed.html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1128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AEF8B8D-0977-284C-BB9C-730B93C2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184533" y="203165"/>
            <a:ext cx="6590759" cy="63921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CF491-1994-6B48-90F7-63B2AD401FC8}"/>
              </a:ext>
            </a:extLst>
          </p:cNvPr>
          <p:cNvSpPr txBox="1"/>
          <p:nvPr/>
        </p:nvSpPr>
        <p:spPr>
          <a:xfrm>
            <a:off x="576759" y="2483129"/>
            <a:ext cx="1641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Oct-Nov:  +0.10</a:t>
            </a:r>
          </a:p>
          <a:p>
            <a:endParaRPr lang="en-US" dirty="0"/>
          </a:p>
          <a:p>
            <a:r>
              <a:rPr lang="en-US" dirty="0"/>
              <a:t>Nov-Dec: -0.08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66FF7-47B3-CB40-916E-698ACB546E90}"/>
              </a:ext>
            </a:extLst>
          </p:cNvPr>
          <p:cNvSpPr txBox="1"/>
          <p:nvPr/>
        </p:nvSpPr>
        <p:spPr>
          <a:xfrm>
            <a:off x="4240176" y="630123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599650-84F3-BC48-B0AC-332713073922}"/>
              </a:ext>
            </a:extLst>
          </p:cNvPr>
          <p:cNvCxnSpPr/>
          <p:nvPr/>
        </p:nvCxnSpPr>
        <p:spPr>
          <a:xfrm>
            <a:off x="4908331" y="819807"/>
            <a:ext cx="651641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748B32-3916-0B41-AEFA-47DC023785F9}"/>
              </a:ext>
            </a:extLst>
          </p:cNvPr>
          <p:cNvSpPr txBox="1"/>
          <p:nvPr/>
        </p:nvSpPr>
        <p:spPr>
          <a:xfrm>
            <a:off x="11399903" y="4695513"/>
            <a:ext cx="65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CEBFFD-4DCD-8444-BD3F-7BAF1C705E4C}"/>
              </a:ext>
            </a:extLst>
          </p:cNvPr>
          <p:cNvCxnSpPr>
            <a:cxnSpLocks/>
          </p:cNvCxnSpPr>
          <p:nvPr/>
        </p:nvCxnSpPr>
        <p:spPr>
          <a:xfrm flipH="1">
            <a:off x="10678833" y="4880179"/>
            <a:ext cx="721070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E3618C7-A124-F84D-A739-133853AC7B1C}"/>
              </a:ext>
            </a:extLst>
          </p:cNvPr>
          <p:cNvSpPr/>
          <p:nvPr/>
        </p:nvSpPr>
        <p:spPr>
          <a:xfrm>
            <a:off x="8643257" y="4561114"/>
            <a:ext cx="1883229" cy="4898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6BB98-D22C-9B4C-A28E-98B20399BF4B}"/>
              </a:ext>
            </a:extLst>
          </p:cNvPr>
          <p:cNvSpPr txBox="1"/>
          <p:nvPr/>
        </p:nvSpPr>
        <p:spPr>
          <a:xfrm>
            <a:off x="11089112" y="5462869"/>
            <a:ext cx="65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16EEE-B2DA-2A44-935E-93847DBF4966}"/>
              </a:ext>
            </a:extLst>
          </p:cNvPr>
          <p:cNvCxnSpPr>
            <a:cxnSpLocks/>
          </p:cNvCxnSpPr>
          <p:nvPr/>
        </p:nvCxnSpPr>
        <p:spPr>
          <a:xfrm flipH="1">
            <a:off x="10368042" y="5647535"/>
            <a:ext cx="721070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5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CD3E-8E5A-4444-8DBA-C9D84358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Prices: National Average at the Pump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CEA2F0-CC6D-D44B-9C8B-DA7C4DD14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72985" y="1136118"/>
            <a:ext cx="10188215" cy="50941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7D49B-1F8B-0D4C-8934-42AF75C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2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05A7-FBD0-1443-964B-6AA96A46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Costs Continue to Rise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A611C2-045A-AB40-9848-9D4A1FCF0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53E48-3241-F74A-96DB-ACC29DE0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69CAD-9913-374F-B7A8-918D1B9137B6}"/>
              </a:ext>
            </a:extLst>
          </p:cNvPr>
          <p:cNvSpPr txBox="1"/>
          <p:nvPr/>
        </p:nvSpPr>
        <p:spPr>
          <a:xfrm>
            <a:off x="2322786" y="1954924"/>
            <a:ext cx="3363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 at home: 		11.8</a:t>
            </a:r>
          </a:p>
          <a:p>
            <a:r>
              <a:rPr lang="en-US" dirty="0"/>
              <a:t>Food away from home:	  8.3</a:t>
            </a:r>
          </a:p>
        </p:txBody>
      </p:sp>
    </p:spTree>
    <p:extLst>
      <p:ext uri="{BB962C8B-B14F-4D97-AF65-F5344CB8AC3E}">
        <p14:creationId xmlns:p14="http://schemas.microsoft.com/office/powerpoint/2010/main" val="38783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2873303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the Sources of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Supply Chain issues were significant – less so now.</a:t>
            </a:r>
          </a:p>
          <a:p>
            <a:r>
              <a:rPr lang="en-US" dirty="0"/>
              <a:t>Composition of spending changed significantly.</a:t>
            </a:r>
          </a:p>
          <a:p>
            <a:pPr lvl="1"/>
            <a:r>
              <a:rPr lang="en-US" dirty="0"/>
              <a:t>Is now bouncing back, as are prices.</a:t>
            </a:r>
          </a:p>
          <a:p>
            <a:r>
              <a:rPr lang="en-US" dirty="0"/>
              <a:t>But there was too much total spending.</a:t>
            </a:r>
          </a:p>
          <a:p>
            <a:pPr lvl="1"/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  <a:p>
            <a:endParaRPr lang="en-US" dirty="0"/>
          </a:p>
          <a:p>
            <a:r>
              <a:rPr lang="en-US" dirty="0"/>
              <a:t>Bottom line: Recovery from a dramatic economic disruption is seldom painless.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208239" y="1059067"/>
            <a:ext cx="10033952" cy="50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6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69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F649-CF95-E546-A283-6CED1179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for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AB2B-C671-A34D-AC1D-6EE66D950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 borrowing</a:t>
            </a:r>
          </a:p>
          <a:p>
            <a:r>
              <a:rPr lang="en-US" dirty="0"/>
              <a:t>Home loans – tied to 10-year Treasury</a:t>
            </a:r>
          </a:p>
          <a:p>
            <a:r>
              <a:rPr lang="en-US" dirty="0"/>
              <a:t>Car loans</a:t>
            </a:r>
          </a:p>
          <a:p>
            <a:r>
              <a:rPr lang="en-US" dirty="0"/>
              <a:t>Credit cards</a:t>
            </a:r>
          </a:p>
          <a:p>
            <a:r>
              <a:rPr lang="en-US" dirty="0"/>
              <a:t>Savings accounts – positive</a:t>
            </a:r>
          </a:p>
          <a:p>
            <a:r>
              <a:rPr lang="en-US" dirty="0"/>
              <a:t>And more….</a:t>
            </a:r>
          </a:p>
          <a:p>
            <a:endParaRPr lang="en-US" dirty="0"/>
          </a:p>
          <a:p>
            <a:r>
              <a:rPr lang="en-US" dirty="0"/>
              <a:t>All of which slows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8B984-42BC-8641-A55F-ADCEBA19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96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7D73-BBA7-AC49-9D41-F50EFD29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0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tributions to GDP: Residential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3A638-C8C4-524B-9B4A-001856E7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B07FC2-FF90-C24B-9E6F-DE0A2A883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</p:spTree>
    <p:extLst>
      <p:ext uri="{BB962C8B-B14F-4D97-AF65-F5344CB8AC3E}">
        <p14:creationId xmlns:p14="http://schemas.microsoft.com/office/powerpoint/2010/main" val="2278140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97B9-FBFF-B649-8F23-C0C3D73F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for RE Markets?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FB48110E-9493-2340-A7FD-E360E4B80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779" y="990600"/>
            <a:ext cx="7863262" cy="52396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D3A69-4A1A-6044-91CD-1AF3D011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37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Thursday!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74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91AF-F722-2847-BF71-FAAE29FC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Wil</a:t>
            </a:r>
            <a:r>
              <a:rPr lang="en-US" dirty="0"/>
              <a:t>l the Economy Be Held Hostage?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48A7A-7B75-A74D-8745-E9ABEE82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898D484-94C9-1F46-B74D-C0806942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31" y="1495879"/>
            <a:ext cx="5823857" cy="42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76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Stock markets plunged.</a:t>
            </a:r>
          </a:p>
          <a:p>
            <a:pPr lvl="1"/>
            <a:r>
              <a:rPr lang="en-US" dirty="0"/>
              <a:t>Treasuries – downgraded credit ratings</a:t>
            </a:r>
          </a:p>
          <a:p>
            <a:pPr lvl="1"/>
            <a:r>
              <a:rPr lang="en-US" dirty="0"/>
              <a:t>Borrowing costs rose</a:t>
            </a:r>
          </a:p>
          <a:p>
            <a:pPr lvl="1"/>
            <a:endParaRPr lang="en-US" dirty="0"/>
          </a:p>
          <a:p>
            <a:r>
              <a:rPr lang="en-US" dirty="0"/>
              <a:t>The Debt Ceiling may be a very effective bargaining tool, but…</a:t>
            </a:r>
          </a:p>
          <a:p>
            <a:pPr lvl="1"/>
            <a:r>
              <a:rPr lang="en-US" dirty="0"/>
              <a:t>It is costly.</a:t>
            </a:r>
          </a:p>
          <a:p>
            <a:pPr lvl="1"/>
            <a:r>
              <a:rPr lang="en-US" dirty="0"/>
              <a:t>It is unnecessary.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57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8610" cy="43513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no reason to think that it will be anything more than shallow.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Look for 2022-Q4 GDP release in 10 days.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stays high, which seems unlikely.</a:t>
            </a:r>
          </a:p>
          <a:p>
            <a:pPr lvl="1"/>
            <a:r>
              <a:rPr lang="en-US" dirty="0"/>
              <a:t>Debt ceiling negotiations</a:t>
            </a:r>
          </a:p>
          <a:p>
            <a:pPr lvl="2"/>
            <a:r>
              <a:rPr lang="en-US" dirty="0"/>
              <a:t>Significant cuts to government budgets may well result.</a:t>
            </a:r>
          </a:p>
        </p:txBody>
      </p:sp>
    </p:spTree>
    <p:extLst>
      <p:ext uri="{BB962C8B-B14F-4D97-AF65-F5344CB8AC3E}">
        <p14:creationId xmlns:p14="http://schemas.microsoft.com/office/powerpoint/2010/main" val="29970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83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20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04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Economic Data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Debt Ceiling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60B6-6BE4-0E4F-9084-C31E4454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D9568-C4BB-EB4C-BC03-4256F244B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EA81D-E21F-684E-B588-CC656843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3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Recovering, After A Hiccup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$1.0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41593268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18609</TotalTime>
  <Words>1257</Words>
  <Application>Microsoft Macintosh PowerPoint</Application>
  <PresentationFormat>Widescreen</PresentationFormat>
  <Paragraphs>231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What’s in the Data</vt:lpstr>
      <vt:lpstr>GDP: Quarterly Growth</vt:lpstr>
      <vt:lpstr>GDP Trajectory: Recovering, After A Hiccup</vt:lpstr>
      <vt:lpstr> Contribution to GDP Growth: Consumption</vt:lpstr>
      <vt:lpstr>Other Indicators Are OK</vt:lpstr>
      <vt:lpstr>Industrial Production (Manuf, Util, Mining)</vt:lpstr>
      <vt:lpstr>Monthly Changes in Nonfarm Employment</vt:lpstr>
      <vt:lpstr>Employment Gap</vt:lpstr>
      <vt:lpstr>Low Wage Employment is Lagging</vt:lpstr>
      <vt:lpstr>Low Wage Spending is NOT!</vt:lpstr>
      <vt:lpstr>Nor is Borrowing on Credit</vt:lpstr>
      <vt:lpstr>Data Indicate…</vt:lpstr>
      <vt:lpstr>Inflation</vt:lpstr>
      <vt:lpstr>Inflation: Latest Figures</vt:lpstr>
      <vt:lpstr>Inflation – Falling! Job done? Maybe.</vt:lpstr>
      <vt:lpstr>Inflation in the Last 3 Months – On Target!</vt:lpstr>
      <vt:lpstr>Which Prices?</vt:lpstr>
      <vt:lpstr>Gas Prices: National Average at the Pump</vt:lpstr>
      <vt:lpstr>Food Costs Continue to Rise</vt:lpstr>
      <vt:lpstr>Supply Chains</vt:lpstr>
      <vt:lpstr>My Thoughts on the Sources of Inflation </vt:lpstr>
      <vt:lpstr>What About the Fed?</vt:lpstr>
      <vt:lpstr>Federal Funds Rate</vt:lpstr>
      <vt:lpstr>Implications for Demand</vt:lpstr>
      <vt:lpstr>Mortgage Rates</vt:lpstr>
      <vt:lpstr> Contributions to GDP: Residential Investment</vt:lpstr>
      <vt:lpstr>Implications for RE Markets?</vt:lpstr>
      <vt:lpstr>Existential Threat: Coming This Thursday!</vt:lpstr>
      <vt:lpstr>Will the Economy Be Held Hostage?</vt:lpstr>
      <vt:lpstr>Lessons from 2011</vt:lpstr>
      <vt:lpstr>Takeaways</vt:lpstr>
      <vt:lpstr> Thank you!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328</cp:revision>
  <cp:lastPrinted>2022-03-31T21:23:13Z</cp:lastPrinted>
  <dcterms:created xsi:type="dcterms:W3CDTF">2017-05-03T22:30:38Z</dcterms:created>
  <dcterms:modified xsi:type="dcterms:W3CDTF">2023-01-17T16:39:50Z</dcterms:modified>
</cp:coreProperties>
</file>