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9"/>
  </p:notesMasterIdLst>
  <p:sldIdLst>
    <p:sldId id="4142" r:id="rId2"/>
    <p:sldId id="3943" r:id="rId3"/>
    <p:sldId id="4349" r:id="rId4"/>
    <p:sldId id="4359" r:id="rId5"/>
    <p:sldId id="4002" r:id="rId6"/>
    <p:sldId id="4358" r:id="rId7"/>
    <p:sldId id="4348" r:id="rId8"/>
    <p:sldId id="3982" r:id="rId9"/>
    <p:sldId id="3886" r:id="rId10"/>
    <p:sldId id="317" r:id="rId11"/>
    <p:sldId id="4361" r:id="rId12"/>
    <p:sldId id="4073" r:id="rId13"/>
    <p:sldId id="278" r:id="rId14"/>
    <p:sldId id="4316" r:id="rId15"/>
    <p:sldId id="372" r:id="rId16"/>
    <p:sldId id="1175" r:id="rId17"/>
    <p:sldId id="4063" r:id="rId18"/>
    <p:sldId id="4223" r:id="rId19"/>
    <p:sldId id="4345" r:id="rId20"/>
    <p:sldId id="4062" r:id="rId21"/>
    <p:sldId id="4346" r:id="rId22"/>
    <p:sldId id="4140" r:id="rId23"/>
    <p:sldId id="4162" r:id="rId24"/>
    <p:sldId id="4221" r:id="rId25"/>
    <p:sldId id="292" r:id="rId26"/>
    <p:sldId id="4216" r:id="rId27"/>
    <p:sldId id="416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2" autoAdjust="0"/>
    <p:restoredTop sz="94831"/>
  </p:normalViewPr>
  <p:slideViewPr>
    <p:cSldViewPr snapToGrid="0" snapToObjects="1">
      <p:cViewPr varScale="1">
        <p:scale>
          <a:sx n="101" d="100"/>
          <a:sy n="101" d="100"/>
        </p:scale>
        <p:origin x="232" y="12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insights/worlds-top-economies/#countries-by-gdp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https://www.investopedia.com/insights/worlds-top-economies/#countries-by-gdp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50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0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baseline="0" dirty="0"/>
              <a:t>Unemployment rises during recessions and falls during economic expansions.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Unemployment peaked at the end of the 2009 recession.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The Fed worked to reduce the effects of the recession. Near the end of 2008, the FOMC reduced the federal funds rate to nearly zero and worked to reduce longer-term interest rates via large-scale asset purchase programs (late 2008 – 10/2014).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Unemployment is currently below the natural rate of unemployment. This is traditionally accompanied by economic growth and rising price levels. It’s also a major reason for FOMC’s decision to increase the federal funds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39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0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COVID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Employment/UNRATE_alone_history.png" TargetMode="External"/><Relationship Id="rId5" Type="http://schemas.openxmlformats.org/officeDocument/2006/relationships/image" Target="../media/image15.png"/><Relationship Id="rId4" Type="http://schemas.openxmlformats.org/officeDocument/2006/relationships/image" Target="file:////Volumes/Promise%20Pegasus/FileShare/Presentations/Base_New/Charts/0.USGraphs/Employment/UNRATE_alone.p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Goods_v_Services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upplyChain/SupplyChainPressureIndex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National/gdp_shar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National/emp_shares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U.S. Economy - Overview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3948528"/>
            <a:ext cx="9144000" cy="2011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/>
              <a:t>Archie Williams High School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February 6,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Gas prices today: How much is gas in my state? How does it compare?">
            <a:extLst>
              <a:ext uri="{FF2B5EF4-FFF2-40B4-BE49-F238E27FC236}">
                <a16:creationId xmlns:a16="http://schemas.microsoft.com/office/drawing/2014/main" id="{7F20DA37-4CEF-4A34-9FE9-1020D78D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13" y="4340821"/>
            <a:ext cx="357446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13CC3D4-5F35-D18C-42AC-5233C8DD3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2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256167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5487-CE91-3635-E312-9F354FFD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Determines GDP?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B98BF-9933-41F3-4B8A-B0360542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A808FB8-C83F-8E26-1559-A8CA876EBF18}"/>
              </a:ext>
            </a:extLst>
          </p:cNvPr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u="sng" dirty="0"/>
              <a:t>Demand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C4F6B24-A466-017F-86D3-04B0FBCAAA8C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Consumption</a:t>
            </a:r>
          </a:p>
          <a:p>
            <a:r>
              <a:rPr lang="en-US" dirty="0"/>
              <a:t>Investment</a:t>
            </a:r>
          </a:p>
          <a:p>
            <a:r>
              <a:rPr lang="en-US" dirty="0"/>
              <a:t>Government</a:t>
            </a:r>
          </a:p>
          <a:p>
            <a:r>
              <a:rPr lang="en-US" dirty="0"/>
              <a:t>International Trade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6E4B99A-F314-D562-584F-06C0922686BC}"/>
              </a:ext>
            </a:extLst>
          </p:cNvPr>
          <p:cNvSpPr txBox="1">
            <a:spLocks/>
          </p:cNvSpPr>
          <p:nvPr/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u="sng" dirty="0"/>
              <a:t>Supply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8B2C2C3-F892-0FF2-55AD-2CF294EC9E59}"/>
              </a:ext>
            </a:extLst>
          </p:cNvPr>
          <p:cNvSpPr txBox="1">
            <a:spLocks/>
          </p:cNvSpPr>
          <p:nvPr/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Labor</a:t>
            </a:r>
          </a:p>
          <a:p>
            <a:r>
              <a:rPr lang="en-US" dirty="0"/>
              <a:t>Capital</a:t>
            </a:r>
          </a:p>
          <a:p>
            <a:r>
              <a:rPr lang="en-US" dirty="0"/>
              <a:t>Natural Resources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4CA2FE-1DD2-95AE-F292-AF7EA3918DB9}"/>
              </a:ext>
            </a:extLst>
          </p:cNvPr>
          <p:cNvSpPr/>
          <p:nvPr/>
        </p:nvSpPr>
        <p:spPr>
          <a:xfrm>
            <a:off x="6194427" y="2505075"/>
            <a:ext cx="1371294" cy="4635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9222249" y="2185740"/>
            <a:ext cx="178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January: 353,000</a:t>
            </a:r>
          </a:p>
        </p:txBody>
      </p:sp>
    </p:spTree>
    <p:extLst>
      <p:ext uri="{BB962C8B-B14F-4D97-AF65-F5344CB8AC3E}">
        <p14:creationId xmlns:p14="http://schemas.microsoft.com/office/powerpoint/2010/main" val="2916954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293567" y="3346294"/>
            <a:ext cx="448873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5.2 Million ABOVE February, 2020.</a:t>
            </a:r>
          </a:p>
          <a:p>
            <a:r>
              <a:rPr lang="en-US" sz="2100" dirty="0"/>
              <a:t>5.0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6859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6BD7-73F1-C6CE-B8E5-CA64F48F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All the Workers Gone?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C43C12-E557-96C7-2A62-25D99916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7241" y="1151467"/>
            <a:ext cx="10157518" cy="50787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2EF5-0D2B-EAB0-195D-2931FD4C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7C67E-C23B-1D4E-9301-814DEC80BD11}"/>
              </a:ext>
            </a:extLst>
          </p:cNvPr>
          <p:cNvSpPr txBox="1"/>
          <p:nvPr/>
        </p:nvSpPr>
        <p:spPr>
          <a:xfrm>
            <a:off x="7744177" y="3593228"/>
            <a:ext cx="37501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3.3 million below where we should be</a:t>
            </a:r>
          </a:p>
        </p:txBody>
      </p:sp>
    </p:spTree>
    <p:extLst>
      <p:ext uri="{BB962C8B-B14F-4D97-AF65-F5344CB8AC3E}">
        <p14:creationId xmlns:p14="http://schemas.microsoft.com/office/powerpoint/2010/main" val="84280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153E-F27E-7645-A3CA-6E58A034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8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employment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DED0A-4441-C64E-9BD5-14896B5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7C0111-2039-AC49-B869-8CCEE8759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B46755-3939-424E-88F9-0143556621B0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66800" y="120102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8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5329-51F2-EB42-9908-2DA66352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is the Unemployment Rate Calculated?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3267B-C6A2-1340-9955-F298D7ADA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It is not a simple thing: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Why is that not simple?</a:t>
            </a:r>
          </a:p>
          <a:p>
            <a:pPr lvl="1"/>
            <a:r>
              <a:rPr lang="en-US" dirty="0"/>
              <a:t>Because it can go up or down for a variety of reasons:</a:t>
            </a:r>
          </a:p>
          <a:p>
            <a:pPr lvl="2"/>
            <a:r>
              <a:rPr lang="en-US" dirty="0"/>
              <a:t>If the labor force shrinks – UR goes </a:t>
            </a:r>
            <a:r>
              <a:rPr lang="en-US" u="sng" dirty="0"/>
              <a:t>down</a:t>
            </a:r>
          </a:p>
          <a:p>
            <a:pPr lvl="2"/>
            <a:r>
              <a:rPr lang="en-US" dirty="0"/>
              <a:t>If employment grows – UR goes </a:t>
            </a:r>
            <a:r>
              <a:rPr lang="en-US" u="sng" dirty="0"/>
              <a:t>down</a:t>
            </a:r>
          </a:p>
          <a:p>
            <a:pPr lvl="1"/>
            <a:r>
              <a:rPr lang="en-US" dirty="0"/>
              <a:t>Not all employment is created equally</a:t>
            </a:r>
          </a:p>
          <a:p>
            <a:r>
              <a:rPr lang="en-US" dirty="0"/>
              <a:t>Not a good indicator of the overall well being of the US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B02CF-506D-7E40-A3AC-0F10803B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A45990-FD24-8947-81E1-178B76F44561}"/>
              </a:ext>
            </a:extLst>
          </p:cNvPr>
          <p:cNvSpPr txBox="1"/>
          <p:nvPr/>
        </p:nvSpPr>
        <p:spPr>
          <a:xfrm>
            <a:off x="5288857" y="2166073"/>
            <a:ext cx="5553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UR = ----------------------- * 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D95DF-E923-1D45-B2E6-794C26B0B63E}"/>
              </a:ext>
            </a:extLst>
          </p:cNvPr>
          <p:cNvSpPr txBox="1"/>
          <p:nvPr/>
        </p:nvSpPr>
        <p:spPr>
          <a:xfrm>
            <a:off x="6770795" y="2507602"/>
            <a:ext cx="241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Labor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0D0AD-74B8-1741-B602-97F74D40ED97}"/>
              </a:ext>
            </a:extLst>
          </p:cNvPr>
          <p:cNvSpPr txBox="1"/>
          <p:nvPr/>
        </p:nvSpPr>
        <p:spPr>
          <a:xfrm>
            <a:off x="6463728" y="1927381"/>
            <a:ext cx="298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# Unemployed</a:t>
            </a:r>
          </a:p>
        </p:txBody>
      </p:sp>
    </p:spTree>
    <p:extLst>
      <p:ext uri="{BB962C8B-B14F-4D97-AF65-F5344CB8AC3E}">
        <p14:creationId xmlns:p14="http://schemas.microsoft.com/office/powerpoint/2010/main" val="105853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23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3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5D965-38A0-CE42-91CF-4EBB17D62A03}"/>
              </a:ext>
            </a:extLst>
          </p:cNvPr>
          <p:cNvSpPr txBox="1"/>
          <p:nvPr/>
        </p:nvSpPr>
        <p:spPr>
          <a:xfrm>
            <a:off x="10070170" y="6456851"/>
            <a:ext cx="1542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NYTimes.com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23648-6153-E448-9CAF-C3967A65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1892" y="1117386"/>
            <a:ext cx="11037521" cy="51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93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52685-0CC0-4C48-9C48-085BE27C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Prices?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C5975-D3B9-E94E-9A11-2367478C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B9BEF-5189-DF40-A93D-C42748C3BF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16018" y="166750"/>
            <a:ext cx="6440112" cy="64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6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2" y="1602225"/>
            <a:ext cx="6723207" cy="4351338"/>
          </a:xfrm>
        </p:spPr>
        <p:txBody>
          <a:bodyPr>
            <a:normAutofit/>
          </a:bodyPr>
          <a:lstStyle/>
          <a:p>
            <a:r>
              <a:rPr lang="en-US" dirty="0"/>
              <a:t>The U.S. Economy</a:t>
            </a:r>
          </a:p>
          <a:p>
            <a:r>
              <a:rPr lang="en-US" dirty="0"/>
              <a:t>Gross Domestic Product (GDP)</a:t>
            </a:r>
          </a:p>
          <a:p>
            <a:r>
              <a:rPr lang="en-US" dirty="0"/>
              <a:t>Employment and Unemployment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The 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2310098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9B0F-A0AE-744C-A6C0-1EBEA903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Changed - More Goods!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3E19C85-8D8B-7947-BF9C-DE16B8759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A3A6E-F995-2847-90D3-02229EAA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23926-A457-9C44-BB74-AE3EA13B39C6}"/>
              </a:ext>
            </a:extLst>
          </p:cNvPr>
          <p:cNvSpPr txBox="1"/>
          <p:nvPr/>
        </p:nvSpPr>
        <p:spPr>
          <a:xfrm>
            <a:off x="7272663" y="1068687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Goods spending up 20.3%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C169E-8399-F94F-A9D9-B17A3A23DB29}"/>
              </a:ext>
            </a:extLst>
          </p:cNvPr>
          <p:cNvSpPr txBox="1"/>
          <p:nvPr/>
        </p:nvSpPr>
        <p:spPr>
          <a:xfrm>
            <a:off x="7769220" y="3105834"/>
            <a:ext cx="249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Services spending up 6.1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8E1DF-95B1-DF4A-A13E-79E7688ED8D4}"/>
              </a:ext>
            </a:extLst>
          </p:cNvPr>
          <p:cNvSpPr txBox="1"/>
          <p:nvPr/>
        </p:nvSpPr>
        <p:spPr>
          <a:xfrm>
            <a:off x="2598804" y="1626493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39967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23A8-7FBD-FE4E-8CBD-8D17D40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28606-6940-2342-BAB8-215E2FC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12" name="Content Placeholder 11" descr="Chart&#10;&#10;Description automatically generated">
            <a:extLst>
              <a:ext uri="{FF2B5EF4-FFF2-40B4-BE49-F238E27FC236}">
                <a16:creationId xmlns:a16="http://schemas.microsoft.com/office/drawing/2014/main" id="{C42B8B70-0A9E-0543-9930-D1B7CBED8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91337" y="1190596"/>
            <a:ext cx="10048162" cy="5024081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3A177B-34EB-5149-9428-D30C9623F06D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28733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Did we get the Surge in Inflation?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Spending patterns have changed dramatically. (Demand pull)</a:t>
            </a:r>
          </a:p>
          <a:p>
            <a:pPr>
              <a:spcAft>
                <a:spcPts val="1000"/>
              </a:spcAft>
            </a:pPr>
            <a:r>
              <a:rPr lang="en-US" dirty="0"/>
              <a:t>Yes, there were supply chain issues that affected some areas in particular (e.g., computer chips). (Cost push)</a:t>
            </a:r>
          </a:p>
          <a:p>
            <a:pPr lvl="1"/>
            <a:r>
              <a:rPr lang="en-US" dirty="0"/>
              <a:t>Computer chips was also demand pull – Bitcoin!</a:t>
            </a:r>
          </a:p>
          <a:p>
            <a:r>
              <a:rPr lang="en-US" dirty="0"/>
              <a:t>But there was also too much total spending.</a:t>
            </a:r>
          </a:p>
          <a:p>
            <a:pPr lvl="1"/>
            <a:r>
              <a:rPr lang="en-US" dirty="0"/>
              <a:t>The government spent $5 </a:t>
            </a:r>
            <a:r>
              <a:rPr lang="en-US" dirty="0" err="1"/>
              <a:t>TRILLion</a:t>
            </a:r>
            <a:r>
              <a:rPr lang="en-US" dirty="0"/>
              <a:t> protecting us from the pandemic’s effects.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3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38C0-D6BB-E04A-B038-3AE0C4C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Fed Doing About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62-7F27-034B-9A1E-7DF4CA0A6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 = 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6F8E-D5F7-554C-87DD-571BD9B8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0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EB9C4-8D8B-444B-9AC5-074A287213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37644" y="1059067"/>
            <a:ext cx="8975142" cy="5016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0FA7D2-3490-B346-74A0-163D92B567B9}"/>
              </a:ext>
            </a:extLst>
          </p:cNvPr>
          <p:cNvSpPr txBox="1"/>
          <p:nvPr/>
        </p:nvSpPr>
        <p:spPr>
          <a:xfrm>
            <a:off x="10024366" y="3968685"/>
            <a:ext cx="16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Holding at 5.5%</a:t>
            </a:r>
          </a:p>
        </p:txBody>
      </p:sp>
    </p:spTree>
    <p:extLst>
      <p:ext uri="{BB962C8B-B14F-4D97-AF65-F5344CB8AC3E}">
        <p14:creationId xmlns:p14="http://schemas.microsoft.com/office/powerpoint/2010/main" val="3579865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F649-CF95-E546-A283-6CED1179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9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lications for Demand: Reduced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3AB2B-C671-A34D-AC1D-6EE66D950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798" y="1432944"/>
            <a:ext cx="6364266" cy="4351338"/>
          </a:xfrm>
        </p:spPr>
        <p:txBody>
          <a:bodyPr/>
          <a:lstStyle/>
          <a:p>
            <a:r>
              <a:rPr lang="en-US" dirty="0"/>
              <a:t>Investment borrowing</a:t>
            </a:r>
          </a:p>
          <a:p>
            <a:r>
              <a:rPr lang="en-US" dirty="0"/>
              <a:t>Home loans – tied to 10-year Treasury</a:t>
            </a:r>
          </a:p>
          <a:p>
            <a:r>
              <a:rPr lang="en-US" dirty="0"/>
              <a:t>Car loans</a:t>
            </a:r>
          </a:p>
          <a:p>
            <a:r>
              <a:rPr lang="en-US" dirty="0"/>
              <a:t>Credit cards</a:t>
            </a:r>
          </a:p>
          <a:p>
            <a:r>
              <a:rPr lang="en-US" dirty="0"/>
              <a:t>And more….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8B984-42BC-8641-A55F-ADCEBA19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696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678610" cy="4855268"/>
          </a:xfrm>
          <a:ln>
            <a:noFill/>
          </a:ln>
        </p:spPr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dirty="0"/>
              <a:t>The U.S. economy is in good shape!</a:t>
            </a:r>
          </a:p>
          <a:p>
            <a:pPr lvl="1"/>
            <a:r>
              <a:rPr lang="en-US" dirty="0"/>
              <a:t>GDP growth is strong.</a:t>
            </a:r>
          </a:p>
          <a:p>
            <a:pPr lvl="1"/>
            <a:r>
              <a:rPr lang="en-US" dirty="0"/>
              <a:t>Employment growth is strong.</a:t>
            </a:r>
          </a:p>
          <a:p>
            <a:pPr lvl="1"/>
            <a:r>
              <a:rPr lang="en-US" dirty="0"/>
              <a:t>Inflation is coming down – almost to the Fed’s target (2%).</a:t>
            </a:r>
          </a:p>
          <a:p>
            <a:pPr lvl="1"/>
            <a:endParaRPr lang="en-US" dirty="0"/>
          </a:p>
          <a:p>
            <a:pPr>
              <a:spcAft>
                <a:spcPts val="2000"/>
              </a:spcAft>
            </a:pPr>
            <a:r>
              <a:rPr lang="en-US" dirty="0"/>
              <a:t>Our biggest problems?</a:t>
            </a:r>
          </a:p>
          <a:p>
            <a:pPr lvl="1"/>
            <a:r>
              <a:rPr lang="en-US" dirty="0"/>
              <a:t>Labor force is not growing.</a:t>
            </a:r>
          </a:p>
          <a:p>
            <a:pPr lvl="2"/>
            <a:r>
              <a:rPr lang="en-US" dirty="0"/>
              <a:t>That slows the economy and creates cost-push inflation.</a:t>
            </a:r>
          </a:p>
          <a:p>
            <a:pPr lvl="1"/>
            <a:r>
              <a:rPr lang="en-US" dirty="0"/>
              <a:t>War?</a:t>
            </a:r>
          </a:p>
        </p:txBody>
      </p:sp>
    </p:spTree>
    <p:extLst>
      <p:ext uri="{BB962C8B-B14F-4D97-AF65-F5344CB8AC3E}">
        <p14:creationId xmlns:p14="http://schemas.microsoft.com/office/powerpoint/2010/main" val="7981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EA9A-3C36-4643-A6DF-0C6CABDC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5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 Basic Statistics, February 2024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F32882-32CA-7F48-B318-EB2AC5416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267008"/>
              </p:ext>
            </p:extLst>
          </p:nvPr>
        </p:nvGraphicFramePr>
        <p:xfrm>
          <a:off x="2342327" y="1096963"/>
          <a:ext cx="7839858" cy="446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248">
                  <a:extLst>
                    <a:ext uri="{9D8B030D-6E8A-4147-A177-3AD203B41FA5}">
                      <a16:colId xmlns:a16="http://schemas.microsoft.com/office/drawing/2014/main" val="1312289277"/>
                    </a:ext>
                  </a:extLst>
                </a:gridCol>
                <a:gridCol w="3642610">
                  <a:extLst>
                    <a:ext uri="{9D8B030D-6E8A-4147-A177-3AD203B41FA5}">
                      <a16:colId xmlns:a16="http://schemas.microsoft.com/office/drawing/2014/main" val="2451204267"/>
                    </a:ext>
                  </a:extLst>
                </a:gridCol>
              </a:tblGrid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Statistic: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94460252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336.1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399478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Labor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167.3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77635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157.7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5078"/>
                  </a:ext>
                </a:extLst>
              </a:tr>
              <a:tr h="686314">
                <a:tc>
                  <a:txBody>
                    <a:bodyPr/>
                    <a:lstStyle/>
                    <a:p>
                      <a:r>
                        <a:rPr lang="en-US" sz="2400" dirty="0"/>
                        <a:t>Gross Domestic Product (GDP)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$27.9 Trillion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001420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r>
                        <a:rPr lang="en-US" sz="2400" dirty="0"/>
                        <a:t>Income per Capita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$69,329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9538101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Ave. Hourly Earnings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$34.55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6397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50105-51EA-004E-ACC2-10F4529A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C1F518-1D5D-EB4B-921B-42892DB98A70}"/>
              </a:ext>
            </a:extLst>
          </p:cNvPr>
          <p:cNvSpPr txBox="1"/>
          <p:nvPr/>
        </p:nvSpPr>
        <p:spPr>
          <a:xfrm>
            <a:off x="9417749" y="6441462"/>
            <a:ext cx="2102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fred.stlouisfed.org</a:t>
            </a: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9604F3-2F0F-EAB0-40F7-1F09414CEB58}"/>
              </a:ext>
            </a:extLst>
          </p:cNvPr>
          <p:cNvSpPr/>
          <p:nvPr/>
        </p:nvSpPr>
        <p:spPr>
          <a:xfrm>
            <a:off x="2342327" y="4910203"/>
            <a:ext cx="7839858" cy="651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D3F323-27C7-8C45-E34D-5701DB3E0D49}"/>
              </a:ext>
            </a:extLst>
          </p:cNvPr>
          <p:cNvSpPr/>
          <p:nvPr/>
        </p:nvSpPr>
        <p:spPr>
          <a:xfrm>
            <a:off x="2342327" y="4258331"/>
            <a:ext cx="7839858" cy="651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C7691A-18C5-49FC-EE78-AF24E5CCB610}"/>
              </a:ext>
            </a:extLst>
          </p:cNvPr>
          <p:cNvSpPr/>
          <p:nvPr/>
        </p:nvSpPr>
        <p:spPr>
          <a:xfrm>
            <a:off x="2342327" y="3606459"/>
            <a:ext cx="7839858" cy="651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8E9A61-C4E5-B333-073B-48766BEE0528}"/>
              </a:ext>
            </a:extLst>
          </p:cNvPr>
          <p:cNvSpPr/>
          <p:nvPr/>
        </p:nvSpPr>
        <p:spPr>
          <a:xfrm>
            <a:off x="2342327" y="2995348"/>
            <a:ext cx="7839858" cy="651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E93825-3C29-0B25-90A1-8DEF2938103E}"/>
              </a:ext>
            </a:extLst>
          </p:cNvPr>
          <p:cNvSpPr/>
          <p:nvPr/>
        </p:nvSpPr>
        <p:spPr>
          <a:xfrm>
            <a:off x="2342327" y="2355006"/>
            <a:ext cx="7839858" cy="651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61D238-FE1C-A7AA-6CD5-7B10A19A109E}"/>
              </a:ext>
            </a:extLst>
          </p:cNvPr>
          <p:cNvSpPr/>
          <p:nvPr/>
        </p:nvSpPr>
        <p:spPr>
          <a:xfrm>
            <a:off x="2342327" y="1755425"/>
            <a:ext cx="7839858" cy="651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29F5EA29-AF3D-5986-FA89-2CEC078F0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046940"/>
              </p:ext>
            </p:extLst>
          </p:nvPr>
        </p:nvGraphicFramePr>
        <p:xfrm>
          <a:off x="2342327" y="1096963"/>
          <a:ext cx="7839858" cy="446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248">
                  <a:extLst>
                    <a:ext uri="{9D8B030D-6E8A-4147-A177-3AD203B41FA5}">
                      <a16:colId xmlns:a16="http://schemas.microsoft.com/office/drawing/2014/main" val="1312289277"/>
                    </a:ext>
                  </a:extLst>
                </a:gridCol>
                <a:gridCol w="3642610">
                  <a:extLst>
                    <a:ext uri="{9D8B030D-6E8A-4147-A177-3AD203B41FA5}">
                      <a16:colId xmlns:a16="http://schemas.microsoft.com/office/drawing/2014/main" val="2451204267"/>
                    </a:ext>
                  </a:extLst>
                </a:gridCol>
              </a:tblGrid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Statistic: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94460252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336.1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399478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Labor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167.3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77635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157.7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5078"/>
                  </a:ext>
                </a:extLst>
              </a:tr>
              <a:tr h="686314">
                <a:tc>
                  <a:txBody>
                    <a:bodyPr/>
                    <a:lstStyle/>
                    <a:p>
                      <a:r>
                        <a:rPr lang="en-US" sz="2400" dirty="0"/>
                        <a:t>Gross Domestic Product (GDP)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$27.9 Trillion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001420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r>
                        <a:rPr lang="en-US" sz="2400" dirty="0"/>
                        <a:t>Income per Capita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$69,329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9538101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Ave. Hourly Earnings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$34.55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63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9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8E18A-9D65-9EA5-DFD0-19C0F703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 We Measure the Economy?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1AF2-7304-3C3C-4087-707EA68AC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Gross Domestic Product (GDP)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3200" dirty="0"/>
              <a:t>GDP is the market value of all final goods and services produced within a country in a given period.</a:t>
            </a:r>
          </a:p>
          <a:p>
            <a:pPr lvl="2"/>
            <a:r>
              <a:rPr lang="en-US" sz="3200" dirty="0"/>
              <a:t>(Value added)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A29E6-D3C1-7561-7648-B9A8332B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31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6306-E787-8C4F-BBB6-C58FB563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</a:t>
            </a:r>
            <a:r>
              <a:rPr lang="en-US" dirty="0"/>
              <a:t> Economy in Global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DC48F-C405-BA42-B876-B4DBBD17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4B8E3-2E9D-2D44-9A5C-B356C235199F}"/>
              </a:ext>
            </a:extLst>
          </p:cNvPr>
          <p:cNvSpPr/>
          <p:nvPr/>
        </p:nvSpPr>
        <p:spPr>
          <a:xfrm>
            <a:off x="476766" y="5404726"/>
            <a:ext cx="5795447" cy="54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3EE8C-02E6-294B-AC0E-D3DEEF5699D4}"/>
              </a:ext>
            </a:extLst>
          </p:cNvPr>
          <p:cNvSpPr txBox="1"/>
          <p:nvPr/>
        </p:nvSpPr>
        <p:spPr>
          <a:xfrm>
            <a:off x="857772" y="2241760"/>
            <a:ext cx="431881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U.S. Nominal GDP: 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$</a:t>
            </a:r>
            <a:r>
              <a:rPr lang="en-US" sz="2800" b="1" u="sng" dirty="0"/>
              <a:t>21.901 trillion</a:t>
            </a:r>
            <a:r>
              <a:rPr lang="en-US" sz="2800" b="1" dirty="0"/>
              <a:t> in 2019-Q4</a:t>
            </a:r>
          </a:p>
          <a:p>
            <a:pPr algn="ctr"/>
            <a:r>
              <a:rPr lang="en-US" sz="2800" b="1" dirty="0"/>
              <a:t>$</a:t>
            </a:r>
            <a:r>
              <a:rPr lang="en-US" sz="2800" b="1" u="sng" dirty="0"/>
              <a:t>19.913 trillion </a:t>
            </a:r>
            <a:r>
              <a:rPr lang="en-US" sz="2800" b="1" dirty="0"/>
              <a:t>in 2020-Q2</a:t>
            </a:r>
          </a:p>
          <a:p>
            <a:pPr algn="ctr"/>
            <a:r>
              <a:rPr lang="en-US" sz="2800" b="1" dirty="0"/>
              <a:t>$</a:t>
            </a:r>
            <a:r>
              <a:rPr lang="en-US" sz="2800" b="1" u="sng" dirty="0"/>
              <a:t>27.939 trillion </a:t>
            </a:r>
            <a:r>
              <a:rPr lang="en-US" sz="2800" b="1" dirty="0"/>
              <a:t>in 2024-Q1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DE8186-03E6-7FC5-99FF-4F0FC16E3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447" y="938213"/>
            <a:ext cx="5919787" cy="59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1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7B52F8-53E5-B15E-77FE-5A513C5C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 descr="A map of the united states&#10;&#10;Description automatically generated">
            <a:extLst>
              <a:ext uri="{FF2B5EF4-FFF2-40B4-BE49-F238E27FC236}">
                <a16:creationId xmlns:a16="http://schemas.microsoft.com/office/drawing/2014/main" id="{8A5C2B4F-A0BB-AE3A-3643-5E2AF9F82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49" y="0"/>
            <a:ext cx="9927713" cy="698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8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B741-D15D-9A4A-BF56-9B002E85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07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mposition of the U.S. Economy: GDP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48E4B5-17A0-3346-9AE1-8493D9AAF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35982" y="1325563"/>
            <a:ext cx="9720036" cy="48600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25374-7042-A740-9080-03868948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10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42E5-E5BB-A24C-B4F4-1AC66AE8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483" y="24808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Co</a:t>
            </a:r>
            <a:r>
              <a:rPr lang="en-US" sz="3800" dirty="0"/>
              <a:t>mposition of the U.S. Economy: Employment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9F79A9-D87F-554E-AAF6-51DE59A4E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35964" y="1342480"/>
            <a:ext cx="9720072" cy="48600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04A2E-C7AE-3C45-BBA5-54FB9247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B8D33-371A-6D44-A892-CA1C7CE43137}"/>
              </a:ext>
            </a:extLst>
          </p:cNvPr>
          <p:cNvSpPr txBox="1"/>
          <p:nvPr/>
        </p:nvSpPr>
        <p:spPr>
          <a:xfrm>
            <a:off x="2193367" y="2016497"/>
            <a:ext cx="1970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Manufacturing</a:t>
            </a:r>
          </a:p>
          <a:p>
            <a:r>
              <a:rPr lang="en-US" dirty="0"/>
              <a:t>GDP Share = 10.7%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CA95A-4835-5946-8CBF-6063282B9EB8}"/>
              </a:ext>
            </a:extLst>
          </p:cNvPr>
          <p:cNvSpPr txBox="1"/>
          <p:nvPr/>
        </p:nvSpPr>
        <p:spPr>
          <a:xfrm>
            <a:off x="7257738" y="2016497"/>
            <a:ext cx="252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Health GDP Share = 7.4%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30A952-DB98-514F-9A89-DDE8D236A6D6}"/>
              </a:ext>
            </a:extLst>
          </p:cNvPr>
          <p:cNvCxnSpPr>
            <a:cxnSpLocks/>
          </p:cNvCxnSpPr>
          <p:nvPr/>
        </p:nvCxnSpPr>
        <p:spPr>
          <a:xfrm>
            <a:off x="2578308" y="2662828"/>
            <a:ext cx="603804" cy="50709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1853A1-9522-9B43-AB68-BC0CEEF63C3B}"/>
              </a:ext>
            </a:extLst>
          </p:cNvPr>
          <p:cNvCxnSpPr>
            <a:cxnSpLocks/>
          </p:cNvCxnSpPr>
          <p:nvPr/>
        </p:nvCxnSpPr>
        <p:spPr>
          <a:xfrm>
            <a:off x="8994098" y="2385829"/>
            <a:ext cx="792089" cy="276999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A802197-7E8A-F144-9247-9BA044043297}"/>
              </a:ext>
            </a:extLst>
          </p:cNvPr>
          <p:cNvSpPr txBox="1"/>
          <p:nvPr/>
        </p:nvSpPr>
        <p:spPr>
          <a:xfrm>
            <a:off x="7155450" y="6488070"/>
            <a:ext cx="4293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Note: Does not add to 100% because of omitted sectors.</a:t>
            </a:r>
          </a:p>
        </p:txBody>
      </p:sp>
    </p:spTree>
    <p:extLst>
      <p:ext uri="{BB962C8B-B14F-4D97-AF65-F5344CB8AC3E}">
        <p14:creationId xmlns:p14="http://schemas.microsoft.com/office/powerpoint/2010/main" val="211869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$0.1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$2.9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41593268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20878</TotalTime>
  <Words>962</Words>
  <Application>Microsoft Macintosh PowerPoint</Application>
  <PresentationFormat>Widescreen</PresentationFormat>
  <Paragraphs>185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Courier New</vt:lpstr>
      <vt:lpstr>Custom Design</vt:lpstr>
      <vt:lpstr>PowerPoint Presentation</vt:lpstr>
      <vt:lpstr>Outline</vt:lpstr>
      <vt:lpstr>Some Basic Statistics, February 2024</vt:lpstr>
      <vt:lpstr>How Do We Measure the Economy?</vt:lpstr>
      <vt:lpstr>U.S. Economy in Global Perspective</vt:lpstr>
      <vt:lpstr>PowerPoint Presentation</vt:lpstr>
      <vt:lpstr> Composition of the U.S. Economy: GDP</vt:lpstr>
      <vt:lpstr> Composition of the U.S. Economy: Employment</vt:lpstr>
      <vt:lpstr>GDP Trajectory: Pandemic Plunge!</vt:lpstr>
      <vt:lpstr>GDP: Quarterly Growth</vt:lpstr>
      <vt:lpstr>What Determines GDP?</vt:lpstr>
      <vt:lpstr>Monthly Changes in Nonfarm Employment</vt:lpstr>
      <vt:lpstr>Employment Gap</vt:lpstr>
      <vt:lpstr>Where Have All the Workers Gone?</vt:lpstr>
      <vt:lpstr>Unemployment Rate</vt:lpstr>
      <vt:lpstr>How is the Unemployment Rate Calculated?</vt:lpstr>
      <vt:lpstr>Inflation</vt:lpstr>
      <vt:lpstr>Inflation: Latest Figures</vt:lpstr>
      <vt:lpstr>Which Prices?</vt:lpstr>
      <vt:lpstr>PowerPoint Presentation</vt:lpstr>
      <vt:lpstr>Spending Patterns Changed - More Goods!</vt:lpstr>
      <vt:lpstr>Supply Chains</vt:lpstr>
      <vt:lpstr>Why Did we get the Surge in Inflation? </vt:lpstr>
      <vt:lpstr>What’s the Fed Doing About It?</vt:lpstr>
      <vt:lpstr>Federal Funds Rate</vt:lpstr>
      <vt:lpstr>Implications for Demand: Reduced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361</cp:revision>
  <cp:lastPrinted>2022-09-23T17:26:15Z</cp:lastPrinted>
  <dcterms:created xsi:type="dcterms:W3CDTF">2017-05-03T22:30:38Z</dcterms:created>
  <dcterms:modified xsi:type="dcterms:W3CDTF">2024-02-06T17:51:18Z</dcterms:modified>
</cp:coreProperties>
</file>