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81"/>
  </p:notesMasterIdLst>
  <p:sldIdLst>
    <p:sldId id="1190" r:id="rId2"/>
    <p:sldId id="328" r:id="rId3"/>
    <p:sldId id="434" r:id="rId4"/>
    <p:sldId id="435" r:id="rId5"/>
    <p:sldId id="1197" r:id="rId6"/>
    <p:sldId id="1198" r:id="rId7"/>
    <p:sldId id="1199" r:id="rId8"/>
    <p:sldId id="1194" r:id="rId9"/>
    <p:sldId id="1195" r:id="rId10"/>
    <p:sldId id="295" r:id="rId11"/>
    <p:sldId id="1166" r:id="rId12"/>
    <p:sldId id="336" r:id="rId13"/>
    <p:sldId id="318" r:id="rId14"/>
    <p:sldId id="258" r:id="rId15"/>
    <p:sldId id="1180" r:id="rId16"/>
    <p:sldId id="317" r:id="rId17"/>
    <p:sldId id="369" r:id="rId18"/>
    <p:sldId id="1181" r:id="rId19"/>
    <p:sldId id="1177" r:id="rId20"/>
    <p:sldId id="1183" r:id="rId21"/>
    <p:sldId id="1184" r:id="rId22"/>
    <p:sldId id="262" r:id="rId23"/>
    <p:sldId id="370" r:id="rId24"/>
    <p:sldId id="263" r:id="rId25"/>
    <p:sldId id="417" r:id="rId26"/>
    <p:sldId id="324" r:id="rId27"/>
    <p:sldId id="422" r:id="rId28"/>
    <p:sldId id="339" r:id="rId29"/>
    <p:sldId id="340" r:id="rId30"/>
    <p:sldId id="414" r:id="rId31"/>
    <p:sldId id="415" r:id="rId32"/>
    <p:sldId id="1186" r:id="rId33"/>
    <p:sldId id="264" r:id="rId34"/>
    <p:sldId id="1187" r:id="rId35"/>
    <p:sldId id="1172" r:id="rId36"/>
    <p:sldId id="1178" r:id="rId37"/>
    <p:sldId id="321" r:id="rId38"/>
    <p:sldId id="326" r:id="rId39"/>
    <p:sldId id="298" r:id="rId40"/>
    <p:sldId id="267" r:id="rId41"/>
    <p:sldId id="373" r:id="rId42"/>
    <p:sldId id="374" r:id="rId43"/>
    <p:sldId id="1188" r:id="rId44"/>
    <p:sldId id="1189" r:id="rId45"/>
    <p:sldId id="268" r:id="rId46"/>
    <p:sldId id="1185" r:id="rId47"/>
    <p:sldId id="327" r:id="rId48"/>
    <p:sldId id="270" r:id="rId49"/>
    <p:sldId id="421" r:id="rId50"/>
    <p:sldId id="350" r:id="rId51"/>
    <p:sldId id="271" r:id="rId52"/>
    <p:sldId id="1079" r:id="rId53"/>
    <p:sldId id="1086" r:id="rId54"/>
    <p:sldId id="272" r:id="rId55"/>
    <p:sldId id="273" r:id="rId56"/>
    <p:sldId id="308" r:id="rId57"/>
    <p:sldId id="345" r:id="rId58"/>
    <p:sldId id="423" r:id="rId59"/>
    <p:sldId id="316" r:id="rId60"/>
    <p:sldId id="1176" r:id="rId61"/>
    <p:sldId id="337" r:id="rId62"/>
    <p:sldId id="344" r:id="rId63"/>
    <p:sldId id="330" r:id="rId64"/>
    <p:sldId id="280" r:id="rId65"/>
    <p:sldId id="372" r:id="rId66"/>
    <p:sldId id="1175" r:id="rId67"/>
    <p:sldId id="281" r:id="rId68"/>
    <p:sldId id="1029" r:id="rId69"/>
    <p:sldId id="1167" r:id="rId70"/>
    <p:sldId id="1169" r:id="rId71"/>
    <p:sldId id="1170" r:id="rId72"/>
    <p:sldId id="353" r:id="rId73"/>
    <p:sldId id="354" r:id="rId74"/>
    <p:sldId id="419" r:id="rId75"/>
    <p:sldId id="355" r:id="rId76"/>
    <p:sldId id="1174" r:id="rId77"/>
    <p:sldId id="333" r:id="rId78"/>
    <p:sldId id="366" r:id="rId79"/>
    <p:sldId id="332" r:id="rId80"/>
    <p:sldId id="342" r:id="rId81"/>
    <p:sldId id="282" r:id="rId82"/>
    <p:sldId id="356" r:id="rId83"/>
    <p:sldId id="1179" r:id="rId84"/>
    <p:sldId id="367" r:id="rId85"/>
    <p:sldId id="368" r:id="rId86"/>
    <p:sldId id="1076" r:id="rId87"/>
    <p:sldId id="1077" r:id="rId88"/>
    <p:sldId id="1078" r:id="rId89"/>
    <p:sldId id="418" r:id="rId90"/>
    <p:sldId id="277" r:id="rId91"/>
    <p:sldId id="278" r:id="rId92"/>
    <p:sldId id="1182" r:id="rId93"/>
    <p:sldId id="334" r:id="rId94"/>
    <p:sldId id="335" r:id="rId95"/>
    <p:sldId id="1173" r:id="rId96"/>
    <p:sldId id="274" r:id="rId97"/>
    <p:sldId id="357" r:id="rId98"/>
    <p:sldId id="358" r:id="rId99"/>
    <p:sldId id="291" r:id="rId100"/>
    <p:sldId id="292" r:id="rId101"/>
    <p:sldId id="338" r:id="rId102"/>
    <p:sldId id="293" r:id="rId103"/>
    <p:sldId id="343" r:id="rId104"/>
    <p:sldId id="1028" r:id="rId105"/>
    <p:sldId id="352" r:id="rId106"/>
    <p:sldId id="360" r:id="rId107"/>
    <p:sldId id="1171" r:id="rId108"/>
    <p:sldId id="290" r:id="rId109"/>
    <p:sldId id="341" r:id="rId110"/>
    <p:sldId id="294" r:id="rId111"/>
    <p:sldId id="297" r:id="rId112"/>
    <p:sldId id="351" r:id="rId113"/>
    <p:sldId id="364" r:id="rId114"/>
    <p:sldId id="289" r:id="rId115"/>
    <p:sldId id="315" r:id="rId116"/>
    <p:sldId id="299" r:id="rId117"/>
    <p:sldId id="361" r:id="rId118"/>
    <p:sldId id="375" r:id="rId119"/>
    <p:sldId id="301" r:id="rId120"/>
    <p:sldId id="300" r:id="rId121"/>
    <p:sldId id="302" r:id="rId122"/>
    <p:sldId id="362" r:id="rId123"/>
    <p:sldId id="303" r:id="rId124"/>
    <p:sldId id="312" r:id="rId125"/>
    <p:sldId id="313" r:id="rId126"/>
    <p:sldId id="347" r:id="rId127"/>
    <p:sldId id="425" r:id="rId128"/>
    <p:sldId id="348" r:id="rId129"/>
    <p:sldId id="349" r:id="rId130"/>
    <p:sldId id="1201" r:id="rId131"/>
    <p:sldId id="1202" r:id="rId132"/>
    <p:sldId id="1203" r:id="rId133"/>
    <p:sldId id="1204" r:id="rId134"/>
    <p:sldId id="1027" r:id="rId135"/>
    <p:sldId id="1200" r:id="rId136"/>
    <p:sldId id="1075" r:id="rId137"/>
    <p:sldId id="376" r:id="rId138"/>
    <p:sldId id="377" r:id="rId139"/>
    <p:sldId id="378" r:id="rId140"/>
    <p:sldId id="379" r:id="rId141"/>
    <p:sldId id="380" r:id="rId142"/>
    <p:sldId id="381" r:id="rId143"/>
    <p:sldId id="382" r:id="rId144"/>
    <p:sldId id="383" r:id="rId145"/>
    <p:sldId id="384" r:id="rId146"/>
    <p:sldId id="385" r:id="rId147"/>
    <p:sldId id="386" r:id="rId148"/>
    <p:sldId id="387" r:id="rId149"/>
    <p:sldId id="406" r:id="rId150"/>
    <p:sldId id="407" r:id="rId151"/>
    <p:sldId id="408" r:id="rId152"/>
    <p:sldId id="413" r:id="rId153"/>
    <p:sldId id="412" r:id="rId154"/>
    <p:sldId id="411" r:id="rId155"/>
    <p:sldId id="388" r:id="rId156"/>
    <p:sldId id="389" r:id="rId157"/>
    <p:sldId id="1084" r:id="rId158"/>
    <p:sldId id="1085" r:id="rId159"/>
    <p:sldId id="390" r:id="rId160"/>
    <p:sldId id="410" r:id="rId161"/>
    <p:sldId id="391" r:id="rId162"/>
    <p:sldId id="398" r:id="rId163"/>
    <p:sldId id="392" r:id="rId164"/>
    <p:sldId id="397" r:id="rId165"/>
    <p:sldId id="393" r:id="rId166"/>
    <p:sldId id="394" r:id="rId167"/>
    <p:sldId id="395" r:id="rId168"/>
    <p:sldId id="396" r:id="rId169"/>
    <p:sldId id="399" r:id="rId170"/>
    <p:sldId id="400" r:id="rId171"/>
    <p:sldId id="1032" r:id="rId172"/>
    <p:sldId id="1033" r:id="rId173"/>
    <p:sldId id="405" r:id="rId174"/>
    <p:sldId id="409" r:id="rId175"/>
    <p:sldId id="404" r:id="rId176"/>
    <p:sldId id="401" r:id="rId177"/>
    <p:sldId id="402" r:id="rId178"/>
    <p:sldId id="403" r:id="rId179"/>
    <p:sldId id="420" r:id="rId1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94" autoAdjust="0"/>
    <p:restoredTop sz="95374" autoAdjust="0"/>
  </p:normalViewPr>
  <p:slideViewPr>
    <p:cSldViewPr snapToGrid="0" snapToObjects="1">
      <p:cViewPr varScale="1">
        <p:scale>
          <a:sx n="65" d="100"/>
          <a:sy n="65" d="100"/>
        </p:scale>
        <p:origin x="144" y="40"/>
      </p:cViewPr>
      <p:guideLst>
        <p:guide orient="horz" pos="2160"/>
        <p:guide pos="3840"/>
      </p:guideLst>
    </p:cSldViewPr>
  </p:slideViewPr>
  <p:notesTextViewPr>
    <p:cViewPr>
      <p:scale>
        <a:sx n="1" d="1"/>
        <a:sy n="1" d="1"/>
      </p:scale>
      <p:origin x="0" y="0"/>
    </p:cViewPr>
  </p:notesTextViewPr>
  <p:sorterViewPr>
    <p:cViewPr varScale="1">
      <p:scale>
        <a:sx n="200" d="100"/>
        <a:sy n="200"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notesMaster" Target="notesMasters/notesMaster1.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i.org/10.21916/mlr.2016.43"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research.stlouisfed.org/publications/review/2014/q1/bullard.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50412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a:t> Bars </a:t>
            </a:r>
            <a:r>
              <a:rPr lang="en-US" baseline="0" dirty="0"/>
              <a:t>stack to quarterly </a:t>
            </a:r>
            <a:r>
              <a:rPr lang="en-US" baseline="0"/>
              <a:t>GDP growth (expressed as an annual rate)</a:t>
            </a:r>
            <a:endParaRPr lang="en-US" baseline="0" dirty="0"/>
          </a:p>
          <a:p>
            <a:pPr marL="228600" indent="-228600">
              <a:buAutoNum type="arabicParenBoth"/>
            </a:pPr>
            <a:r>
              <a:rPr lang="en-US"/>
              <a:t>Average quarterly real GDP growth from</a:t>
            </a:r>
            <a:r>
              <a:rPr lang="en-US" baseline="0"/>
              <a:t> 1990-2007 is 2.99% and from 2010+ is 2.19% (at annual rates)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91006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1380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Pi_disp_recession.png</a:t>
            </a:r>
            <a:endParaRPr lang="en-US" dirty="0"/>
          </a:p>
          <a:p>
            <a:endParaRPr lang="en-US" dirty="0"/>
          </a:p>
          <a:p>
            <a:r>
              <a:rPr lang="en-US" dirty="0" err="1"/>
              <a:t>Pi_disp.do</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90454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r>
              <a:rPr lang="en-US" dirty="0" err="1"/>
              <a:t>pi_dispYoY_recession.png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594478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r>
              <a:rPr lang="en-US" dirty="0" err="1"/>
              <a:t>pi_dispYoY_recession.png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23805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1905521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168108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318164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765387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120234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It</a:t>
            </a:r>
            <a:r>
              <a:rPr lang="en-US" baseline="0" dirty="0"/>
              <a:t> may be necessary to note :</a:t>
            </a:r>
          </a:p>
          <a:p>
            <a:pPr marL="228600" indent="-228600">
              <a:buAutoNum type="arabicParenBoth"/>
            </a:pPr>
            <a:r>
              <a:rPr lang="en-US" baseline="0" dirty="0"/>
              <a:t>The difference between nominal vs real GDP</a:t>
            </a:r>
          </a:p>
          <a:p>
            <a:pPr marL="228600" indent="-228600">
              <a:buAutoNum type="arabicParenBoth"/>
            </a:pPr>
            <a:r>
              <a:rPr lang="en-US" baseline="0" dirty="0"/>
              <a:t>When real GDP &gt; potential GDP </a:t>
            </a:r>
            <a:r>
              <a:rPr lang="en-US" baseline="0" dirty="0">
                <a:sym typeface="Wingdings" panose="05000000000000000000" pitchFamily="2" charset="2"/>
              </a:rPr>
              <a:t> economy is “heating up” (inflation); employment exceed full employment (unsustainable, typically higher underemployment)</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176478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3484268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Graph: </a:t>
            </a:r>
            <a:r>
              <a:rPr lang="en-US" baseline="0" dirty="0" err="1"/>
              <a:t>RSAFT.png</a:t>
            </a:r>
            <a:r>
              <a:rPr lang="en-US" baseline="0" dirty="0"/>
              <a:t>  (slides_20.do)</a:t>
            </a:r>
          </a:p>
          <a:p>
            <a:pPr marL="228600" indent="-228600">
              <a:buAutoNum type="arabicParenBoth"/>
            </a:pPr>
            <a:endParaRPr lang="en-US" baseline="0" dirty="0"/>
          </a:p>
          <a:p>
            <a:pPr marL="228600" indent="-228600">
              <a:buAutoNum type="arabicParenBoth"/>
            </a:pPr>
            <a:r>
              <a:rPr lang="en-US" baseline="0" dirty="0"/>
              <a:t>Retail sales fells dramatically during the recession</a:t>
            </a:r>
          </a:p>
          <a:p>
            <a:pPr marL="228600" indent="-228600">
              <a:buAutoNum type="arabicParenBoth"/>
            </a:pPr>
            <a:r>
              <a:rPr lang="en-US" baseline="0" dirty="0"/>
              <a:t>Sales appear to be returning to forecasted trend; 7 billion 2018 USD gap</a:t>
            </a:r>
          </a:p>
          <a:p>
            <a:pPr marL="228600" indent="-228600">
              <a:buAutoNum type="arabicParenBoth"/>
            </a:pPr>
            <a:endParaRPr lang="en-US" baseline="0" dirty="0"/>
          </a:p>
          <a:p>
            <a:pPr marL="0" indent="0">
              <a:buNone/>
            </a:pPr>
            <a:r>
              <a:rPr lang="en-US" b="1" baseline="0" dirty="0"/>
              <a:t>Conclusion: </a:t>
            </a:r>
            <a:r>
              <a:rPr lang="en-US" b="0" baseline="0" dirty="0"/>
              <a:t>Retail sales do not appear to contribute to sluggish consumption growth.</a:t>
            </a:r>
          </a:p>
          <a:p>
            <a:pPr marL="0" indent="0">
              <a:buNone/>
            </a:pPr>
            <a:endParaRPr lang="en-US" b="0" baseline="0" dirty="0"/>
          </a:p>
          <a:p>
            <a:pPr marL="0" indent="0">
              <a:buNone/>
            </a:pPr>
            <a:r>
              <a:rPr lang="en-US" b="0" baseline="0" dirty="0"/>
              <a:t>Chart: </a:t>
            </a:r>
            <a:r>
              <a:rPr lang="en-US" b="0" baseline="0" dirty="0" err="1"/>
              <a:t>RSAFS.png</a:t>
            </a:r>
            <a:endParaRPr lang="en-US" b="1" dirty="0"/>
          </a:p>
        </p:txBody>
      </p:sp>
      <p:sp>
        <p:nvSpPr>
          <p:cNvPr id="4" name="Slide Number Placeholder 3"/>
          <p:cNvSpPr>
            <a:spLocks noGrp="1"/>
          </p:cNvSpPr>
          <p:nvPr>
            <p:ph type="sldNum" sz="quarter" idx="10"/>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2279574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US household debt relative to GDP rose until the latest recession.</a:t>
            </a:r>
          </a:p>
          <a:p>
            <a:pPr marL="228600" indent="-228600">
              <a:buAutoNum type="arabicParenBoth"/>
            </a:pPr>
            <a:r>
              <a:rPr lang="en-US" baseline="0" dirty="0"/>
              <a:t>Households have reduced debt relative to GDP 11% since it’s peak in 2008 (at 99%).</a:t>
            </a:r>
          </a:p>
          <a:p>
            <a:pPr marL="228600" indent="-228600">
              <a:buAutoNum type="arabicParenBoth"/>
            </a:pPr>
            <a:endParaRPr lang="en-US" baseline="0" dirty="0"/>
          </a:p>
          <a:p>
            <a:pPr marL="0" indent="0">
              <a:buNone/>
            </a:pPr>
            <a:r>
              <a:rPr lang="en-US" b="1" baseline="0" dirty="0"/>
              <a:t>Conclusion:</a:t>
            </a:r>
            <a:r>
              <a:rPr lang="en-US" b="0" baseline="0" dirty="0"/>
              <a:t> Falling household debt likely contributes to slower consumption growth since the recession. </a:t>
            </a:r>
          </a:p>
          <a:p>
            <a:pPr marL="0" indent="0">
              <a:buNone/>
            </a:pPr>
            <a:endParaRPr lang="en-US" b="0" baseline="0" dirty="0"/>
          </a:p>
          <a:p>
            <a:pPr marL="0" indent="0">
              <a:buNone/>
            </a:pPr>
            <a:r>
              <a:rPr lang="en-US" b="0" baseline="0" dirty="0"/>
              <a:t>Chart:  </a:t>
            </a:r>
            <a:r>
              <a:rPr lang="en-US" b="0" baseline="0"/>
              <a:t>HHPERCT.png</a:t>
            </a:r>
            <a:endParaRPr lang="en-US" b="1"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397254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Personal savings relative to disposable income immediately rose following the 2008-09 recession, but has since fallen</a:t>
            </a:r>
          </a:p>
          <a:p>
            <a:pPr marL="228600" indent="-228600">
              <a:buAutoNum type="arabicParenBoth"/>
            </a:pPr>
            <a:r>
              <a:rPr lang="en-US" baseline="0" dirty="0"/>
              <a:t>The post-recession trend is likely closely related to strong retail sales and debt reduction. That is, retail sales remain high but less expenditures are being funded by debt which means households are saving less to fund spending</a:t>
            </a:r>
          </a:p>
          <a:p>
            <a:pPr marL="228600" indent="-228600">
              <a:buAutoNum type="arabicParenBoth"/>
            </a:pPr>
            <a:endParaRPr lang="en-US" baseline="0" dirty="0"/>
          </a:p>
          <a:p>
            <a:pPr marL="0" indent="0">
              <a:buNone/>
            </a:pPr>
            <a:r>
              <a:rPr lang="en-US" b="1" baseline="0" dirty="0"/>
              <a:t>Conclusion:</a:t>
            </a:r>
            <a:r>
              <a:rPr lang="en-US" b="0" baseline="0" dirty="0"/>
              <a:t> Falling personal savings has enabled households to reduce household debt while maintaining general consumption patterns</a:t>
            </a:r>
            <a:endParaRPr lang="en-US" b="1" baseline="0" dirty="0"/>
          </a:p>
          <a:p>
            <a:pPr marL="228600" indent="-228600">
              <a:buAutoNum type="arabicParenBoth"/>
            </a:pPr>
            <a:endParaRPr lang="en-US" baseline="0" dirty="0"/>
          </a:p>
          <a:p>
            <a:pPr marL="228600" indent="-228600">
              <a:buAutoNum type="arabicParenBoth"/>
            </a:pPr>
            <a:r>
              <a:rPr lang="en-US" baseline="0" dirty="0"/>
              <a:t>Graph: </a:t>
            </a:r>
            <a:r>
              <a:rPr lang="en-US" baseline="0"/>
              <a:t>savings.png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2363799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Personal savings relative to disposable income immediately rose following the 2008-09 recession, but has since fallen</a:t>
            </a:r>
          </a:p>
          <a:p>
            <a:pPr marL="228600" indent="-228600">
              <a:buAutoNum type="arabicParenBoth"/>
            </a:pPr>
            <a:r>
              <a:rPr lang="en-US" baseline="0" dirty="0"/>
              <a:t>The post-recession trend is likely closely related to strong retail sales and debt reduction. That is, retail sales remain high but less expenditures are being funded by debt which means households are saving less to fund spending</a:t>
            </a:r>
          </a:p>
          <a:p>
            <a:pPr marL="228600" indent="-228600">
              <a:buAutoNum type="arabicParenBoth"/>
            </a:pPr>
            <a:endParaRPr lang="en-US" baseline="0" dirty="0"/>
          </a:p>
          <a:p>
            <a:pPr marL="0" indent="0">
              <a:buNone/>
            </a:pPr>
            <a:r>
              <a:rPr lang="en-US" b="1" baseline="0" dirty="0"/>
              <a:t>Conclusion:</a:t>
            </a:r>
            <a:r>
              <a:rPr lang="en-US" b="0" baseline="0" dirty="0"/>
              <a:t> Falling personal savings has enabled households to reduce household debt while maintaining general consumption patterns</a:t>
            </a:r>
            <a:endParaRPr lang="en-US" b="1" baseline="0" dirty="0"/>
          </a:p>
          <a:p>
            <a:pPr marL="228600" indent="-228600">
              <a:buAutoNum type="arabicParenBoth"/>
            </a:pPr>
            <a:endParaRPr lang="en-US" baseline="0" dirty="0"/>
          </a:p>
          <a:p>
            <a:pPr marL="228600" indent="-228600">
              <a:buAutoNum type="arabicParenBoth"/>
            </a:pPr>
            <a:r>
              <a:rPr lang="en-US" baseline="0" dirty="0"/>
              <a:t>Graph: </a:t>
            </a:r>
            <a:r>
              <a:rPr lang="en-US" baseline="0"/>
              <a:t>savings.png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217154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a:t>
            </a:r>
            <a:r>
              <a:rPr lang="en-US" baseline="0" dirty="0"/>
              <a:t> average contribution of private investment to GDP growth has risen since the recession. </a:t>
            </a:r>
          </a:p>
          <a:p>
            <a:pPr marL="228600" indent="-228600">
              <a:buAutoNum type="arabicParenBoth"/>
            </a:pPr>
            <a:r>
              <a:rPr lang="en-US" baseline="0" dirty="0"/>
              <a:t>This is the result of higher average investment spending post-recession. Average Investment contribution from 1990-2007 is 0.74 percentage points; average Investment contribution from 2010+ is 0.86 percentage points. This change is driven by expanding investment by firms (see points 3 and 4)</a:t>
            </a:r>
          </a:p>
          <a:p>
            <a:pPr marL="228600" indent="-228600">
              <a:buAutoNum type="arabicParenBoth"/>
            </a:pPr>
            <a:r>
              <a:rPr lang="en-US" baseline="0" dirty="0"/>
              <a:t>On average in 1990-2007, residential investment composes approximately 84% of the Investment contribution to GDP growth. Non-residential composes approximately 8% and Inventories compose approximately 6%</a:t>
            </a:r>
          </a:p>
          <a:p>
            <a:pPr marL="228600" indent="-228600">
              <a:buAutoNum type="arabicParenBoth"/>
            </a:pPr>
            <a:r>
              <a:rPr lang="en-US" baseline="0" dirty="0"/>
              <a:t>On average in 2010+, residential investment composes approximately 71% of the Investment contribution to GDP growth. Non-residential composes approximately 18% and Inventories compose approximately 10%</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199744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1248049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2417701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1426942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104537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Graph:  </a:t>
            </a:r>
            <a:r>
              <a:rPr lang="en-US" baseline="0" dirty="0" err="1"/>
              <a:t>gdp_potential.png</a:t>
            </a:r>
            <a:endParaRPr lang="en-US" baseline="0" dirty="0"/>
          </a:p>
          <a:p>
            <a:pPr marL="0" indent="0">
              <a:buNone/>
            </a:pPr>
            <a:endParaRPr lang="en-US" baseline="0" dirty="0"/>
          </a:p>
          <a:p>
            <a:pPr marL="0" indent="0">
              <a:buNone/>
            </a:pPr>
            <a:endParaRPr lang="en-US" baseline="0" dirty="0"/>
          </a:p>
          <a:p>
            <a:pPr marL="0" indent="0">
              <a:buNone/>
            </a:pPr>
            <a:r>
              <a:rPr lang="en-US" baseline="0" dirty="0"/>
              <a:t>Looking at U.S. Real GDP over time:</a:t>
            </a:r>
          </a:p>
          <a:p>
            <a:pPr marL="228600" indent="-228600">
              <a:buAutoNum type="arabicParenBoth"/>
            </a:pPr>
            <a:r>
              <a:rPr lang="en-US" baseline="0" dirty="0"/>
              <a:t>U.S. GDP has returned to potential GDP</a:t>
            </a:r>
          </a:p>
          <a:p>
            <a:pPr marL="228600" indent="-228600">
              <a:buAutoNum type="arabicParenBoth"/>
            </a:pPr>
            <a:r>
              <a:rPr lang="en-US" baseline="0" dirty="0"/>
              <a:t>At the height of the recession, GDP fell short of potential by $936 billion (chained 2009)</a:t>
            </a:r>
          </a:p>
          <a:p>
            <a:pPr marL="228600" indent="-228600">
              <a:buAutoNum type="arabicParenBoth"/>
            </a:pPr>
            <a:r>
              <a:rPr lang="en-US" baseline="0" dirty="0"/>
              <a:t>Currently, GDP exceeds potential by $114 billion (chained 2009)</a:t>
            </a:r>
          </a:p>
        </p:txBody>
      </p:sp>
      <p:sp>
        <p:nvSpPr>
          <p:cNvPr id="4" name="Slide Number Placeholder 3"/>
          <p:cNvSpPr>
            <a:spLocks noGrp="1"/>
          </p:cNvSpPr>
          <p:nvPr>
            <p:ph type="sldNum" sz="quarter" idx="10"/>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388862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baseline="0" dirty="0">
                <a:sym typeface="Wingdings" panose="05000000000000000000" pitchFamily="2" charset="2"/>
              </a:rPr>
              <a:t>(1) Average net exports contribution is negative: 1990-2007 </a:t>
            </a:r>
            <a:r>
              <a:rPr lang="en-US" b="0" baseline="0" dirty="0" err="1">
                <a:sym typeface="Wingdings" panose="05000000000000000000" pitchFamily="2" charset="2"/>
              </a:rPr>
              <a:t>avg</a:t>
            </a:r>
            <a:r>
              <a:rPr lang="en-US" b="0" baseline="0" dirty="0">
                <a:sym typeface="Wingdings" panose="05000000000000000000" pitchFamily="2" charset="2"/>
              </a:rPr>
              <a:t> = -0.23 percentage points; 2010+ </a:t>
            </a:r>
            <a:r>
              <a:rPr lang="en-US" b="0" baseline="0" dirty="0" err="1">
                <a:sym typeface="Wingdings" panose="05000000000000000000" pitchFamily="2" charset="2"/>
              </a:rPr>
              <a:t>avg</a:t>
            </a:r>
            <a:r>
              <a:rPr lang="en-US" b="0" baseline="0" dirty="0">
                <a:sym typeface="Wingdings" panose="05000000000000000000" pitchFamily="2" charset="2"/>
              </a:rPr>
              <a:t> = -0.19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800998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err="1"/>
              <a:t>Avg</a:t>
            </a:r>
            <a:r>
              <a:rPr lang="en-US" baseline="0" dirty="0"/>
              <a:t> Export contribution: 1990-2007 = 0.44 percentage points; 2010+ = 0.33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3375251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baseline="0" dirty="0" err="1"/>
              <a:t>Avg</a:t>
            </a:r>
            <a:r>
              <a:rPr lang="en-US" baseline="0" dirty="0"/>
              <a:t> Import contribution: 1990-2007 = -0.73 percentage points; 2010+ = -0.57 percentage points</a:t>
            </a:r>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1790868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4131175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2127848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60</a:t>
            </a:fld>
            <a:endParaRPr lang="en-US"/>
          </a:p>
        </p:txBody>
      </p:sp>
    </p:spTree>
    <p:extLst>
      <p:ext uri="{BB962C8B-B14F-4D97-AF65-F5344CB8AC3E}">
        <p14:creationId xmlns:p14="http://schemas.microsoft.com/office/powerpoint/2010/main" val="2432370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61</a:t>
            </a:fld>
            <a:endParaRPr lang="en-US"/>
          </a:p>
        </p:txBody>
      </p:sp>
    </p:spTree>
    <p:extLst>
      <p:ext uri="{BB962C8B-B14F-4D97-AF65-F5344CB8AC3E}">
        <p14:creationId xmlns:p14="http://schemas.microsoft.com/office/powerpoint/2010/main" val="2420320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69</a:t>
            </a:r>
          </a:p>
        </p:txBody>
      </p:sp>
      <p:sp>
        <p:nvSpPr>
          <p:cNvPr id="4" name="Slide Number Placeholder 3"/>
          <p:cNvSpPr>
            <a:spLocks noGrp="1"/>
          </p:cNvSpPr>
          <p:nvPr>
            <p:ph type="sldNum" sz="quarter" idx="10"/>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779444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Unemployment rises during recessions and falls during economic expansions.</a:t>
            </a:r>
          </a:p>
          <a:p>
            <a:pPr marL="228600" indent="-228600">
              <a:buAutoNum type="arabicParenBoth"/>
            </a:pPr>
            <a:r>
              <a:rPr lang="en-US" baseline="0" dirty="0"/>
              <a:t>Unemployment peaked at the end of the 2009 recession.</a:t>
            </a:r>
          </a:p>
          <a:p>
            <a:pPr marL="228600" indent="-228600">
              <a:buAutoNum type="arabicParenBoth"/>
            </a:pPr>
            <a:r>
              <a:rPr lang="en-US" baseline="0" dirty="0"/>
              <a:t>The Fed worked to reduce the effects of the recession. Near the end of 2008, the FOMC reduced the federal funds rate to nearly zero and worked to reduce longer-term interest rates via large-scale asset purchase programs (late 2008 – 10/2014).</a:t>
            </a:r>
          </a:p>
          <a:p>
            <a:pPr marL="228600" indent="-228600">
              <a:buAutoNum type="arabicParenBoth"/>
            </a:pPr>
            <a:r>
              <a:rPr lang="en-US" baseline="0" dirty="0"/>
              <a:t>Unemployment is currently below the natural rate of unemployment. This is traditionally accompanied by economic growth and rising price levels. It’s also a major reason for FOMC’s decision to increase the federal funds rate.</a:t>
            </a:r>
          </a:p>
        </p:txBody>
      </p:sp>
      <p:sp>
        <p:nvSpPr>
          <p:cNvPr id="4" name="Slide Number Placeholder 3"/>
          <p:cNvSpPr>
            <a:spLocks noGrp="1"/>
          </p:cNvSpPr>
          <p:nvPr>
            <p:ph type="sldNum" sz="quarter" idx="10"/>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3098839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Unemployment rises during recessions and falls during economic expansions.</a:t>
            </a:r>
          </a:p>
          <a:p>
            <a:pPr marL="228600" indent="-228600">
              <a:buAutoNum type="arabicParenBoth"/>
            </a:pPr>
            <a:r>
              <a:rPr lang="en-US" baseline="0" dirty="0"/>
              <a:t>Unemployment peaked at the end of the 2009 recession.</a:t>
            </a:r>
          </a:p>
          <a:p>
            <a:pPr marL="228600" indent="-228600">
              <a:buAutoNum type="arabicParenBoth"/>
            </a:pPr>
            <a:r>
              <a:rPr lang="en-US" baseline="0" dirty="0"/>
              <a:t>The Fed worked to reduce the effects of the recession. Near the end of 2008, the FOMC reduced the federal funds rate to nearly zero and worked to reduce longer-term interest rates via large-scale asset purchase programs (late 2008 – 10/2014).</a:t>
            </a:r>
          </a:p>
          <a:p>
            <a:pPr marL="228600" indent="-228600">
              <a:buAutoNum type="arabicParenBoth"/>
            </a:pPr>
            <a:r>
              <a:rPr lang="en-US" baseline="0" dirty="0"/>
              <a:t>Unemployment is currently below the natural rate of unemployment. This is traditionally accompanied by economic growth and rising price levels. It’s also a major reason for FOMC’s decision to increase the federal funds rate.</a:t>
            </a:r>
          </a:p>
        </p:txBody>
      </p:sp>
      <p:sp>
        <p:nvSpPr>
          <p:cNvPr id="4" name="Slide Number Placeholder 3"/>
          <p:cNvSpPr>
            <a:spLocks noGrp="1"/>
          </p:cNvSpPr>
          <p:nvPr>
            <p:ph type="sldNum" sz="quarter" idx="10"/>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377314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1134926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1844607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PAYEMS_recent.png</a:t>
            </a:r>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3233340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309883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PAYES_historical.png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1959375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expected during</a:t>
            </a:r>
            <a:r>
              <a:rPr lang="en-US" baseline="0" dirty="0"/>
              <a:t> periods of low unemployment (booms) – workers seek higher paying or better fitting positions (higher quit rate) while firms require more workers for higher production (lower layoff rate).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512668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3392169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During expansions, job</a:t>
            </a:r>
            <a:r>
              <a:rPr lang="en-US" baseline="0" dirty="0"/>
              <a:t> openings rise.</a:t>
            </a:r>
          </a:p>
          <a:p>
            <a:pPr marL="228600" indent="-228600">
              <a:buAutoNum type="arabicParenBoth"/>
            </a:pPr>
            <a:r>
              <a:rPr lang="en-US" baseline="0" dirty="0"/>
              <a:t>Reinforces previous slide demonstrating higher separation and hiring rates during expansions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211715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During</a:t>
            </a:r>
            <a:r>
              <a:rPr lang="en-US" baseline="0" dirty="0"/>
              <a:t> the 2008-09 recession, the U.S. experienced a</a:t>
            </a:r>
            <a:r>
              <a:rPr lang="en-US" dirty="0"/>
              <a:t> sharp</a:t>
            </a:r>
            <a:r>
              <a:rPr lang="en-US" baseline="0" dirty="0"/>
              <a:t> fall in</a:t>
            </a:r>
            <a:r>
              <a:rPr lang="en-US" dirty="0">
                <a:solidFill>
                  <a:schemeClr val="tx1"/>
                </a:solidFill>
                <a:latin typeface="+mn-lt"/>
                <a:ea typeface="Calibri"/>
                <a:cs typeface="Calibri"/>
                <a:sym typeface="Calibri"/>
              </a:rPr>
              <a:t> employment to population ratio and labor</a:t>
            </a:r>
            <a:r>
              <a:rPr lang="en-US" baseline="0" dirty="0">
                <a:solidFill>
                  <a:schemeClr val="tx1"/>
                </a:solidFill>
                <a:latin typeface="+mn-lt"/>
                <a:ea typeface="Calibri"/>
                <a:cs typeface="Calibri"/>
                <a:sym typeface="Calibri"/>
              </a:rPr>
              <a:t> force participation rates</a:t>
            </a:r>
            <a:r>
              <a:rPr lang="en-US" dirty="0">
                <a:solidFill>
                  <a:schemeClr val="tx1"/>
                </a:solidFill>
                <a:latin typeface="+mn-lt"/>
                <a:ea typeface="Calibri"/>
                <a:cs typeface="Calibri"/>
                <a:sym typeface="Calibri"/>
              </a:rPr>
              <a:t>.</a:t>
            </a:r>
            <a:r>
              <a:rPr lang="en-US" baseline="0" dirty="0">
                <a:solidFill>
                  <a:schemeClr val="tx1"/>
                </a:solidFill>
                <a:latin typeface="+mn-lt"/>
                <a:ea typeface="Calibri"/>
                <a:cs typeface="Calibri"/>
                <a:sym typeface="Calibri"/>
              </a:rPr>
              <a:t> This large drop is mainly caused by rising unemployment and overall, the ratio is expected to return to near 60%.</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However, the participation rate peaked in the early 2000s and has been steadily declining since. This trend decline is largely attributed to the lower participation of baby-boomers and to a smaller extent cyclical factors. Note that baby booms are currently in the “55 and over” age group from the participation rate which is lower than the “24 to 55” or “prime” age group participation rate. (See </a:t>
            </a:r>
            <a:r>
              <a:rPr lang="en-US" baseline="0" dirty="0" err="1">
                <a:solidFill>
                  <a:schemeClr val="tx1"/>
                </a:solidFill>
                <a:latin typeface="+mn-lt"/>
                <a:ea typeface="Calibri"/>
                <a:cs typeface="Calibri"/>
                <a:sym typeface="Calibri"/>
              </a:rPr>
              <a:t>Hipple</a:t>
            </a:r>
            <a:r>
              <a:rPr lang="en-US" baseline="0" dirty="0">
                <a:solidFill>
                  <a:schemeClr val="tx1"/>
                </a:solidFill>
                <a:latin typeface="+mn-lt"/>
                <a:ea typeface="Calibri"/>
                <a:cs typeface="Calibri"/>
                <a:sym typeface="Calibri"/>
              </a:rPr>
              <a:t>, Steven. “Labor Force Participation: What has Happened Since the Peak?”, </a:t>
            </a:r>
            <a:r>
              <a:rPr lang="en-US" i="1" baseline="0" dirty="0">
                <a:solidFill>
                  <a:schemeClr val="tx1"/>
                </a:solidFill>
                <a:latin typeface="+mn-lt"/>
                <a:ea typeface="Calibri"/>
                <a:cs typeface="Calibri"/>
                <a:sym typeface="Calibri"/>
              </a:rPr>
              <a:t>Monthly Review</a:t>
            </a:r>
            <a:r>
              <a:rPr lang="en-US" i="0" baseline="0" dirty="0">
                <a:solidFill>
                  <a:schemeClr val="tx1"/>
                </a:solidFill>
                <a:latin typeface="+mn-lt"/>
                <a:ea typeface="Calibri"/>
                <a:cs typeface="Calibri"/>
                <a:sym typeface="Calibri"/>
              </a:rPr>
              <a:t>, U.S. BLS, Sep 2016. </a:t>
            </a:r>
            <a:r>
              <a:rPr lang="en-US" dirty="0">
                <a:hlinkClick r:id="rId3"/>
              </a:rPr>
              <a:t>https://doi.org/10.21916/mlr.2016.43</a:t>
            </a:r>
            <a:r>
              <a:rPr lang="en-US" dirty="0"/>
              <a:t>.)</a:t>
            </a: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Also see: Bullard, James. “The Rise and Fall of Labor Force Participation in the United States”, </a:t>
            </a:r>
            <a:r>
              <a:rPr lang="en-US" dirty="0"/>
              <a:t>Federal Reserve Bank of St. Louis </a:t>
            </a:r>
            <a:r>
              <a:rPr lang="en-US" i="1" dirty="0"/>
              <a:t>Review</a:t>
            </a:r>
            <a:r>
              <a:rPr lang="en-US" dirty="0"/>
              <a:t>, First Quarter 2014, 96(1), pp. 1–12, </a:t>
            </a:r>
            <a:r>
              <a:rPr lang="en-US" dirty="0">
                <a:hlinkClick r:id="rId4"/>
              </a:rPr>
              <a:t>http://research.stlouisfed.org/publications/review/2014/q1/bullard.pdf</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Underlying dynamics:</a:t>
            </a: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ea typeface="Calibri"/>
                <a:cs typeface="Calibri"/>
                <a:sym typeface="Calibri"/>
              </a:rPr>
              <a:t>The labor force participation rate for white males has gradually fallen over time and is expected to continue to fall.</a:t>
            </a:r>
            <a:endParaRPr lang="en-US" dirty="0">
              <a:solidFill>
                <a:schemeClr val="tx1"/>
              </a:solidFill>
              <a:latin typeface="+mn-lt"/>
              <a:ea typeface="Calibri"/>
              <a:cs typeface="Calibri"/>
              <a:sym typeface="Calibri"/>
            </a:endParaRP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solidFill>
                  <a:schemeClr val="tx1"/>
                </a:solidFill>
                <a:latin typeface="+mn-lt"/>
                <a:cs typeface="Calibri"/>
                <a:sym typeface="Calibri"/>
              </a:rPr>
              <a:t>At</a:t>
            </a:r>
            <a:r>
              <a:rPr lang="en-US" baseline="0" dirty="0">
                <a:solidFill>
                  <a:schemeClr val="tx1"/>
                </a:solidFill>
                <a:latin typeface="+mn-lt"/>
                <a:cs typeface="Calibri"/>
                <a:sym typeface="Calibri"/>
              </a:rPr>
              <a:t> the same time, the labor force participation rate for women has risen.</a:t>
            </a:r>
          </a:p>
          <a:p>
            <a:pPr marL="685800" marR="0" lvl="1"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cs typeface="Calibri"/>
                <a:sym typeface="Calibri"/>
              </a:rPr>
              <a:t>Full-time employment is predicted to return to trend.</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solidFill>
                  <a:schemeClr val="tx1"/>
                </a:solidFill>
                <a:latin typeface="+mn-lt"/>
                <a:cs typeface="Calibri"/>
                <a:sym typeface="Calibri"/>
              </a:rPr>
              <a:t>Future concerns?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US" baseline="0" dirty="0">
              <a:solidFill>
                <a:schemeClr val="tx1"/>
              </a:solidFill>
              <a:latin typeface="+mn-lt"/>
              <a:cs typeface="Calibri"/>
              <a:sym typeface="Calibri"/>
            </a:endParaRPr>
          </a:p>
        </p:txBody>
      </p:sp>
      <p:sp>
        <p:nvSpPr>
          <p:cNvPr id="4" name="Slide Number Placeholder 3"/>
          <p:cNvSpPr>
            <a:spLocks noGrp="1"/>
          </p:cNvSpPr>
          <p:nvPr>
            <p:ph type="sldNum" sz="quarter" idx="10"/>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3721551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While male labor force participation has continued its downward trend</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82</a:t>
            </a:fld>
            <a:endParaRPr lang="en-US"/>
          </a:p>
        </p:txBody>
      </p:sp>
    </p:spTree>
    <p:extLst>
      <p:ext uri="{BB962C8B-B14F-4D97-AF65-F5344CB8AC3E}">
        <p14:creationId xmlns:p14="http://schemas.microsoft.com/office/powerpoint/2010/main" val="2981003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While male labor force participation has continued its downward trend</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83</a:t>
            </a:fld>
            <a:endParaRPr lang="en-US"/>
          </a:p>
        </p:txBody>
      </p:sp>
    </p:spTree>
    <p:extLst>
      <p:ext uri="{BB962C8B-B14F-4D97-AF65-F5344CB8AC3E}">
        <p14:creationId xmlns:p14="http://schemas.microsoft.com/office/powerpoint/2010/main" val="44539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2285402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UNRATE_EMRATIO_recent.png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3359582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15945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CLF16OV.png</a:t>
            </a:r>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3021985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err="1"/>
              <a:t>Payroll_recession.png</a:t>
            </a:r>
            <a:endParaRPr lang="en-US" baseline="0" dirty="0"/>
          </a:p>
          <a:p>
            <a:pPr marL="228600" indent="-228600">
              <a:buAutoNum type="arabicParenBoth"/>
            </a:pPr>
            <a:endParaRPr lang="en-US" baseline="0" dirty="0"/>
          </a:p>
          <a:p>
            <a:pPr marL="228600" indent="-228600">
              <a:buAutoNum type="arabicParenBoth"/>
            </a:pPr>
            <a:r>
              <a:rPr lang="en-US" baseline="0" dirty="0"/>
              <a:t>Employment growth has returned to trend growth, but labor market is far below the forecast trend - </a:t>
            </a:r>
            <a:r>
              <a:rPr lang="en-US" dirty="0"/>
              <a:t>20.8</a:t>
            </a:r>
            <a:r>
              <a:rPr lang="en-US" baseline="0" dirty="0"/>
              <a:t> million jobs shy of forecast trend</a:t>
            </a:r>
          </a:p>
          <a:p>
            <a:pPr marL="228600" indent="-228600">
              <a:buAutoNum type="arabicParenBoth"/>
            </a:pPr>
            <a:r>
              <a:rPr lang="en-US" baseline="0" dirty="0"/>
              <a:t>Possible explanations…</a:t>
            </a:r>
          </a:p>
          <a:p>
            <a:pPr marL="228600" indent="-228600">
              <a:buAutoNum type="arabicParenBoth"/>
            </a:pPr>
            <a:endParaRPr lang="en-US" baseline="0" dirty="0"/>
          </a:p>
          <a:p>
            <a:pPr marL="228600" indent="-228600">
              <a:buAutoNum type="arabicParenBoth"/>
            </a:pPr>
            <a:r>
              <a:rPr lang="en-US" baseline="0" dirty="0" err="1"/>
              <a:t>payroll_recession.png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90</a:t>
            </a:fld>
            <a:endParaRPr lang="en-US"/>
          </a:p>
        </p:txBody>
      </p:sp>
    </p:spTree>
    <p:extLst>
      <p:ext uri="{BB962C8B-B14F-4D97-AF65-F5344CB8AC3E}">
        <p14:creationId xmlns:p14="http://schemas.microsoft.com/office/powerpoint/2010/main" val="3899501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91</a:t>
            </a:fld>
            <a:endParaRPr lang="en-US"/>
          </a:p>
        </p:txBody>
      </p:sp>
    </p:spTree>
    <p:extLst>
      <p:ext uri="{BB962C8B-B14F-4D97-AF65-F5344CB8AC3E}">
        <p14:creationId xmlns:p14="http://schemas.microsoft.com/office/powerpoint/2010/main" val="22314302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92</a:t>
            </a:fld>
            <a:endParaRPr lang="en-US"/>
          </a:p>
        </p:txBody>
      </p:sp>
    </p:spTree>
    <p:extLst>
      <p:ext uri="{BB962C8B-B14F-4D97-AF65-F5344CB8AC3E}">
        <p14:creationId xmlns:p14="http://schemas.microsoft.com/office/powerpoint/2010/main" val="24126354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94</a:t>
            </a:fld>
            <a:endParaRPr lang="en-US"/>
          </a:p>
        </p:txBody>
      </p:sp>
    </p:spTree>
    <p:extLst>
      <p:ext uri="{BB962C8B-B14F-4D97-AF65-F5344CB8AC3E}">
        <p14:creationId xmlns:p14="http://schemas.microsoft.com/office/powerpoint/2010/main" val="2098472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95</a:t>
            </a:fld>
            <a:endParaRPr lang="en-US"/>
          </a:p>
        </p:txBody>
      </p:sp>
    </p:spTree>
    <p:extLst>
      <p:ext uri="{BB962C8B-B14F-4D97-AF65-F5344CB8AC3E}">
        <p14:creationId xmlns:p14="http://schemas.microsoft.com/office/powerpoint/2010/main" val="3615723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96</a:t>
            </a:fld>
            <a:endParaRPr lang="en-US"/>
          </a:p>
        </p:txBody>
      </p:sp>
    </p:spTree>
    <p:extLst>
      <p:ext uri="{BB962C8B-B14F-4D97-AF65-F5344CB8AC3E}">
        <p14:creationId xmlns:p14="http://schemas.microsoft.com/office/powerpoint/2010/main" val="36906055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98</a:t>
            </a:fld>
            <a:endParaRPr lang="en-US"/>
          </a:p>
        </p:txBody>
      </p:sp>
    </p:spTree>
    <p:extLst>
      <p:ext uri="{BB962C8B-B14F-4D97-AF65-F5344CB8AC3E}">
        <p14:creationId xmlns:p14="http://schemas.microsoft.com/office/powerpoint/2010/main" val="112503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3035805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100</a:t>
            </a:fld>
            <a:endParaRPr lang="en-US"/>
          </a:p>
        </p:txBody>
      </p:sp>
    </p:spTree>
    <p:extLst>
      <p:ext uri="{BB962C8B-B14F-4D97-AF65-F5344CB8AC3E}">
        <p14:creationId xmlns:p14="http://schemas.microsoft.com/office/powerpoint/2010/main" val="62342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a:t>
            </a:r>
            <a:r>
              <a:rPr lang="en-US" baseline="0" dirty="0"/>
              <a:t> FOMC waited for labor market conditions to improve before raising the fed funds rate in late 2015.</a:t>
            </a:r>
          </a:p>
          <a:p>
            <a:pPr marL="228600" indent="-228600">
              <a:buAutoNum type="arabicParenBoth"/>
            </a:pPr>
            <a:r>
              <a:rPr lang="en-US" baseline="0" dirty="0"/>
              <a:t>FOMC currently working to normalize monetary policy by raising interest rates and reducing assets on its balance sheet</a:t>
            </a:r>
          </a:p>
          <a:p>
            <a:pPr marL="228600" indent="-228600">
              <a:buAutoNum type="arabicParenBoth"/>
            </a:pPr>
            <a:endParaRPr lang="en-US" baseline="0" dirty="0"/>
          </a:p>
          <a:p>
            <a:pPr marL="228600" indent="-228600">
              <a:buAutoNum type="arabicParenBoth"/>
            </a:pPr>
            <a:endParaRPr lang="en-US" baseline="0" dirty="0"/>
          </a:p>
          <a:p>
            <a:pPr marL="228600" indent="-228600">
              <a:buAutoNum type="arabicParenBoth"/>
            </a:pPr>
            <a:r>
              <a:rPr lang="en-US" baseline="0" dirty="0" err="1"/>
              <a:t>FedFunds_recent.png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101</a:t>
            </a:fld>
            <a:endParaRPr lang="en-US"/>
          </a:p>
        </p:txBody>
      </p:sp>
    </p:spTree>
    <p:extLst>
      <p:ext uri="{BB962C8B-B14F-4D97-AF65-F5344CB8AC3E}">
        <p14:creationId xmlns:p14="http://schemas.microsoft.com/office/powerpoint/2010/main" val="585220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102</a:t>
            </a:fld>
            <a:endParaRPr lang="en-US"/>
          </a:p>
        </p:txBody>
      </p:sp>
    </p:spTree>
    <p:extLst>
      <p:ext uri="{BB962C8B-B14F-4D97-AF65-F5344CB8AC3E}">
        <p14:creationId xmlns:p14="http://schemas.microsoft.com/office/powerpoint/2010/main" val="4039180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Yield_curve.png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103</a:t>
            </a:fld>
            <a:endParaRPr lang="en-US"/>
          </a:p>
        </p:txBody>
      </p:sp>
    </p:spTree>
    <p:extLst>
      <p:ext uri="{BB962C8B-B14F-4D97-AF65-F5344CB8AC3E}">
        <p14:creationId xmlns:p14="http://schemas.microsoft.com/office/powerpoint/2010/main" val="34653262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105</a:t>
            </a:fld>
            <a:endParaRPr lang="en-US"/>
          </a:p>
        </p:txBody>
      </p:sp>
    </p:spTree>
    <p:extLst>
      <p:ext uri="{BB962C8B-B14F-4D97-AF65-F5344CB8AC3E}">
        <p14:creationId xmlns:p14="http://schemas.microsoft.com/office/powerpoint/2010/main" val="7620897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106</a:t>
            </a:fld>
            <a:endParaRPr lang="en-US"/>
          </a:p>
        </p:txBody>
      </p:sp>
    </p:spTree>
    <p:extLst>
      <p:ext uri="{BB962C8B-B14F-4D97-AF65-F5344CB8AC3E}">
        <p14:creationId xmlns:p14="http://schemas.microsoft.com/office/powerpoint/2010/main" val="33465600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107</a:t>
            </a:fld>
            <a:endParaRPr lang="en-US"/>
          </a:p>
        </p:txBody>
      </p:sp>
    </p:spTree>
    <p:extLst>
      <p:ext uri="{BB962C8B-B14F-4D97-AF65-F5344CB8AC3E}">
        <p14:creationId xmlns:p14="http://schemas.microsoft.com/office/powerpoint/2010/main" val="723834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108</a:t>
            </a:fld>
            <a:endParaRPr lang="en-US"/>
          </a:p>
        </p:txBody>
      </p:sp>
    </p:spTree>
    <p:extLst>
      <p:ext uri="{BB962C8B-B14F-4D97-AF65-F5344CB8AC3E}">
        <p14:creationId xmlns:p14="http://schemas.microsoft.com/office/powerpoint/2010/main" val="15102001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TEDRATE_recent.png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109</a:t>
            </a:fld>
            <a:endParaRPr lang="en-US"/>
          </a:p>
        </p:txBody>
      </p:sp>
    </p:spTree>
    <p:extLst>
      <p:ext uri="{BB962C8B-B14F-4D97-AF65-F5344CB8AC3E}">
        <p14:creationId xmlns:p14="http://schemas.microsoft.com/office/powerpoint/2010/main" val="41457293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10 years?</a:t>
            </a:r>
          </a:p>
          <a:p>
            <a:endParaRPr lang="en-US" dirty="0"/>
          </a:p>
          <a:p>
            <a:r>
              <a:rPr lang="en-US" dirty="0" err="1"/>
              <a:t>TEDRATE_recession.png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110</a:t>
            </a:fld>
            <a:endParaRPr lang="en-US"/>
          </a:p>
        </p:txBody>
      </p:sp>
    </p:spTree>
    <p:extLst>
      <p:ext uri="{BB962C8B-B14F-4D97-AF65-F5344CB8AC3E}">
        <p14:creationId xmlns:p14="http://schemas.microsoft.com/office/powerpoint/2010/main" val="105102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6939417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Consumer_confidence.png</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112</a:t>
            </a:fld>
            <a:endParaRPr lang="en-US"/>
          </a:p>
        </p:txBody>
      </p:sp>
    </p:spTree>
    <p:extLst>
      <p:ext uri="{BB962C8B-B14F-4D97-AF65-F5344CB8AC3E}">
        <p14:creationId xmlns:p14="http://schemas.microsoft.com/office/powerpoint/2010/main" val="5423167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corporateprofits_recession.png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114</a:t>
            </a:fld>
            <a:endParaRPr lang="en-US"/>
          </a:p>
        </p:txBody>
      </p:sp>
    </p:spTree>
    <p:extLst>
      <p:ext uri="{BB962C8B-B14F-4D97-AF65-F5344CB8AC3E}">
        <p14:creationId xmlns:p14="http://schemas.microsoft.com/office/powerpoint/2010/main" val="24375557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116</a:t>
            </a:fld>
            <a:endParaRPr lang="en-US"/>
          </a:p>
        </p:txBody>
      </p:sp>
    </p:spTree>
    <p:extLst>
      <p:ext uri="{BB962C8B-B14F-4D97-AF65-F5344CB8AC3E}">
        <p14:creationId xmlns:p14="http://schemas.microsoft.com/office/powerpoint/2010/main" val="34990511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Retailemp.do</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117</a:t>
            </a:fld>
            <a:endParaRPr lang="en-US"/>
          </a:p>
        </p:txBody>
      </p:sp>
    </p:spTree>
    <p:extLst>
      <p:ext uri="{BB962C8B-B14F-4D97-AF65-F5344CB8AC3E}">
        <p14:creationId xmlns:p14="http://schemas.microsoft.com/office/powerpoint/2010/main" val="2537453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120</a:t>
            </a:fld>
            <a:endParaRPr lang="en-US"/>
          </a:p>
        </p:txBody>
      </p:sp>
    </p:spTree>
    <p:extLst>
      <p:ext uri="{BB962C8B-B14F-4D97-AF65-F5344CB8AC3E}">
        <p14:creationId xmlns:p14="http://schemas.microsoft.com/office/powerpoint/2010/main" val="6857159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121</a:t>
            </a:fld>
            <a:endParaRPr lang="en-US"/>
          </a:p>
        </p:txBody>
      </p:sp>
    </p:spTree>
    <p:extLst>
      <p:ext uri="{BB962C8B-B14F-4D97-AF65-F5344CB8AC3E}">
        <p14:creationId xmlns:p14="http://schemas.microsoft.com/office/powerpoint/2010/main" val="11279362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122</a:t>
            </a:fld>
            <a:endParaRPr lang="en-US"/>
          </a:p>
        </p:txBody>
      </p:sp>
    </p:spTree>
    <p:extLst>
      <p:ext uri="{BB962C8B-B14F-4D97-AF65-F5344CB8AC3E}">
        <p14:creationId xmlns:p14="http://schemas.microsoft.com/office/powerpoint/2010/main" val="25824955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123</a:t>
            </a:fld>
            <a:endParaRPr lang="en-US"/>
          </a:p>
        </p:txBody>
      </p:sp>
    </p:spTree>
    <p:extLst>
      <p:ext uri="{BB962C8B-B14F-4D97-AF65-F5344CB8AC3E}">
        <p14:creationId xmlns:p14="http://schemas.microsoft.com/office/powerpoint/2010/main" val="30944375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124</a:t>
            </a:fld>
            <a:endParaRPr lang="en-US"/>
          </a:p>
        </p:txBody>
      </p:sp>
    </p:spTree>
    <p:extLst>
      <p:ext uri="{BB962C8B-B14F-4D97-AF65-F5344CB8AC3E}">
        <p14:creationId xmlns:p14="http://schemas.microsoft.com/office/powerpoint/2010/main" val="21211567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126</a:t>
            </a:fld>
            <a:endParaRPr lang="en-US"/>
          </a:p>
        </p:txBody>
      </p:sp>
    </p:spTree>
    <p:extLst>
      <p:ext uri="{BB962C8B-B14F-4D97-AF65-F5344CB8AC3E}">
        <p14:creationId xmlns:p14="http://schemas.microsoft.com/office/powerpoint/2010/main" val="384345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41562600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129</a:t>
            </a:fld>
            <a:endParaRPr lang="en-US"/>
          </a:p>
        </p:txBody>
      </p:sp>
    </p:spTree>
    <p:extLst>
      <p:ext uri="{BB962C8B-B14F-4D97-AF65-F5344CB8AC3E}">
        <p14:creationId xmlns:p14="http://schemas.microsoft.com/office/powerpoint/2010/main" val="21320702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today was trading at $56,850</a:t>
            </a:r>
          </a:p>
        </p:txBody>
      </p:sp>
      <p:sp>
        <p:nvSpPr>
          <p:cNvPr id="4" name="Slide Number Placeholder 3"/>
          <p:cNvSpPr>
            <a:spLocks noGrp="1"/>
          </p:cNvSpPr>
          <p:nvPr>
            <p:ph type="sldNum" sz="quarter" idx="5"/>
          </p:nvPr>
        </p:nvSpPr>
        <p:spPr/>
        <p:txBody>
          <a:bodyPr/>
          <a:lstStyle/>
          <a:p>
            <a:fld id="{39F294D8-753E-E842-8CF8-893A8D4FD7E5}" type="slidenum">
              <a:rPr lang="en-US" smtClean="0"/>
              <a:t>132</a:t>
            </a:fld>
            <a:endParaRPr lang="en-US"/>
          </a:p>
        </p:txBody>
      </p:sp>
    </p:spTree>
    <p:extLst>
      <p:ext uri="{BB962C8B-B14F-4D97-AF65-F5344CB8AC3E}">
        <p14:creationId xmlns:p14="http://schemas.microsoft.com/office/powerpoint/2010/main" val="226725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255664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pn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_recent.pn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yield_curve.pn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yield_curve3M.png"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pn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cpi_recent.pn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_veryrecent.pn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TEDRATE_recent.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TEDRATE_recession.png"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dicators/consumer_confidence.pn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dicators/ism.png"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CorporateProfits/corporateprofits_recession.pn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TCU.png"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EComRatio.pn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retailemp.png"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ALTSALES.png"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DJIA_recession.png"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DJIA_Volatility_recent.pn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DJIA_Volatility_recession.pn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tocks/nasdaq_recession.png"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yield_curve3M.pn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file:////Users/Jon/NEED%20Dropbox/Presentations/Coronavirus/Images/debt2.png"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tiff"/><Relationship Id="rId7" Type="http://schemas.openxmlformats.org/officeDocument/2006/relationships/image" Target="../media/image116.jpg"/><Relationship Id="rId2" Type="http://schemas.openxmlformats.org/officeDocument/2006/relationships/image" Target="../media/image111.tiff"/><Relationship Id="rId1" Type="http://schemas.openxmlformats.org/officeDocument/2006/relationships/slideLayout" Target="../slideLayouts/slideLayout2.xml"/><Relationship Id="rId6" Type="http://schemas.openxmlformats.org/officeDocument/2006/relationships/image" Target="../media/image115.tiff"/><Relationship Id="rId11" Type="http://schemas.openxmlformats.org/officeDocument/2006/relationships/image" Target="../media/image120.jpg"/><Relationship Id="rId5" Type="http://schemas.openxmlformats.org/officeDocument/2006/relationships/image" Target="../media/image114.tiff"/><Relationship Id="rId10" Type="http://schemas.openxmlformats.org/officeDocument/2006/relationships/image" Target="../media/image119.jpg"/><Relationship Id="rId4" Type="http://schemas.openxmlformats.org/officeDocument/2006/relationships/image" Target="../media/image113.tiff"/><Relationship Id="rId9" Type="http://schemas.openxmlformats.org/officeDocument/2006/relationships/image" Target="../media/image118.jpg"/></Relationships>
</file>

<file path=ppt/slides/_rels/slide134.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35.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GDP/gdp_potentialA.png" TargetMode="External"/><Relationship Id="rId5" Type="http://schemas.openxmlformats.org/officeDocument/2006/relationships/image" Target="../media/image10.png"/><Relationship Id="rId4" Type="http://schemas.openxmlformats.org/officeDocument/2006/relationships/image" Target="file:////Volumes/Promise%20Pegasus/FileShare/Presentations/Base_New/Charts/0.USGraphs/GDP/gdp_potential.png"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bydecade.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emp_detail.png"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file:////Volumes/Promise%20Pegasus/FileShare/NEED/LocalGraphs/States/CA/emp_shares.png" TargetMode="External"/><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emp_shares.png" TargetMode="External"/><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png"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file:////Volumes/Promise%20Pegasus/FileShare/NEED/LocalGraphs/States/CA/Zri_AllHomes.png" TargetMode="External"/><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Zri_AllHomes.png" TargetMode="External"/><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file:////Volumes/Promise%20Pegasus/FileShare/NEED/LocalGraphs/Counties/CA/Marin/jobs_housing.png" TargetMode="External"/><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recent.p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pn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QG.pn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comp.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comp_real.p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come/pi_disp_recession.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come/pi_dispYoY_recession.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come/pi_dispYoY_recent.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_recession.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_pandemic.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CEG.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RSAFS.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Debt/HHPERCT.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morttot.p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detail.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detail_pandemic.pn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change_pandemic.png"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Debt/savings.p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avings/savings_rdpi.pn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_Contributions/contrib_Change_in_private_inventories.pn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41.png"/><Relationship Id="rId4" Type="http://schemas.openxmlformats.org/officeDocument/2006/relationships/image" Target="file:////Volumes/Promise%20Pegasus/FileShare/Presentations/Base_New/Charts/0.USGraphs/Housing/homeprices_recession.p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caseshiller_real.png" TargetMode="External"/><Relationship Id="rId5" Type="http://schemas.openxmlformats.org/officeDocument/2006/relationships/image" Target="../media/image43.png"/><Relationship Id="rId4" Type="http://schemas.openxmlformats.org/officeDocument/2006/relationships/image" Target="file:////Volumes/Promise%20Pegasus/FileShare/Presentations/Base_New/Charts/0.USGraphs/Housing/homepricesReal_recession.pn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decade.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Net_exports.p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Exports.p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Imports.pn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Summary.p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SummaryA.pn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gdp_emp.png"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Employment/UNRATE_alone_history.png" TargetMode="External"/><Relationship Id="rId5" Type="http://schemas.openxmlformats.org/officeDocument/2006/relationships/image" Target="../media/image53.png"/><Relationship Id="rId4" Type="http://schemas.openxmlformats.org/officeDocument/2006/relationships/image" Target="file:////Volumes/Promise%20Pegasus/FileShare/Presentations/Base_New/Charts/0.USGraphs/Employment/UNRATE_alone.png"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UNRATE.pn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Employment/CLF16OV_chg.png" TargetMode="External"/><Relationship Id="rId5" Type="http://schemas.openxmlformats.org/officeDocument/2006/relationships/image" Target="../media/image56.png"/><Relationship Id="rId4" Type="http://schemas.openxmlformats.org/officeDocument/2006/relationships/image" Target="file:////Volumes/Promise%20Pegasus/FileShare/Presentations/Base_New/Charts/0.USGraphs/Employment/CLF16OV_chg_Recent.p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ICSA_history.png"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ICSA.pn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ICSA_recent.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PartTime_Recent.pn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history.p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PAYEMS_Annual.png"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QuitsLayoffs.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JOLTS/jolts_Separations.png"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SepHire.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openings.pn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EMRATIO.pn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EMRATIO_rec.pn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EMRATIO_covid.pn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UNRATE_EMRATIO_recent.pn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LFPR_EMRATIO_recent.pn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CLF16OV.pn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gap.png"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hg.png"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opulation/BoomersRetiring.png"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recession.pn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recent.p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file:////Volumes/Promise%20Pegasus/FileShare/Presentations/Base_New/Charts/Wages_recession.png"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Wages_recessionChange.pn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HourlyWages_change_recent.pn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Productivity/GPE.pn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productivity.png"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Clemson University</a:t>
            </a:r>
          </a:p>
          <a:p>
            <a:pPr>
              <a:lnSpc>
                <a:spcPct val="100000"/>
              </a:lnSpc>
              <a:spcBef>
                <a:spcPts val="0"/>
              </a:spcBef>
            </a:pPr>
            <a:r>
              <a:rPr lang="en-US" sz="3100" dirty="0">
                <a:solidFill>
                  <a:schemeClr val="tx2"/>
                </a:solidFill>
              </a:rPr>
              <a:t>February-March, 2022</a:t>
            </a:r>
          </a:p>
          <a:p>
            <a:pPr>
              <a:lnSpc>
                <a:spcPct val="100000"/>
              </a:lnSpc>
              <a:spcBef>
                <a:spcPts val="0"/>
              </a:spcBef>
            </a:pPr>
            <a:endParaRPr lang="en-US" sz="3100" dirty="0">
              <a:solidFill>
                <a:schemeClr val="tx2"/>
              </a:solidFill>
            </a:endParaRP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87394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2DB8-B2E4-7645-902E-EF6781FA1BB1}"/>
              </a:ext>
            </a:extLst>
          </p:cNvPr>
          <p:cNvSpPr>
            <a:spLocks noGrp="1"/>
          </p:cNvSpPr>
          <p:nvPr>
            <p:ph type="title"/>
          </p:nvPr>
        </p:nvSpPr>
        <p:spPr>
          <a:xfrm>
            <a:off x="638510" y="0"/>
            <a:ext cx="10515600" cy="1325563"/>
          </a:xfrm>
        </p:spPr>
        <p:txBody>
          <a:bodyPr/>
          <a:lstStyle/>
          <a:p>
            <a:r>
              <a:rPr lang="en-US" dirty="0"/>
              <a:t> </a:t>
            </a:r>
            <a:r>
              <a:rPr lang="en-US" dirty="0">
                <a:solidFill>
                  <a:schemeClr val="bg1"/>
                </a:solidFill>
              </a:rPr>
              <a:t>Out</a:t>
            </a:r>
            <a:r>
              <a:rPr lang="en-US" dirty="0"/>
              <a:t>line – U.S. Economic Outlook</a:t>
            </a:r>
          </a:p>
        </p:txBody>
      </p:sp>
      <p:sp>
        <p:nvSpPr>
          <p:cNvPr id="3" name="Content Placeholder 2">
            <a:extLst>
              <a:ext uri="{FF2B5EF4-FFF2-40B4-BE49-F238E27FC236}">
                <a16:creationId xmlns:a16="http://schemas.microsoft.com/office/drawing/2014/main" id="{4EA23F12-2B06-AE48-B83B-6C69D052FF78}"/>
              </a:ext>
            </a:extLst>
          </p:cNvPr>
          <p:cNvSpPr>
            <a:spLocks noGrp="1"/>
          </p:cNvSpPr>
          <p:nvPr>
            <p:ph idx="1"/>
          </p:nvPr>
        </p:nvSpPr>
        <p:spPr>
          <a:xfrm>
            <a:off x="3372573" y="1501282"/>
            <a:ext cx="5446853" cy="4351338"/>
          </a:xfrm>
        </p:spPr>
        <p:txBody>
          <a:bodyPr/>
          <a:lstStyle/>
          <a:p>
            <a:r>
              <a:rPr lang="en-US" dirty="0"/>
              <a:t>Behavior of GDP</a:t>
            </a:r>
          </a:p>
          <a:p>
            <a:r>
              <a:rPr lang="en-US" dirty="0"/>
              <a:t>Labor Market</a:t>
            </a:r>
          </a:p>
          <a:p>
            <a:r>
              <a:rPr lang="en-US" dirty="0"/>
              <a:t>Monetary Policy/Interest Rates</a:t>
            </a:r>
          </a:p>
          <a:p>
            <a:r>
              <a:rPr lang="en-US" dirty="0"/>
              <a:t>Other Indicators</a:t>
            </a:r>
          </a:p>
          <a:p>
            <a:r>
              <a:rPr lang="en-US"/>
              <a:t>Summary</a:t>
            </a:r>
            <a:endParaRPr lang="en-US" dirty="0"/>
          </a:p>
        </p:txBody>
      </p:sp>
      <p:sp>
        <p:nvSpPr>
          <p:cNvPr id="4" name="Slide Number Placeholder 3">
            <a:extLst>
              <a:ext uri="{FF2B5EF4-FFF2-40B4-BE49-F238E27FC236}">
                <a16:creationId xmlns:a16="http://schemas.microsoft.com/office/drawing/2014/main" id="{9E3F0C4F-F39C-454F-A9C8-ECB51A791D52}"/>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31577891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100</a:t>
            </a:fld>
            <a:endParaRPr lang="en-GB"/>
          </a:p>
        </p:txBody>
      </p:sp>
      <p:pic>
        <p:nvPicPr>
          <p:cNvPr id="5" name="Picture 4">
            <a:extLst>
              <a:ext uri="{FF2B5EF4-FFF2-40B4-BE49-F238E27FC236}">
                <a16:creationId xmlns:a16="http://schemas.microsoft.com/office/drawing/2014/main" id="{A9586959-7597-6948-8DE8-A2AAA9E262A2}"/>
              </a:ext>
            </a:extLst>
          </p:cNvPr>
          <p:cNvPicPr>
            <a:picLocks noChangeAspect="1"/>
          </p:cNvPicPr>
          <p:nvPr/>
        </p:nvPicPr>
        <p:blipFill>
          <a:blip r:embed="rId3" r:link="rId4"/>
          <a:srcRect/>
          <a:stretch>
            <a:fillRect/>
          </a:stretch>
        </p:blipFill>
        <p:spPr>
          <a:xfrm>
            <a:off x="997351" y="1201026"/>
            <a:ext cx="10058400" cy="5029200"/>
          </a:xfrm>
          <a:prstGeom prst="rect">
            <a:avLst/>
          </a:prstGeom>
        </p:spPr>
      </p:pic>
    </p:spTree>
    <p:extLst>
      <p:ext uri="{BB962C8B-B14F-4D97-AF65-F5344CB8AC3E}">
        <p14:creationId xmlns:p14="http://schemas.microsoft.com/office/powerpoint/2010/main" val="29854899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 – Last 5 Years </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101</a:t>
            </a:fld>
            <a:endParaRPr lang="en-GB"/>
          </a:p>
        </p:txBody>
      </p:sp>
      <p:pic>
        <p:nvPicPr>
          <p:cNvPr id="8" name="Content Placeholder 7">
            <a:extLst>
              <a:ext uri="{FF2B5EF4-FFF2-40B4-BE49-F238E27FC236}">
                <a16:creationId xmlns:a16="http://schemas.microsoft.com/office/drawing/2014/main" id="{21590190-B6C7-BF4C-917A-9A49694C4B1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0179729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102</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25436028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E304-60BB-A647-A46C-6CF2563386B0}"/>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392F69BF-5623-D546-A6C2-EFA4FEB80957}"/>
              </a:ext>
            </a:extLst>
          </p:cNvPr>
          <p:cNvSpPr>
            <a:spLocks noGrp="1"/>
          </p:cNvSpPr>
          <p:nvPr>
            <p:ph type="sldNum" sz="quarter" idx="12"/>
          </p:nvPr>
        </p:nvSpPr>
        <p:spPr/>
        <p:txBody>
          <a:bodyPr/>
          <a:lstStyle/>
          <a:p>
            <a:fld id="{D9F085D5-EC86-4F6A-B501-C1359CB39116}" type="slidenum">
              <a:rPr lang="en-GB" smtClean="0"/>
              <a:t>103</a:t>
            </a:fld>
            <a:endParaRPr lang="en-GB"/>
          </a:p>
        </p:txBody>
      </p:sp>
      <p:pic>
        <p:nvPicPr>
          <p:cNvPr id="10" name="Content Placeholder 9">
            <a:extLst>
              <a:ext uri="{FF2B5EF4-FFF2-40B4-BE49-F238E27FC236}">
                <a16:creationId xmlns:a16="http://schemas.microsoft.com/office/drawing/2014/main" id="{E07D0BD4-8807-D847-97F7-ABA51CAF6A5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4874312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EA1A-ADCF-2B44-8108-CC4082F7F29D}"/>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F7C26EA2-9E87-E84A-A3B9-3DFD393E936A}"/>
              </a:ext>
            </a:extLst>
          </p:cNvPr>
          <p:cNvSpPr>
            <a:spLocks noGrp="1"/>
          </p:cNvSpPr>
          <p:nvPr>
            <p:ph type="sldNum" sz="quarter" idx="12"/>
          </p:nvPr>
        </p:nvSpPr>
        <p:spPr/>
        <p:txBody>
          <a:bodyPr/>
          <a:lstStyle/>
          <a:p>
            <a:fld id="{D9F085D5-EC86-4F6A-B501-C1359CB39116}" type="slidenum">
              <a:rPr lang="en-GB" smtClean="0"/>
              <a:t>104</a:t>
            </a:fld>
            <a:endParaRPr lang="en-GB"/>
          </a:p>
        </p:txBody>
      </p:sp>
      <p:pic>
        <p:nvPicPr>
          <p:cNvPr id="8" name="Content Placeholder 7">
            <a:extLst>
              <a:ext uri="{FF2B5EF4-FFF2-40B4-BE49-F238E27FC236}">
                <a16:creationId xmlns:a16="http://schemas.microsoft.com/office/drawing/2014/main" id="{30511636-2457-3046-9F88-574F89E17DA9}"/>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25833053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62D7-006A-8943-8A40-EE038DC79616}"/>
              </a:ext>
            </a:extLst>
          </p:cNvPr>
          <p:cNvSpPr>
            <a:spLocks noGrp="1"/>
          </p:cNvSpPr>
          <p:nvPr>
            <p:ph type="title"/>
          </p:nvPr>
        </p:nvSpPr>
        <p:spPr>
          <a:xfrm>
            <a:off x="824753" y="0"/>
            <a:ext cx="10515600" cy="1325563"/>
          </a:xfrm>
        </p:spPr>
        <p:txBody>
          <a:bodyPr/>
          <a:lstStyle/>
          <a:p>
            <a:r>
              <a:rPr lang="en-US" dirty="0">
                <a:solidFill>
                  <a:schemeClr val="bg1"/>
                </a:solidFill>
              </a:rPr>
              <a:t>Infl</a:t>
            </a:r>
            <a:r>
              <a:rPr lang="en-US" dirty="0"/>
              <a:t>ation</a:t>
            </a:r>
          </a:p>
        </p:txBody>
      </p:sp>
      <p:sp>
        <p:nvSpPr>
          <p:cNvPr id="4" name="Slide Number Placeholder 3">
            <a:extLst>
              <a:ext uri="{FF2B5EF4-FFF2-40B4-BE49-F238E27FC236}">
                <a16:creationId xmlns:a16="http://schemas.microsoft.com/office/drawing/2014/main" id="{2A4C825A-55BD-064C-8C40-52C170A041BE}"/>
              </a:ext>
            </a:extLst>
          </p:cNvPr>
          <p:cNvSpPr>
            <a:spLocks noGrp="1"/>
          </p:cNvSpPr>
          <p:nvPr>
            <p:ph type="sldNum" sz="quarter" idx="12"/>
          </p:nvPr>
        </p:nvSpPr>
        <p:spPr/>
        <p:txBody>
          <a:bodyPr/>
          <a:lstStyle/>
          <a:p>
            <a:fld id="{D9F085D5-EC86-4F6A-B501-C1359CB39116}" type="slidenum">
              <a:rPr lang="en-GB" smtClean="0"/>
              <a:t>105</a:t>
            </a:fld>
            <a:endParaRPr lang="en-GB"/>
          </a:p>
        </p:txBody>
      </p:sp>
      <p:pic>
        <p:nvPicPr>
          <p:cNvPr id="7" name="Content Placeholder 6">
            <a:extLst>
              <a:ext uri="{FF2B5EF4-FFF2-40B4-BE49-F238E27FC236}">
                <a16:creationId xmlns:a16="http://schemas.microsoft.com/office/drawing/2014/main" id="{DCD740F5-9A13-4149-BB64-F52D11D9D2DA}"/>
              </a:ext>
            </a:extLst>
          </p:cNvPr>
          <p:cNvPicPr>
            <a:picLocks noGrp="1" noChangeAspect="1"/>
          </p:cNvPicPr>
          <p:nvPr>
            <p:ph idx="1"/>
          </p:nvPr>
        </p:nvPicPr>
        <p:blipFill>
          <a:blip r:embed="rId3" r:link="rId4"/>
          <a:srcRect/>
          <a:stretch>
            <a:fillRect/>
          </a:stretch>
        </p:blipFill>
        <p:spPr>
          <a:xfrm>
            <a:off x="1182007" y="1140606"/>
            <a:ext cx="10171793" cy="5085896"/>
          </a:xfrm>
        </p:spPr>
      </p:pic>
    </p:spTree>
    <p:extLst>
      <p:ext uri="{BB962C8B-B14F-4D97-AF65-F5344CB8AC3E}">
        <p14:creationId xmlns:p14="http://schemas.microsoft.com/office/powerpoint/2010/main" val="22556168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Recent Stability</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106</a:t>
            </a:fld>
            <a:endParaRPr lang="en-GB"/>
          </a:p>
        </p:txBody>
      </p:sp>
      <p:pic>
        <p:nvPicPr>
          <p:cNvPr id="5" name="Picture 4" descr="A screenshot of a social media post&#10;&#10;Description automatically generated">
            <a:extLst>
              <a:ext uri="{FF2B5EF4-FFF2-40B4-BE49-F238E27FC236}">
                <a16:creationId xmlns:a16="http://schemas.microsoft.com/office/drawing/2014/main" id="{F8F12856-2917-634A-BAE4-8CBB3B913117}"/>
              </a:ext>
            </a:extLst>
          </p:cNvPr>
          <p:cNvPicPr>
            <a:picLocks noChangeAspect="1"/>
          </p:cNvPicPr>
          <p:nvPr/>
        </p:nvPicPr>
        <p:blipFill>
          <a:blip r:embed="rId3" r:link="rId4"/>
          <a:stretch>
            <a:fillRect/>
          </a:stretch>
        </p:blipFill>
        <p:spPr>
          <a:xfrm>
            <a:off x="1066800" y="1193418"/>
            <a:ext cx="10058400" cy="5036808"/>
          </a:xfrm>
          <a:prstGeom prst="rect">
            <a:avLst/>
          </a:prstGeom>
        </p:spPr>
      </p:pic>
    </p:spTree>
    <p:extLst>
      <p:ext uri="{BB962C8B-B14F-4D97-AF65-F5344CB8AC3E}">
        <p14:creationId xmlns:p14="http://schemas.microsoft.com/office/powerpoint/2010/main" val="282533284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Recent Stability</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107</a:t>
            </a:fld>
            <a:endParaRPr lang="en-GB"/>
          </a:p>
        </p:txBody>
      </p:sp>
      <p:pic>
        <p:nvPicPr>
          <p:cNvPr id="5" name="Picture 4">
            <a:extLst>
              <a:ext uri="{FF2B5EF4-FFF2-40B4-BE49-F238E27FC236}">
                <a16:creationId xmlns:a16="http://schemas.microsoft.com/office/drawing/2014/main" id="{20ED9DF0-4D82-F341-8464-55E9A1076BEC}"/>
              </a:ext>
            </a:extLst>
          </p:cNvPr>
          <p:cNvPicPr>
            <a:picLocks noChangeAspect="1"/>
          </p:cNvPicPr>
          <p:nvPr/>
        </p:nvPicPr>
        <p:blipFill>
          <a:blip r:embed="rId3" r:link="rId4"/>
          <a:srcRect/>
          <a:stretch>
            <a:fillRect/>
          </a:stretch>
        </p:blipFill>
        <p:spPr>
          <a:xfrm>
            <a:off x="1066800" y="1197222"/>
            <a:ext cx="10058399" cy="5029199"/>
          </a:xfrm>
          <a:prstGeom prst="rect">
            <a:avLst/>
          </a:prstGeom>
        </p:spPr>
      </p:pic>
    </p:spTree>
    <p:extLst>
      <p:ext uri="{BB962C8B-B14F-4D97-AF65-F5344CB8AC3E}">
        <p14:creationId xmlns:p14="http://schemas.microsoft.com/office/powerpoint/2010/main" val="32151134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108</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30281268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907" y="0"/>
            <a:ext cx="10515600" cy="1325563"/>
          </a:xfrm>
        </p:spPr>
        <p:txBody>
          <a:bodyPr/>
          <a:lstStyle/>
          <a:p>
            <a:r>
              <a:rPr lang="en-US" dirty="0">
                <a:solidFill>
                  <a:schemeClr val="bg1"/>
                </a:solidFill>
              </a:rPr>
              <a:t>TED</a:t>
            </a:r>
            <a:r>
              <a:rPr lang="en-US" dirty="0"/>
              <a:t> Spread</a:t>
            </a:r>
          </a:p>
        </p:txBody>
      </p:sp>
      <p:sp>
        <p:nvSpPr>
          <p:cNvPr id="4" name="Slide Number Placeholder 3"/>
          <p:cNvSpPr>
            <a:spLocks noGrp="1"/>
          </p:cNvSpPr>
          <p:nvPr>
            <p:ph type="sldNum" sz="quarter" idx="12"/>
          </p:nvPr>
        </p:nvSpPr>
        <p:spPr/>
        <p:txBody>
          <a:bodyPr/>
          <a:lstStyle/>
          <a:p>
            <a:fld id="{D9F085D5-EC86-4F6A-B501-C1359CB39116}" type="slidenum">
              <a:rPr lang="en-GB" smtClean="0"/>
              <a:t>109</a:t>
            </a:fld>
            <a:endParaRPr lang="en-GB"/>
          </a:p>
        </p:txBody>
      </p:sp>
      <p:pic>
        <p:nvPicPr>
          <p:cNvPr id="9" name="Picture 8" descr="A screenshot of a cell phone&#10;&#10;Description automatically generated">
            <a:extLst>
              <a:ext uri="{FF2B5EF4-FFF2-40B4-BE49-F238E27FC236}">
                <a16:creationId xmlns:a16="http://schemas.microsoft.com/office/drawing/2014/main" id="{19823485-E809-6D41-A82C-EC3D1DAAFB74}"/>
              </a:ext>
            </a:extLst>
          </p:cNvPr>
          <p:cNvPicPr>
            <a:picLocks noChangeAspect="1"/>
          </p:cNvPicPr>
          <p:nvPr/>
        </p:nvPicPr>
        <p:blipFill>
          <a:blip r:embed="rId3" r:link="rId4"/>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913411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9" name="TextBox 8">
            <a:extLst>
              <a:ext uri="{FF2B5EF4-FFF2-40B4-BE49-F238E27FC236}">
                <a16:creationId xmlns:a16="http://schemas.microsoft.com/office/drawing/2014/main" id="{EE4BB2E5-5518-F949-B9FE-33D8AFCB324E}"/>
              </a:ext>
            </a:extLst>
          </p:cNvPr>
          <p:cNvSpPr txBox="1"/>
          <p:nvPr/>
        </p:nvSpPr>
        <p:spPr>
          <a:xfrm>
            <a:off x="1345488" y="1453274"/>
            <a:ext cx="4164923"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21.747 trillion</a:t>
            </a:r>
            <a:r>
              <a:rPr lang="en-US" sz="2800" b="1" dirty="0"/>
              <a:t> in 2019-Q4</a:t>
            </a:r>
          </a:p>
          <a:p>
            <a:pPr algn="ctr"/>
            <a:r>
              <a:rPr lang="en-US" sz="2800" b="1" dirty="0"/>
              <a:t>$</a:t>
            </a:r>
            <a:r>
              <a:rPr lang="en-US" sz="2800" b="1" u="sng" dirty="0"/>
              <a:t>19.487 trillion </a:t>
            </a:r>
            <a:r>
              <a:rPr lang="en-US" sz="2800" b="1" dirty="0"/>
              <a:t>in 2020-Q2</a:t>
            </a:r>
          </a:p>
          <a:p>
            <a:pPr algn="ctr"/>
            <a:r>
              <a:rPr lang="en-US" sz="2800" b="1" dirty="0"/>
              <a:t>$</a:t>
            </a:r>
            <a:r>
              <a:rPr lang="en-US" sz="2800" b="1" u="sng" dirty="0"/>
              <a:t>23.202 trillion </a:t>
            </a:r>
            <a:r>
              <a:rPr lang="en-US" sz="2800" b="1" dirty="0"/>
              <a:t>in 2021-Q3</a:t>
            </a:r>
          </a:p>
        </p:txBody>
      </p:sp>
      <p:grpSp>
        <p:nvGrpSpPr>
          <p:cNvPr id="3" name="Group 2">
            <a:extLst>
              <a:ext uri="{FF2B5EF4-FFF2-40B4-BE49-F238E27FC236}">
                <a16:creationId xmlns:a16="http://schemas.microsoft.com/office/drawing/2014/main" id="{F3095CCD-9AE3-C842-AC9B-A107E0CEF3AE}"/>
              </a:ext>
            </a:extLst>
          </p:cNvPr>
          <p:cNvGrpSpPr/>
          <p:nvPr/>
        </p:nvGrpSpPr>
        <p:grpSpPr>
          <a:xfrm>
            <a:off x="632490" y="907379"/>
            <a:ext cx="11091423" cy="5458015"/>
            <a:chOff x="632490" y="907379"/>
            <a:chExt cx="11091423" cy="5458015"/>
          </a:xfrm>
        </p:grpSpPr>
        <p:grpSp>
          <p:nvGrpSpPr>
            <p:cNvPr id="11" name="Group 10">
              <a:extLst>
                <a:ext uri="{FF2B5EF4-FFF2-40B4-BE49-F238E27FC236}">
                  <a16:creationId xmlns:a16="http://schemas.microsoft.com/office/drawing/2014/main" id="{125A3588-7189-5A44-87E1-48F71AEFE0CC}"/>
                </a:ext>
              </a:extLst>
            </p:cNvPr>
            <p:cNvGrpSpPr/>
            <p:nvPr/>
          </p:nvGrpSpPr>
          <p:grpSpPr>
            <a:xfrm>
              <a:off x="632490" y="907379"/>
              <a:ext cx="11091423" cy="5458015"/>
              <a:chOff x="632490" y="907379"/>
              <a:chExt cx="11091423" cy="5458015"/>
            </a:xfrm>
          </p:grpSpPr>
          <p:pic>
            <p:nvPicPr>
              <p:cNvPr id="6" name="Picture 5" descr="A picture containing device&#10;&#10;Description automatically generated">
                <a:extLst>
                  <a:ext uri="{FF2B5EF4-FFF2-40B4-BE49-F238E27FC236}">
                    <a16:creationId xmlns:a16="http://schemas.microsoft.com/office/drawing/2014/main" id="{2D5E5678-4AC1-334D-A543-C44C300484CB}"/>
                  </a:ext>
                </a:extLst>
              </p:cNvPr>
              <p:cNvPicPr>
                <a:picLocks noChangeAspect="1"/>
              </p:cNvPicPr>
              <p:nvPr/>
            </p:nvPicPr>
            <p:blipFill>
              <a:blip r:embed="rId3"/>
              <a:stretch>
                <a:fillRect/>
              </a:stretch>
            </p:blipFill>
            <p:spPr>
              <a:xfrm>
                <a:off x="5510410" y="907379"/>
                <a:ext cx="6213503"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490" y="4019732"/>
                <a:ext cx="5590761" cy="1714500"/>
              </a:xfrm>
              <a:prstGeom prst="rect">
                <a:avLst/>
              </a:prstGeom>
            </p:spPr>
          </p:pic>
        </p:grpSp>
        <p:sp>
          <p:nvSpPr>
            <p:cNvPr id="10" name="Rectangle 9">
              <a:extLst>
                <a:ext uri="{FF2B5EF4-FFF2-40B4-BE49-F238E27FC236}">
                  <a16:creationId xmlns:a16="http://schemas.microsoft.com/office/drawing/2014/main" id="{9332A59E-4EF4-4E40-B986-F3142AD56AC2}"/>
                </a:ext>
              </a:extLst>
            </p:cNvPr>
            <p:cNvSpPr/>
            <p:nvPr/>
          </p:nvSpPr>
          <p:spPr>
            <a:xfrm>
              <a:off x="8687708" y="2064125"/>
              <a:ext cx="1527571" cy="56477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62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9869-8C25-0544-84CA-5E1096FF320F}"/>
              </a:ext>
            </a:extLst>
          </p:cNvPr>
          <p:cNvSpPr>
            <a:spLocks noGrp="1"/>
          </p:cNvSpPr>
          <p:nvPr>
            <p:ph type="title"/>
          </p:nvPr>
        </p:nvSpPr>
        <p:spPr>
          <a:xfrm>
            <a:off x="727839" y="0"/>
            <a:ext cx="10515600" cy="1325563"/>
          </a:xfrm>
        </p:spPr>
        <p:txBody>
          <a:bodyPr/>
          <a:lstStyle/>
          <a:p>
            <a:r>
              <a:rPr lang="en-US" dirty="0">
                <a:solidFill>
                  <a:schemeClr val="bg1"/>
                </a:solidFill>
              </a:rPr>
              <a:t>TED</a:t>
            </a:r>
            <a:r>
              <a:rPr lang="en-US" dirty="0"/>
              <a:t> Spread</a:t>
            </a:r>
          </a:p>
        </p:txBody>
      </p:sp>
      <p:sp>
        <p:nvSpPr>
          <p:cNvPr id="4" name="Slide Number Placeholder 3">
            <a:extLst>
              <a:ext uri="{FF2B5EF4-FFF2-40B4-BE49-F238E27FC236}">
                <a16:creationId xmlns:a16="http://schemas.microsoft.com/office/drawing/2014/main" id="{D546C979-627F-9C47-B3FD-7DE54BAC64BE}"/>
              </a:ext>
            </a:extLst>
          </p:cNvPr>
          <p:cNvSpPr>
            <a:spLocks noGrp="1"/>
          </p:cNvSpPr>
          <p:nvPr>
            <p:ph type="sldNum" sz="quarter" idx="12"/>
          </p:nvPr>
        </p:nvSpPr>
        <p:spPr/>
        <p:txBody>
          <a:bodyPr/>
          <a:lstStyle/>
          <a:p>
            <a:fld id="{D9F085D5-EC86-4F6A-B501-C1359CB39116}" type="slidenum">
              <a:rPr lang="en-GB" smtClean="0"/>
              <a:t>110</a:t>
            </a:fld>
            <a:endParaRPr lang="en-GB"/>
          </a:p>
        </p:txBody>
      </p:sp>
      <p:pic>
        <p:nvPicPr>
          <p:cNvPr id="5" name="Picture 4" descr="A screenshot of a cell phone&#10;&#10;Description automatically generated">
            <a:extLst>
              <a:ext uri="{FF2B5EF4-FFF2-40B4-BE49-F238E27FC236}">
                <a16:creationId xmlns:a16="http://schemas.microsoft.com/office/drawing/2014/main" id="{9FD985E2-2F69-244E-8657-3A51CEBA2F05}"/>
              </a:ext>
            </a:extLst>
          </p:cNvPr>
          <p:cNvPicPr>
            <a:picLocks noChangeAspect="1"/>
          </p:cNvPicPr>
          <p:nvPr/>
        </p:nvPicPr>
        <p:blipFill>
          <a:blip r:embed="rId3" r:link="rId4"/>
          <a:stretch>
            <a:fillRect/>
          </a:stretch>
        </p:blipFill>
        <p:spPr>
          <a:xfrm>
            <a:off x="1066800" y="1263295"/>
            <a:ext cx="10058400" cy="5029200"/>
          </a:xfrm>
          <a:prstGeom prst="rect">
            <a:avLst/>
          </a:prstGeom>
        </p:spPr>
      </p:pic>
    </p:spTree>
    <p:extLst>
      <p:ext uri="{BB962C8B-B14F-4D97-AF65-F5344CB8AC3E}">
        <p14:creationId xmlns:p14="http://schemas.microsoft.com/office/powerpoint/2010/main" val="20094361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7892-143F-5E4C-96B6-37F18C3CA2DA}"/>
              </a:ext>
            </a:extLst>
          </p:cNvPr>
          <p:cNvSpPr>
            <a:spLocks noGrp="1"/>
          </p:cNvSpPr>
          <p:nvPr>
            <p:ph type="title"/>
          </p:nvPr>
        </p:nvSpPr>
        <p:spPr/>
        <p:txBody>
          <a:bodyPr/>
          <a:lstStyle/>
          <a:p>
            <a:r>
              <a:rPr lang="en-US" dirty="0"/>
              <a:t>Other Indicators</a:t>
            </a:r>
          </a:p>
        </p:txBody>
      </p:sp>
      <p:sp>
        <p:nvSpPr>
          <p:cNvPr id="3" name="Text Placeholder 2">
            <a:extLst>
              <a:ext uri="{FF2B5EF4-FFF2-40B4-BE49-F238E27FC236}">
                <a16:creationId xmlns:a16="http://schemas.microsoft.com/office/drawing/2014/main" id="{2AA7EFD7-2D8F-734A-8310-2B8B35C4CE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4F620C-9DD2-3546-BA58-A4EE213738CE}"/>
              </a:ext>
            </a:extLst>
          </p:cNvPr>
          <p:cNvSpPr>
            <a:spLocks noGrp="1"/>
          </p:cNvSpPr>
          <p:nvPr>
            <p:ph type="sldNum" sz="quarter" idx="12"/>
          </p:nvPr>
        </p:nvSpPr>
        <p:spPr/>
        <p:txBody>
          <a:bodyPr/>
          <a:lstStyle/>
          <a:p>
            <a:fld id="{D9F085D5-EC86-4F6A-B501-C1359CB39116}" type="slidenum">
              <a:rPr lang="en-GB" smtClean="0"/>
              <a:t>111</a:t>
            </a:fld>
            <a:endParaRPr lang="en-GB"/>
          </a:p>
        </p:txBody>
      </p:sp>
    </p:spTree>
    <p:extLst>
      <p:ext uri="{BB962C8B-B14F-4D97-AF65-F5344CB8AC3E}">
        <p14:creationId xmlns:p14="http://schemas.microsoft.com/office/powerpoint/2010/main" val="16495470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3E0A-BCAA-0E44-80CF-6399FC0DC109}"/>
              </a:ext>
            </a:extLst>
          </p:cNvPr>
          <p:cNvSpPr>
            <a:spLocks noGrp="1"/>
          </p:cNvSpPr>
          <p:nvPr>
            <p:ph type="title"/>
          </p:nvPr>
        </p:nvSpPr>
        <p:spPr/>
        <p:txBody>
          <a:bodyPr/>
          <a:lstStyle/>
          <a:p>
            <a:r>
              <a:rPr lang="en-US" dirty="0"/>
              <a:t> </a:t>
            </a:r>
            <a:r>
              <a:rPr lang="en-US" dirty="0">
                <a:solidFill>
                  <a:schemeClr val="bg1"/>
                </a:solidFill>
              </a:rPr>
              <a:t>Co</a:t>
            </a:r>
            <a:r>
              <a:rPr lang="en-US" dirty="0"/>
              <a:t>nsumer Confidence: Waning?</a:t>
            </a:r>
          </a:p>
        </p:txBody>
      </p:sp>
      <p:sp>
        <p:nvSpPr>
          <p:cNvPr id="4" name="Slide Number Placeholder 3">
            <a:extLst>
              <a:ext uri="{FF2B5EF4-FFF2-40B4-BE49-F238E27FC236}">
                <a16:creationId xmlns:a16="http://schemas.microsoft.com/office/drawing/2014/main" id="{AF80B6D2-75B7-CB41-A2CD-847BB3887910}"/>
              </a:ext>
            </a:extLst>
          </p:cNvPr>
          <p:cNvSpPr>
            <a:spLocks noGrp="1"/>
          </p:cNvSpPr>
          <p:nvPr>
            <p:ph type="sldNum" sz="quarter" idx="12"/>
          </p:nvPr>
        </p:nvSpPr>
        <p:spPr/>
        <p:txBody>
          <a:bodyPr/>
          <a:lstStyle/>
          <a:p>
            <a:fld id="{D9F085D5-EC86-4F6A-B501-C1359CB39116}" type="slidenum">
              <a:rPr lang="en-GB" smtClean="0"/>
              <a:t>112</a:t>
            </a:fld>
            <a:endParaRPr lang="en-GB"/>
          </a:p>
        </p:txBody>
      </p:sp>
      <p:pic>
        <p:nvPicPr>
          <p:cNvPr id="8" name="Content Placeholder 7">
            <a:extLst>
              <a:ext uri="{FF2B5EF4-FFF2-40B4-BE49-F238E27FC236}">
                <a16:creationId xmlns:a16="http://schemas.microsoft.com/office/drawing/2014/main" id="{7C0A9099-85D3-BF48-BC53-94FAB6AB93A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15018051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728C-9317-5345-AFAC-430C67B9BD34}"/>
              </a:ext>
            </a:extLst>
          </p:cNvPr>
          <p:cNvSpPr>
            <a:spLocks noGrp="1"/>
          </p:cNvSpPr>
          <p:nvPr>
            <p:ph type="title"/>
          </p:nvPr>
        </p:nvSpPr>
        <p:spPr/>
        <p:txBody>
          <a:bodyPr/>
          <a:lstStyle/>
          <a:p>
            <a:r>
              <a:rPr lang="en-US" dirty="0">
                <a:solidFill>
                  <a:schemeClr val="bg1"/>
                </a:solidFill>
              </a:rPr>
              <a:t>Pro</a:t>
            </a:r>
            <a:r>
              <a:rPr lang="en-US" dirty="0"/>
              <a:t>ducer Confidence: Gaining Steam?</a:t>
            </a:r>
          </a:p>
        </p:txBody>
      </p:sp>
      <p:sp>
        <p:nvSpPr>
          <p:cNvPr id="4" name="Slide Number Placeholder 3">
            <a:extLst>
              <a:ext uri="{FF2B5EF4-FFF2-40B4-BE49-F238E27FC236}">
                <a16:creationId xmlns:a16="http://schemas.microsoft.com/office/drawing/2014/main" id="{140EB5CD-316A-974A-A505-1C52537B8F7B}"/>
              </a:ext>
            </a:extLst>
          </p:cNvPr>
          <p:cNvSpPr>
            <a:spLocks noGrp="1"/>
          </p:cNvSpPr>
          <p:nvPr>
            <p:ph type="sldNum" sz="quarter" idx="12"/>
          </p:nvPr>
        </p:nvSpPr>
        <p:spPr/>
        <p:txBody>
          <a:bodyPr/>
          <a:lstStyle/>
          <a:p>
            <a:fld id="{D9F085D5-EC86-4F6A-B501-C1359CB39116}" type="slidenum">
              <a:rPr lang="en-GB" smtClean="0"/>
              <a:t>113</a:t>
            </a:fld>
            <a:endParaRPr lang="en-GB"/>
          </a:p>
        </p:txBody>
      </p:sp>
      <p:pic>
        <p:nvPicPr>
          <p:cNvPr id="7" name="Content Placeholder 6">
            <a:extLst>
              <a:ext uri="{FF2B5EF4-FFF2-40B4-BE49-F238E27FC236}">
                <a16:creationId xmlns:a16="http://schemas.microsoft.com/office/drawing/2014/main" id="{1BC60104-9A52-4248-9C4D-8E903EAAE2F2}"/>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420267925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8F8B-1C3B-D64B-BD21-5BA3A075F069}"/>
              </a:ext>
            </a:extLst>
          </p:cNvPr>
          <p:cNvSpPr>
            <a:spLocks noGrp="1"/>
          </p:cNvSpPr>
          <p:nvPr>
            <p:ph type="title"/>
          </p:nvPr>
        </p:nvSpPr>
        <p:spPr>
          <a:xfrm>
            <a:off x="775140" y="0"/>
            <a:ext cx="10515600" cy="1325563"/>
          </a:xfrm>
        </p:spPr>
        <p:txBody>
          <a:bodyPr/>
          <a:lstStyle/>
          <a:p>
            <a:r>
              <a:rPr lang="en-US" dirty="0">
                <a:solidFill>
                  <a:schemeClr val="bg1"/>
                </a:solidFill>
              </a:rPr>
              <a:t>Cor</a:t>
            </a:r>
            <a:r>
              <a:rPr lang="en-US" dirty="0"/>
              <a:t>porate Profits – Inflation Adjusted</a:t>
            </a:r>
          </a:p>
        </p:txBody>
      </p:sp>
      <p:sp>
        <p:nvSpPr>
          <p:cNvPr id="4" name="Slide Number Placeholder 3">
            <a:extLst>
              <a:ext uri="{FF2B5EF4-FFF2-40B4-BE49-F238E27FC236}">
                <a16:creationId xmlns:a16="http://schemas.microsoft.com/office/drawing/2014/main" id="{423E8600-EA27-5B40-B40B-1AAF166E5713}"/>
              </a:ext>
            </a:extLst>
          </p:cNvPr>
          <p:cNvSpPr>
            <a:spLocks noGrp="1"/>
          </p:cNvSpPr>
          <p:nvPr>
            <p:ph type="sldNum" sz="quarter" idx="12"/>
          </p:nvPr>
        </p:nvSpPr>
        <p:spPr/>
        <p:txBody>
          <a:bodyPr/>
          <a:lstStyle/>
          <a:p>
            <a:fld id="{D9F085D5-EC86-4F6A-B501-C1359CB39116}" type="slidenum">
              <a:rPr lang="en-GB" smtClean="0"/>
              <a:t>114</a:t>
            </a:fld>
            <a:endParaRPr lang="en-GB"/>
          </a:p>
        </p:txBody>
      </p:sp>
      <p:pic>
        <p:nvPicPr>
          <p:cNvPr id="5" name="Picture 4">
            <a:extLst>
              <a:ext uri="{FF2B5EF4-FFF2-40B4-BE49-F238E27FC236}">
                <a16:creationId xmlns:a16="http://schemas.microsoft.com/office/drawing/2014/main" id="{B6456444-2C6D-4B4C-A815-37699891FFBF}"/>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16086991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E70B-8A77-784F-A53E-C8DD294A619D}"/>
              </a:ext>
            </a:extLst>
          </p:cNvPr>
          <p:cNvSpPr>
            <a:spLocks noGrp="1"/>
          </p:cNvSpPr>
          <p:nvPr>
            <p:ph type="title"/>
          </p:nvPr>
        </p:nvSpPr>
        <p:spPr/>
        <p:txBody>
          <a:bodyPr/>
          <a:lstStyle/>
          <a:p>
            <a:r>
              <a:rPr lang="en-US" dirty="0">
                <a:solidFill>
                  <a:schemeClr val="bg1"/>
                </a:solidFill>
              </a:rPr>
              <a:t> Ca</a:t>
            </a:r>
            <a:r>
              <a:rPr lang="en-US" dirty="0"/>
              <a:t>pacity Utilization</a:t>
            </a:r>
          </a:p>
        </p:txBody>
      </p:sp>
      <p:sp>
        <p:nvSpPr>
          <p:cNvPr id="4" name="Slide Number Placeholder 3">
            <a:extLst>
              <a:ext uri="{FF2B5EF4-FFF2-40B4-BE49-F238E27FC236}">
                <a16:creationId xmlns:a16="http://schemas.microsoft.com/office/drawing/2014/main" id="{F28920E1-A6C7-354F-80BC-C9D2669478F1}"/>
              </a:ext>
            </a:extLst>
          </p:cNvPr>
          <p:cNvSpPr>
            <a:spLocks noGrp="1"/>
          </p:cNvSpPr>
          <p:nvPr>
            <p:ph type="sldNum" sz="quarter" idx="12"/>
          </p:nvPr>
        </p:nvSpPr>
        <p:spPr/>
        <p:txBody>
          <a:bodyPr/>
          <a:lstStyle/>
          <a:p>
            <a:fld id="{D9F085D5-EC86-4F6A-B501-C1359CB39116}" type="slidenum">
              <a:rPr lang="en-GB" smtClean="0"/>
              <a:t>115</a:t>
            </a:fld>
            <a:endParaRPr lang="en-GB"/>
          </a:p>
        </p:txBody>
      </p:sp>
      <p:pic>
        <p:nvPicPr>
          <p:cNvPr id="8" name="Content Placeholder 7">
            <a:extLst>
              <a:ext uri="{FF2B5EF4-FFF2-40B4-BE49-F238E27FC236}">
                <a16:creationId xmlns:a16="http://schemas.microsoft.com/office/drawing/2014/main" id="{EE2578A1-780B-7442-AECE-E50ECE0B8E0F}"/>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27340937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F812-0695-5B43-BB25-0410D04BFDDF}"/>
              </a:ext>
            </a:extLst>
          </p:cNvPr>
          <p:cNvSpPr>
            <a:spLocks noGrp="1"/>
          </p:cNvSpPr>
          <p:nvPr>
            <p:ph type="title"/>
          </p:nvPr>
        </p:nvSpPr>
        <p:spPr/>
        <p:txBody>
          <a:bodyPr/>
          <a:lstStyle/>
          <a:p>
            <a:r>
              <a:rPr lang="en-US" dirty="0">
                <a:solidFill>
                  <a:schemeClr val="bg1"/>
                </a:solidFill>
              </a:rPr>
              <a:t>E-C</a:t>
            </a:r>
            <a:r>
              <a:rPr lang="en-US" dirty="0"/>
              <a:t>ommerce Inroads</a:t>
            </a:r>
          </a:p>
        </p:txBody>
      </p:sp>
      <p:sp>
        <p:nvSpPr>
          <p:cNvPr id="4" name="Slide Number Placeholder 3">
            <a:extLst>
              <a:ext uri="{FF2B5EF4-FFF2-40B4-BE49-F238E27FC236}">
                <a16:creationId xmlns:a16="http://schemas.microsoft.com/office/drawing/2014/main" id="{D62BB2BA-6950-044F-B88D-3B08D75791A7}"/>
              </a:ext>
            </a:extLst>
          </p:cNvPr>
          <p:cNvSpPr>
            <a:spLocks noGrp="1"/>
          </p:cNvSpPr>
          <p:nvPr>
            <p:ph type="sldNum" sz="quarter" idx="12"/>
          </p:nvPr>
        </p:nvSpPr>
        <p:spPr/>
        <p:txBody>
          <a:bodyPr/>
          <a:lstStyle/>
          <a:p>
            <a:fld id="{D9F085D5-EC86-4F6A-B501-C1359CB39116}" type="slidenum">
              <a:rPr lang="en-GB" smtClean="0"/>
              <a:t>116</a:t>
            </a:fld>
            <a:endParaRPr lang="en-GB"/>
          </a:p>
        </p:txBody>
      </p:sp>
      <p:pic>
        <p:nvPicPr>
          <p:cNvPr id="8" name="Content Placeholder 7">
            <a:extLst>
              <a:ext uri="{FF2B5EF4-FFF2-40B4-BE49-F238E27FC236}">
                <a16:creationId xmlns:a16="http://schemas.microsoft.com/office/drawing/2014/main" id="{74D983B2-A853-8446-A085-02F0F683E32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40598888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F53FF-9F3C-3A4C-BDC3-6233D2C366A5}"/>
              </a:ext>
            </a:extLst>
          </p:cNvPr>
          <p:cNvSpPr>
            <a:spLocks noGrp="1"/>
          </p:cNvSpPr>
          <p:nvPr>
            <p:ph type="title"/>
          </p:nvPr>
        </p:nvSpPr>
        <p:spPr/>
        <p:txBody>
          <a:bodyPr/>
          <a:lstStyle/>
          <a:p>
            <a:r>
              <a:rPr lang="en-US" dirty="0">
                <a:solidFill>
                  <a:schemeClr val="bg1"/>
                </a:solidFill>
              </a:rPr>
              <a:t>Em</a:t>
            </a:r>
            <a:r>
              <a:rPr lang="en-US" dirty="0"/>
              <a:t>ployment in Retail Trade</a:t>
            </a:r>
          </a:p>
        </p:txBody>
      </p:sp>
      <p:sp>
        <p:nvSpPr>
          <p:cNvPr id="4" name="Slide Number Placeholder 3">
            <a:extLst>
              <a:ext uri="{FF2B5EF4-FFF2-40B4-BE49-F238E27FC236}">
                <a16:creationId xmlns:a16="http://schemas.microsoft.com/office/drawing/2014/main" id="{40020084-4DEF-BA48-9CF1-4FE96C182446}"/>
              </a:ext>
            </a:extLst>
          </p:cNvPr>
          <p:cNvSpPr>
            <a:spLocks noGrp="1"/>
          </p:cNvSpPr>
          <p:nvPr>
            <p:ph type="sldNum" sz="quarter" idx="12"/>
          </p:nvPr>
        </p:nvSpPr>
        <p:spPr/>
        <p:txBody>
          <a:bodyPr/>
          <a:lstStyle/>
          <a:p>
            <a:fld id="{D9F085D5-EC86-4F6A-B501-C1359CB39116}" type="slidenum">
              <a:rPr lang="en-GB" smtClean="0"/>
              <a:t>117</a:t>
            </a:fld>
            <a:endParaRPr lang="en-GB"/>
          </a:p>
        </p:txBody>
      </p:sp>
      <p:pic>
        <p:nvPicPr>
          <p:cNvPr id="5" name="Picture 4">
            <a:extLst>
              <a:ext uri="{FF2B5EF4-FFF2-40B4-BE49-F238E27FC236}">
                <a16:creationId xmlns:a16="http://schemas.microsoft.com/office/drawing/2014/main" id="{1E5C1A51-D7D8-F74C-AB49-B061326A7BB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8655190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F7AB-1504-064F-B6E7-8C6BC8AF7710}"/>
              </a:ext>
            </a:extLst>
          </p:cNvPr>
          <p:cNvSpPr>
            <a:spLocks noGrp="1"/>
          </p:cNvSpPr>
          <p:nvPr>
            <p:ph type="title"/>
          </p:nvPr>
        </p:nvSpPr>
        <p:spPr>
          <a:xfrm>
            <a:off x="775140" y="0"/>
            <a:ext cx="10515600" cy="1325563"/>
          </a:xfrm>
        </p:spPr>
        <p:txBody>
          <a:bodyPr/>
          <a:lstStyle/>
          <a:p>
            <a:r>
              <a:rPr lang="en-US" dirty="0">
                <a:solidFill>
                  <a:schemeClr val="bg1"/>
                </a:solidFill>
              </a:rPr>
              <a:t>Aut</a:t>
            </a:r>
            <a:r>
              <a:rPr lang="en-US" dirty="0"/>
              <a:t>omobile and Light Truck Sales</a:t>
            </a:r>
          </a:p>
        </p:txBody>
      </p:sp>
      <p:sp>
        <p:nvSpPr>
          <p:cNvPr id="4" name="Slide Number Placeholder 3">
            <a:extLst>
              <a:ext uri="{FF2B5EF4-FFF2-40B4-BE49-F238E27FC236}">
                <a16:creationId xmlns:a16="http://schemas.microsoft.com/office/drawing/2014/main" id="{6D02EEDA-06A7-C94E-84EA-FDB493F66AD3}"/>
              </a:ext>
            </a:extLst>
          </p:cNvPr>
          <p:cNvSpPr>
            <a:spLocks noGrp="1"/>
          </p:cNvSpPr>
          <p:nvPr>
            <p:ph type="sldNum" sz="quarter" idx="12"/>
          </p:nvPr>
        </p:nvSpPr>
        <p:spPr/>
        <p:txBody>
          <a:bodyPr/>
          <a:lstStyle/>
          <a:p>
            <a:fld id="{D9F085D5-EC86-4F6A-B501-C1359CB39116}" type="slidenum">
              <a:rPr lang="en-GB" smtClean="0"/>
              <a:t>118</a:t>
            </a:fld>
            <a:endParaRPr lang="en-GB"/>
          </a:p>
        </p:txBody>
      </p:sp>
      <p:pic>
        <p:nvPicPr>
          <p:cNvPr id="7" name="Content Placeholder 6">
            <a:extLst>
              <a:ext uri="{FF2B5EF4-FFF2-40B4-BE49-F238E27FC236}">
                <a16:creationId xmlns:a16="http://schemas.microsoft.com/office/drawing/2014/main" id="{8E6BAFF5-198E-FA43-B8C2-7E87DBF49B32}"/>
              </a:ext>
            </a:extLst>
          </p:cNvPr>
          <p:cNvPicPr>
            <a:picLocks noGrp="1" noChangeAspect="1"/>
          </p:cNvPicPr>
          <p:nvPr>
            <p:ph idx="1"/>
          </p:nvPr>
        </p:nvPicPr>
        <p:blipFill>
          <a:blip r:embed="rId2" r:link="rId3"/>
          <a:srcRect/>
          <a:stretch>
            <a:fillRect/>
          </a:stretch>
        </p:blipFill>
        <p:spPr>
          <a:xfrm>
            <a:off x="1066800" y="1196814"/>
            <a:ext cx="10058400" cy="5029200"/>
          </a:xfrm>
        </p:spPr>
      </p:pic>
    </p:spTree>
    <p:extLst>
      <p:ext uri="{BB962C8B-B14F-4D97-AF65-F5344CB8AC3E}">
        <p14:creationId xmlns:p14="http://schemas.microsoft.com/office/powerpoint/2010/main" val="13540966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526F-3A4B-8648-8ADA-D6265177ABF0}"/>
              </a:ext>
            </a:extLst>
          </p:cNvPr>
          <p:cNvSpPr>
            <a:spLocks noGrp="1"/>
          </p:cNvSpPr>
          <p:nvPr>
            <p:ph type="title"/>
          </p:nvPr>
        </p:nvSpPr>
        <p:spPr/>
        <p:txBody>
          <a:bodyPr/>
          <a:lstStyle/>
          <a:p>
            <a:r>
              <a:rPr lang="en-US" dirty="0"/>
              <a:t>Stock Markets</a:t>
            </a:r>
          </a:p>
        </p:txBody>
      </p:sp>
      <p:sp>
        <p:nvSpPr>
          <p:cNvPr id="3" name="Text Placeholder 2">
            <a:extLst>
              <a:ext uri="{FF2B5EF4-FFF2-40B4-BE49-F238E27FC236}">
                <a16:creationId xmlns:a16="http://schemas.microsoft.com/office/drawing/2014/main" id="{A1753A68-63FA-424F-B827-412A0AB49B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CA0AA3-19A6-A44A-B846-58F508D344F6}"/>
              </a:ext>
            </a:extLst>
          </p:cNvPr>
          <p:cNvSpPr>
            <a:spLocks noGrp="1"/>
          </p:cNvSpPr>
          <p:nvPr>
            <p:ph type="sldNum" sz="quarter" idx="12"/>
          </p:nvPr>
        </p:nvSpPr>
        <p:spPr/>
        <p:txBody>
          <a:bodyPr/>
          <a:lstStyle/>
          <a:p>
            <a:fld id="{D9F085D5-EC86-4F6A-B501-C1359CB39116}" type="slidenum">
              <a:rPr lang="en-GB" smtClean="0"/>
              <a:t>119</a:t>
            </a:fld>
            <a:endParaRPr lang="en-GB"/>
          </a:p>
        </p:txBody>
      </p:sp>
    </p:spTree>
    <p:extLst>
      <p:ext uri="{BB962C8B-B14F-4D97-AF65-F5344CB8AC3E}">
        <p14:creationId xmlns:p14="http://schemas.microsoft.com/office/powerpoint/2010/main" val="19262093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526F-3A4B-8648-8ADA-D6265177ABF0}"/>
              </a:ext>
            </a:extLst>
          </p:cNvPr>
          <p:cNvSpPr>
            <a:spLocks noGrp="1"/>
          </p:cNvSpPr>
          <p:nvPr>
            <p:ph type="title"/>
          </p:nvPr>
        </p:nvSpPr>
        <p:spPr/>
        <p:txBody>
          <a:bodyPr/>
          <a:lstStyle/>
          <a:p>
            <a:r>
              <a:rPr lang="en-US" dirty="0"/>
              <a:t>Behavior of GDP</a:t>
            </a:r>
          </a:p>
        </p:txBody>
      </p:sp>
      <p:sp>
        <p:nvSpPr>
          <p:cNvPr id="3" name="Text Placeholder 2">
            <a:extLst>
              <a:ext uri="{FF2B5EF4-FFF2-40B4-BE49-F238E27FC236}">
                <a16:creationId xmlns:a16="http://schemas.microsoft.com/office/drawing/2014/main" id="{A1753A68-63FA-424F-B827-412A0AB49B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CA0AA3-19A6-A44A-B846-58F508D344F6}"/>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35263595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D56A-DD0D-C64E-821E-1B181814CC30}"/>
              </a:ext>
            </a:extLst>
          </p:cNvPr>
          <p:cNvSpPr>
            <a:spLocks noGrp="1"/>
          </p:cNvSpPr>
          <p:nvPr>
            <p:ph type="title"/>
          </p:nvPr>
        </p:nvSpPr>
        <p:spPr/>
        <p:txBody>
          <a:bodyPr/>
          <a:lstStyle/>
          <a:p>
            <a:r>
              <a:rPr lang="en-US" dirty="0"/>
              <a:t> </a:t>
            </a:r>
            <a:r>
              <a:rPr lang="en-US" dirty="0">
                <a:solidFill>
                  <a:schemeClr val="bg1"/>
                </a:solidFill>
              </a:rPr>
              <a:t>Do</a:t>
            </a:r>
            <a:r>
              <a:rPr lang="en-US" dirty="0"/>
              <a:t>w Jones</a:t>
            </a:r>
          </a:p>
        </p:txBody>
      </p:sp>
      <p:sp>
        <p:nvSpPr>
          <p:cNvPr id="4" name="Slide Number Placeholder 3">
            <a:extLst>
              <a:ext uri="{FF2B5EF4-FFF2-40B4-BE49-F238E27FC236}">
                <a16:creationId xmlns:a16="http://schemas.microsoft.com/office/drawing/2014/main" id="{0A15E43D-F9A8-E24E-96E8-8F4B48DAACBD}"/>
              </a:ext>
            </a:extLst>
          </p:cNvPr>
          <p:cNvSpPr>
            <a:spLocks noGrp="1"/>
          </p:cNvSpPr>
          <p:nvPr>
            <p:ph type="sldNum" sz="quarter" idx="12"/>
          </p:nvPr>
        </p:nvSpPr>
        <p:spPr/>
        <p:txBody>
          <a:bodyPr/>
          <a:lstStyle/>
          <a:p>
            <a:fld id="{D9F085D5-EC86-4F6A-B501-C1359CB39116}" type="slidenum">
              <a:rPr lang="en-GB" smtClean="0"/>
              <a:t>120</a:t>
            </a:fld>
            <a:endParaRPr lang="en-GB"/>
          </a:p>
        </p:txBody>
      </p:sp>
      <p:pic>
        <p:nvPicPr>
          <p:cNvPr id="5" name="Picture 4">
            <a:extLst>
              <a:ext uri="{FF2B5EF4-FFF2-40B4-BE49-F238E27FC236}">
                <a16:creationId xmlns:a16="http://schemas.microsoft.com/office/drawing/2014/main" id="{84C0E935-1D60-6C49-A1F3-5D34B2B2D71E}"/>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35543551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B2F7-5D27-6C47-BED8-482A72883C0B}"/>
              </a:ext>
            </a:extLst>
          </p:cNvPr>
          <p:cNvSpPr>
            <a:spLocks noGrp="1"/>
          </p:cNvSpPr>
          <p:nvPr>
            <p:ph type="title"/>
          </p:nvPr>
        </p:nvSpPr>
        <p:spPr/>
        <p:txBody>
          <a:bodyPr/>
          <a:lstStyle/>
          <a:p>
            <a:r>
              <a:rPr lang="en-US" dirty="0"/>
              <a:t> </a:t>
            </a:r>
            <a:r>
              <a:rPr lang="en-US" dirty="0">
                <a:solidFill>
                  <a:schemeClr val="bg1"/>
                </a:solidFill>
              </a:rPr>
              <a:t>Do</a:t>
            </a:r>
            <a:r>
              <a:rPr lang="en-US" dirty="0"/>
              <a:t>w Jones - Volatility</a:t>
            </a:r>
          </a:p>
        </p:txBody>
      </p:sp>
      <p:sp>
        <p:nvSpPr>
          <p:cNvPr id="4" name="Slide Number Placeholder 3">
            <a:extLst>
              <a:ext uri="{FF2B5EF4-FFF2-40B4-BE49-F238E27FC236}">
                <a16:creationId xmlns:a16="http://schemas.microsoft.com/office/drawing/2014/main" id="{5278DB98-35AF-0B49-B07D-070A10B3D99A}"/>
              </a:ext>
            </a:extLst>
          </p:cNvPr>
          <p:cNvSpPr>
            <a:spLocks noGrp="1"/>
          </p:cNvSpPr>
          <p:nvPr>
            <p:ph type="sldNum" sz="quarter" idx="12"/>
          </p:nvPr>
        </p:nvSpPr>
        <p:spPr/>
        <p:txBody>
          <a:bodyPr/>
          <a:lstStyle/>
          <a:p>
            <a:fld id="{D9F085D5-EC86-4F6A-B501-C1359CB39116}" type="slidenum">
              <a:rPr lang="en-GB" smtClean="0"/>
              <a:t>121</a:t>
            </a:fld>
            <a:endParaRPr lang="en-GB"/>
          </a:p>
        </p:txBody>
      </p:sp>
      <p:pic>
        <p:nvPicPr>
          <p:cNvPr id="10" name="Content Placeholder 9">
            <a:extLst>
              <a:ext uri="{FF2B5EF4-FFF2-40B4-BE49-F238E27FC236}">
                <a16:creationId xmlns:a16="http://schemas.microsoft.com/office/drawing/2014/main" id="{9C125E3F-1E90-3147-A7BE-FB0B460A50A8}"/>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271192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B2F7-5D27-6C47-BED8-482A72883C0B}"/>
              </a:ext>
            </a:extLst>
          </p:cNvPr>
          <p:cNvSpPr>
            <a:spLocks noGrp="1"/>
          </p:cNvSpPr>
          <p:nvPr>
            <p:ph type="title"/>
          </p:nvPr>
        </p:nvSpPr>
        <p:spPr/>
        <p:txBody>
          <a:bodyPr/>
          <a:lstStyle/>
          <a:p>
            <a:r>
              <a:rPr lang="en-US" dirty="0"/>
              <a:t> </a:t>
            </a:r>
            <a:r>
              <a:rPr lang="en-US" dirty="0">
                <a:solidFill>
                  <a:schemeClr val="bg1"/>
                </a:solidFill>
              </a:rPr>
              <a:t>Do</a:t>
            </a:r>
            <a:r>
              <a:rPr lang="en-US" dirty="0"/>
              <a:t>w Jones - Volatility</a:t>
            </a:r>
          </a:p>
        </p:txBody>
      </p:sp>
      <p:sp>
        <p:nvSpPr>
          <p:cNvPr id="4" name="Slide Number Placeholder 3">
            <a:extLst>
              <a:ext uri="{FF2B5EF4-FFF2-40B4-BE49-F238E27FC236}">
                <a16:creationId xmlns:a16="http://schemas.microsoft.com/office/drawing/2014/main" id="{5278DB98-35AF-0B49-B07D-070A10B3D99A}"/>
              </a:ext>
            </a:extLst>
          </p:cNvPr>
          <p:cNvSpPr>
            <a:spLocks noGrp="1"/>
          </p:cNvSpPr>
          <p:nvPr>
            <p:ph type="sldNum" sz="quarter" idx="12"/>
          </p:nvPr>
        </p:nvSpPr>
        <p:spPr/>
        <p:txBody>
          <a:bodyPr/>
          <a:lstStyle/>
          <a:p>
            <a:fld id="{D9F085D5-EC86-4F6A-B501-C1359CB39116}" type="slidenum">
              <a:rPr lang="en-GB" smtClean="0"/>
              <a:t>122</a:t>
            </a:fld>
            <a:endParaRPr lang="en-GB"/>
          </a:p>
        </p:txBody>
      </p:sp>
      <p:pic>
        <p:nvPicPr>
          <p:cNvPr id="5" name="Picture 4">
            <a:extLst>
              <a:ext uri="{FF2B5EF4-FFF2-40B4-BE49-F238E27FC236}">
                <a16:creationId xmlns:a16="http://schemas.microsoft.com/office/drawing/2014/main" id="{7AEE8DEE-6265-7747-AFB0-0B901B44DD3F}"/>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73545173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D605-713B-E642-812A-807D06BC6CF7}"/>
              </a:ext>
            </a:extLst>
          </p:cNvPr>
          <p:cNvSpPr>
            <a:spLocks noGrp="1"/>
          </p:cNvSpPr>
          <p:nvPr>
            <p:ph type="title"/>
          </p:nvPr>
        </p:nvSpPr>
        <p:spPr>
          <a:xfrm>
            <a:off x="870858" y="11575"/>
            <a:ext cx="10515600" cy="1325563"/>
          </a:xfrm>
        </p:spPr>
        <p:txBody>
          <a:bodyPr/>
          <a:lstStyle/>
          <a:p>
            <a:r>
              <a:rPr lang="en-US" dirty="0">
                <a:solidFill>
                  <a:schemeClr val="bg1"/>
                </a:solidFill>
              </a:rPr>
              <a:t>NA</a:t>
            </a:r>
            <a:r>
              <a:rPr lang="en-US" dirty="0"/>
              <a:t>SDAQ</a:t>
            </a:r>
          </a:p>
        </p:txBody>
      </p:sp>
      <p:sp>
        <p:nvSpPr>
          <p:cNvPr id="4" name="Slide Number Placeholder 3">
            <a:extLst>
              <a:ext uri="{FF2B5EF4-FFF2-40B4-BE49-F238E27FC236}">
                <a16:creationId xmlns:a16="http://schemas.microsoft.com/office/drawing/2014/main" id="{87C16866-FF6E-4C41-A913-B8FEE94A945C}"/>
              </a:ext>
            </a:extLst>
          </p:cNvPr>
          <p:cNvSpPr>
            <a:spLocks noGrp="1"/>
          </p:cNvSpPr>
          <p:nvPr>
            <p:ph type="sldNum" sz="quarter" idx="12"/>
          </p:nvPr>
        </p:nvSpPr>
        <p:spPr/>
        <p:txBody>
          <a:bodyPr/>
          <a:lstStyle/>
          <a:p>
            <a:fld id="{D9F085D5-EC86-4F6A-B501-C1359CB39116}" type="slidenum">
              <a:rPr lang="en-GB" smtClean="0"/>
              <a:t>123</a:t>
            </a:fld>
            <a:endParaRPr lang="en-GB"/>
          </a:p>
        </p:txBody>
      </p:sp>
      <p:pic>
        <p:nvPicPr>
          <p:cNvPr id="7" name="Content Placeholder 6">
            <a:extLst>
              <a:ext uri="{FF2B5EF4-FFF2-40B4-BE49-F238E27FC236}">
                <a16:creationId xmlns:a16="http://schemas.microsoft.com/office/drawing/2014/main" id="{47AAC112-F68A-2B4B-9B2A-C7605140FB8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13102978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D38B-A9F0-DA48-B7C9-119474723A98}"/>
              </a:ext>
            </a:extLst>
          </p:cNvPr>
          <p:cNvSpPr>
            <a:spLocks noGrp="1"/>
          </p:cNvSpPr>
          <p:nvPr>
            <p:ph type="title"/>
          </p:nvPr>
        </p:nvSpPr>
        <p:spPr>
          <a:xfrm>
            <a:off x="938408" y="0"/>
            <a:ext cx="10515600" cy="1325563"/>
          </a:xfrm>
        </p:spPr>
        <p:txBody>
          <a:bodyPr>
            <a:normAutofit/>
          </a:bodyPr>
          <a:lstStyle/>
          <a:p>
            <a:r>
              <a:rPr lang="en-US" sz="3600" dirty="0"/>
              <a:t> </a:t>
            </a:r>
            <a:r>
              <a:rPr lang="en-US" sz="3600" dirty="0">
                <a:solidFill>
                  <a:schemeClr val="bg1"/>
                </a:solidFill>
              </a:rPr>
              <a:t>Su</a:t>
            </a:r>
            <a:r>
              <a:rPr lang="en-US" sz="3600" dirty="0"/>
              <a:t>mmary of GDP, Employment and Monetary Policy</a:t>
            </a:r>
          </a:p>
        </p:txBody>
      </p:sp>
      <p:sp>
        <p:nvSpPr>
          <p:cNvPr id="3" name="Content Placeholder 2">
            <a:extLst>
              <a:ext uri="{FF2B5EF4-FFF2-40B4-BE49-F238E27FC236}">
                <a16:creationId xmlns:a16="http://schemas.microsoft.com/office/drawing/2014/main" id="{56662CBA-E995-454A-83FA-B7A5CC3C7EFA}"/>
              </a:ext>
            </a:extLst>
          </p:cNvPr>
          <p:cNvSpPr>
            <a:spLocks noGrp="1"/>
          </p:cNvSpPr>
          <p:nvPr>
            <p:ph idx="1"/>
          </p:nvPr>
        </p:nvSpPr>
        <p:spPr>
          <a:xfrm>
            <a:off x="838200" y="1325563"/>
            <a:ext cx="10515600" cy="4596505"/>
          </a:xfrm>
        </p:spPr>
        <p:txBody>
          <a:bodyPr>
            <a:normAutofit/>
          </a:bodyPr>
          <a:lstStyle/>
          <a:p>
            <a:r>
              <a:rPr lang="en-US" dirty="0"/>
              <a:t>Behavior of GDP</a:t>
            </a:r>
          </a:p>
          <a:p>
            <a:pPr lvl="1"/>
            <a:r>
              <a:rPr lang="en-US" dirty="0"/>
              <a:t>Behavior of expenditure components matter.</a:t>
            </a:r>
          </a:p>
          <a:p>
            <a:pPr lvl="1"/>
            <a:r>
              <a:rPr lang="en-US" dirty="0"/>
              <a:t>On average, post-recession consumption, government, and export. expenditures are contributing less to GDP therefore slowing the recovery.</a:t>
            </a:r>
          </a:p>
          <a:p>
            <a:pPr lvl="1"/>
            <a:r>
              <a:rPr lang="en-US" dirty="0"/>
              <a:t>In contrast, investment expenditures are contributing more.</a:t>
            </a:r>
          </a:p>
          <a:p>
            <a:r>
              <a:rPr lang="en-US" dirty="0"/>
              <a:t>Labor Market </a:t>
            </a:r>
          </a:p>
          <a:p>
            <a:pPr lvl="1"/>
            <a:r>
              <a:rPr lang="en-US" dirty="0"/>
              <a:t>Unemployment is low, labor force participation is stagnant</a:t>
            </a:r>
          </a:p>
          <a:p>
            <a:pPr lvl="1"/>
            <a:r>
              <a:rPr lang="en-US" dirty="0"/>
              <a:t>Real wages may be starting to grow.</a:t>
            </a:r>
          </a:p>
          <a:p>
            <a:r>
              <a:rPr lang="en-US" dirty="0"/>
              <a:t>Monetary Policy</a:t>
            </a:r>
          </a:p>
          <a:p>
            <a:pPr lvl="1"/>
            <a:r>
              <a:rPr lang="en-US" dirty="0"/>
              <a:t>Interest rates are rising.</a:t>
            </a:r>
          </a:p>
          <a:p>
            <a:pPr lvl="1"/>
            <a:r>
              <a:rPr lang="en-US" dirty="0"/>
              <a:t>Policy normalization is underway.</a:t>
            </a:r>
          </a:p>
        </p:txBody>
      </p:sp>
      <p:sp>
        <p:nvSpPr>
          <p:cNvPr id="4" name="Slide Number Placeholder 3">
            <a:extLst>
              <a:ext uri="{FF2B5EF4-FFF2-40B4-BE49-F238E27FC236}">
                <a16:creationId xmlns:a16="http://schemas.microsoft.com/office/drawing/2014/main" id="{1AF36ED2-AE2C-334A-AE0A-9059591537A8}"/>
              </a:ext>
            </a:extLst>
          </p:cNvPr>
          <p:cNvSpPr>
            <a:spLocks noGrp="1"/>
          </p:cNvSpPr>
          <p:nvPr>
            <p:ph type="sldNum" sz="quarter" idx="12"/>
          </p:nvPr>
        </p:nvSpPr>
        <p:spPr/>
        <p:txBody>
          <a:bodyPr/>
          <a:lstStyle/>
          <a:p>
            <a:fld id="{D9F085D5-EC86-4F6A-B501-C1359CB39116}" type="slidenum">
              <a:rPr lang="en-GB" smtClean="0"/>
              <a:t>124</a:t>
            </a:fld>
            <a:endParaRPr lang="en-GB"/>
          </a:p>
        </p:txBody>
      </p:sp>
    </p:spTree>
    <p:extLst>
      <p:ext uri="{BB962C8B-B14F-4D97-AF65-F5344CB8AC3E}">
        <p14:creationId xmlns:p14="http://schemas.microsoft.com/office/powerpoint/2010/main" val="8595289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260FC-8FEB-924E-82B5-9C07050AB25C}"/>
              </a:ext>
            </a:extLst>
          </p:cNvPr>
          <p:cNvSpPr>
            <a:spLocks noGrp="1"/>
          </p:cNvSpPr>
          <p:nvPr>
            <p:ph type="title"/>
          </p:nvPr>
        </p:nvSpPr>
        <p:spPr/>
        <p:txBody>
          <a:bodyPr/>
          <a:lstStyle/>
          <a:p>
            <a:r>
              <a:rPr lang="en-US" dirty="0">
                <a:solidFill>
                  <a:schemeClr val="bg1"/>
                </a:solidFill>
              </a:rPr>
              <a:t>Thi</a:t>
            </a:r>
            <a:r>
              <a:rPr lang="en-US" dirty="0"/>
              <a:t>ngs to Be Worried About</a:t>
            </a:r>
          </a:p>
        </p:txBody>
      </p:sp>
      <p:sp>
        <p:nvSpPr>
          <p:cNvPr id="3" name="Content Placeholder 2">
            <a:extLst>
              <a:ext uri="{FF2B5EF4-FFF2-40B4-BE49-F238E27FC236}">
                <a16:creationId xmlns:a16="http://schemas.microsoft.com/office/drawing/2014/main" id="{534D35B0-205C-D144-9F7B-A7E6A7C25E5F}"/>
              </a:ext>
            </a:extLst>
          </p:cNvPr>
          <p:cNvSpPr>
            <a:spLocks noGrp="1"/>
          </p:cNvSpPr>
          <p:nvPr>
            <p:ph idx="1"/>
          </p:nvPr>
        </p:nvSpPr>
        <p:spPr/>
        <p:txBody>
          <a:bodyPr/>
          <a:lstStyle/>
          <a:p>
            <a:r>
              <a:rPr lang="en-US" dirty="0"/>
              <a:t>Yield Curve</a:t>
            </a:r>
          </a:p>
          <a:p>
            <a:r>
              <a:rPr lang="en-US" dirty="0"/>
              <a:t>Government Debt</a:t>
            </a:r>
          </a:p>
          <a:p>
            <a:r>
              <a:rPr lang="en-US" dirty="0"/>
              <a:t>Growth Abroad</a:t>
            </a:r>
          </a:p>
          <a:p>
            <a:r>
              <a:rPr lang="en-US" dirty="0"/>
              <a:t>Income and Wealth Inequality</a:t>
            </a:r>
          </a:p>
          <a:p>
            <a:r>
              <a:rPr lang="en-US" dirty="0"/>
              <a:t>Infrastructure</a:t>
            </a:r>
          </a:p>
          <a:p>
            <a:r>
              <a:rPr lang="en-US" dirty="0"/>
              <a:t>Savings</a:t>
            </a:r>
          </a:p>
          <a:p>
            <a:r>
              <a:rPr lang="en-US" dirty="0"/>
              <a:t>Policy Uncertainty</a:t>
            </a:r>
          </a:p>
          <a:p>
            <a:pPr lvl="1"/>
            <a:r>
              <a:rPr lang="en-US" dirty="0"/>
              <a:t>Trade and immigration policy, especially</a:t>
            </a:r>
          </a:p>
          <a:p>
            <a:endParaRPr lang="en-US" dirty="0"/>
          </a:p>
        </p:txBody>
      </p:sp>
      <p:sp>
        <p:nvSpPr>
          <p:cNvPr id="4" name="Slide Number Placeholder 3">
            <a:extLst>
              <a:ext uri="{FF2B5EF4-FFF2-40B4-BE49-F238E27FC236}">
                <a16:creationId xmlns:a16="http://schemas.microsoft.com/office/drawing/2014/main" id="{1F1E7889-A4D5-1B4F-8B3D-1928A6A6B082}"/>
              </a:ext>
            </a:extLst>
          </p:cNvPr>
          <p:cNvSpPr>
            <a:spLocks noGrp="1"/>
          </p:cNvSpPr>
          <p:nvPr>
            <p:ph type="sldNum" sz="quarter" idx="12"/>
          </p:nvPr>
        </p:nvSpPr>
        <p:spPr/>
        <p:txBody>
          <a:bodyPr/>
          <a:lstStyle/>
          <a:p>
            <a:fld id="{D9F085D5-EC86-4F6A-B501-C1359CB39116}" type="slidenum">
              <a:rPr lang="en-GB" smtClean="0"/>
              <a:t>125</a:t>
            </a:fld>
            <a:endParaRPr lang="en-GB"/>
          </a:p>
        </p:txBody>
      </p:sp>
    </p:spTree>
    <p:extLst>
      <p:ext uri="{BB962C8B-B14F-4D97-AF65-F5344CB8AC3E}">
        <p14:creationId xmlns:p14="http://schemas.microsoft.com/office/powerpoint/2010/main" val="301936644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E304-60BB-A647-A46C-6CF2563386B0}"/>
              </a:ext>
            </a:extLst>
          </p:cNvPr>
          <p:cNvSpPr>
            <a:spLocks noGrp="1"/>
          </p:cNvSpPr>
          <p:nvPr>
            <p:ph type="title"/>
          </p:nvPr>
        </p:nvSpPr>
        <p:spPr/>
        <p:txBody>
          <a:bodyPr/>
          <a:lstStyle/>
          <a:p>
            <a:r>
              <a:rPr lang="en-US" dirty="0">
                <a:solidFill>
                  <a:schemeClr val="bg1"/>
                </a:solidFill>
              </a:rPr>
              <a:t>Ala</a:t>
            </a:r>
            <a:r>
              <a:rPr lang="en-US" dirty="0"/>
              <a:t>rming Compression of Interest Rates</a:t>
            </a:r>
          </a:p>
        </p:txBody>
      </p:sp>
      <p:sp>
        <p:nvSpPr>
          <p:cNvPr id="4" name="Slide Number Placeholder 3">
            <a:extLst>
              <a:ext uri="{FF2B5EF4-FFF2-40B4-BE49-F238E27FC236}">
                <a16:creationId xmlns:a16="http://schemas.microsoft.com/office/drawing/2014/main" id="{392F69BF-5623-D546-A6C2-EFA4FEB80957}"/>
              </a:ext>
            </a:extLst>
          </p:cNvPr>
          <p:cNvSpPr>
            <a:spLocks noGrp="1"/>
          </p:cNvSpPr>
          <p:nvPr>
            <p:ph type="sldNum" sz="quarter" idx="12"/>
          </p:nvPr>
        </p:nvSpPr>
        <p:spPr/>
        <p:txBody>
          <a:bodyPr/>
          <a:lstStyle/>
          <a:p>
            <a:fld id="{D9F085D5-EC86-4F6A-B501-C1359CB39116}" type="slidenum">
              <a:rPr lang="en-GB" smtClean="0"/>
              <a:t>126</a:t>
            </a:fld>
            <a:endParaRPr lang="en-GB"/>
          </a:p>
        </p:txBody>
      </p:sp>
      <p:pic>
        <p:nvPicPr>
          <p:cNvPr id="8" name="Content Placeholder 7">
            <a:extLst>
              <a:ext uri="{FF2B5EF4-FFF2-40B4-BE49-F238E27FC236}">
                <a16:creationId xmlns:a16="http://schemas.microsoft.com/office/drawing/2014/main" id="{462D1E4C-C633-4640-9363-3473C9989EE4}"/>
              </a:ext>
            </a:extLst>
          </p:cNvPr>
          <p:cNvPicPr>
            <a:picLocks noGrp="1" noChangeAspect="1"/>
          </p:cNvPicPr>
          <p:nvPr>
            <p:ph idx="1"/>
          </p:nvPr>
        </p:nvPicPr>
        <p:blipFill>
          <a:blip r:embed="rId3" r:link="rId4"/>
          <a:srcRect/>
          <a:stretch>
            <a:fillRect/>
          </a:stretch>
        </p:blipFill>
        <p:spPr>
          <a:xfrm>
            <a:off x="1090698" y="1130679"/>
            <a:ext cx="10010603" cy="5005301"/>
          </a:xfrm>
        </p:spPr>
      </p:pic>
      <p:sp>
        <p:nvSpPr>
          <p:cNvPr id="3" name="TextBox 2">
            <a:extLst>
              <a:ext uri="{FF2B5EF4-FFF2-40B4-BE49-F238E27FC236}">
                <a16:creationId xmlns:a16="http://schemas.microsoft.com/office/drawing/2014/main" id="{95449B1E-269B-C446-A653-945D87127E66}"/>
              </a:ext>
            </a:extLst>
          </p:cNvPr>
          <p:cNvSpPr txBox="1"/>
          <p:nvPr/>
        </p:nvSpPr>
        <p:spPr>
          <a:xfrm>
            <a:off x="2578242" y="893240"/>
            <a:ext cx="7035516" cy="369332"/>
          </a:xfrm>
          <a:prstGeom prst="rect">
            <a:avLst/>
          </a:prstGeom>
          <a:noFill/>
        </p:spPr>
        <p:txBody>
          <a:bodyPr wrap="none" rtlCol="0">
            <a:spAutoFit/>
          </a:bodyPr>
          <a:lstStyle/>
          <a:p>
            <a:r>
              <a:rPr lang="en-US" dirty="0"/>
              <a:t>Inverted Yield Curves (negative values) Have Projected Recent Recessions</a:t>
            </a:r>
          </a:p>
        </p:txBody>
      </p:sp>
    </p:spTree>
    <p:extLst>
      <p:ext uri="{BB962C8B-B14F-4D97-AF65-F5344CB8AC3E}">
        <p14:creationId xmlns:p14="http://schemas.microsoft.com/office/powerpoint/2010/main" val="130284601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972A-E8C9-CE48-B510-AD0FCFB8B2F1}"/>
              </a:ext>
            </a:extLst>
          </p:cNvPr>
          <p:cNvSpPr>
            <a:spLocks noGrp="1"/>
          </p:cNvSpPr>
          <p:nvPr>
            <p:ph type="title"/>
          </p:nvPr>
        </p:nvSpPr>
        <p:spPr/>
        <p:txBody>
          <a:bodyPr/>
          <a:lstStyle/>
          <a:p>
            <a:r>
              <a:rPr lang="en-US" dirty="0"/>
              <a:t> </a:t>
            </a:r>
            <a:r>
              <a:rPr lang="en-US" dirty="0">
                <a:solidFill>
                  <a:schemeClr val="bg1"/>
                </a:solidFill>
              </a:rPr>
              <a:t>Re</a:t>
            </a:r>
            <a:r>
              <a:rPr lang="en-US" dirty="0"/>
              <a:t>cord Levels of Debt are Forecast</a:t>
            </a:r>
          </a:p>
        </p:txBody>
      </p:sp>
      <p:sp>
        <p:nvSpPr>
          <p:cNvPr id="4" name="Slide Number Placeholder 3">
            <a:extLst>
              <a:ext uri="{FF2B5EF4-FFF2-40B4-BE49-F238E27FC236}">
                <a16:creationId xmlns:a16="http://schemas.microsoft.com/office/drawing/2014/main" id="{183ED9F5-D30C-DA40-8068-EA737DE3A6A6}"/>
              </a:ext>
            </a:extLst>
          </p:cNvPr>
          <p:cNvSpPr>
            <a:spLocks noGrp="1"/>
          </p:cNvSpPr>
          <p:nvPr>
            <p:ph type="sldNum" sz="quarter" idx="12"/>
          </p:nvPr>
        </p:nvSpPr>
        <p:spPr/>
        <p:txBody>
          <a:bodyPr/>
          <a:lstStyle/>
          <a:p>
            <a:fld id="{D9F085D5-EC86-4F6A-B501-C1359CB39116}" type="slidenum">
              <a:rPr lang="en-GB" smtClean="0"/>
              <a:t>127</a:t>
            </a:fld>
            <a:endParaRPr lang="en-GB"/>
          </a:p>
        </p:txBody>
      </p:sp>
      <p:sp>
        <p:nvSpPr>
          <p:cNvPr id="6" name="TextBox 5">
            <a:extLst>
              <a:ext uri="{FF2B5EF4-FFF2-40B4-BE49-F238E27FC236}">
                <a16:creationId xmlns:a16="http://schemas.microsoft.com/office/drawing/2014/main" id="{32953872-0488-DE4E-9AE0-91A45561AD41}"/>
              </a:ext>
            </a:extLst>
          </p:cNvPr>
          <p:cNvSpPr txBox="1"/>
          <p:nvPr/>
        </p:nvSpPr>
        <p:spPr>
          <a:xfrm>
            <a:off x="6096000" y="6456851"/>
            <a:ext cx="5583131" cy="276999"/>
          </a:xfrm>
          <a:prstGeom prst="rect">
            <a:avLst/>
          </a:prstGeom>
          <a:noFill/>
        </p:spPr>
        <p:txBody>
          <a:bodyPr wrap="none" rtlCol="0">
            <a:spAutoFit/>
          </a:bodyPr>
          <a:lstStyle/>
          <a:p>
            <a:r>
              <a:rPr lang="en-US" sz="1200" dirty="0"/>
              <a:t>Source: Congressional Budget Office, The Budget and Economic Outlook: 2020 to 2030</a:t>
            </a:r>
          </a:p>
        </p:txBody>
      </p:sp>
      <p:pic>
        <p:nvPicPr>
          <p:cNvPr id="8" name="Picture 7" descr="Chart, histogram&#10;&#10;Description automatically generated">
            <a:extLst>
              <a:ext uri="{FF2B5EF4-FFF2-40B4-BE49-F238E27FC236}">
                <a16:creationId xmlns:a16="http://schemas.microsoft.com/office/drawing/2014/main" id="{D91D96D5-538E-374A-B96E-A78A8DB68747}"/>
              </a:ext>
            </a:extLst>
          </p:cNvPr>
          <p:cNvPicPr>
            <a:picLocks noChangeAspect="1"/>
          </p:cNvPicPr>
          <p:nvPr/>
        </p:nvPicPr>
        <p:blipFill>
          <a:blip r:embed="rId2" r:link="rId3"/>
          <a:stretch>
            <a:fillRect/>
          </a:stretch>
        </p:blipFill>
        <p:spPr>
          <a:xfrm>
            <a:off x="1479028" y="1017942"/>
            <a:ext cx="9233944" cy="5212284"/>
          </a:xfrm>
          <a:prstGeom prst="rect">
            <a:avLst/>
          </a:prstGeom>
        </p:spPr>
      </p:pic>
      <p:cxnSp>
        <p:nvCxnSpPr>
          <p:cNvPr id="11" name="Straight Connector 10">
            <a:extLst>
              <a:ext uri="{FF2B5EF4-FFF2-40B4-BE49-F238E27FC236}">
                <a16:creationId xmlns:a16="http://schemas.microsoft.com/office/drawing/2014/main" id="{0D594241-A6B2-9349-9D5D-E6140694C759}"/>
              </a:ext>
            </a:extLst>
          </p:cNvPr>
          <p:cNvCxnSpPr/>
          <p:nvPr/>
        </p:nvCxnSpPr>
        <p:spPr>
          <a:xfrm flipH="1">
            <a:off x="1929008" y="1604738"/>
            <a:ext cx="8715343"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54206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D380-3063-6F42-AD7E-2A2B3D25878C}"/>
              </a:ext>
            </a:extLst>
          </p:cNvPr>
          <p:cNvSpPr>
            <a:spLocks noGrp="1"/>
          </p:cNvSpPr>
          <p:nvPr>
            <p:ph type="title"/>
          </p:nvPr>
        </p:nvSpPr>
        <p:spPr/>
        <p:txBody>
          <a:bodyPr/>
          <a:lstStyle/>
          <a:p>
            <a:r>
              <a:rPr lang="en-US" dirty="0"/>
              <a:t> </a:t>
            </a:r>
            <a:r>
              <a:rPr lang="en-US" dirty="0">
                <a:solidFill>
                  <a:schemeClr val="bg1"/>
                </a:solidFill>
              </a:rPr>
              <a:t>Ca</a:t>
            </a:r>
            <a:r>
              <a:rPr lang="en-US" dirty="0"/>
              <a:t>utious Outlook</a:t>
            </a:r>
          </a:p>
        </p:txBody>
      </p:sp>
      <p:sp>
        <p:nvSpPr>
          <p:cNvPr id="3" name="Content Placeholder 2">
            <a:extLst>
              <a:ext uri="{FF2B5EF4-FFF2-40B4-BE49-F238E27FC236}">
                <a16:creationId xmlns:a16="http://schemas.microsoft.com/office/drawing/2014/main" id="{73587D15-56F3-E147-BD8E-F00BDAA603A0}"/>
              </a:ext>
            </a:extLst>
          </p:cNvPr>
          <p:cNvSpPr>
            <a:spLocks noGrp="1"/>
          </p:cNvSpPr>
          <p:nvPr>
            <p:ph idx="1"/>
          </p:nvPr>
        </p:nvSpPr>
        <p:spPr/>
        <p:txBody>
          <a:bodyPr/>
          <a:lstStyle/>
          <a:p>
            <a:r>
              <a:rPr lang="en-US" dirty="0"/>
              <a:t>Job growth remains robust</a:t>
            </a:r>
          </a:p>
          <a:p>
            <a:r>
              <a:rPr lang="en-US" dirty="0"/>
              <a:t>Labor force is in decline</a:t>
            </a:r>
          </a:p>
          <a:p>
            <a:r>
              <a:rPr lang="en-US" dirty="0"/>
              <a:t>Wage growth, but not too much</a:t>
            </a:r>
          </a:p>
          <a:p>
            <a:pPr>
              <a:lnSpc>
                <a:spcPct val="150000"/>
              </a:lnSpc>
              <a:spcAft>
                <a:spcPts val="1200"/>
              </a:spcAft>
            </a:pPr>
            <a:r>
              <a:rPr lang="en-US" dirty="0"/>
              <a:t>Business investment is robust, but will uncertainty bite?</a:t>
            </a:r>
          </a:p>
          <a:p>
            <a:r>
              <a:rPr lang="en-US" dirty="0"/>
              <a:t>Inflation and interest rates remain favorable</a:t>
            </a:r>
          </a:p>
          <a:p>
            <a:r>
              <a:rPr lang="en-US" dirty="0"/>
              <a:t>Potential source of concern:</a:t>
            </a:r>
          </a:p>
          <a:p>
            <a:pPr lvl="1"/>
            <a:r>
              <a:rPr lang="en-US" dirty="0"/>
              <a:t>Auto and light truck sales are slowing</a:t>
            </a:r>
          </a:p>
          <a:p>
            <a:pPr lvl="1"/>
            <a:r>
              <a:rPr lang="en-US" dirty="0"/>
              <a:t>Home building is slowing</a:t>
            </a:r>
          </a:p>
        </p:txBody>
      </p:sp>
      <p:sp>
        <p:nvSpPr>
          <p:cNvPr id="4" name="Slide Number Placeholder 3">
            <a:extLst>
              <a:ext uri="{FF2B5EF4-FFF2-40B4-BE49-F238E27FC236}">
                <a16:creationId xmlns:a16="http://schemas.microsoft.com/office/drawing/2014/main" id="{BFCBB26A-7B33-DA49-8FF5-7BA3A6E291EA}"/>
              </a:ext>
            </a:extLst>
          </p:cNvPr>
          <p:cNvSpPr>
            <a:spLocks noGrp="1"/>
          </p:cNvSpPr>
          <p:nvPr>
            <p:ph type="sldNum" sz="quarter" idx="12"/>
          </p:nvPr>
        </p:nvSpPr>
        <p:spPr/>
        <p:txBody>
          <a:bodyPr/>
          <a:lstStyle/>
          <a:p>
            <a:fld id="{D9F085D5-EC86-4F6A-B501-C1359CB39116}" type="slidenum">
              <a:rPr lang="en-GB" smtClean="0"/>
              <a:t>128</a:t>
            </a:fld>
            <a:endParaRPr lang="en-GB"/>
          </a:p>
        </p:txBody>
      </p:sp>
    </p:spTree>
    <p:extLst>
      <p:ext uri="{BB962C8B-B14F-4D97-AF65-F5344CB8AC3E}">
        <p14:creationId xmlns:p14="http://schemas.microsoft.com/office/powerpoint/2010/main" val="11622072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1874-DC88-3747-AFA0-B49F864F94F4}"/>
              </a:ext>
            </a:extLst>
          </p:cNvPr>
          <p:cNvSpPr>
            <a:spLocks noGrp="1"/>
          </p:cNvSpPr>
          <p:nvPr>
            <p:ph type="title"/>
          </p:nvPr>
        </p:nvSpPr>
        <p:spPr/>
        <p:txBody>
          <a:bodyPr/>
          <a:lstStyle/>
          <a:p>
            <a:r>
              <a:rPr lang="en-US" dirty="0">
                <a:solidFill>
                  <a:schemeClr val="bg1"/>
                </a:solidFill>
              </a:rPr>
              <a:t>Ov</a:t>
            </a:r>
            <a:r>
              <a:rPr lang="en-US" dirty="0"/>
              <a:t>erall Summary</a:t>
            </a:r>
          </a:p>
        </p:txBody>
      </p:sp>
      <p:sp>
        <p:nvSpPr>
          <p:cNvPr id="3" name="Content Placeholder 2">
            <a:extLst>
              <a:ext uri="{FF2B5EF4-FFF2-40B4-BE49-F238E27FC236}">
                <a16:creationId xmlns:a16="http://schemas.microsoft.com/office/drawing/2014/main" id="{5EFB73A0-0D76-CC40-96B6-910781BC0902}"/>
              </a:ext>
            </a:extLst>
          </p:cNvPr>
          <p:cNvSpPr>
            <a:spLocks noGrp="1"/>
          </p:cNvSpPr>
          <p:nvPr>
            <p:ph idx="1"/>
          </p:nvPr>
        </p:nvSpPr>
        <p:spPr>
          <a:xfrm>
            <a:off x="838200" y="1325563"/>
            <a:ext cx="10515600" cy="4596505"/>
          </a:xfrm>
        </p:spPr>
        <p:txBody>
          <a:bodyPr>
            <a:normAutofit fontScale="92500" lnSpcReduction="10000"/>
          </a:bodyPr>
          <a:lstStyle/>
          <a:p>
            <a:r>
              <a:rPr lang="en-US" dirty="0"/>
              <a:t>Tailwinds and headwinds both exist</a:t>
            </a:r>
          </a:p>
          <a:p>
            <a:pPr lvl="1"/>
            <a:r>
              <a:rPr lang="en-US" dirty="0"/>
              <a:t>Economic forecasts for near term are favorable</a:t>
            </a:r>
          </a:p>
          <a:p>
            <a:pPr lvl="1"/>
            <a:r>
              <a:rPr lang="en-US" dirty="0"/>
              <a:t>Later 2019 and 2020 forecasts are less sanguine </a:t>
            </a:r>
          </a:p>
          <a:p>
            <a:r>
              <a:rPr lang="en-US" dirty="0"/>
              <a:t>There remains room for the economy to grow</a:t>
            </a:r>
          </a:p>
          <a:p>
            <a:pPr lvl="1"/>
            <a:r>
              <a:rPr lang="en-US" dirty="0"/>
              <a:t>Labor force growth is available</a:t>
            </a:r>
          </a:p>
          <a:p>
            <a:pPr lvl="1"/>
            <a:r>
              <a:rPr lang="en-US" dirty="0"/>
              <a:t>Consumption has room to grow, but there is evidence of slowing</a:t>
            </a:r>
          </a:p>
          <a:p>
            <a:pPr lvl="1"/>
            <a:r>
              <a:rPr lang="en-US" dirty="0"/>
              <a:t>Business investment may be slowing</a:t>
            </a:r>
          </a:p>
          <a:p>
            <a:pPr lvl="1"/>
            <a:r>
              <a:rPr lang="en-US" dirty="0"/>
              <a:t>Return to productivity growth?  But how?  What’s the next big idea?</a:t>
            </a:r>
          </a:p>
          <a:p>
            <a:r>
              <a:rPr lang="en-US" dirty="0"/>
              <a:t>Long term concerns unaddressed</a:t>
            </a:r>
          </a:p>
          <a:p>
            <a:pPr lvl="1"/>
            <a:r>
              <a:rPr lang="en-US" dirty="0"/>
              <a:t>Demographics, climate change</a:t>
            </a:r>
          </a:p>
          <a:p>
            <a:pPr lvl="1"/>
            <a:r>
              <a:rPr lang="en-US" dirty="0"/>
              <a:t>Federal government debt</a:t>
            </a:r>
          </a:p>
          <a:p>
            <a:pPr lvl="1"/>
            <a:r>
              <a:rPr lang="en-US" dirty="0"/>
              <a:t>International trade policy</a:t>
            </a:r>
          </a:p>
          <a:p>
            <a:pPr lvl="1"/>
            <a:endParaRPr lang="en-US" dirty="0"/>
          </a:p>
        </p:txBody>
      </p:sp>
      <p:sp>
        <p:nvSpPr>
          <p:cNvPr id="4" name="Slide Number Placeholder 3">
            <a:extLst>
              <a:ext uri="{FF2B5EF4-FFF2-40B4-BE49-F238E27FC236}">
                <a16:creationId xmlns:a16="http://schemas.microsoft.com/office/drawing/2014/main" id="{D1F6E95D-40DB-BC4C-9454-61A6F97F5C59}"/>
              </a:ext>
            </a:extLst>
          </p:cNvPr>
          <p:cNvSpPr>
            <a:spLocks noGrp="1"/>
          </p:cNvSpPr>
          <p:nvPr>
            <p:ph type="sldNum" sz="quarter" idx="12"/>
          </p:nvPr>
        </p:nvSpPr>
        <p:spPr/>
        <p:txBody>
          <a:bodyPr/>
          <a:lstStyle/>
          <a:p>
            <a:fld id="{D9F085D5-EC86-4F6A-B501-C1359CB39116}" type="slidenum">
              <a:rPr lang="en-GB" smtClean="0"/>
              <a:t>129</a:t>
            </a:fld>
            <a:endParaRPr lang="en-GB"/>
          </a:p>
        </p:txBody>
      </p:sp>
    </p:spTree>
    <p:extLst>
      <p:ext uri="{BB962C8B-B14F-4D97-AF65-F5344CB8AC3E}">
        <p14:creationId xmlns:p14="http://schemas.microsoft.com/office/powerpoint/2010/main" val="3910641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69730" y="0"/>
            <a:ext cx="10515600" cy="1325563"/>
          </a:xfrm>
        </p:spPr>
        <p:txBody>
          <a:bodyPr/>
          <a:lstStyle/>
          <a:p>
            <a:r>
              <a:rPr lang="en-US" dirty="0">
                <a:solidFill>
                  <a:schemeClr val="bg1"/>
                </a:solidFill>
              </a:rPr>
              <a:t>GD</a:t>
            </a:r>
            <a:r>
              <a:rPr lang="en-US" dirty="0"/>
              <a:t>P During the Recovery</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3" name="Content Placeholder 2"/>
          <p:cNvSpPr>
            <a:spLocks noGrp="1"/>
          </p:cNvSpPr>
          <p:nvPr>
            <p:ph idx="1"/>
          </p:nvPr>
        </p:nvSpPr>
        <p:spPr/>
        <p:txBody>
          <a:bodyPr/>
          <a:lstStyle/>
          <a:p>
            <a:r>
              <a:rPr lang="en-US" i="1" dirty="0"/>
              <a:t>Real GDP </a:t>
            </a:r>
            <a:r>
              <a:rPr lang="en-US" dirty="0"/>
              <a:t>is a standard measure of production used by economists to assess the size, health, and well-being of an economy.</a:t>
            </a:r>
          </a:p>
          <a:p>
            <a:pPr marL="0" indent="0">
              <a:buNone/>
            </a:pPr>
            <a:endParaRPr lang="en-US" dirty="0"/>
          </a:p>
          <a:p>
            <a:r>
              <a:rPr lang="en-US" i="1" dirty="0"/>
              <a:t>Potential GDP</a:t>
            </a:r>
            <a:r>
              <a:rPr lang="en-US" dirty="0"/>
              <a:t> is the level of production in an economy operating at full employment.</a:t>
            </a:r>
          </a:p>
          <a:p>
            <a:endParaRPr lang="en-US" i="1" dirty="0"/>
          </a:p>
          <a:p>
            <a:r>
              <a:rPr lang="en-US" dirty="0"/>
              <a:t>We use potential GDP to get a sense of what production should be in an economy.</a:t>
            </a:r>
          </a:p>
          <a:p>
            <a:endParaRPr lang="en-US" dirty="0"/>
          </a:p>
        </p:txBody>
      </p:sp>
    </p:spTree>
    <p:extLst>
      <p:ext uri="{BB962C8B-B14F-4D97-AF65-F5344CB8AC3E}">
        <p14:creationId xmlns:p14="http://schemas.microsoft.com/office/powerpoint/2010/main" val="29199624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b="1" dirty="0"/>
              <a:t>Week 1 (2/28): 	US Economy &amp; Coronavirus Economics</a:t>
            </a:r>
          </a:p>
          <a:p>
            <a:pPr lvl="1">
              <a:spcAft>
                <a:spcPts val="1000"/>
              </a:spcAft>
            </a:pPr>
            <a:r>
              <a:rPr lang="en-US" dirty="0"/>
              <a:t>Week 2 (3/7): 	Economic Inequality (Brian Peterson, Central College)</a:t>
            </a:r>
          </a:p>
          <a:p>
            <a:pPr lvl="1">
              <a:spcAft>
                <a:spcPts val="1000"/>
              </a:spcAft>
            </a:pPr>
            <a:r>
              <a:rPr lang="en-US" dirty="0"/>
              <a:t>Week 3 (3/14): 	Cryptocurrencies (Geoffrey </a:t>
            </a:r>
            <a:r>
              <a:rPr lang="en-US" dirty="0" err="1"/>
              <a:t>Woglom</a:t>
            </a:r>
            <a:r>
              <a:rPr lang="en-US" dirty="0"/>
              <a:t>, Amherst College) </a:t>
            </a:r>
          </a:p>
          <a:p>
            <a:pPr lvl="1">
              <a:spcAft>
                <a:spcPts val="1000"/>
              </a:spcAft>
            </a:pPr>
            <a:r>
              <a:rPr lang="en-US" dirty="0"/>
              <a:t>Week </a:t>
            </a:r>
            <a:r>
              <a:rPr lang="en-US"/>
              <a:t>2 (3/21</a:t>
            </a:r>
            <a:r>
              <a:rPr lang="en-US" dirty="0"/>
              <a:t>): 	Autonomous Vehicles (Jon </a:t>
            </a:r>
            <a:r>
              <a:rPr lang="en-US" dirty="0" err="1"/>
              <a:t>Haveman</a:t>
            </a:r>
            <a:r>
              <a:rPr lang="en-US"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130</a:t>
            </a:fld>
            <a:endParaRPr lang="en-GB"/>
          </a:p>
        </p:txBody>
      </p:sp>
    </p:spTree>
    <p:extLst>
      <p:ext uri="{BB962C8B-B14F-4D97-AF65-F5344CB8AC3E}">
        <p14:creationId xmlns:p14="http://schemas.microsoft.com/office/powerpoint/2010/main" val="406730038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p:txBody>
          <a:bodyPr/>
          <a:lstStyle/>
          <a:p>
            <a:r>
              <a:rPr lang="en-US" dirty="0">
                <a:solidFill>
                  <a:schemeClr val="bg1"/>
                </a:solidFill>
              </a:rPr>
              <a:t> Na</a:t>
            </a:r>
            <a:r>
              <a:rPr lang="en-US" dirty="0"/>
              <a:t>tional Income Inequality: Share of Top 10%</a:t>
            </a:r>
          </a:p>
        </p:txBody>
      </p:sp>
      <p:pic>
        <p:nvPicPr>
          <p:cNvPr id="6" name="Content Placeholder 5" descr="A close up of a map&#10;&#10;Description automatically generated">
            <a:extLst>
              <a:ext uri="{FF2B5EF4-FFF2-40B4-BE49-F238E27FC236}">
                <a16:creationId xmlns:a16="http://schemas.microsoft.com/office/drawing/2014/main" id="{8C0E623B-DFE7-184B-81B1-C9DF8CC55928}"/>
              </a:ext>
            </a:extLst>
          </p:cNvPr>
          <p:cNvPicPr>
            <a:picLocks noGrp="1" noChangeAspect="1"/>
          </p:cNvPicPr>
          <p:nvPr>
            <p:ph idx="1"/>
          </p:nvPr>
        </p:nvPicPr>
        <p:blipFill>
          <a:blip r:embed="rId2" r:link="rId3"/>
          <a:stretch>
            <a:fillRect/>
          </a:stretch>
        </p:blipFill>
        <p:spPr>
          <a:xfrm>
            <a:off x="2957015" y="1331741"/>
            <a:ext cx="6277970" cy="4572000"/>
          </a:xfrm>
        </p:spPr>
      </p:pic>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131</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8118666" y="2902357"/>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359265" y="3770420"/>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p:nvPr/>
        </p:nvCxnSpPr>
        <p:spPr>
          <a:xfrm>
            <a:off x="8450499" y="2348531"/>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8725570" y="3216594"/>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4340364" y="1953846"/>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5006888" y="3046336"/>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5006888" y="1762955"/>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153139785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1FED-3158-4041-B49F-33E88EC3BB26}"/>
              </a:ext>
            </a:extLst>
          </p:cNvPr>
          <p:cNvSpPr>
            <a:spLocks noGrp="1"/>
          </p:cNvSpPr>
          <p:nvPr>
            <p:ph type="title"/>
          </p:nvPr>
        </p:nvSpPr>
        <p:spPr>
          <a:xfrm>
            <a:off x="740229" y="9400"/>
            <a:ext cx="10515600" cy="1325563"/>
          </a:xfrm>
        </p:spPr>
        <p:txBody>
          <a:bodyPr/>
          <a:lstStyle/>
          <a:p>
            <a:r>
              <a:rPr lang="en-US" dirty="0">
                <a:solidFill>
                  <a:schemeClr val="bg1"/>
                </a:solidFill>
              </a:rPr>
              <a:t>Bitc</a:t>
            </a:r>
            <a:r>
              <a:rPr lang="en-US" dirty="0">
                <a:solidFill>
                  <a:schemeClr val="accent5">
                    <a:lumMod val="50000"/>
                  </a:schemeClr>
                </a:solidFill>
              </a:rPr>
              <a:t>oins: What is the Excitement About?</a:t>
            </a:r>
            <a:endParaRPr lang="en-US" dirty="0"/>
          </a:p>
        </p:txBody>
      </p:sp>
      <p:sp>
        <p:nvSpPr>
          <p:cNvPr id="4" name="Slide Number Placeholder 3">
            <a:extLst>
              <a:ext uri="{FF2B5EF4-FFF2-40B4-BE49-F238E27FC236}">
                <a16:creationId xmlns:a16="http://schemas.microsoft.com/office/drawing/2014/main" id="{A0517AE0-0462-4108-A9DF-D6DB663A9C17}"/>
              </a:ext>
            </a:extLst>
          </p:cNvPr>
          <p:cNvSpPr>
            <a:spLocks noGrp="1"/>
          </p:cNvSpPr>
          <p:nvPr>
            <p:ph type="sldNum" sz="quarter" idx="12"/>
          </p:nvPr>
        </p:nvSpPr>
        <p:spPr/>
        <p:txBody>
          <a:bodyPr/>
          <a:lstStyle/>
          <a:p>
            <a:fld id="{D9F085D5-EC86-4F6A-B501-C1359CB39116}" type="slidenum">
              <a:rPr lang="en-GB" smtClean="0"/>
              <a:t>132</a:t>
            </a:fld>
            <a:endParaRPr lang="en-GB"/>
          </a:p>
        </p:txBody>
      </p:sp>
      <p:pic>
        <p:nvPicPr>
          <p:cNvPr id="12" name="Content Placeholder 11" descr="Graphical user interface, chart, application, line chart&#10;&#10;Description automatically generated">
            <a:extLst>
              <a:ext uri="{FF2B5EF4-FFF2-40B4-BE49-F238E27FC236}">
                <a16:creationId xmlns:a16="http://schemas.microsoft.com/office/drawing/2014/main" id="{9ACBCEA4-E927-4096-8DAA-42D41D380B01}"/>
              </a:ext>
            </a:extLst>
          </p:cNvPr>
          <p:cNvPicPr>
            <a:picLocks noGrp="1" noChangeAspect="1"/>
          </p:cNvPicPr>
          <p:nvPr>
            <p:ph idx="1"/>
          </p:nvPr>
        </p:nvPicPr>
        <p:blipFill>
          <a:blip r:embed="rId3"/>
          <a:stretch>
            <a:fillRect/>
          </a:stretch>
        </p:blipFill>
        <p:spPr>
          <a:xfrm>
            <a:off x="368151" y="1403496"/>
            <a:ext cx="11455697" cy="4577317"/>
          </a:xfrm>
        </p:spPr>
      </p:pic>
      <p:sp>
        <p:nvSpPr>
          <p:cNvPr id="5" name="TextBox 4">
            <a:extLst>
              <a:ext uri="{FF2B5EF4-FFF2-40B4-BE49-F238E27FC236}">
                <a16:creationId xmlns:a16="http://schemas.microsoft.com/office/drawing/2014/main" id="{256F7EA4-CE5B-459D-B713-F636F350EDA4}"/>
              </a:ext>
            </a:extLst>
          </p:cNvPr>
          <p:cNvSpPr txBox="1"/>
          <p:nvPr/>
        </p:nvSpPr>
        <p:spPr>
          <a:xfrm>
            <a:off x="1179390" y="2489827"/>
            <a:ext cx="4086225" cy="954107"/>
          </a:xfrm>
          <a:prstGeom prst="rect">
            <a:avLst/>
          </a:prstGeom>
          <a:noFill/>
        </p:spPr>
        <p:txBody>
          <a:bodyPr wrap="square" rtlCol="0">
            <a:spAutoFit/>
          </a:bodyPr>
          <a:lstStyle/>
          <a:p>
            <a:r>
              <a:rPr lang="en-US" sz="2800" dirty="0">
                <a:solidFill>
                  <a:srgbClr val="0070C0"/>
                </a:solidFill>
              </a:rPr>
              <a:t>Blue Line </a:t>
            </a:r>
            <a:r>
              <a:rPr lang="en-US" sz="2800" dirty="0"/>
              <a:t>Price of Bitcoin</a:t>
            </a:r>
          </a:p>
          <a:p>
            <a:r>
              <a:rPr lang="en-US" sz="2800" dirty="0">
                <a:solidFill>
                  <a:srgbClr val="C00000"/>
                </a:solidFill>
              </a:rPr>
              <a:t>Red Line:  </a:t>
            </a:r>
            <a:r>
              <a:rPr lang="en-US" sz="2800" dirty="0"/>
              <a:t>Price of Gold</a:t>
            </a:r>
          </a:p>
        </p:txBody>
      </p:sp>
      <p:grpSp>
        <p:nvGrpSpPr>
          <p:cNvPr id="9" name="Group 8">
            <a:extLst>
              <a:ext uri="{FF2B5EF4-FFF2-40B4-BE49-F238E27FC236}">
                <a16:creationId xmlns:a16="http://schemas.microsoft.com/office/drawing/2014/main" id="{3CD9BA70-B58F-43D9-A48A-C6E3DD1DB05D}"/>
              </a:ext>
            </a:extLst>
          </p:cNvPr>
          <p:cNvGrpSpPr/>
          <p:nvPr/>
        </p:nvGrpSpPr>
        <p:grpSpPr>
          <a:xfrm>
            <a:off x="5057775" y="1845643"/>
            <a:ext cx="5879648" cy="2831132"/>
            <a:chOff x="5762624" y="1811925"/>
            <a:chExt cx="5238752" cy="2602913"/>
          </a:xfrm>
        </p:grpSpPr>
        <p:sp>
          <p:nvSpPr>
            <p:cNvPr id="3" name="TextBox 2">
              <a:extLst>
                <a:ext uri="{FF2B5EF4-FFF2-40B4-BE49-F238E27FC236}">
                  <a16:creationId xmlns:a16="http://schemas.microsoft.com/office/drawing/2014/main" id="{DD8CF569-62E3-4D0F-AE4E-975FCB31663C}"/>
                </a:ext>
              </a:extLst>
            </p:cNvPr>
            <p:cNvSpPr txBox="1"/>
            <p:nvPr/>
          </p:nvSpPr>
          <p:spPr>
            <a:xfrm>
              <a:off x="5762624" y="1811925"/>
              <a:ext cx="5238752" cy="461665"/>
            </a:xfrm>
            <a:prstGeom prst="rect">
              <a:avLst/>
            </a:prstGeom>
            <a:noFill/>
          </p:spPr>
          <p:txBody>
            <a:bodyPr wrap="square" rtlCol="0">
              <a:spAutoFit/>
            </a:bodyPr>
            <a:lstStyle/>
            <a:p>
              <a:r>
                <a:rPr lang="en-US" sz="2400" dirty="0"/>
                <a:t>Almost 500% increase in 6 months</a:t>
              </a:r>
            </a:p>
          </p:txBody>
        </p:sp>
        <p:cxnSp>
          <p:nvCxnSpPr>
            <p:cNvPr id="7" name="Straight Arrow Connector 6">
              <a:extLst>
                <a:ext uri="{FF2B5EF4-FFF2-40B4-BE49-F238E27FC236}">
                  <a16:creationId xmlns:a16="http://schemas.microsoft.com/office/drawing/2014/main" id="{A6794D6A-ED8B-472B-8B6D-1F9112E8D339}"/>
                </a:ext>
              </a:extLst>
            </p:cNvPr>
            <p:cNvCxnSpPr>
              <a:cxnSpLocks/>
            </p:cNvCxnSpPr>
            <p:nvPr/>
          </p:nvCxnSpPr>
          <p:spPr>
            <a:xfrm flipV="1">
              <a:off x="10018940" y="2523286"/>
              <a:ext cx="510948" cy="18915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141E6DC-582F-43BC-9973-7BAE5621A70E}"/>
              </a:ext>
            </a:extLst>
          </p:cNvPr>
          <p:cNvSpPr txBox="1"/>
          <p:nvPr/>
        </p:nvSpPr>
        <p:spPr>
          <a:xfrm>
            <a:off x="1892599" y="3565679"/>
            <a:ext cx="2248678" cy="830997"/>
          </a:xfrm>
          <a:prstGeom prst="rect">
            <a:avLst/>
          </a:prstGeom>
          <a:noFill/>
        </p:spPr>
        <p:txBody>
          <a:bodyPr wrap="square" rtlCol="0">
            <a:spAutoFit/>
          </a:bodyPr>
          <a:lstStyle/>
          <a:p>
            <a:r>
              <a:rPr lang="en-US" sz="2400" dirty="0"/>
              <a:t>On, 12/9, 1PM</a:t>
            </a:r>
            <a:br>
              <a:rPr lang="en-US" sz="2400" dirty="0"/>
            </a:br>
            <a:r>
              <a:rPr lang="en-US" sz="2400" dirty="0"/>
              <a:t>1 bitcoin = $48k</a:t>
            </a:r>
          </a:p>
        </p:txBody>
      </p:sp>
    </p:spTree>
    <p:extLst>
      <p:ext uri="{BB962C8B-B14F-4D97-AF65-F5344CB8AC3E}">
        <p14:creationId xmlns:p14="http://schemas.microsoft.com/office/powerpoint/2010/main" val="400872142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5056300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&lt;presenter name&gt;</a:t>
            </a:r>
          </a:p>
          <a:p>
            <a:pPr marL="0" indent="0" algn="ctr">
              <a:buNone/>
            </a:pPr>
            <a:r>
              <a:rPr lang="en-US" dirty="0"/>
              <a:t>&lt;presenter email&gt;</a:t>
            </a:r>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Become a Friend of NEED:  </a:t>
            </a:r>
            <a:r>
              <a:rPr lang="en-US" dirty="0" err="1"/>
              <a:t>www.NEEDelegation.org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134</a:t>
            </a:fld>
            <a:endParaRPr lang="en-GB"/>
          </a:p>
        </p:txBody>
      </p:sp>
    </p:spTree>
    <p:extLst>
      <p:ext uri="{BB962C8B-B14F-4D97-AF65-F5344CB8AC3E}">
        <p14:creationId xmlns:p14="http://schemas.microsoft.com/office/powerpoint/2010/main" val="309092520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583-B943-B44B-8490-B6803B3B7ADC}"/>
              </a:ext>
            </a:extLst>
          </p:cNvPr>
          <p:cNvSpPr>
            <a:spLocks noGrp="1"/>
          </p:cNvSpPr>
          <p:nvPr>
            <p:ph type="title"/>
          </p:nvPr>
        </p:nvSpPr>
        <p:spPr/>
        <p:txBody>
          <a:bodyPr>
            <a:normAutofit/>
          </a:bodyPr>
          <a:lstStyle/>
          <a:p>
            <a:r>
              <a:rPr lang="en-US" sz="5000" dirty="0">
                <a:hlinkClick r:id="rId2"/>
              </a:rPr>
              <a:t>www.NEEDelegation.org/LocalGraphs</a:t>
            </a:r>
            <a:r>
              <a:rPr lang="en-US" sz="5000" dirty="0"/>
              <a:t/>
            </a:r>
            <a:br>
              <a:rPr lang="en-US" sz="5000" dirty="0"/>
            </a:br>
            <a:endParaRPr lang="en-US" sz="5000" dirty="0"/>
          </a:p>
        </p:txBody>
      </p:sp>
      <p:sp>
        <p:nvSpPr>
          <p:cNvPr id="3" name="Text Placeholder 2">
            <a:extLst>
              <a:ext uri="{FF2B5EF4-FFF2-40B4-BE49-F238E27FC236}">
                <a16:creationId xmlns:a16="http://schemas.microsoft.com/office/drawing/2014/main" id="{5BAC2BF2-AD29-174E-8A41-AD8AEFCC2B43}"/>
              </a:ext>
            </a:extLst>
          </p:cNvPr>
          <p:cNvSpPr>
            <a:spLocks noGrp="1"/>
          </p:cNvSpPr>
          <p:nvPr>
            <p:ph type="body" idx="1"/>
          </p:nvPr>
        </p:nvSpPr>
        <p:spPr/>
        <p:txBody>
          <a:bodyPr/>
          <a:lstStyle/>
          <a:p>
            <a:r>
              <a:rPr lang="en-US" dirty="0"/>
              <a:t>For every state and county in the United States.</a:t>
            </a:r>
          </a:p>
          <a:p>
            <a:r>
              <a:rPr lang="en-US" dirty="0"/>
              <a:t>Detailed graphs on employment, housing, moves, and other statistics.</a:t>
            </a:r>
          </a:p>
        </p:txBody>
      </p:sp>
      <p:sp>
        <p:nvSpPr>
          <p:cNvPr id="4" name="Slide Number Placeholder 3">
            <a:extLst>
              <a:ext uri="{FF2B5EF4-FFF2-40B4-BE49-F238E27FC236}">
                <a16:creationId xmlns:a16="http://schemas.microsoft.com/office/drawing/2014/main" id="{06ACEAAA-E031-8B48-B3E4-329ACA54D6D4}"/>
              </a:ext>
            </a:extLst>
          </p:cNvPr>
          <p:cNvSpPr>
            <a:spLocks noGrp="1"/>
          </p:cNvSpPr>
          <p:nvPr>
            <p:ph type="sldNum" sz="quarter" idx="12"/>
          </p:nvPr>
        </p:nvSpPr>
        <p:spPr/>
        <p:txBody>
          <a:bodyPr/>
          <a:lstStyle/>
          <a:p>
            <a:fld id="{D9F085D5-EC86-4F6A-B501-C1359CB39116}" type="slidenum">
              <a:rPr lang="en-GB" smtClean="0"/>
              <a:t>135</a:t>
            </a:fld>
            <a:endParaRPr lang="en-GB"/>
          </a:p>
        </p:txBody>
      </p:sp>
    </p:spTree>
    <p:extLst>
      <p:ext uri="{BB962C8B-B14F-4D97-AF65-F5344CB8AC3E}">
        <p14:creationId xmlns:p14="http://schemas.microsoft.com/office/powerpoint/2010/main" val="401910023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38200"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p:txBody>
          <a:bodyPr/>
          <a:lstStyle/>
          <a:p>
            <a:pPr>
              <a:spcAft>
                <a:spcPts val="1000"/>
              </a:spcAft>
            </a:pPr>
            <a:r>
              <a:rPr lang="en-US" dirty="0"/>
              <a:t>US Economy</a:t>
            </a:r>
          </a:p>
          <a:p>
            <a:pPr>
              <a:spcAft>
                <a:spcPts val="1000"/>
              </a:spcAft>
            </a:pPr>
            <a:r>
              <a:rPr lang="en-US" dirty="0"/>
              <a:t>Economic Inequality</a:t>
            </a:r>
          </a:p>
          <a:p>
            <a:pPr>
              <a:spcAft>
                <a:spcPts val="1000"/>
              </a:spcAft>
            </a:pPr>
            <a:r>
              <a:rPr lang="en-US" dirty="0"/>
              <a:t>Climate Change</a:t>
            </a:r>
          </a:p>
          <a:p>
            <a:pPr>
              <a:spcAft>
                <a:spcPts val="1000"/>
              </a:spcAft>
            </a:pPr>
            <a:r>
              <a:rPr lang="en-US" dirty="0"/>
              <a:t>US Social Policy</a:t>
            </a:r>
          </a:p>
          <a:p>
            <a:pPr>
              <a:spcAft>
                <a:spcPts val="1000"/>
              </a:spcAft>
            </a:pPr>
            <a:r>
              <a:rPr lang="en-US" dirty="0"/>
              <a:t>Trade and Globalization</a:t>
            </a:r>
          </a:p>
          <a:p>
            <a:pPr>
              <a:spcAft>
                <a:spcPts val="1000"/>
              </a:spcAft>
            </a:pPr>
            <a:r>
              <a:rPr lang="en-US" dirty="0"/>
              <a:t>Economic Mobility</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p:txBody>
          <a:bodyPr/>
          <a:lstStyle/>
          <a:p>
            <a:pPr>
              <a:spcAft>
                <a:spcPts val="1000"/>
              </a:spcAft>
            </a:pPr>
            <a:r>
              <a:rPr lang="en-US" dirty="0"/>
              <a:t>Trade Wars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2017 Tax Law</a:t>
            </a:r>
          </a:p>
          <a:p>
            <a:pPr>
              <a:spcAft>
                <a:spcPts val="1000"/>
              </a:spcAft>
            </a:pPr>
            <a:r>
              <a:rPr lang="en-US"/>
              <a:t>Autonomous Vehicles</a:t>
            </a:r>
            <a:endParaRPr lang="en-US" dirty="0"/>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136</a:t>
            </a:fld>
            <a:endParaRPr lang="en-GB"/>
          </a:p>
        </p:txBody>
      </p:sp>
    </p:spTree>
    <p:extLst>
      <p:ext uri="{BB962C8B-B14F-4D97-AF65-F5344CB8AC3E}">
        <p14:creationId xmlns:p14="http://schemas.microsoft.com/office/powerpoint/2010/main" val="10212067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Local Economy</a:t>
            </a:r>
          </a:p>
        </p:txBody>
      </p:sp>
      <p:sp>
        <p:nvSpPr>
          <p:cNvPr id="3" name="Text Placeholder 2"/>
          <p:cNvSpPr>
            <a:spLocks noGrp="1"/>
          </p:cNvSpPr>
          <p:nvPr>
            <p:ph type="body" idx="1"/>
          </p:nvPr>
        </p:nvSpPr>
        <p:spPr/>
        <p:txBody>
          <a:bodyPr>
            <a:normAutofit lnSpcReduction="10000"/>
          </a:bodyPr>
          <a:lstStyle/>
          <a:p>
            <a:r>
              <a:rPr lang="en-US" dirty="0"/>
              <a:t>These graphs area available for </a:t>
            </a:r>
            <a:r>
              <a:rPr lang="en-US"/>
              <a:t>your local area </a:t>
            </a:r>
            <a:r>
              <a:rPr lang="en-US" dirty="0"/>
              <a:t>at </a:t>
            </a:r>
            <a:r>
              <a:rPr lang="en-US" dirty="0">
                <a:hlinkClick r:id="rId2"/>
              </a:rPr>
              <a:t>www.NEEDelegation.org/LocalGraphs</a:t>
            </a:r>
            <a:endParaRPr lang="en-US" dirty="0"/>
          </a:p>
          <a:p>
            <a:r>
              <a:rPr lang="en-US" dirty="0"/>
              <a:t>They are not up to date in this deck, but the graphs online are kept constantly up to date. If they are not, please let me know.</a:t>
            </a:r>
          </a:p>
        </p:txBody>
      </p:sp>
      <p:sp>
        <p:nvSpPr>
          <p:cNvPr id="4" name="Slide Number Placeholder 3"/>
          <p:cNvSpPr>
            <a:spLocks noGrp="1"/>
          </p:cNvSpPr>
          <p:nvPr>
            <p:ph type="sldNum" sz="quarter" idx="12"/>
          </p:nvPr>
        </p:nvSpPr>
        <p:spPr/>
        <p:txBody>
          <a:bodyPr/>
          <a:lstStyle/>
          <a:p>
            <a:fld id="{D9F085D5-EC86-4F6A-B501-C1359CB39116}" type="slidenum">
              <a:rPr lang="en-GB" smtClean="0"/>
              <a:t>137</a:t>
            </a:fld>
            <a:endParaRPr lang="en-GB"/>
          </a:p>
        </p:txBody>
      </p:sp>
    </p:spTree>
    <p:extLst>
      <p:ext uri="{BB962C8B-B14F-4D97-AF65-F5344CB8AC3E}">
        <p14:creationId xmlns:p14="http://schemas.microsoft.com/office/powerpoint/2010/main" val="20811083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Situation: California</a:t>
            </a:r>
          </a:p>
        </p:txBody>
      </p:sp>
      <p:pic>
        <p:nvPicPr>
          <p:cNvPr id="5" name="Content Placeholder 4" descr="EmpSit.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138</a:t>
            </a:fld>
            <a:endParaRPr lang="en-GB"/>
          </a:p>
        </p:txBody>
      </p:sp>
    </p:spTree>
    <p:extLst>
      <p:ext uri="{BB962C8B-B14F-4D97-AF65-F5344CB8AC3E}">
        <p14:creationId xmlns:p14="http://schemas.microsoft.com/office/powerpoint/2010/main" val="34287279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Situation: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139</a:t>
            </a:fld>
            <a:endParaRPr lang="en-GB"/>
          </a:p>
        </p:txBody>
      </p:sp>
      <p:pic>
        <p:nvPicPr>
          <p:cNvPr id="6" name="Content Placeholder 5" descr="EmpSit.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2951214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0B59E7A-8970-5340-9712-93AE21699E18}"/>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69730" y="0"/>
            <a:ext cx="10515600" cy="1325563"/>
          </a:xfrm>
        </p:spPr>
        <p:txBody>
          <a:bodyPr/>
          <a:lstStyle/>
          <a:p>
            <a:r>
              <a:rPr lang="en-US" dirty="0">
                <a:solidFill>
                  <a:schemeClr val="bg1"/>
                </a:solidFill>
              </a:rPr>
              <a:t>GD</a:t>
            </a:r>
            <a:r>
              <a:rPr lang="en-US" dirty="0"/>
              <a:t>P Trajectory: Recovery to Pandemic</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7" name="Picture 6">
            <a:extLst>
              <a:ext uri="{FF2B5EF4-FFF2-40B4-BE49-F238E27FC236}">
                <a16:creationId xmlns:a16="http://schemas.microsoft.com/office/drawing/2014/main" id="{440A84E9-1A5F-4641-801C-3204D974B8AB}"/>
              </a:ext>
            </a:extLst>
          </p:cNvPr>
          <p:cNvPicPr>
            <a:picLocks noChangeAspect="1"/>
          </p:cNvPicPr>
          <p:nvPr/>
        </p:nvPicPr>
        <p:blipFill>
          <a:blip r:embed="rId5" r:link="rId6"/>
          <a:srcRect/>
          <a:stretch>
            <a:fillRect/>
          </a:stretch>
        </p:blipFill>
        <p:spPr>
          <a:xfrm>
            <a:off x="2784136" y="2033603"/>
            <a:ext cx="3763159" cy="1881579"/>
          </a:xfrm>
          <a:prstGeom prst="rect">
            <a:avLst/>
          </a:prstGeom>
        </p:spPr>
      </p:pic>
    </p:spTree>
    <p:extLst>
      <p:ext uri="{BB962C8B-B14F-4D97-AF65-F5344CB8AC3E}">
        <p14:creationId xmlns:p14="http://schemas.microsoft.com/office/powerpoint/2010/main" val="37912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Growth: California</a:t>
            </a:r>
          </a:p>
        </p:txBody>
      </p:sp>
      <p:pic>
        <p:nvPicPr>
          <p:cNvPr id="5" name="Content Placeholder 4" descr="laus_emp.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140</a:t>
            </a:fld>
            <a:endParaRPr lang="en-GB"/>
          </a:p>
        </p:txBody>
      </p:sp>
    </p:spTree>
    <p:extLst>
      <p:ext uri="{BB962C8B-B14F-4D97-AF65-F5344CB8AC3E}">
        <p14:creationId xmlns:p14="http://schemas.microsoft.com/office/powerpoint/2010/main" val="28426649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 Growth: Marin County</a:t>
            </a:r>
          </a:p>
        </p:txBody>
      </p:sp>
      <p:pic>
        <p:nvPicPr>
          <p:cNvPr id="5" name="Content Placeholder 4" descr="laus_emp.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141</a:t>
            </a:fld>
            <a:endParaRPr lang="en-GB"/>
          </a:p>
        </p:txBody>
      </p:sp>
    </p:spTree>
    <p:extLst>
      <p:ext uri="{BB962C8B-B14F-4D97-AF65-F5344CB8AC3E}">
        <p14:creationId xmlns:p14="http://schemas.microsoft.com/office/powerpoint/2010/main" val="29014494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Un</a:t>
            </a:r>
            <a:r>
              <a:rPr lang="en-US" dirty="0"/>
              <a:t>employment: California</a:t>
            </a:r>
          </a:p>
        </p:txBody>
      </p:sp>
      <p:pic>
        <p:nvPicPr>
          <p:cNvPr id="5" name="Content Placeholder 4" descr="laus_u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142</a:t>
            </a:fld>
            <a:endParaRPr lang="en-GB"/>
          </a:p>
        </p:txBody>
      </p:sp>
    </p:spTree>
    <p:extLst>
      <p:ext uri="{BB962C8B-B14F-4D97-AF65-F5344CB8AC3E}">
        <p14:creationId xmlns:p14="http://schemas.microsoft.com/office/powerpoint/2010/main" val="11224648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Un</a:t>
            </a:r>
            <a:r>
              <a:rPr lang="en-US" dirty="0"/>
              <a:t>employment: Marin County</a:t>
            </a:r>
          </a:p>
        </p:txBody>
      </p:sp>
      <p:pic>
        <p:nvPicPr>
          <p:cNvPr id="5" name="Content Placeholder 4" descr="laus_u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143</a:t>
            </a:fld>
            <a:endParaRPr lang="en-GB"/>
          </a:p>
        </p:txBody>
      </p:sp>
    </p:spTree>
    <p:extLst>
      <p:ext uri="{BB962C8B-B14F-4D97-AF65-F5344CB8AC3E}">
        <p14:creationId xmlns:p14="http://schemas.microsoft.com/office/powerpoint/2010/main" val="18917081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Lab</a:t>
            </a:r>
            <a:r>
              <a:rPr lang="en-US" dirty="0"/>
              <a:t>or Force: California</a:t>
            </a:r>
          </a:p>
        </p:txBody>
      </p:sp>
      <p:pic>
        <p:nvPicPr>
          <p:cNvPr id="5" name="Content Placeholder 4" descr="laus_lf.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144</a:t>
            </a:fld>
            <a:endParaRPr lang="en-GB"/>
          </a:p>
        </p:txBody>
      </p:sp>
    </p:spTree>
    <p:extLst>
      <p:ext uri="{BB962C8B-B14F-4D97-AF65-F5344CB8AC3E}">
        <p14:creationId xmlns:p14="http://schemas.microsoft.com/office/powerpoint/2010/main" val="23338568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Lab</a:t>
            </a:r>
            <a:r>
              <a:rPr lang="en-US" dirty="0"/>
              <a:t>or Force: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145</a:t>
            </a:fld>
            <a:endParaRPr lang="en-GB"/>
          </a:p>
        </p:txBody>
      </p:sp>
      <p:pic>
        <p:nvPicPr>
          <p:cNvPr id="6" name="Content Placeholder 5" descr="laus_lf.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18987790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Gr</a:t>
            </a:r>
            <a:r>
              <a:rPr lang="en-US" dirty="0"/>
              <a:t>oss Regional Product: California</a:t>
            </a:r>
          </a:p>
        </p:txBody>
      </p:sp>
      <p:pic>
        <p:nvPicPr>
          <p:cNvPr id="5" name="Content Placeholder 4" descr="gsp_all.png"/>
          <p:cNvPicPr>
            <a:picLocks noGrp="1" noChangeAspect="1"/>
          </p:cNvPicPr>
          <p:nvPr>
            <p:ph idx="1"/>
          </p:nvPr>
        </p:nvPicPr>
        <p:blipFill>
          <a:blip r:embed="rId2">
            <a:extLst>
              <a:ext uri="{28A0092B-C50C-407E-A947-70E740481C1C}">
                <a14:useLocalDpi xmlns:a14="http://schemas.microsoft.com/office/drawing/2010/main" val="0"/>
              </a:ext>
            </a:extLst>
          </a:blip>
          <a:srcRect l="-37813" r="-37813"/>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146</a:t>
            </a:fld>
            <a:endParaRPr lang="en-GB"/>
          </a:p>
        </p:txBody>
      </p:sp>
    </p:spTree>
    <p:extLst>
      <p:ext uri="{BB962C8B-B14F-4D97-AF65-F5344CB8AC3E}">
        <p14:creationId xmlns:p14="http://schemas.microsoft.com/office/powerpoint/2010/main" val="38654495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Gr</a:t>
            </a:r>
            <a:r>
              <a:rPr lang="en-US" dirty="0"/>
              <a:t>oss Regional Product: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147</a:t>
            </a:fld>
            <a:endParaRPr lang="en-GB"/>
          </a:p>
        </p:txBody>
      </p:sp>
      <p:pic>
        <p:nvPicPr>
          <p:cNvPr id="6" name="Content Placeholder 5" descr="gsp_all.png"/>
          <p:cNvPicPr>
            <a:picLocks noGrp="1" noChangeAspect="1"/>
          </p:cNvPicPr>
          <p:nvPr>
            <p:ph idx="1"/>
          </p:nvPr>
        </p:nvPicPr>
        <p:blipFill>
          <a:blip r:embed="rId2">
            <a:extLst>
              <a:ext uri="{28A0092B-C50C-407E-A947-70E740481C1C}">
                <a14:useLocalDpi xmlns:a14="http://schemas.microsoft.com/office/drawing/2010/main" val="0"/>
              </a:ext>
            </a:extLst>
          </a:blip>
          <a:srcRect l="-37813" r="-37813"/>
          <a:stretch>
            <a:fillRect/>
          </a:stretch>
        </p:blipFill>
        <p:spPr/>
      </p:pic>
    </p:spTree>
    <p:extLst>
      <p:ext uri="{BB962C8B-B14F-4D97-AF65-F5344CB8AC3E}">
        <p14:creationId xmlns:p14="http://schemas.microsoft.com/office/powerpoint/2010/main" val="12326635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Gr</a:t>
            </a:r>
            <a:r>
              <a:rPr lang="en-US" dirty="0"/>
              <a:t>oss Regional Product Detail: California</a:t>
            </a:r>
          </a:p>
        </p:txBody>
      </p:sp>
      <p:sp>
        <p:nvSpPr>
          <p:cNvPr id="4" name="Slide Number Placeholder 3"/>
          <p:cNvSpPr>
            <a:spLocks noGrp="1"/>
          </p:cNvSpPr>
          <p:nvPr>
            <p:ph type="sldNum" sz="quarter" idx="12"/>
          </p:nvPr>
        </p:nvSpPr>
        <p:spPr/>
        <p:txBody>
          <a:bodyPr/>
          <a:lstStyle/>
          <a:p>
            <a:fld id="{D9F085D5-EC86-4F6A-B501-C1359CB39116}" type="slidenum">
              <a:rPr lang="en-GB" smtClean="0"/>
              <a:t>148</a:t>
            </a:fld>
            <a:endParaRPr lang="en-GB"/>
          </a:p>
        </p:txBody>
      </p:sp>
      <p:pic>
        <p:nvPicPr>
          <p:cNvPr id="5" name="Content Placeholder 4" descr="gsp_detail.png"/>
          <p:cNvPicPr>
            <a:picLocks noGrp="1" noChangeAspect="1"/>
          </p:cNvPicPr>
          <p:nvPr>
            <p:ph idx="1"/>
          </p:nvPr>
        </p:nvPicPr>
        <p:blipFill>
          <a:blip r:embed="rId2">
            <a:extLst>
              <a:ext uri="{28A0092B-C50C-407E-A947-70E740481C1C}">
                <a14:useLocalDpi xmlns:a14="http://schemas.microsoft.com/office/drawing/2010/main" val="0"/>
              </a:ext>
            </a:extLst>
          </a:blip>
          <a:srcRect l="-10504" r="-10504"/>
          <a:stretch>
            <a:fillRect/>
          </a:stretch>
        </p:blipFill>
        <p:spPr/>
      </p:pic>
    </p:spTree>
    <p:extLst>
      <p:ext uri="{BB962C8B-B14F-4D97-AF65-F5344CB8AC3E}">
        <p14:creationId xmlns:p14="http://schemas.microsoft.com/office/powerpoint/2010/main" val="14019802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0EB6-E918-E54C-861F-3DDC7F941771}"/>
              </a:ext>
            </a:extLst>
          </p:cNvPr>
          <p:cNvSpPr>
            <a:spLocks noGrp="1"/>
          </p:cNvSpPr>
          <p:nvPr>
            <p:ph type="title"/>
          </p:nvPr>
        </p:nvSpPr>
        <p:spPr/>
        <p:txBody>
          <a:bodyPr/>
          <a:lstStyle/>
          <a:p>
            <a:r>
              <a:rPr lang="en-US" dirty="0">
                <a:solidFill>
                  <a:schemeClr val="bg1"/>
                </a:solidFill>
              </a:rPr>
              <a:t>Em</a:t>
            </a:r>
            <a:r>
              <a:rPr lang="en-US" dirty="0"/>
              <a:t>ployment Growth Detail</a:t>
            </a:r>
          </a:p>
        </p:txBody>
      </p:sp>
      <p:pic>
        <p:nvPicPr>
          <p:cNvPr id="6" name="Content Placeholder 5">
            <a:extLst>
              <a:ext uri="{FF2B5EF4-FFF2-40B4-BE49-F238E27FC236}">
                <a16:creationId xmlns:a16="http://schemas.microsoft.com/office/drawing/2014/main" id="{9BC783E6-DABA-5D48-9F78-61E435B56D57}"/>
              </a:ext>
            </a:extLst>
          </p:cNvPr>
          <p:cNvPicPr>
            <a:picLocks noGrp="1" noChangeAspect="1"/>
          </p:cNvPicPr>
          <p:nvPr>
            <p:ph idx="1"/>
          </p:nvPr>
        </p:nvPicPr>
        <p:blipFill>
          <a:blip r:embed="rId2"/>
          <a:stretch>
            <a:fillRect/>
          </a:stretch>
        </p:blipFill>
        <p:spPr>
          <a:xfrm>
            <a:off x="2228850" y="1808956"/>
            <a:ext cx="7734300" cy="3873500"/>
          </a:xfrm>
        </p:spPr>
      </p:pic>
      <p:sp>
        <p:nvSpPr>
          <p:cNvPr id="4" name="Slide Number Placeholder 3">
            <a:extLst>
              <a:ext uri="{FF2B5EF4-FFF2-40B4-BE49-F238E27FC236}">
                <a16:creationId xmlns:a16="http://schemas.microsoft.com/office/drawing/2014/main" id="{C8B21A22-CC0D-344D-979B-10F1C052032F}"/>
              </a:ext>
            </a:extLst>
          </p:cNvPr>
          <p:cNvSpPr>
            <a:spLocks noGrp="1"/>
          </p:cNvSpPr>
          <p:nvPr>
            <p:ph type="sldNum" sz="quarter" idx="12"/>
          </p:nvPr>
        </p:nvSpPr>
        <p:spPr/>
        <p:txBody>
          <a:bodyPr/>
          <a:lstStyle/>
          <a:p>
            <a:fld id="{D9F085D5-EC86-4F6A-B501-C1359CB39116}" type="slidenum">
              <a:rPr lang="en-GB" smtClean="0"/>
              <a:t>149</a:t>
            </a:fld>
            <a:endParaRPr lang="en-GB"/>
          </a:p>
        </p:txBody>
      </p:sp>
    </p:spTree>
    <p:extLst>
      <p:ext uri="{BB962C8B-B14F-4D97-AF65-F5344CB8AC3E}">
        <p14:creationId xmlns:p14="http://schemas.microsoft.com/office/powerpoint/2010/main" val="486186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C438-CF3E-DA49-A76E-22A8137CDF3B}"/>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Growth by Decade</a:t>
            </a:r>
          </a:p>
        </p:txBody>
      </p:sp>
      <p:pic>
        <p:nvPicPr>
          <p:cNvPr id="6" name="Content Placeholder 5" descr="Chart, bar chart&#10;&#10;Description automatically generated">
            <a:extLst>
              <a:ext uri="{FF2B5EF4-FFF2-40B4-BE49-F238E27FC236}">
                <a16:creationId xmlns:a16="http://schemas.microsoft.com/office/drawing/2014/main" id="{991E6AA6-8F43-B94D-81B6-44C9E98199C6}"/>
              </a:ext>
            </a:extLst>
          </p:cNvPr>
          <p:cNvPicPr>
            <a:picLocks noGrp="1" noChangeAspect="1"/>
          </p:cNvPicPr>
          <p:nvPr>
            <p:ph idx="1"/>
          </p:nvPr>
        </p:nvPicPr>
        <p:blipFill>
          <a:blip r:embed="rId2" r:link="rId3"/>
          <a:stretch>
            <a:fillRect/>
          </a:stretch>
        </p:blipFill>
        <p:spPr>
          <a:xfrm>
            <a:off x="1262742" y="1201026"/>
            <a:ext cx="10058400" cy="5029200"/>
          </a:xfrm>
        </p:spPr>
      </p:pic>
      <p:sp>
        <p:nvSpPr>
          <p:cNvPr id="4" name="Slide Number Placeholder 3">
            <a:extLst>
              <a:ext uri="{FF2B5EF4-FFF2-40B4-BE49-F238E27FC236}">
                <a16:creationId xmlns:a16="http://schemas.microsoft.com/office/drawing/2014/main" id="{5B912617-D1B0-AD42-B060-C4DE3C94EB7B}"/>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346053990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0EB6-E918-E54C-861F-3DDC7F941771}"/>
              </a:ext>
            </a:extLst>
          </p:cNvPr>
          <p:cNvSpPr>
            <a:spLocks noGrp="1"/>
          </p:cNvSpPr>
          <p:nvPr>
            <p:ph type="title"/>
          </p:nvPr>
        </p:nvSpPr>
        <p:spPr/>
        <p:txBody>
          <a:bodyPr/>
          <a:lstStyle/>
          <a:p>
            <a:r>
              <a:rPr lang="en-US" dirty="0">
                <a:solidFill>
                  <a:schemeClr val="bg1"/>
                </a:solidFill>
              </a:rPr>
              <a:t>Em</a:t>
            </a:r>
            <a:r>
              <a:rPr lang="en-US" dirty="0"/>
              <a:t>ployment Growth Detail: California</a:t>
            </a:r>
          </a:p>
        </p:txBody>
      </p:sp>
      <p:sp>
        <p:nvSpPr>
          <p:cNvPr id="4" name="Slide Number Placeholder 3">
            <a:extLst>
              <a:ext uri="{FF2B5EF4-FFF2-40B4-BE49-F238E27FC236}">
                <a16:creationId xmlns:a16="http://schemas.microsoft.com/office/drawing/2014/main" id="{C8B21A22-CC0D-344D-979B-10F1C052032F}"/>
              </a:ext>
            </a:extLst>
          </p:cNvPr>
          <p:cNvSpPr>
            <a:spLocks noGrp="1"/>
          </p:cNvSpPr>
          <p:nvPr>
            <p:ph type="sldNum" sz="quarter" idx="12"/>
          </p:nvPr>
        </p:nvSpPr>
        <p:spPr/>
        <p:txBody>
          <a:bodyPr/>
          <a:lstStyle/>
          <a:p>
            <a:fld id="{D9F085D5-EC86-4F6A-B501-C1359CB39116}" type="slidenum">
              <a:rPr lang="en-GB" smtClean="0"/>
              <a:t>150</a:t>
            </a:fld>
            <a:endParaRPr lang="en-GB"/>
          </a:p>
        </p:txBody>
      </p:sp>
      <p:pic>
        <p:nvPicPr>
          <p:cNvPr id="8" name="Content Placeholder 7">
            <a:extLst>
              <a:ext uri="{FF2B5EF4-FFF2-40B4-BE49-F238E27FC236}">
                <a16:creationId xmlns:a16="http://schemas.microsoft.com/office/drawing/2014/main" id="{0695B8DD-2DBF-5E4E-9C7C-DD87AE6A4167}"/>
              </a:ext>
            </a:extLst>
          </p:cNvPr>
          <p:cNvPicPr>
            <a:picLocks noGrp="1" noChangeAspect="1"/>
          </p:cNvPicPr>
          <p:nvPr>
            <p:ph idx="1"/>
          </p:nvPr>
        </p:nvPicPr>
        <p:blipFill>
          <a:blip r:embed="rId2"/>
          <a:stretch>
            <a:fillRect/>
          </a:stretch>
        </p:blipFill>
        <p:spPr>
          <a:xfrm>
            <a:off x="2228850" y="1808956"/>
            <a:ext cx="7734300" cy="3873500"/>
          </a:xfrm>
        </p:spPr>
      </p:pic>
    </p:spTree>
    <p:extLst>
      <p:ext uri="{BB962C8B-B14F-4D97-AF65-F5344CB8AC3E}">
        <p14:creationId xmlns:p14="http://schemas.microsoft.com/office/powerpoint/2010/main" val="29517126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0EB6-E918-E54C-861F-3DDC7F941771}"/>
              </a:ext>
            </a:extLst>
          </p:cNvPr>
          <p:cNvSpPr>
            <a:spLocks noGrp="1"/>
          </p:cNvSpPr>
          <p:nvPr>
            <p:ph type="title"/>
          </p:nvPr>
        </p:nvSpPr>
        <p:spPr/>
        <p:txBody>
          <a:bodyPr/>
          <a:lstStyle/>
          <a:p>
            <a:r>
              <a:rPr lang="en-US" dirty="0">
                <a:solidFill>
                  <a:schemeClr val="bg1"/>
                </a:solidFill>
              </a:rPr>
              <a:t>Em</a:t>
            </a:r>
            <a:r>
              <a:rPr lang="en-US" dirty="0"/>
              <a:t>ployment Growth Detail: Marin County</a:t>
            </a:r>
          </a:p>
        </p:txBody>
      </p:sp>
      <p:sp>
        <p:nvSpPr>
          <p:cNvPr id="4" name="Slide Number Placeholder 3">
            <a:extLst>
              <a:ext uri="{FF2B5EF4-FFF2-40B4-BE49-F238E27FC236}">
                <a16:creationId xmlns:a16="http://schemas.microsoft.com/office/drawing/2014/main" id="{C8B21A22-CC0D-344D-979B-10F1C052032F}"/>
              </a:ext>
            </a:extLst>
          </p:cNvPr>
          <p:cNvSpPr>
            <a:spLocks noGrp="1"/>
          </p:cNvSpPr>
          <p:nvPr>
            <p:ph type="sldNum" sz="quarter" idx="12"/>
          </p:nvPr>
        </p:nvSpPr>
        <p:spPr/>
        <p:txBody>
          <a:bodyPr/>
          <a:lstStyle/>
          <a:p>
            <a:fld id="{D9F085D5-EC86-4F6A-B501-C1359CB39116}" type="slidenum">
              <a:rPr lang="en-GB" smtClean="0"/>
              <a:t>151</a:t>
            </a:fld>
            <a:endParaRPr lang="en-GB"/>
          </a:p>
        </p:txBody>
      </p:sp>
      <p:pic>
        <p:nvPicPr>
          <p:cNvPr id="10" name="Content Placeholder 9">
            <a:extLst>
              <a:ext uri="{FF2B5EF4-FFF2-40B4-BE49-F238E27FC236}">
                <a16:creationId xmlns:a16="http://schemas.microsoft.com/office/drawing/2014/main" id="{DE60C825-98D9-9E43-B4A2-AF926D570D18}"/>
              </a:ext>
            </a:extLst>
          </p:cNvPr>
          <p:cNvPicPr>
            <a:picLocks noGrp="1" noChangeAspect="1"/>
          </p:cNvPicPr>
          <p:nvPr>
            <p:ph idx="1"/>
          </p:nvPr>
        </p:nvPicPr>
        <p:blipFill>
          <a:blip r:embed="rId2" r:link="rId3"/>
          <a:stretch>
            <a:fillRect/>
          </a:stretch>
        </p:blipFill>
        <p:spPr>
          <a:xfrm>
            <a:off x="1031558" y="1157468"/>
            <a:ext cx="10128883" cy="5072758"/>
          </a:xfrm>
        </p:spPr>
      </p:pic>
    </p:spTree>
    <p:extLst>
      <p:ext uri="{BB962C8B-B14F-4D97-AF65-F5344CB8AC3E}">
        <p14:creationId xmlns:p14="http://schemas.microsoft.com/office/powerpoint/2010/main" val="15533283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686E-1629-9042-B677-899FF2012546}"/>
              </a:ext>
            </a:extLst>
          </p:cNvPr>
          <p:cNvSpPr>
            <a:spLocks noGrp="1"/>
          </p:cNvSpPr>
          <p:nvPr>
            <p:ph type="title"/>
          </p:nvPr>
        </p:nvSpPr>
        <p:spPr/>
        <p:txBody>
          <a:bodyPr/>
          <a:lstStyle/>
          <a:p>
            <a:r>
              <a:rPr lang="en-US" dirty="0">
                <a:solidFill>
                  <a:schemeClr val="bg1"/>
                </a:solidFill>
              </a:rPr>
              <a:t>Em</a:t>
            </a:r>
            <a:r>
              <a:rPr lang="en-US" dirty="0"/>
              <a:t>ployment Shares</a:t>
            </a:r>
          </a:p>
        </p:txBody>
      </p:sp>
      <p:pic>
        <p:nvPicPr>
          <p:cNvPr id="6" name="Content Placeholder 5">
            <a:extLst>
              <a:ext uri="{FF2B5EF4-FFF2-40B4-BE49-F238E27FC236}">
                <a16:creationId xmlns:a16="http://schemas.microsoft.com/office/drawing/2014/main" id="{F63F7107-F1CA-E740-96CF-73A1A63EFB7B}"/>
              </a:ext>
            </a:extLst>
          </p:cNvPr>
          <p:cNvPicPr>
            <a:picLocks noGrp="1" noChangeAspect="1"/>
          </p:cNvPicPr>
          <p:nvPr>
            <p:ph idx="1"/>
          </p:nvPr>
        </p:nvPicPr>
        <p:blipFill>
          <a:blip r:embed="rId2" r:link="rId3"/>
          <a:stretch>
            <a:fillRect/>
          </a:stretch>
        </p:blipFill>
        <p:spPr>
          <a:xfrm>
            <a:off x="1008447" y="1134319"/>
            <a:ext cx="10175106" cy="5095907"/>
          </a:xfrm>
        </p:spPr>
      </p:pic>
      <p:sp>
        <p:nvSpPr>
          <p:cNvPr id="4" name="Slide Number Placeholder 3">
            <a:extLst>
              <a:ext uri="{FF2B5EF4-FFF2-40B4-BE49-F238E27FC236}">
                <a16:creationId xmlns:a16="http://schemas.microsoft.com/office/drawing/2014/main" id="{29EF628D-9BBE-714E-B00F-AF7182B29CE4}"/>
              </a:ext>
            </a:extLst>
          </p:cNvPr>
          <p:cNvSpPr>
            <a:spLocks noGrp="1"/>
          </p:cNvSpPr>
          <p:nvPr>
            <p:ph type="sldNum" sz="quarter" idx="12"/>
          </p:nvPr>
        </p:nvSpPr>
        <p:spPr/>
        <p:txBody>
          <a:bodyPr/>
          <a:lstStyle/>
          <a:p>
            <a:fld id="{D9F085D5-EC86-4F6A-B501-C1359CB39116}" type="slidenum">
              <a:rPr lang="en-GB" smtClean="0"/>
              <a:t>152</a:t>
            </a:fld>
            <a:endParaRPr lang="en-GB"/>
          </a:p>
        </p:txBody>
      </p:sp>
    </p:spTree>
    <p:extLst>
      <p:ext uri="{BB962C8B-B14F-4D97-AF65-F5344CB8AC3E}">
        <p14:creationId xmlns:p14="http://schemas.microsoft.com/office/powerpoint/2010/main" val="19389090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34DF-58AA-D240-A50E-F281FEB9C7D7}"/>
              </a:ext>
            </a:extLst>
          </p:cNvPr>
          <p:cNvSpPr>
            <a:spLocks noGrp="1"/>
          </p:cNvSpPr>
          <p:nvPr>
            <p:ph type="title"/>
          </p:nvPr>
        </p:nvSpPr>
        <p:spPr/>
        <p:txBody>
          <a:bodyPr/>
          <a:lstStyle/>
          <a:p>
            <a:r>
              <a:rPr lang="en-US" dirty="0">
                <a:solidFill>
                  <a:schemeClr val="bg1"/>
                </a:solidFill>
              </a:rPr>
              <a:t>Em</a:t>
            </a:r>
            <a:r>
              <a:rPr lang="en-US" dirty="0"/>
              <a:t>ployment Shares: California</a:t>
            </a:r>
          </a:p>
        </p:txBody>
      </p:sp>
      <p:pic>
        <p:nvPicPr>
          <p:cNvPr id="8" name="Content Placeholder 7">
            <a:extLst>
              <a:ext uri="{FF2B5EF4-FFF2-40B4-BE49-F238E27FC236}">
                <a16:creationId xmlns:a16="http://schemas.microsoft.com/office/drawing/2014/main" id="{3989A0AB-D6B6-8C41-A598-DF24BCEE4708}"/>
              </a:ext>
            </a:extLst>
          </p:cNvPr>
          <p:cNvPicPr>
            <a:picLocks noGrp="1" noChangeAspect="1"/>
          </p:cNvPicPr>
          <p:nvPr>
            <p:ph idx="1"/>
          </p:nvPr>
        </p:nvPicPr>
        <p:blipFill>
          <a:blip r:embed="rId2" r:link="rId3"/>
          <a:stretch>
            <a:fillRect/>
          </a:stretch>
        </p:blipFill>
        <p:spPr>
          <a:xfrm>
            <a:off x="1043114" y="1169043"/>
            <a:ext cx="10105772" cy="5061183"/>
          </a:xfrm>
        </p:spPr>
      </p:pic>
      <p:sp>
        <p:nvSpPr>
          <p:cNvPr id="4" name="Slide Number Placeholder 3">
            <a:extLst>
              <a:ext uri="{FF2B5EF4-FFF2-40B4-BE49-F238E27FC236}">
                <a16:creationId xmlns:a16="http://schemas.microsoft.com/office/drawing/2014/main" id="{EA8971D2-4750-4B45-89D6-E673674075E0}"/>
              </a:ext>
            </a:extLst>
          </p:cNvPr>
          <p:cNvSpPr>
            <a:spLocks noGrp="1"/>
          </p:cNvSpPr>
          <p:nvPr>
            <p:ph type="sldNum" sz="quarter" idx="12"/>
          </p:nvPr>
        </p:nvSpPr>
        <p:spPr/>
        <p:txBody>
          <a:bodyPr/>
          <a:lstStyle/>
          <a:p>
            <a:fld id="{D9F085D5-EC86-4F6A-B501-C1359CB39116}" type="slidenum">
              <a:rPr lang="en-GB" smtClean="0"/>
              <a:t>153</a:t>
            </a:fld>
            <a:endParaRPr lang="en-GB"/>
          </a:p>
        </p:txBody>
      </p:sp>
    </p:spTree>
    <p:extLst>
      <p:ext uri="{BB962C8B-B14F-4D97-AF65-F5344CB8AC3E}">
        <p14:creationId xmlns:p14="http://schemas.microsoft.com/office/powerpoint/2010/main" val="15723204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D4952-4E9F-5544-86D3-C9B2B17A07FE}"/>
              </a:ext>
            </a:extLst>
          </p:cNvPr>
          <p:cNvSpPr>
            <a:spLocks noGrp="1"/>
          </p:cNvSpPr>
          <p:nvPr>
            <p:ph type="title"/>
          </p:nvPr>
        </p:nvSpPr>
        <p:spPr/>
        <p:txBody>
          <a:bodyPr/>
          <a:lstStyle/>
          <a:p>
            <a:r>
              <a:rPr lang="en-US" dirty="0">
                <a:solidFill>
                  <a:schemeClr val="bg1"/>
                </a:solidFill>
              </a:rPr>
              <a:t>Em</a:t>
            </a:r>
            <a:r>
              <a:rPr lang="en-US" dirty="0"/>
              <a:t>ployment Shares: Marin County</a:t>
            </a:r>
          </a:p>
        </p:txBody>
      </p:sp>
      <p:pic>
        <p:nvPicPr>
          <p:cNvPr id="8" name="Content Placeholder 7">
            <a:extLst>
              <a:ext uri="{FF2B5EF4-FFF2-40B4-BE49-F238E27FC236}">
                <a16:creationId xmlns:a16="http://schemas.microsoft.com/office/drawing/2014/main" id="{042C52AB-3134-F048-A2B4-B860DA1A8EFE}"/>
              </a:ext>
            </a:extLst>
          </p:cNvPr>
          <p:cNvPicPr>
            <a:picLocks noGrp="1" noChangeAspect="1"/>
          </p:cNvPicPr>
          <p:nvPr>
            <p:ph idx="1"/>
          </p:nvPr>
        </p:nvPicPr>
        <p:blipFill>
          <a:blip r:embed="rId2" r:link="rId3"/>
          <a:stretch>
            <a:fillRect/>
          </a:stretch>
        </p:blipFill>
        <p:spPr>
          <a:xfrm>
            <a:off x="1066225" y="1192192"/>
            <a:ext cx="10059550" cy="5038034"/>
          </a:xfrm>
        </p:spPr>
      </p:pic>
      <p:sp>
        <p:nvSpPr>
          <p:cNvPr id="4" name="Slide Number Placeholder 3">
            <a:extLst>
              <a:ext uri="{FF2B5EF4-FFF2-40B4-BE49-F238E27FC236}">
                <a16:creationId xmlns:a16="http://schemas.microsoft.com/office/drawing/2014/main" id="{D28FB767-8C78-D24E-94E6-9BA055587990}"/>
              </a:ext>
            </a:extLst>
          </p:cNvPr>
          <p:cNvSpPr>
            <a:spLocks noGrp="1"/>
          </p:cNvSpPr>
          <p:nvPr>
            <p:ph type="sldNum" sz="quarter" idx="12"/>
          </p:nvPr>
        </p:nvSpPr>
        <p:spPr/>
        <p:txBody>
          <a:bodyPr/>
          <a:lstStyle/>
          <a:p>
            <a:fld id="{D9F085D5-EC86-4F6A-B501-C1359CB39116}" type="slidenum">
              <a:rPr lang="en-GB" smtClean="0"/>
              <a:t>154</a:t>
            </a:fld>
            <a:endParaRPr lang="en-GB"/>
          </a:p>
        </p:txBody>
      </p:sp>
    </p:spTree>
    <p:extLst>
      <p:ext uri="{BB962C8B-B14F-4D97-AF65-F5344CB8AC3E}">
        <p14:creationId xmlns:p14="http://schemas.microsoft.com/office/powerpoint/2010/main" val="23283835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California</a:t>
            </a:r>
          </a:p>
        </p:txBody>
      </p:sp>
      <p:pic>
        <p:nvPicPr>
          <p:cNvPr id="5" name="Content Placeholder 4" descr="pci.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155</a:t>
            </a:fld>
            <a:endParaRPr lang="en-GB"/>
          </a:p>
        </p:txBody>
      </p:sp>
    </p:spTree>
    <p:extLst>
      <p:ext uri="{BB962C8B-B14F-4D97-AF65-F5344CB8AC3E}">
        <p14:creationId xmlns:p14="http://schemas.microsoft.com/office/powerpoint/2010/main" val="20122034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156</a:t>
            </a:fld>
            <a:endParaRPr lang="en-GB"/>
          </a:p>
        </p:txBody>
      </p:sp>
      <p:pic>
        <p:nvPicPr>
          <p:cNvPr id="6" name="Content Placeholder 5"/>
          <p:cNvPicPr>
            <a:picLocks noGrp="1" noChangeAspect="1"/>
          </p:cNvPicPr>
          <p:nvPr>
            <p:ph idx="1"/>
          </p:nvPr>
        </p:nvPicPr>
        <p:blipFill>
          <a:blip r:embed="rId2"/>
          <a:srcRect/>
          <a:stretch/>
        </p:blipFill>
        <p:spPr>
          <a:xfrm>
            <a:off x="3105550" y="1570730"/>
            <a:ext cx="5980899" cy="4351338"/>
          </a:xfrm>
        </p:spPr>
      </p:pic>
    </p:spTree>
    <p:extLst>
      <p:ext uri="{BB962C8B-B14F-4D97-AF65-F5344CB8AC3E}">
        <p14:creationId xmlns:p14="http://schemas.microsoft.com/office/powerpoint/2010/main" val="4877895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157</a:t>
            </a:fld>
            <a:endParaRPr lang="en-GB"/>
          </a:p>
        </p:txBody>
      </p:sp>
      <p:pic>
        <p:nvPicPr>
          <p:cNvPr id="6" name="Content Placeholder 5"/>
          <p:cNvPicPr>
            <a:picLocks noGrp="1" noChangeAspect="1"/>
          </p:cNvPicPr>
          <p:nvPr>
            <p:ph idx="1"/>
          </p:nvPr>
        </p:nvPicPr>
        <p:blipFill>
          <a:blip r:embed="rId2"/>
          <a:srcRect/>
          <a:stretch/>
        </p:blipFill>
        <p:spPr>
          <a:xfrm>
            <a:off x="3105550" y="1570730"/>
            <a:ext cx="5980899" cy="4351338"/>
          </a:xfrm>
        </p:spPr>
      </p:pic>
    </p:spTree>
    <p:extLst>
      <p:ext uri="{BB962C8B-B14F-4D97-AF65-F5344CB8AC3E}">
        <p14:creationId xmlns:p14="http://schemas.microsoft.com/office/powerpoint/2010/main" val="28683535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Per</a:t>
            </a:r>
            <a:r>
              <a:rPr lang="en-US" dirty="0"/>
              <a:t> Capita Income: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158</a:t>
            </a:fld>
            <a:endParaRPr lang="en-GB"/>
          </a:p>
        </p:txBody>
      </p:sp>
      <p:pic>
        <p:nvPicPr>
          <p:cNvPr id="6" name="Content Placeholder 5"/>
          <p:cNvPicPr>
            <a:picLocks noGrp="1" noChangeAspect="1"/>
          </p:cNvPicPr>
          <p:nvPr>
            <p:ph idx="1"/>
          </p:nvPr>
        </p:nvPicPr>
        <p:blipFill>
          <a:blip r:embed="rId2"/>
          <a:srcRect/>
          <a:stretch/>
        </p:blipFill>
        <p:spPr>
          <a:xfrm>
            <a:off x="3105550" y="1570730"/>
            <a:ext cx="5980899" cy="4351337"/>
          </a:xfrm>
        </p:spPr>
      </p:pic>
    </p:spTree>
    <p:extLst>
      <p:ext uri="{BB962C8B-B14F-4D97-AF65-F5344CB8AC3E}">
        <p14:creationId xmlns:p14="http://schemas.microsoft.com/office/powerpoint/2010/main" val="36483552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Nationwide</a:t>
            </a:r>
          </a:p>
        </p:txBody>
      </p:sp>
      <p:sp>
        <p:nvSpPr>
          <p:cNvPr id="4" name="Slide Number Placeholder 3"/>
          <p:cNvSpPr>
            <a:spLocks noGrp="1"/>
          </p:cNvSpPr>
          <p:nvPr>
            <p:ph type="sldNum" sz="quarter" idx="12"/>
          </p:nvPr>
        </p:nvSpPr>
        <p:spPr/>
        <p:txBody>
          <a:bodyPr/>
          <a:lstStyle/>
          <a:p>
            <a:fld id="{D9F085D5-EC86-4F6A-B501-C1359CB39116}" type="slidenum">
              <a:rPr lang="en-GB" smtClean="0"/>
              <a:t>159</a:t>
            </a:fld>
            <a:endParaRPr lang="en-GB"/>
          </a:p>
        </p:txBody>
      </p:sp>
      <p:pic>
        <p:nvPicPr>
          <p:cNvPr id="8" name="Content Placeholder 7">
            <a:extLst>
              <a:ext uri="{FF2B5EF4-FFF2-40B4-BE49-F238E27FC236}">
                <a16:creationId xmlns:a16="http://schemas.microsoft.com/office/drawing/2014/main" id="{5A3A2F69-27B7-3D48-B8C5-546281BF4D5B}"/>
              </a:ext>
            </a:extLst>
          </p:cNvPr>
          <p:cNvPicPr>
            <a:picLocks noGrp="1" noChangeAspect="1"/>
          </p:cNvPicPr>
          <p:nvPr>
            <p:ph idx="1"/>
          </p:nvPr>
        </p:nvPicPr>
        <p:blipFill>
          <a:blip r:embed="rId2"/>
          <a:stretch>
            <a:fillRect/>
          </a:stretch>
        </p:blipFill>
        <p:spPr>
          <a:xfrm>
            <a:off x="3099794" y="1570038"/>
            <a:ext cx="5992412" cy="4351337"/>
          </a:xfrm>
        </p:spPr>
      </p:pic>
    </p:spTree>
    <p:extLst>
      <p:ext uri="{BB962C8B-B14F-4D97-AF65-F5344CB8AC3E}">
        <p14:creationId xmlns:p14="http://schemas.microsoft.com/office/powerpoint/2010/main" val="237940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Growth Recovery to Pandemic</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Tree>
    <p:extLst>
      <p:ext uri="{BB962C8B-B14F-4D97-AF65-F5344CB8AC3E}">
        <p14:creationId xmlns:p14="http://schemas.microsoft.com/office/powerpoint/2010/main" val="409242931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California</a:t>
            </a:r>
          </a:p>
        </p:txBody>
      </p:sp>
      <p:pic>
        <p:nvPicPr>
          <p:cNvPr id="5" name="Content Placeholder 4" descr="gini.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160</a:t>
            </a:fld>
            <a:endParaRPr lang="en-GB"/>
          </a:p>
        </p:txBody>
      </p:sp>
    </p:spTree>
    <p:extLst>
      <p:ext uri="{BB962C8B-B14F-4D97-AF65-F5344CB8AC3E}">
        <p14:creationId xmlns:p14="http://schemas.microsoft.com/office/powerpoint/2010/main" val="29835235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161</a:t>
            </a:fld>
            <a:endParaRPr lang="en-GB"/>
          </a:p>
        </p:txBody>
      </p:sp>
      <p:pic>
        <p:nvPicPr>
          <p:cNvPr id="6" name="Content Placeholder 5" descr="gini_1y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17514779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Inc</a:t>
            </a:r>
            <a:r>
              <a:rPr lang="en-US" dirty="0"/>
              <a:t>ome Inequality: Marin County (5-yr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162</a:t>
            </a:fld>
            <a:endParaRPr lang="en-GB"/>
          </a:p>
        </p:txBody>
      </p:sp>
      <p:pic>
        <p:nvPicPr>
          <p:cNvPr id="5" name="Content Placeholder 4" descr="gini_5yr.png"/>
          <p:cNvPicPr>
            <a:picLocks noGrp="1" noChangeAspect="1"/>
          </p:cNvPicPr>
          <p:nvPr>
            <p:ph idx="1"/>
          </p:nvPr>
        </p:nvPicPr>
        <p:blipFill>
          <a:blip r:embed="rId2">
            <a:extLst>
              <a:ext uri="{28A0092B-C50C-407E-A947-70E740481C1C}">
                <a14:useLocalDpi xmlns:a14="http://schemas.microsoft.com/office/drawing/2010/main" val="0"/>
              </a:ext>
            </a:extLst>
          </a:blip>
          <a:srcRect l="-37926" r="-37926"/>
          <a:stretch>
            <a:fillRect/>
          </a:stretch>
        </p:blipFill>
        <p:spPr/>
      </p:pic>
    </p:spTree>
    <p:extLst>
      <p:ext uri="{BB962C8B-B14F-4D97-AF65-F5344CB8AC3E}">
        <p14:creationId xmlns:p14="http://schemas.microsoft.com/office/powerpoint/2010/main" val="9537457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Pov</a:t>
            </a:r>
            <a:r>
              <a:rPr lang="en-US" dirty="0"/>
              <a:t>erty: California</a:t>
            </a:r>
          </a:p>
        </p:txBody>
      </p:sp>
      <p:pic>
        <p:nvPicPr>
          <p:cNvPr id="5" name="Content Placeholder 4" descr="pov.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163</a:t>
            </a:fld>
            <a:endParaRPr lang="en-GB"/>
          </a:p>
        </p:txBody>
      </p:sp>
    </p:spTree>
    <p:extLst>
      <p:ext uri="{BB962C8B-B14F-4D97-AF65-F5344CB8AC3E}">
        <p14:creationId xmlns:p14="http://schemas.microsoft.com/office/powerpoint/2010/main" val="20527861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t>
            </a:r>
            <a:r>
              <a:rPr lang="en-US" dirty="0"/>
              <a:t>ld Poverty: California</a:t>
            </a:r>
          </a:p>
        </p:txBody>
      </p:sp>
      <p:pic>
        <p:nvPicPr>
          <p:cNvPr id="5" name="Content Placeholder 4" descr="pov.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a:xfrm>
            <a:off x="838200" y="1570730"/>
            <a:ext cx="10515600" cy="4351338"/>
          </a:xfrm>
        </p:spPr>
      </p:pic>
      <p:sp>
        <p:nvSpPr>
          <p:cNvPr id="4" name="Slide Number Placeholder 3"/>
          <p:cNvSpPr>
            <a:spLocks noGrp="1"/>
          </p:cNvSpPr>
          <p:nvPr>
            <p:ph type="sldNum" sz="quarter" idx="12"/>
          </p:nvPr>
        </p:nvSpPr>
        <p:spPr/>
        <p:txBody>
          <a:bodyPr/>
          <a:lstStyle/>
          <a:p>
            <a:fld id="{D9F085D5-EC86-4F6A-B501-C1359CB39116}" type="slidenum">
              <a:rPr lang="en-GB" smtClean="0"/>
              <a:t>164</a:t>
            </a:fld>
            <a:endParaRPr lang="en-GB"/>
          </a:p>
        </p:txBody>
      </p:sp>
    </p:spTree>
    <p:extLst>
      <p:ext uri="{BB962C8B-B14F-4D97-AF65-F5344CB8AC3E}">
        <p14:creationId xmlns:p14="http://schemas.microsoft.com/office/powerpoint/2010/main" val="31887565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Pov</a:t>
            </a:r>
            <a:r>
              <a:rPr lang="en-US" dirty="0"/>
              <a:t>erty: Marin County (1-yr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165</a:t>
            </a:fld>
            <a:endParaRPr lang="en-GB"/>
          </a:p>
        </p:txBody>
      </p:sp>
      <p:pic>
        <p:nvPicPr>
          <p:cNvPr id="6" name="Content Placeholder 5" descr="pov_1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5591553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Pov</a:t>
            </a:r>
            <a:r>
              <a:rPr lang="en-US" dirty="0"/>
              <a:t>erty: Marin County (5-yr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166</a:t>
            </a:fld>
            <a:endParaRPr lang="en-GB"/>
          </a:p>
        </p:txBody>
      </p:sp>
      <p:pic>
        <p:nvPicPr>
          <p:cNvPr id="5" name="Content Placeholder 4" descr="pov_5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25624943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t>
            </a:r>
            <a:r>
              <a:rPr lang="en-US" dirty="0"/>
              <a:t>ld Poverty: Marin County (1-yr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167</a:t>
            </a:fld>
            <a:endParaRPr lang="en-GB"/>
          </a:p>
        </p:txBody>
      </p:sp>
      <p:pic>
        <p:nvPicPr>
          <p:cNvPr id="5" name="Content Placeholder 4" descr="povkid_1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18194251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t>
            </a:r>
            <a:r>
              <a:rPr lang="en-US" dirty="0"/>
              <a:t>ld Poverty: Marin County (5-yr ACS)</a:t>
            </a:r>
          </a:p>
        </p:txBody>
      </p:sp>
      <p:sp>
        <p:nvSpPr>
          <p:cNvPr id="4" name="Slide Number Placeholder 3"/>
          <p:cNvSpPr>
            <a:spLocks noGrp="1"/>
          </p:cNvSpPr>
          <p:nvPr>
            <p:ph type="sldNum" sz="quarter" idx="12"/>
          </p:nvPr>
        </p:nvSpPr>
        <p:spPr/>
        <p:txBody>
          <a:bodyPr/>
          <a:lstStyle/>
          <a:p>
            <a:fld id="{D9F085D5-EC86-4F6A-B501-C1359CB39116}" type="slidenum">
              <a:rPr lang="en-GB" smtClean="0"/>
              <a:t>168</a:t>
            </a:fld>
            <a:endParaRPr lang="en-GB"/>
          </a:p>
        </p:txBody>
      </p:sp>
      <p:pic>
        <p:nvPicPr>
          <p:cNvPr id="6" name="Content Placeholder 5" descr="povkid_5yr.png"/>
          <p:cNvPicPr>
            <a:picLocks noGrp="1" noChangeAspect="1"/>
          </p:cNvPicPr>
          <p:nvPr>
            <p:ph idx="1"/>
          </p:nvPr>
        </p:nvPicPr>
        <p:blipFill>
          <a:blip r:embed="rId2">
            <a:extLst>
              <a:ext uri="{28A0092B-C50C-407E-A947-70E740481C1C}">
                <a14:useLocalDpi xmlns:a14="http://schemas.microsoft.com/office/drawing/2010/main" val="0"/>
              </a:ext>
            </a:extLst>
          </a:blip>
          <a:srcRect l="-37762" r="-37762"/>
          <a:stretch>
            <a:fillRect/>
          </a:stretch>
        </p:blipFill>
        <p:spPr/>
      </p:pic>
    </p:spTree>
    <p:extLst>
      <p:ext uri="{BB962C8B-B14F-4D97-AF65-F5344CB8AC3E}">
        <p14:creationId xmlns:p14="http://schemas.microsoft.com/office/powerpoint/2010/main" val="21406323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Ho</a:t>
            </a:r>
            <a:r>
              <a:rPr lang="en-US" dirty="0"/>
              <a:t>me Prices: California</a:t>
            </a:r>
          </a:p>
        </p:txBody>
      </p:sp>
      <p:pic>
        <p:nvPicPr>
          <p:cNvPr id="5" name="Content Placeholder 4" descr="zillow.png"/>
          <p:cNvPicPr>
            <a:picLocks noGrp="1" noChangeAspect="1"/>
          </p:cNvPicPr>
          <p:nvPr>
            <p:ph idx="1"/>
          </p:nvPr>
        </p:nvPicPr>
        <p:blipFill>
          <a:blip r:embed="rId2">
            <a:extLst>
              <a:ext uri="{28A0092B-C50C-407E-A947-70E740481C1C}">
                <a14:useLocalDpi xmlns:a14="http://schemas.microsoft.com/office/drawing/2010/main" val="0"/>
              </a:ext>
            </a:extLst>
          </a:blip>
          <a:srcRect l="-37813" r="-37813"/>
          <a:stretch>
            <a:fillRect/>
          </a:stretch>
        </p:blipFill>
        <p:spPr/>
      </p:pic>
      <p:sp>
        <p:nvSpPr>
          <p:cNvPr id="4" name="Slide Number Placeholder 3"/>
          <p:cNvSpPr>
            <a:spLocks noGrp="1"/>
          </p:cNvSpPr>
          <p:nvPr>
            <p:ph type="sldNum" sz="quarter" idx="12"/>
          </p:nvPr>
        </p:nvSpPr>
        <p:spPr/>
        <p:txBody>
          <a:bodyPr/>
          <a:lstStyle/>
          <a:p>
            <a:fld id="{D9F085D5-EC86-4F6A-B501-C1359CB39116}" type="slidenum">
              <a:rPr lang="en-GB" smtClean="0"/>
              <a:t>169</a:t>
            </a:fld>
            <a:endParaRPr lang="en-GB"/>
          </a:p>
        </p:txBody>
      </p:sp>
    </p:spTree>
    <p:extLst>
      <p:ext uri="{BB962C8B-B14F-4D97-AF65-F5344CB8AC3E}">
        <p14:creationId xmlns:p14="http://schemas.microsoft.com/office/powerpoint/2010/main" val="1215994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6797-729B-D644-A206-10C029152613}"/>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Relative to Long-Term Trends</a:t>
            </a:r>
          </a:p>
        </p:txBody>
      </p:sp>
      <p:sp>
        <p:nvSpPr>
          <p:cNvPr id="4" name="Slide Number Placeholder 3">
            <a:extLst>
              <a:ext uri="{FF2B5EF4-FFF2-40B4-BE49-F238E27FC236}">
                <a16:creationId xmlns:a16="http://schemas.microsoft.com/office/drawing/2014/main" id="{D1BE9838-216C-E942-9065-1A1EDE71F5D3}"/>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8" name="Content Placeholder 7">
            <a:extLst>
              <a:ext uri="{FF2B5EF4-FFF2-40B4-BE49-F238E27FC236}">
                <a16:creationId xmlns:a16="http://schemas.microsoft.com/office/drawing/2014/main" id="{02AC8596-9F23-2443-8021-7CAE502C84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214426036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Ho</a:t>
            </a:r>
            <a:r>
              <a:rPr lang="en-US" dirty="0"/>
              <a:t>me Prices: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170</a:t>
            </a:fld>
            <a:endParaRPr lang="en-GB"/>
          </a:p>
        </p:txBody>
      </p:sp>
      <p:pic>
        <p:nvPicPr>
          <p:cNvPr id="7" name="Picture 6" descr="zil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1086203"/>
            <a:ext cx="6891867" cy="5008556"/>
          </a:xfrm>
          <a:prstGeom prst="rect">
            <a:avLst/>
          </a:prstGeom>
        </p:spPr>
      </p:pic>
    </p:spTree>
    <p:extLst>
      <p:ext uri="{BB962C8B-B14F-4D97-AF65-F5344CB8AC3E}">
        <p14:creationId xmlns:p14="http://schemas.microsoft.com/office/powerpoint/2010/main" val="22724401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Re</a:t>
            </a:r>
            <a:r>
              <a:rPr lang="en-US" dirty="0"/>
              <a:t>nts: California</a:t>
            </a:r>
          </a:p>
        </p:txBody>
      </p:sp>
      <p:sp>
        <p:nvSpPr>
          <p:cNvPr id="4" name="Slide Number Placeholder 3"/>
          <p:cNvSpPr>
            <a:spLocks noGrp="1"/>
          </p:cNvSpPr>
          <p:nvPr>
            <p:ph type="sldNum" sz="quarter" idx="12"/>
          </p:nvPr>
        </p:nvSpPr>
        <p:spPr/>
        <p:txBody>
          <a:bodyPr/>
          <a:lstStyle/>
          <a:p>
            <a:fld id="{D9F085D5-EC86-4F6A-B501-C1359CB39116}" type="slidenum">
              <a:rPr lang="en-GB" smtClean="0"/>
              <a:t>171</a:t>
            </a:fld>
            <a:endParaRPr lang="en-GB"/>
          </a:p>
        </p:txBody>
      </p:sp>
      <p:pic>
        <p:nvPicPr>
          <p:cNvPr id="8" name="Content Placeholder 7" descr="A screenshot of a cell phone&#10;&#10;Description automatically generated">
            <a:extLst>
              <a:ext uri="{FF2B5EF4-FFF2-40B4-BE49-F238E27FC236}">
                <a16:creationId xmlns:a16="http://schemas.microsoft.com/office/drawing/2014/main" id="{EE4F8B0C-4D3E-5942-A81C-92D56C4755BA}"/>
              </a:ext>
            </a:extLst>
          </p:cNvPr>
          <p:cNvPicPr>
            <a:picLocks noGrp="1" noChangeAspect="1"/>
          </p:cNvPicPr>
          <p:nvPr>
            <p:ph idx="1"/>
          </p:nvPr>
        </p:nvPicPr>
        <p:blipFill>
          <a:blip r:embed="rId2" r:link="rId3"/>
          <a:stretch>
            <a:fillRect/>
          </a:stretch>
        </p:blipFill>
        <p:spPr>
          <a:xfrm>
            <a:off x="2514744" y="1018146"/>
            <a:ext cx="7162512" cy="5212080"/>
          </a:xfrm>
        </p:spPr>
      </p:pic>
    </p:spTree>
    <p:extLst>
      <p:ext uri="{BB962C8B-B14F-4D97-AF65-F5344CB8AC3E}">
        <p14:creationId xmlns:p14="http://schemas.microsoft.com/office/powerpoint/2010/main" val="14967069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 Re</a:t>
            </a:r>
            <a:r>
              <a:rPr lang="en-US" dirty="0"/>
              <a:t>nts: Marin County</a:t>
            </a:r>
          </a:p>
        </p:txBody>
      </p:sp>
      <p:sp>
        <p:nvSpPr>
          <p:cNvPr id="4" name="Slide Number Placeholder 3"/>
          <p:cNvSpPr>
            <a:spLocks noGrp="1"/>
          </p:cNvSpPr>
          <p:nvPr>
            <p:ph type="sldNum" sz="quarter" idx="12"/>
          </p:nvPr>
        </p:nvSpPr>
        <p:spPr/>
        <p:txBody>
          <a:bodyPr/>
          <a:lstStyle/>
          <a:p>
            <a:fld id="{D9F085D5-EC86-4F6A-B501-C1359CB39116}" type="slidenum">
              <a:rPr lang="en-GB" smtClean="0"/>
              <a:t>172</a:t>
            </a:fld>
            <a:endParaRPr lang="en-GB"/>
          </a:p>
        </p:txBody>
      </p:sp>
      <p:pic>
        <p:nvPicPr>
          <p:cNvPr id="5" name="Picture 4" descr="A screenshot of a cell phone&#10;&#10;Description automatically generated">
            <a:extLst>
              <a:ext uri="{FF2B5EF4-FFF2-40B4-BE49-F238E27FC236}">
                <a16:creationId xmlns:a16="http://schemas.microsoft.com/office/drawing/2014/main" id="{CE5CB7C3-BC5A-384E-A482-55E2257E6210}"/>
              </a:ext>
            </a:extLst>
          </p:cNvPr>
          <p:cNvPicPr>
            <a:picLocks noChangeAspect="1"/>
          </p:cNvPicPr>
          <p:nvPr/>
        </p:nvPicPr>
        <p:blipFill>
          <a:blip r:embed="rId2" r:link="rId3"/>
          <a:stretch>
            <a:fillRect/>
          </a:stretch>
        </p:blipFill>
        <p:spPr>
          <a:xfrm>
            <a:off x="2514744" y="1018146"/>
            <a:ext cx="7162512" cy="5212080"/>
          </a:xfrm>
          <a:prstGeom prst="rect">
            <a:avLst/>
          </a:prstGeom>
        </p:spPr>
      </p:pic>
    </p:spTree>
    <p:extLst>
      <p:ext uri="{BB962C8B-B14F-4D97-AF65-F5344CB8AC3E}">
        <p14:creationId xmlns:p14="http://schemas.microsoft.com/office/powerpoint/2010/main" val="27158788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A506-6D35-8E40-8F3F-876A9A1C25B3}"/>
              </a:ext>
            </a:extLst>
          </p:cNvPr>
          <p:cNvSpPr>
            <a:spLocks noGrp="1"/>
          </p:cNvSpPr>
          <p:nvPr>
            <p:ph type="title"/>
          </p:nvPr>
        </p:nvSpPr>
        <p:spPr/>
        <p:txBody>
          <a:bodyPr/>
          <a:lstStyle/>
          <a:p>
            <a:r>
              <a:rPr lang="en-US" dirty="0">
                <a:solidFill>
                  <a:schemeClr val="bg1"/>
                </a:solidFill>
              </a:rPr>
              <a:t>Ho</a:t>
            </a:r>
            <a:r>
              <a:rPr lang="en-US" dirty="0"/>
              <a:t>me Permitting: Nationwide</a:t>
            </a:r>
          </a:p>
        </p:txBody>
      </p:sp>
      <p:sp>
        <p:nvSpPr>
          <p:cNvPr id="4" name="Slide Number Placeholder 3">
            <a:extLst>
              <a:ext uri="{FF2B5EF4-FFF2-40B4-BE49-F238E27FC236}">
                <a16:creationId xmlns:a16="http://schemas.microsoft.com/office/drawing/2014/main" id="{B851CD8A-E261-564E-81DB-19264801E5CD}"/>
              </a:ext>
            </a:extLst>
          </p:cNvPr>
          <p:cNvSpPr>
            <a:spLocks noGrp="1"/>
          </p:cNvSpPr>
          <p:nvPr>
            <p:ph type="sldNum" sz="quarter" idx="12"/>
          </p:nvPr>
        </p:nvSpPr>
        <p:spPr/>
        <p:txBody>
          <a:bodyPr/>
          <a:lstStyle/>
          <a:p>
            <a:fld id="{D9F085D5-EC86-4F6A-B501-C1359CB39116}" type="slidenum">
              <a:rPr lang="en-GB" smtClean="0"/>
              <a:t>173</a:t>
            </a:fld>
            <a:endParaRPr lang="en-GB"/>
          </a:p>
        </p:txBody>
      </p:sp>
      <p:pic>
        <p:nvPicPr>
          <p:cNvPr id="8" name="Content Placeholder 7">
            <a:extLst>
              <a:ext uri="{FF2B5EF4-FFF2-40B4-BE49-F238E27FC236}">
                <a16:creationId xmlns:a16="http://schemas.microsoft.com/office/drawing/2014/main" id="{1D512B8C-C29E-8D40-9695-BC0FF5ED9170}"/>
              </a:ext>
            </a:extLst>
          </p:cNvPr>
          <p:cNvPicPr>
            <a:picLocks noGrp="1" noChangeAspect="1"/>
          </p:cNvPicPr>
          <p:nvPr>
            <p:ph idx="1"/>
          </p:nvPr>
        </p:nvPicPr>
        <p:blipFill>
          <a:blip r:embed="rId2"/>
          <a:stretch>
            <a:fillRect/>
          </a:stretch>
        </p:blipFill>
        <p:spPr>
          <a:xfrm>
            <a:off x="3099794" y="1570038"/>
            <a:ext cx="5992412" cy="4351337"/>
          </a:xfrm>
        </p:spPr>
      </p:pic>
    </p:spTree>
    <p:extLst>
      <p:ext uri="{BB962C8B-B14F-4D97-AF65-F5344CB8AC3E}">
        <p14:creationId xmlns:p14="http://schemas.microsoft.com/office/powerpoint/2010/main" val="24751403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A506-6D35-8E40-8F3F-876A9A1C25B3}"/>
              </a:ext>
            </a:extLst>
          </p:cNvPr>
          <p:cNvSpPr>
            <a:spLocks noGrp="1"/>
          </p:cNvSpPr>
          <p:nvPr>
            <p:ph type="title"/>
          </p:nvPr>
        </p:nvSpPr>
        <p:spPr/>
        <p:txBody>
          <a:bodyPr/>
          <a:lstStyle/>
          <a:p>
            <a:r>
              <a:rPr lang="en-US" dirty="0">
                <a:solidFill>
                  <a:schemeClr val="bg1"/>
                </a:solidFill>
              </a:rPr>
              <a:t>Ho</a:t>
            </a:r>
            <a:r>
              <a:rPr lang="en-US" dirty="0"/>
              <a:t>me Permitting: California</a:t>
            </a:r>
          </a:p>
        </p:txBody>
      </p:sp>
      <p:pic>
        <p:nvPicPr>
          <p:cNvPr id="6" name="Content Placeholder 5">
            <a:extLst>
              <a:ext uri="{FF2B5EF4-FFF2-40B4-BE49-F238E27FC236}">
                <a16:creationId xmlns:a16="http://schemas.microsoft.com/office/drawing/2014/main" id="{E6260CB1-29D0-2E45-8986-3F3AEB423FFE}"/>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B851CD8A-E261-564E-81DB-19264801E5CD}"/>
              </a:ext>
            </a:extLst>
          </p:cNvPr>
          <p:cNvSpPr>
            <a:spLocks noGrp="1"/>
          </p:cNvSpPr>
          <p:nvPr>
            <p:ph type="sldNum" sz="quarter" idx="12"/>
          </p:nvPr>
        </p:nvSpPr>
        <p:spPr/>
        <p:txBody>
          <a:bodyPr/>
          <a:lstStyle/>
          <a:p>
            <a:fld id="{D9F085D5-EC86-4F6A-B501-C1359CB39116}" type="slidenum">
              <a:rPr lang="en-GB" smtClean="0"/>
              <a:t>174</a:t>
            </a:fld>
            <a:endParaRPr lang="en-GB"/>
          </a:p>
        </p:txBody>
      </p:sp>
    </p:spTree>
    <p:extLst>
      <p:ext uri="{BB962C8B-B14F-4D97-AF65-F5344CB8AC3E}">
        <p14:creationId xmlns:p14="http://schemas.microsoft.com/office/powerpoint/2010/main" val="22809395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219D-90AB-4E41-8D50-DD3BFE0A5DA9}"/>
              </a:ext>
            </a:extLst>
          </p:cNvPr>
          <p:cNvSpPr>
            <a:spLocks noGrp="1"/>
          </p:cNvSpPr>
          <p:nvPr>
            <p:ph type="title"/>
          </p:nvPr>
        </p:nvSpPr>
        <p:spPr/>
        <p:txBody>
          <a:bodyPr/>
          <a:lstStyle/>
          <a:p>
            <a:r>
              <a:rPr lang="en-US" dirty="0">
                <a:solidFill>
                  <a:schemeClr val="bg1"/>
                </a:solidFill>
              </a:rPr>
              <a:t>Ho</a:t>
            </a:r>
            <a:r>
              <a:rPr lang="en-US" dirty="0"/>
              <a:t>me Permitting: Marin County</a:t>
            </a:r>
          </a:p>
        </p:txBody>
      </p:sp>
      <p:pic>
        <p:nvPicPr>
          <p:cNvPr id="6" name="Content Placeholder 5">
            <a:extLst>
              <a:ext uri="{FF2B5EF4-FFF2-40B4-BE49-F238E27FC236}">
                <a16:creationId xmlns:a16="http://schemas.microsoft.com/office/drawing/2014/main" id="{FE1BF71B-0131-5D45-97FE-FA4995605520}"/>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01F824F6-E220-5842-87DC-B34A6D1DE2F2}"/>
              </a:ext>
            </a:extLst>
          </p:cNvPr>
          <p:cNvSpPr>
            <a:spLocks noGrp="1"/>
          </p:cNvSpPr>
          <p:nvPr>
            <p:ph type="sldNum" sz="quarter" idx="12"/>
          </p:nvPr>
        </p:nvSpPr>
        <p:spPr/>
        <p:txBody>
          <a:bodyPr/>
          <a:lstStyle/>
          <a:p>
            <a:fld id="{D9F085D5-EC86-4F6A-B501-C1359CB39116}" type="slidenum">
              <a:rPr lang="en-GB" smtClean="0"/>
              <a:t>175</a:t>
            </a:fld>
            <a:endParaRPr lang="en-GB"/>
          </a:p>
        </p:txBody>
      </p:sp>
    </p:spTree>
    <p:extLst>
      <p:ext uri="{BB962C8B-B14F-4D97-AF65-F5344CB8AC3E}">
        <p14:creationId xmlns:p14="http://schemas.microsoft.com/office/powerpoint/2010/main" val="22072829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AB0A-FCF1-4145-BA3F-0A097EDEA620}"/>
              </a:ext>
            </a:extLst>
          </p:cNvPr>
          <p:cNvSpPr>
            <a:spLocks noGrp="1"/>
          </p:cNvSpPr>
          <p:nvPr>
            <p:ph type="title"/>
          </p:nvPr>
        </p:nvSpPr>
        <p:spPr/>
        <p:txBody>
          <a:bodyPr/>
          <a:lstStyle/>
          <a:p>
            <a:r>
              <a:rPr lang="en-US" dirty="0"/>
              <a:t> </a:t>
            </a:r>
            <a:r>
              <a:rPr lang="en-US" dirty="0">
                <a:solidFill>
                  <a:schemeClr val="bg1"/>
                </a:solidFill>
              </a:rPr>
              <a:t>Po</a:t>
            </a:r>
            <a:r>
              <a:rPr lang="en-US" dirty="0"/>
              <a:t>pulation Growth</a:t>
            </a:r>
            <a:r>
              <a:rPr lang="en-US"/>
              <a:t>: California</a:t>
            </a:r>
            <a:endParaRPr lang="en-US" dirty="0"/>
          </a:p>
        </p:txBody>
      </p:sp>
      <p:pic>
        <p:nvPicPr>
          <p:cNvPr id="6" name="Content Placeholder 5">
            <a:extLst>
              <a:ext uri="{FF2B5EF4-FFF2-40B4-BE49-F238E27FC236}">
                <a16:creationId xmlns:a16="http://schemas.microsoft.com/office/drawing/2014/main" id="{3DBD04B1-C279-E341-8283-418809053CFD}"/>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08511523-61FA-B945-94F8-F6CE6A9BA063}"/>
              </a:ext>
            </a:extLst>
          </p:cNvPr>
          <p:cNvSpPr>
            <a:spLocks noGrp="1"/>
          </p:cNvSpPr>
          <p:nvPr>
            <p:ph type="sldNum" sz="quarter" idx="12"/>
          </p:nvPr>
        </p:nvSpPr>
        <p:spPr/>
        <p:txBody>
          <a:bodyPr/>
          <a:lstStyle/>
          <a:p>
            <a:fld id="{D9F085D5-EC86-4F6A-B501-C1359CB39116}" type="slidenum">
              <a:rPr lang="en-GB" smtClean="0"/>
              <a:t>176</a:t>
            </a:fld>
            <a:endParaRPr lang="en-GB"/>
          </a:p>
        </p:txBody>
      </p:sp>
    </p:spTree>
    <p:extLst>
      <p:ext uri="{BB962C8B-B14F-4D97-AF65-F5344CB8AC3E}">
        <p14:creationId xmlns:p14="http://schemas.microsoft.com/office/powerpoint/2010/main" val="234878522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C722-81D3-DA44-8CF1-1A5E1CB9EADA}"/>
              </a:ext>
            </a:extLst>
          </p:cNvPr>
          <p:cNvSpPr>
            <a:spLocks noGrp="1"/>
          </p:cNvSpPr>
          <p:nvPr>
            <p:ph type="title"/>
          </p:nvPr>
        </p:nvSpPr>
        <p:spPr/>
        <p:txBody>
          <a:bodyPr/>
          <a:lstStyle/>
          <a:p>
            <a:r>
              <a:rPr lang="en-US" dirty="0"/>
              <a:t> </a:t>
            </a:r>
            <a:r>
              <a:rPr lang="en-US" dirty="0">
                <a:solidFill>
                  <a:schemeClr val="bg1"/>
                </a:solidFill>
              </a:rPr>
              <a:t>Po</a:t>
            </a:r>
            <a:r>
              <a:rPr lang="en-US" dirty="0"/>
              <a:t>pulation Growth: Marin County (1yr ACS)</a:t>
            </a:r>
          </a:p>
        </p:txBody>
      </p:sp>
      <p:pic>
        <p:nvPicPr>
          <p:cNvPr id="6" name="Content Placeholder 5">
            <a:extLst>
              <a:ext uri="{FF2B5EF4-FFF2-40B4-BE49-F238E27FC236}">
                <a16:creationId xmlns:a16="http://schemas.microsoft.com/office/drawing/2014/main" id="{23992656-1C5D-0144-840E-96806D63DC6B}"/>
              </a:ext>
            </a:extLst>
          </p:cNvPr>
          <p:cNvPicPr>
            <a:picLocks noGrp="1" noChangeAspect="1"/>
          </p:cNvPicPr>
          <p:nvPr>
            <p:ph idx="1"/>
          </p:nvPr>
        </p:nvPicPr>
        <p:blipFill>
          <a:blip r:embed="rId2"/>
          <a:stretch>
            <a:fillRect/>
          </a:stretch>
        </p:blipFill>
        <p:spPr>
          <a:xfrm>
            <a:off x="3099794" y="1570038"/>
            <a:ext cx="5992412" cy="4351337"/>
          </a:xfrm>
        </p:spPr>
      </p:pic>
      <p:sp>
        <p:nvSpPr>
          <p:cNvPr id="4" name="Slide Number Placeholder 3">
            <a:extLst>
              <a:ext uri="{FF2B5EF4-FFF2-40B4-BE49-F238E27FC236}">
                <a16:creationId xmlns:a16="http://schemas.microsoft.com/office/drawing/2014/main" id="{3173129C-28E6-F848-AB2F-84DBF688AB45}"/>
              </a:ext>
            </a:extLst>
          </p:cNvPr>
          <p:cNvSpPr>
            <a:spLocks noGrp="1"/>
          </p:cNvSpPr>
          <p:nvPr>
            <p:ph type="sldNum" sz="quarter" idx="12"/>
          </p:nvPr>
        </p:nvSpPr>
        <p:spPr/>
        <p:txBody>
          <a:bodyPr/>
          <a:lstStyle/>
          <a:p>
            <a:fld id="{D9F085D5-EC86-4F6A-B501-C1359CB39116}" type="slidenum">
              <a:rPr lang="en-GB" smtClean="0"/>
              <a:t>177</a:t>
            </a:fld>
            <a:endParaRPr lang="en-GB"/>
          </a:p>
        </p:txBody>
      </p:sp>
    </p:spTree>
    <p:extLst>
      <p:ext uri="{BB962C8B-B14F-4D97-AF65-F5344CB8AC3E}">
        <p14:creationId xmlns:p14="http://schemas.microsoft.com/office/powerpoint/2010/main" val="16797870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C722-81D3-DA44-8CF1-1A5E1CB9EADA}"/>
              </a:ext>
            </a:extLst>
          </p:cNvPr>
          <p:cNvSpPr>
            <a:spLocks noGrp="1"/>
          </p:cNvSpPr>
          <p:nvPr>
            <p:ph type="title"/>
          </p:nvPr>
        </p:nvSpPr>
        <p:spPr/>
        <p:txBody>
          <a:bodyPr/>
          <a:lstStyle/>
          <a:p>
            <a:r>
              <a:rPr lang="en-US" dirty="0"/>
              <a:t> </a:t>
            </a:r>
            <a:r>
              <a:rPr lang="en-US" dirty="0">
                <a:solidFill>
                  <a:schemeClr val="bg1"/>
                </a:solidFill>
              </a:rPr>
              <a:t>Po</a:t>
            </a:r>
            <a:r>
              <a:rPr lang="en-US" dirty="0"/>
              <a:t>pulation Growth: Marin County (5yr ACS)</a:t>
            </a:r>
          </a:p>
        </p:txBody>
      </p:sp>
      <p:sp>
        <p:nvSpPr>
          <p:cNvPr id="4" name="Slide Number Placeholder 3">
            <a:extLst>
              <a:ext uri="{FF2B5EF4-FFF2-40B4-BE49-F238E27FC236}">
                <a16:creationId xmlns:a16="http://schemas.microsoft.com/office/drawing/2014/main" id="{3173129C-28E6-F848-AB2F-84DBF688AB45}"/>
              </a:ext>
            </a:extLst>
          </p:cNvPr>
          <p:cNvSpPr>
            <a:spLocks noGrp="1"/>
          </p:cNvSpPr>
          <p:nvPr>
            <p:ph type="sldNum" sz="quarter" idx="12"/>
          </p:nvPr>
        </p:nvSpPr>
        <p:spPr/>
        <p:txBody>
          <a:bodyPr/>
          <a:lstStyle/>
          <a:p>
            <a:fld id="{D9F085D5-EC86-4F6A-B501-C1359CB39116}" type="slidenum">
              <a:rPr lang="en-GB" smtClean="0"/>
              <a:t>178</a:t>
            </a:fld>
            <a:endParaRPr lang="en-GB"/>
          </a:p>
        </p:txBody>
      </p:sp>
      <p:pic>
        <p:nvPicPr>
          <p:cNvPr id="8" name="Content Placeholder 7">
            <a:extLst>
              <a:ext uri="{FF2B5EF4-FFF2-40B4-BE49-F238E27FC236}">
                <a16:creationId xmlns:a16="http://schemas.microsoft.com/office/drawing/2014/main" id="{F26CA5A8-D776-8D45-BB65-2E829369F461}"/>
              </a:ext>
            </a:extLst>
          </p:cNvPr>
          <p:cNvPicPr>
            <a:picLocks noGrp="1" noChangeAspect="1"/>
          </p:cNvPicPr>
          <p:nvPr>
            <p:ph idx="1"/>
          </p:nvPr>
        </p:nvPicPr>
        <p:blipFill>
          <a:blip r:embed="rId2"/>
          <a:stretch>
            <a:fillRect/>
          </a:stretch>
        </p:blipFill>
        <p:spPr>
          <a:xfrm>
            <a:off x="3099794" y="1570038"/>
            <a:ext cx="5992412" cy="4351337"/>
          </a:xfrm>
        </p:spPr>
      </p:pic>
    </p:spTree>
    <p:extLst>
      <p:ext uri="{BB962C8B-B14F-4D97-AF65-F5344CB8AC3E}">
        <p14:creationId xmlns:p14="http://schemas.microsoft.com/office/powerpoint/2010/main" val="37754114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0542-C1ED-9E42-809F-034F46517E56}"/>
              </a:ext>
            </a:extLst>
          </p:cNvPr>
          <p:cNvSpPr>
            <a:spLocks noGrp="1"/>
          </p:cNvSpPr>
          <p:nvPr>
            <p:ph type="title"/>
          </p:nvPr>
        </p:nvSpPr>
        <p:spPr/>
        <p:txBody>
          <a:bodyPr/>
          <a:lstStyle/>
          <a:p>
            <a:r>
              <a:rPr lang="en-US" dirty="0">
                <a:solidFill>
                  <a:schemeClr val="bg1"/>
                </a:solidFill>
              </a:rPr>
              <a:t>Job</a:t>
            </a:r>
            <a:r>
              <a:rPr lang="en-US" dirty="0"/>
              <a:t>s-Housing Ratio</a:t>
            </a:r>
          </a:p>
        </p:txBody>
      </p:sp>
      <p:pic>
        <p:nvPicPr>
          <p:cNvPr id="6" name="Content Placeholder 5" descr="A close up of a map&#10;&#10;Description automatically generated">
            <a:extLst>
              <a:ext uri="{FF2B5EF4-FFF2-40B4-BE49-F238E27FC236}">
                <a16:creationId xmlns:a16="http://schemas.microsoft.com/office/drawing/2014/main" id="{9F908FAF-A8BF-4143-BB35-7F3B61FC5897}"/>
              </a:ext>
            </a:extLst>
          </p:cNvPr>
          <p:cNvPicPr>
            <a:picLocks noGrp="1" noChangeAspect="1"/>
          </p:cNvPicPr>
          <p:nvPr>
            <p:ph idx="1"/>
          </p:nvPr>
        </p:nvPicPr>
        <p:blipFill>
          <a:blip r:embed="rId2" r:link="rId3"/>
          <a:stretch>
            <a:fillRect/>
          </a:stretch>
        </p:blipFill>
        <p:spPr>
          <a:xfrm>
            <a:off x="2517557" y="1018146"/>
            <a:ext cx="7156886" cy="5212080"/>
          </a:xfrm>
        </p:spPr>
      </p:pic>
      <p:sp>
        <p:nvSpPr>
          <p:cNvPr id="4" name="Slide Number Placeholder 3">
            <a:extLst>
              <a:ext uri="{FF2B5EF4-FFF2-40B4-BE49-F238E27FC236}">
                <a16:creationId xmlns:a16="http://schemas.microsoft.com/office/drawing/2014/main" id="{0D83EFC0-212D-8941-AB9C-1824E2A67132}"/>
              </a:ext>
            </a:extLst>
          </p:cNvPr>
          <p:cNvSpPr>
            <a:spLocks noGrp="1"/>
          </p:cNvSpPr>
          <p:nvPr>
            <p:ph type="sldNum" sz="quarter" idx="12"/>
          </p:nvPr>
        </p:nvSpPr>
        <p:spPr/>
        <p:txBody>
          <a:bodyPr/>
          <a:lstStyle/>
          <a:p>
            <a:fld id="{D9F085D5-EC86-4F6A-B501-C1359CB39116}" type="slidenum">
              <a:rPr lang="en-GB" smtClean="0"/>
              <a:t>179</a:t>
            </a:fld>
            <a:endParaRPr lang="en-GB"/>
          </a:p>
        </p:txBody>
      </p:sp>
    </p:spTree>
    <p:extLst>
      <p:ext uri="{BB962C8B-B14F-4D97-AF65-F5344CB8AC3E}">
        <p14:creationId xmlns:p14="http://schemas.microsoft.com/office/powerpoint/2010/main" val="3796554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6797-729B-D644-A206-10C029152613}"/>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Relative to Long-Term Trends</a:t>
            </a:r>
          </a:p>
        </p:txBody>
      </p:sp>
      <p:sp>
        <p:nvSpPr>
          <p:cNvPr id="4" name="Slide Number Placeholder 3">
            <a:extLst>
              <a:ext uri="{FF2B5EF4-FFF2-40B4-BE49-F238E27FC236}">
                <a16:creationId xmlns:a16="http://schemas.microsoft.com/office/drawing/2014/main" id="{D1BE9838-216C-E942-9065-1A1EDE71F5D3}"/>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8" name="Content Placeholder 7">
            <a:extLst>
              <a:ext uri="{FF2B5EF4-FFF2-40B4-BE49-F238E27FC236}">
                <a16:creationId xmlns:a16="http://schemas.microsoft.com/office/drawing/2014/main" id="{02AC8596-9F23-2443-8021-7CAE502C84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474936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Index</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1747910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are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577193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Levels</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2801074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Annual Growth</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1642020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Is “Accounting” for the Slow Recovery?</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a:t>
            </a:r>
          </a:p>
          <a:p>
            <a:pPr lvl="2"/>
            <a:r>
              <a:rPr lang="en-US" dirty="0"/>
              <a:t>Government spending </a:t>
            </a:r>
          </a:p>
          <a:p>
            <a:pPr lvl="2"/>
            <a:r>
              <a:rPr lang="en-US" dirty="0"/>
              <a:t>Net Exports: Exports – Imports</a:t>
            </a:r>
          </a:p>
          <a:p>
            <a:r>
              <a:rPr lang="en-US" dirty="0"/>
              <a:t>Production also matters.</a:t>
            </a:r>
          </a:p>
          <a:p>
            <a:pPr lvl="1"/>
            <a:r>
              <a:rPr lang="en-US" dirty="0"/>
              <a:t>Employment </a:t>
            </a:r>
          </a:p>
          <a:p>
            <a:pPr lvl="1"/>
            <a:r>
              <a:rPr lang="en-US" dirty="0"/>
              <a:t>Productivity</a:t>
            </a:r>
          </a:p>
          <a:p>
            <a:pPr lvl="1"/>
            <a:endParaRPr lang="en-US" dirty="0"/>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1739391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BE38-A826-CC49-BCDD-8B255A35A0F6}"/>
              </a:ext>
            </a:extLst>
          </p:cNvPr>
          <p:cNvSpPr>
            <a:spLocks noGrp="1"/>
          </p:cNvSpPr>
          <p:nvPr>
            <p:ph type="title"/>
          </p:nvPr>
        </p:nvSpPr>
        <p:spPr>
          <a:xfrm>
            <a:off x="764630" y="0"/>
            <a:ext cx="10515600" cy="1325563"/>
          </a:xfrm>
        </p:spPr>
        <p:txBody>
          <a:bodyPr/>
          <a:lstStyle/>
          <a:p>
            <a:r>
              <a:rPr lang="en-US" dirty="0">
                <a:solidFill>
                  <a:schemeClr val="bg1"/>
                </a:solidFill>
              </a:rPr>
              <a:t>A</a:t>
            </a:r>
            <a:r>
              <a:rPr lang="en-US" dirty="0"/>
              <a:t> </a:t>
            </a:r>
            <a:r>
              <a:rPr lang="en-US" dirty="0">
                <a:solidFill>
                  <a:schemeClr val="bg1"/>
                </a:solidFill>
              </a:rPr>
              <a:t>N</a:t>
            </a:r>
            <a:r>
              <a:rPr lang="en-US" dirty="0"/>
              <a:t>ote on Imports and GDP</a:t>
            </a:r>
          </a:p>
        </p:txBody>
      </p:sp>
      <p:sp>
        <p:nvSpPr>
          <p:cNvPr id="3" name="Content Placeholder 2">
            <a:extLst>
              <a:ext uri="{FF2B5EF4-FFF2-40B4-BE49-F238E27FC236}">
                <a16:creationId xmlns:a16="http://schemas.microsoft.com/office/drawing/2014/main" id="{098DAE92-E86C-A14E-8D32-7269318371FD}"/>
              </a:ext>
            </a:extLst>
          </p:cNvPr>
          <p:cNvSpPr>
            <a:spLocks noGrp="1"/>
          </p:cNvSpPr>
          <p:nvPr>
            <p:ph idx="1"/>
          </p:nvPr>
        </p:nvSpPr>
        <p:spPr/>
        <p:txBody>
          <a:bodyPr/>
          <a:lstStyle/>
          <a:p>
            <a:r>
              <a:rPr lang="en-US" dirty="0"/>
              <a:t>GDP = Consumption + Investment + Government + Net Exports</a:t>
            </a:r>
          </a:p>
          <a:p>
            <a:pPr lvl="1"/>
            <a:r>
              <a:rPr lang="en-US" dirty="0"/>
              <a:t>Net Exports = Exports – Imports</a:t>
            </a:r>
          </a:p>
          <a:p>
            <a:r>
              <a:rPr lang="en-US" dirty="0"/>
              <a:t>Give the impression that IMPORTS are bad for GDP</a:t>
            </a:r>
          </a:p>
          <a:p>
            <a:pPr lvl="1"/>
            <a:r>
              <a:rPr lang="en-US" dirty="0"/>
              <a:t>They are not.</a:t>
            </a:r>
          </a:p>
          <a:p>
            <a:pPr lvl="1"/>
            <a:r>
              <a:rPr lang="en-US" dirty="0"/>
              <a:t>They are merely subtracted from the equation because the measurement of consumption, investment, and government all include imports.</a:t>
            </a:r>
          </a:p>
          <a:p>
            <a:pPr lvl="1"/>
            <a:endParaRPr lang="en-US" dirty="0"/>
          </a:p>
          <a:p>
            <a:r>
              <a:rPr lang="en-US" dirty="0"/>
              <a:t>Calculating Gross DOMESTIC Production must exclude IMPORTS</a:t>
            </a:r>
          </a:p>
          <a:p>
            <a:pPr lvl="1"/>
            <a:r>
              <a:rPr lang="en-US" dirty="0"/>
              <a:t>It is merely an accounting identity.</a:t>
            </a:r>
          </a:p>
        </p:txBody>
      </p:sp>
      <p:sp>
        <p:nvSpPr>
          <p:cNvPr id="4" name="Slide Number Placeholder 3">
            <a:extLst>
              <a:ext uri="{FF2B5EF4-FFF2-40B4-BE49-F238E27FC236}">
                <a16:creationId xmlns:a16="http://schemas.microsoft.com/office/drawing/2014/main" id="{5B36F8E4-193E-3D4F-A132-0C61A020A01D}"/>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3443358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9" name="Content Placeholder 8">
            <a:extLst>
              <a:ext uri="{FF2B5EF4-FFF2-40B4-BE49-F238E27FC236}">
                <a16:creationId xmlns:a16="http://schemas.microsoft.com/office/drawing/2014/main" id="{37946807-EF1E-D741-8C1B-E5A2E0A000EC}"/>
              </a:ext>
            </a:extLst>
          </p:cNvPr>
          <p:cNvPicPr>
            <a:picLocks noGrp="1" noChangeAspect="1"/>
          </p:cNvPicPr>
          <p:nvPr>
            <p:ph idx="1"/>
          </p:nvPr>
        </p:nvPicPr>
        <p:blipFill>
          <a:blip r:embed="rId3" r:link="rId4"/>
          <a:srcRect/>
          <a:stretch>
            <a:fillRect/>
          </a:stretch>
        </p:blipFill>
        <p:spPr>
          <a:xfrm>
            <a:off x="1017588" y="1151814"/>
            <a:ext cx="10156824" cy="5078412"/>
          </a:xfrm>
        </p:spPr>
      </p:pic>
    </p:spTree>
    <p:extLst>
      <p:ext uri="{BB962C8B-B14F-4D97-AF65-F5344CB8AC3E}">
        <p14:creationId xmlns:p14="http://schemas.microsoft.com/office/powerpoint/2010/main" val="2329760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 – Inflation Adjusted</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6" name="gdp_comp_real.png"/>
          <p:cNvPicPr>
            <a:picLocks noChangeAspect="1"/>
          </p:cNvPicPr>
          <p:nvPr/>
        </p:nvPicPr>
        <p:blipFill>
          <a:blip r:embed="rId3" r:link="rId4"/>
          <a:srcRect/>
          <a:stretch>
            <a:fillRect/>
          </a:stretch>
        </p:blipFill>
        <p:spPr>
          <a:xfrm>
            <a:off x="1050927" y="1155306"/>
            <a:ext cx="10149839" cy="5074919"/>
          </a:xfrm>
          <a:prstGeom prst="rect">
            <a:avLst/>
          </a:prstGeom>
        </p:spPr>
      </p:pic>
    </p:spTree>
    <p:extLst>
      <p:ext uri="{BB962C8B-B14F-4D97-AF65-F5344CB8AC3E}">
        <p14:creationId xmlns:p14="http://schemas.microsoft.com/office/powerpoint/2010/main" val="20659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a:t>
            </a:r>
          </a:p>
        </p:txBody>
      </p:sp>
      <p:sp>
        <p:nvSpPr>
          <p:cNvPr id="3" name="Content Placeholder 2"/>
          <p:cNvSpPr>
            <a:spLocks noGrp="1"/>
          </p:cNvSpPr>
          <p:nvPr>
            <p:ph idx="1"/>
          </p:nvPr>
        </p:nvSpPr>
        <p:spPr/>
        <p:txBody>
          <a:bodyPr/>
          <a:lstStyle/>
          <a:p>
            <a:r>
              <a:rPr lang="en-US" dirty="0"/>
              <a:t>Slow growth in any of these categories will slow overall GDP growth.</a:t>
            </a:r>
          </a:p>
          <a:p>
            <a:endParaRPr lang="en-US" dirty="0"/>
          </a:p>
          <a:p>
            <a:r>
              <a:rPr lang="en-US" dirty="0"/>
              <a:t>How does each component contribute to GDP growth pre- vs. post-recession?</a:t>
            </a:r>
          </a:p>
          <a:p>
            <a:pPr marL="0" indent="0">
              <a:buNone/>
            </a:pPr>
            <a:endParaRPr lang="en-US" dirty="0"/>
          </a:p>
          <a:p>
            <a:r>
              <a:rPr lang="en-US" dirty="0"/>
              <a:t>What explains current trends in each component?</a:t>
            </a:r>
          </a:p>
        </p:txBody>
      </p:sp>
      <p:sp>
        <p:nvSpPr>
          <p:cNvPr id="4" name="Slide Number Placeholder 3"/>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11160612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6E85-8D48-E946-B391-4A42E5AFFE06}"/>
              </a:ext>
            </a:extLst>
          </p:cNvPr>
          <p:cNvSpPr>
            <a:spLocks noGrp="1"/>
          </p:cNvSpPr>
          <p:nvPr>
            <p:ph type="title"/>
          </p:nvPr>
        </p:nvSpPr>
        <p:spPr>
          <a:xfrm>
            <a:off x="805542" y="0"/>
            <a:ext cx="10515600" cy="1325563"/>
          </a:xfrm>
        </p:spPr>
        <p:txBody>
          <a:bodyPr/>
          <a:lstStyle/>
          <a:p>
            <a:r>
              <a:rPr lang="en-US"/>
              <a:t> </a:t>
            </a:r>
            <a:r>
              <a:rPr lang="en-US">
                <a:solidFill>
                  <a:schemeClr val="bg1"/>
                </a:solidFill>
              </a:rPr>
              <a:t>Un</a:t>
            </a:r>
            <a:r>
              <a:rPr lang="en-US"/>
              <a:t>derstanding </a:t>
            </a:r>
            <a:r>
              <a:rPr lang="en-US" dirty="0"/>
              <a:t>Contributions to GDP Growth</a:t>
            </a:r>
          </a:p>
        </p:txBody>
      </p:sp>
      <p:sp>
        <p:nvSpPr>
          <p:cNvPr id="3" name="Content Placeholder 2">
            <a:extLst>
              <a:ext uri="{FF2B5EF4-FFF2-40B4-BE49-F238E27FC236}">
                <a16:creationId xmlns:a16="http://schemas.microsoft.com/office/drawing/2014/main" id="{01483B5E-7AF3-5345-8A2D-B7ADDB081AC7}"/>
              </a:ext>
            </a:extLst>
          </p:cNvPr>
          <p:cNvSpPr>
            <a:spLocks noGrp="1"/>
          </p:cNvSpPr>
          <p:nvPr>
            <p:ph idx="1"/>
          </p:nvPr>
        </p:nvSpPr>
        <p:spPr/>
        <p:txBody>
          <a:bodyPr/>
          <a:lstStyle/>
          <a:p>
            <a:r>
              <a:rPr lang="en-US" dirty="0"/>
              <a:t>GDP Growth is a combination of the growth in its components:</a:t>
            </a:r>
          </a:p>
          <a:p>
            <a:pPr lvl="1"/>
            <a:r>
              <a:rPr lang="en-US" dirty="0"/>
              <a:t>Consumption, Investment, Government, and Net Exports</a:t>
            </a:r>
          </a:p>
          <a:p>
            <a:pPr lvl="1"/>
            <a:r>
              <a:rPr lang="en-US" dirty="0"/>
              <a:t>It’s a weighted average of these components</a:t>
            </a:r>
          </a:p>
          <a:p>
            <a:pPr marL="457200" lvl="1" indent="0">
              <a:buNone/>
            </a:pPr>
            <a:endParaRPr lang="en-US" dirty="0"/>
          </a:p>
          <a:p>
            <a:r>
              <a:rPr lang="en-US" dirty="0"/>
              <a:t>For example:  Consumption</a:t>
            </a:r>
          </a:p>
          <a:p>
            <a:pPr lvl="1"/>
            <a:r>
              <a:rPr lang="en-US" dirty="0"/>
              <a:t>If consumption accounts for </a:t>
            </a:r>
            <a:r>
              <a:rPr lang="en-US" b="1" dirty="0"/>
              <a:t>2/3</a:t>
            </a:r>
            <a:r>
              <a:rPr lang="en-US" dirty="0"/>
              <a:t> of the economy,</a:t>
            </a:r>
          </a:p>
          <a:p>
            <a:pPr lvl="1"/>
            <a:r>
              <a:rPr lang="en-US" dirty="0"/>
              <a:t>If consumption grew by </a:t>
            </a:r>
            <a:r>
              <a:rPr lang="en-US" b="1" dirty="0"/>
              <a:t>3%,</a:t>
            </a:r>
          </a:p>
          <a:p>
            <a:pPr lvl="1"/>
            <a:r>
              <a:rPr lang="en-US" dirty="0"/>
              <a:t>It would cause GDP growth to be </a:t>
            </a:r>
            <a:r>
              <a:rPr lang="en-US" b="1" dirty="0"/>
              <a:t>2 percentage points</a:t>
            </a:r>
            <a:r>
              <a:rPr lang="en-US" dirty="0"/>
              <a:t> higher than it would otherwise be</a:t>
            </a:r>
          </a:p>
        </p:txBody>
      </p:sp>
      <p:sp>
        <p:nvSpPr>
          <p:cNvPr id="4" name="Slide Number Placeholder 3">
            <a:extLst>
              <a:ext uri="{FF2B5EF4-FFF2-40B4-BE49-F238E27FC236}">
                <a16:creationId xmlns:a16="http://schemas.microsoft.com/office/drawing/2014/main" id="{5E59AD9E-035E-B644-8FB4-D12D1CF07AED}"/>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5" name="TextBox 4">
            <a:extLst>
              <a:ext uri="{FF2B5EF4-FFF2-40B4-BE49-F238E27FC236}">
                <a16:creationId xmlns:a16="http://schemas.microsoft.com/office/drawing/2014/main" id="{46C1A77C-1B2F-2C46-BA5C-0BB7D6585546}"/>
              </a:ext>
            </a:extLst>
          </p:cNvPr>
          <p:cNvSpPr txBox="1"/>
          <p:nvPr/>
        </p:nvSpPr>
        <p:spPr>
          <a:xfrm>
            <a:off x="4823055" y="5337293"/>
            <a:ext cx="2545890" cy="584775"/>
          </a:xfrm>
          <a:prstGeom prst="rect">
            <a:avLst/>
          </a:prstGeom>
          <a:noFill/>
        </p:spPr>
        <p:txBody>
          <a:bodyPr wrap="none" rtlCol="0">
            <a:spAutoFit/>
          </a:bodyPr>
          <a:lstStyle/>
          <a:p>
            <a:r>
              <a:rPr lang="en-US" sz="3200" dirty="0"/>
              <a:t>2% = 2/3 * 3%</a:t>
            </a:r>
          </a:p>
        </p:txBody>
      </p:sp>
    </p:spTree>
    <p:extLst>
      <p:ext uri="{BB962C8B-B14F-4D97-AF65-F5344CB8AC3E}">
        <p14:creationId xmlns:p14="http://schemas.microsoft.com/office/powerpoint/2010/main" val="2077168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20" y="0"/>
            <a:ext cx="10515600" cy="1325563"/>
          </a:xfrm>
        </p:spPr>
        <p:txBody>
          <a:bodyPr/>
          <a:lstStyle/>
          <a:p>
            <a:r>
              <a:rPr lang="en-US" dirty="0">
                <a:solidFill>
                  <a:schemeClr val="bg1"/>
                </a:solidFill>
              </a:rPr>
              <a:t> Co</a:t>
            </a:r>
            <a:r>
              <a:rPr lang="en-US" dirty="0"/>
              <a:t>ntributions to GDP Growth</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8192" y="991514"/>
            <a:ext cx="6548389" cy="5238712"/>
          </a:xfrm>
        </p:spPr>
      </p:pic>
      <p:sp>
        <p:nvSpPr>
          <p:cNvPr id="4" name="Slide Number Placeholder 3"/>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123012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20" y="0"/>
            <a:ext cx="10515600" cy="1325563"/>
          </a:xfrm>
        </p:spPr>
        <p:txBody>
          <a:bodyPr/>
          <a:lstStyle/>
          <a:p>
            <a:r>
              <a:rPr lang="en-US" dirty="0">
                <a:solidFill>
                  <a:schemeClr val="bg1"/>
                </a:solidFill>
              </a:rPr>
              <a:t> Co</a:t>
            </a:r>
            <a:r>
              <a:rPr lang="en-US" dirty="0"/>
              <a:t>ntribution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29</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1725525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269920"/>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600+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45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800860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D3A3-0152-1240-9BBD-19DC6914DE3F}"/>
              </a:ext>
            </a:extLst>
          </p:cNvPr>
          <p:cNvSpPr>
            <a:spLocks noGrp="1"/>
          </p:cNvSpPr>
          <p:nvPr>
            <p:ph type="title"/>
          </p:nvPr>
        </p:nvSpPr>
        <p:spPr>
          <a:xfrm>
            <a:off x="869730" y="0"/>
            <a:ext cx="10515600" cy="1325563"/>
          </a:xfrm>
        </p:spPr>
        <p:txBody>
          <a:bodyPr/>
          <a:lstStyle/>
          <a:p>
            <a:r>
              <a:rPr lang="en-US" dirty="0"/>
              <a:t> </a:t>
            </a:r>
            <a:r>
              <a:rPr lang="en-US" dirty="0">
                <a:solidFill>
                  <a:schemeClr val="bg1"/>
                </a:solidFill>
              </a:rPr>
              <a:t>Re</a:t>
            </a:r>
            <a:r>
              <a:rPr lang="en-US" dirty="0"/>
              <a:t>al Disposable Personal Income</a:t>
            </a:r>
          </a:p>
        </p:txBody>
      </p:sp>
      <p:sp>
        <p:nvSpPr>
          <p:cNvPr id="4" name="Slide Number Placeholder 3">
            <a:extLst>
              <a:ext uri="{FF2B5EF4-FFF2-40B4-BE49-F238E27FC236}">
                <a16:creationId xmlns:a16="http://schemas.microsoft.com/office/drawing/2014/main" id="{73FE2712-0B23-7046-BADC-52A5B8AADDB1}"/>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30</a:t>
            </a:fld>
            <a:endParaRPr lang="en-GB"/>
          </a:p>
        </p:txBody>
      </p:sp>
      <p:pic>
        <p:nvPicPr>
          <p:cNvPr id="8" name="Content Placeholder 7">
            <a:extLst>
              <a:ext uri="{FF2B5EF4-FFF2-40B4-BE49-F238E27FC236}">
                <a16:creationId xmlns:a16="http://schemas.microsoft.com/office/drawing/2014/main" id="{56360E3C-0ED3-5E4D-A48B-831DE323EFDC}"/>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56134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ED96-F92A-EB47-AF94-72516D18DA99}"/>
              </a:ext>
            </a:extLst>
          </p:cNvPr>
          <p:cNvSpPr>
            <a:spLocks noGrp="1"/>
          </p:cNvSpPr>
          <p:nvPr>
            <p:ph type="title"/>
          </p:nvPr>
        </p:nvSpPr>
        <p:spPr>
          <a:xfrm>
            <a:off x="755070" y="0"/>
            <a:ext cx="10515600" cy="1325563"/>
          </a:xfrm>
        </p:spPr>
        <p:txBody>
          <a:bodyPr/>
          <a:lstStyle/>
          <a:p>
            <a:r>
              <a:rPr lang="en-US" dirty="0">
                <a:solidFill>
                  <a:schemeClr val="bg1"/>
                </a:solidFill>
              </a:rPr>
              <a:t>Rea</a:t>
            </a:r>
            <a:r>
              <a:rPr lang="en-US" dirty="0"/>
              <a:t>l Disposable Personal Income - Growth</a:t>
            </a:r>
          </a:p>
        </p:txBody>
      </p:sp>
      <p:sp>
        <p:nvSpPr>
          <p:cNvPr id="4" name="Slide Number Placeholder 3">
            <a:extLst>
              <a:ext uri="{FF2B5EF4-FFF2-40B4-BE49-F238E27FC236}">
                <a16:creationId xmlns:a16="http://schemas.microsoft.com/office/drawing/2014/main" id="{C2BD547D-D9AD-D748-80BA-675222F016FD}"/>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31</a:t>
            </a:fld>
            <a:endParaRPr lang="en-GB"/>
          </a:p>
        </p:txBody>
      </p:sp>
      <p:pic>
        <p:nvPicPr>
          <p:cNvPr id="8" name="Content Placeholder 7">
            <a:extLst>
              <a:ext uri="{FF2B5EF4-FFF2-40B4-BE49-F238E27FC236}">
                <a16:creationId xmlns:a16="http://schemas.microsoft.com/office/drawing/2014/main" id="{97241774-D039-684A-A87B-D1554163AD1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672877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ED96-F92A-EB47-AF94-72516D18DA99}"/>
              </a:ext>
            </a:extLst>
          </p:cNvPr>
          <p:cNvSpPr>
            <a:spLocks noGrp="1"/>
          </p:cNvSpPr>
          <p:nvPr>
            <p:ph type="title"/>
          </p:nvPr>
        </p:nvSpPr>
        <p:spPr>
          <a:xfrm>
            <a:off x="755070" y="0"/>
            <a:ext cx="10515600" cy="1325563"/>
          </a:xfrm>
        </p:spPr>
        <p:txBody>
          <a:bodyPr/>
          <a:lstStyle/>
          <a:p>
            <a:r>
              <a:rPr lang="en-US" dirty="0">
                <a:solidFill>
                  <a:schemeClr val="bg1"/>
                </a:solidFill>
              </a:rPr>
              <a:t>Rea</a:t>
            </a:r>
            <a:r>
              <a:rPr lang="en-US" dirty="0"/>
              <a:t>l Disposable Personal Income - Growth</a:t>
            </a:r>
          </a:p>
        </p:txBody>
      </p:sp>
      <p:sp>
        <p:nvSpPr>
          <p:cNvPr id="4" name="Slide Number Placeholder 3">
            <a:extLst>
              <a:ext uri="{FF2B5EF4-FFF2-40B4-BE49-F238E27FC236}">
                <a16:creationId xmlns:a16="http://schemas.microsoft.com/office/drawing/2014/main" id="{C2BD547D-D9AD-D748-80BA-675222F016FD}"/>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32</a:t>
            </a:fld>
            <a:endParaRPr lang="en-GB"/>
          </a:p>
        </p:txBody>
      </p:sp>
      <p:pic>
        <p:nvPicPr>
          <p:cNvPr id="8" name="Content Placeholder 7">
            <a:extLst>
              <a:ext uri="{FF2B5EF4-FFF2-40B4-BE49-F238E27FC236}">
                <a16:creationId xmlns:a16="http://schemas.microsoft.com/office/drawing/2014/main" id="{97241774-D039-684A-A87B-D1554163AD1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496589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9" name="Content Placeholder 8">
            <a:extLst>
              <a:ext uri="{FF2B5EF4-FFF2-40B4-BE49-F238E27FC236}">
                <a16:creationId xmlns:a16="http://schemas.microsoft.com/office/drawing/2014/main" id="{2F639DB6-7AE8-834F-81B0-282062949772}"/>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FD6845C5-ECD5-F04E-B62E-1E0B030BC5BC}"/>
              </a:ext>
            </a:extLst>
          </p:cNvPr>
          <p:cNvSpPr txBox="1"/>
          <p:nvPr/>
        </p:nvSpPr>
        <p:spPr>
          <a:xfrm>
            <a:off x="9543963" y="2808398"/>
            <a:ext cx="1351075" cy="646331"/>
          </a:xfrm>
          <a:prstGeom prst="rect">
            <a:avLst/>
          </a:prstGeom>
          <a:solidFill>
            <a:schemeClr val="bg1"/>
          </a:solidFill>
          <a:ln>
            <a:solidFill>
              <a:schemeClr val="accent1"/>
            </a:solidFill>
          </a:ln>
        </p:spPr>
        <p:txBody>
          <a:bodyPr wrap="none" rtlCol="0">
            <a:spAutoFit/>
          </a:bodyPr>
          <a:lstStyle/>
          <a:p>
            <a:r>
              <a:rPr lang="en-US" dirty="0"/>
              <a:t>$1.6 Trillion </a:t>
            </a:r>
          </a:p>
          <a:p>
            <a:r>
              <a:rPr lang="en-US" dirty="0"/>
              <a:t>Below Trend</a:t>
            </a:r>
          </a:p>
        </p:txBody>
      </p:sp>
    </p:spTree>
    <p:extLst>
      <p:ext uri="{BB962C8B-B14F-4D97-AF65-F5344CB8AC3E}">
        <p14:creationId xmlns:p14="http://schemas.microsoft.com/office/powerpoint/2010/main" val="5147022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9" name="Content Placeholder 8">
            <a:extLst>
              <a:ext uri="{FF2B5EF4-FFF2-40B4-BE49-F238E27FC236}">
                <a16:creationId xmlns:a16="http://schemas.microsoft.com/office/drawing/2014/main" id="{2F639DB6-7AE8-834F-81B0-282062949772}"/>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FD6845C5-ECD5-F04E-B62E-1E0B030BC5BC}"/>
              </a:ext>
            </a:extLst>
          </p:cNvPr>
          <p:cNvSpPr txBox="1"/>
          <p:nvPr/>
        </p:nvSpPr>
        <p:spPr>
          <a:xfrm>
            <a:off x="9272751" y="3131563"/>
            <a:ext cx="1351075" cy="646331"/>
          </a:xfrm>
          <a:prstGeom prst="rect">
            <a:avLst/>
          </a:prstGeom>
          <a:solidFill>
            <a:schemeClr val="bg1"/>
          </a:solidFill>
          <a:ln>
            <a:solidFill>
              <a:schemeClr val="accent1"/>
            </a:solidFill>
          </a:ln>
        </p:spPr>
        <p:txBody>
          <a:bodyPr wrap="none" rtlCol="0">
            <a:spAutoFit/>
          </a:bodyPr>
          <a:lstStyle/>
          <a:p>
            <a:r>
              <a:rPr lang="en-US" dirty="0"/>
              <a:t>$1.6 Trillion </a:t>
            </a:r>
          </a:p>
          <a:p>
            <a:r>
              <a:rPr lang="en-US" dirty="0"/>
              <a:t>Below Trend</a:t>
            </a:r>
          </a:p>
        </p:txBody>
      </p:sp>
    </p:spTree>
    <p:extLst>
      <p:ext uri="{BB962C8B-B14F-4D97-AF65-F5344CB8AC3E}">
        <p14:creationId xmlns:p14="http://schemas.microsoft.com/office/powerpoint/2010/main" val="3254260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2071233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36</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416846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3" name="Content Placeholder 2"/>
          <p:cNvSpPr>
            <a:spLocks noGrp="1"/>
          </p:cNvSpPr>
          <p:nvPr>
            <p:ph idx="1"/>
          </p:nvPr>
        </p:nvSpPr>
        <p:spPr/>
        <p:txBody>
          <a:bodyPr/>
          <a:lstStyle/>
          <a:p>
            <a:r>
              <a:rPr lang="en-US" dirty="0"/>
              <a:t>Consumption has been slow to recover.</a:t>
            </a:r>
          </a:p>
          <a:p>
            <a:pPr lvl="1"/>
            <a:r>
              <a:rPr lang="en-US" dirty="0"/>
              <a:t>Pre-crisis average contribution of consumption expenditures is 2.15 percentage points.</a:t>
            </a:r>
          </a:p>
          <a:p>
            <a:pPr lvl="1"/>
            <a:r>
              <a:rPr lang="en-US" dirty="0"/>
              <a:t>Post-crisis contribution is 1.7 percentage points.</a:t>
            </a:r>
          </a:p>
          <a:p>
            <a:pPr marL="457200" lvl="1" indent="0">
              <a:buNone/>
            </a:pPr>
            <a:endParaRPr lang="en-US" dirty="0"/>
          </a:p>
          <a:p>
            <a:r>
              <a:rPr lang="en-US" dirty="0"/>
              <a:t>In other words, its contribution to GDP growth is </a:t>
            </a:r>
            <a:r>
              <a:rPr lang="en-US"/>
              <a:t>down 21%.</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654520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40" y="0"/>
            <a:ext cx="10515600" cy="1325563"/>
          </a:xfrm>
        </p:spPr>
        <p:txBody>
          <a:bodyPr/>
          <a:lstStyle/>
          <a:p>
            <a:r>
              <a:rPr lang="en-US" dirty="0">
                <a:solidFill>
                  <a:schemeClr val="bg1"/>
                </a:solidFill>
              </a:rPr>
              <a:t>Exp</a:t>
            </a:r>
            <a:r>
              <a:rPr lang="en-US" dirty="0"/>
              <a:t>laining Consumption Expenditures</a:t>
            </a:r>
          </a:p>
        </p:txBody>
      </p:sp>
      <p:sp>
        <p:nvSpPr>
          <p:cNvPr id="3" name="Content Placeholder 2"/>
          <p:cNvSpPr>
            <a:spLocks noGrp="1"/>
          </p:cNvSpPr>
          <p:nvPr>
            <p:ph idx="1"/>
          </p:nvPr>
        </p:nvSpPr>
        <p:spPr/>
        <p:txBody>
          <a:bodyPr/>
          <a:lstStyle/>
          <a:p>
            <a:r>
              <a:rPr lang="en-US" dirty="0"/>
              <a:t>Retail sales, household debt, and personal savings help explain changes in consumption expenditures.</a:t>
            </a:r>
          </a:p>
          <a:p>
            <a:pPr marL="0" indent="0">
              <a:buNone/>
            </a:pPr>
            <a:endParaRPr lang="en-US" dirty="0"/>
          </a:p>
          <a:p>
            <a:r>
              <a:rPr lang="en-US" i="1" u="sng" dirty="0"/>
              <a:t>Lower</a:t>
            </a:r>
            <a:r>
              <a:rPr lang="en-US" dirty="0"/>
              <a:t> levels of retail sales and household debt and </a:t>
            </a:r>
            <a:r>
              <a:rPr lang="en-US" i="1" u="sng" dirty="0"/>
              <a:t>higher</a:t>
            </a:r>
            <a:r>
              <a:rPr lang="en-US" dirty="0"/>
              <a:t> savings should be correlated with </a:t>
            </a:r>
            <a:r>
              <a:rPr lang="en-US" i="1" u="sng" dirty="0"/>
              <a:t>lower</a:t>
            </a:r>
            <a:r>
              <a:rPr lang="en-US" dirty="0"/>
              <a:t> levels of consumption expenditure.</a:t>
            </a:r>
          </a:p>
        </p:txBody>
      </p:sp>
      <p:sp>
        <p:nvSpPr>
          <p:cNvPr id="4" name="Slide Number Placeholder 3"/>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792601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D67C-CE3E-B043-8A0A-08CF94DB4E9E}"/>
              </a:ext>
            </a:extLst>
          </p:cNvPr>
          <p:cNvSpPr>
            <a:spLocks noGrp="1"/>
          </p:cNvSpPr>
          <p:nvPr>
            <p:ph type="title"/>
          </p:nvPr>
        </p:nvSpPr>
        <p:spPr>
          <a:xfrm>
            <a:off x="817180" y="0"/>
            <a:ext cx="10515600" cy="1325563"/>
          </a:xfrm>
        </p:spPr>
        <p:txBody>
          <a:bodyPr/>
          <a:lstStyle/>
          <a:p>
            <a:r>
              <a:rPr lang="en-US" dirty="0">
                <a:solidFill>
                  <a:schemeClr val="bg1"/>
                </a:solidFill>
              </a:rPr>
              <a:t>Ret</a:t>
            </a:r>
            <a:r>
              <a:rPr lang="en-US" dirty="0"/>
              <a:t>ail Sales</a:t>
            </a:r>
          </a:p>
        </p:txBody>
      </p:sp>
      <p:sp>
        <p:nvSpPr>
          <p:cNvPr id="4" name="Slide Number Placeholder 3">
            <a:extLst>
              <a:ext uri="{FF2B5EF4-FFF2-40B4-BE49-F238E27FC236}">
                <a16:creationId xmlns:a16="http://schemas.microsoft.com/office/drawing/2014/main" id="{1A8D2105-5E2B-D944-965C-5F4893774128}"/>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39</a:t>
            </a:fld>
            <a:endParaRPr lang="en-GB"/>
          </a:p>
        </p:txBody>
      </p:sp>
      <p:pic>
        <p:nvPicPr>
          <p:cNvPr id="7" name="Content Placeholder 6">
            <a:extLst>
              <a:ext uri="{FF2B5EF4-FFF2-40B4-BE49-F238E27FC236}">
                <a16:creationId xmlns:a16="http://schemas.microsoft.com/office/drawing/2014/main" id="{C4732B31-3F16-574F-9A98-47BD4CE033B6}"/>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642002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1428654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ED07-E349-BF42-876E-E2E7BF03F06C}"/>
              </a:ext>
            </a:extLst>
          </p:cNvPr>
          <p:cNvSpPr>
            <a:spLocks noGrp="1"/>
          </p:cNvSpPr>
          <p:nvPr>
            <p:ph type="title"/>
          </p:nvPr>
        </p:nvSpPr>
        <p:spPr>
          <a:xfrm>
            <a:off x="815622" y="0"/>
            <a:ext cx="10515600" cy="1325563"/>
          </a:xfrm>
        </p:spPr>
        <p:txBody>
          <a:bodyPr/>
          <a:lstStyle/>
          <a:p>
            <a:r>
              <a:rPr lang="en-US" dirty="0"/>
              <a:t> </a:t>
            </a:r>
            <a:r>
              <a:rPr lang="en-US" dirty="0">
                <a:solidFill>
                  <a:schemeClr val="bg1"/>
                </a:solidFill>
              </a:rPr>
              <a:t>Ho</a:t>
            </a:r>
            <a:r>
              <a:rPr lang="en-US" dirty="0"/>
              <a:t>usehold Debt as a Share of GDP</a:t>
            </a:r>
          </a:p>
        </p:txBody>
      </p:sp>
      <p:sp>
        <p:nvSpPr>
          <p:cNvPr id="4" name="Slide Number Placeholder 3">
            <a:extLst>
              <a:ext uri="{FF2B5EF4-FFF2-40B4-BE49-F238E27FC236}">
                <a16:creationId xmlns:a16="http://schemas.microsoft.com/office/drawing/2014/main" id="{736045F2-9072-6F4F-AB4D-90FE09931C2F}"/>
              </a:ext>
            </a:extLst>
          </p:cNvPr>
          <p:cNvSpPr>
            <a:spLocks noGrp="1"/>
          </p:cNvSpPr>
          <p:nvPr>
            <p:ph type="sldNum" sz="quarter" idx="12"/>
          </p:nvPr>
        </p:nvSpPr>
        <p:spPr/>
        <p:txBody>
          <a:bodyPr/>
          <a:lstStyle/>
          <a:p>
            <a:fld id="{D9F085D5-EC86-4F6A-B501-C1359CB39116}" type="slidenum">
              <a:rPr lang="en-GB" smtClean="0"/>
              <a:t>40</a:t>
            </a:fld>
            <a:endParaRPr lang="en-GB"/>
          </a:p>
        </p:txBody>
      </p:sp>
      <p:pic>
        <p:nvPicPr>
          <p:cNvPr id="7" name="Content Placeholder 6">
            <a:extLst>
              <a:ext uri="{FF2B5EF4-FFF2-40B4-BE49-F238E27FC236}">
                <a16:creationId xmlns:a16="http://schemas.microsoft.com/office/drawing/2014/main" id="{EEEAC8D8-36F7-B74A-9B07-974B47D52E13}"/>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0445203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C127-B653-6349-9AB2-9B6BDC3B1FE6}"/>
              </a:ext>
            </a:extLst>
          </p:cNvPr>
          <p:cNvSpPr>
            <a:spLocks noGrp="1"/>
          </p:cNvSpPr>
          <p:nvPr>
            <p:ph type="title"/>
          </p:nvPr>
        </p:nvSpPr>
        <p:spPr>
          <a:xfrm>
            <a:off x="930800" y="0"/>
            <a:ext cx="10515600" cy="1325563"/>
          </a:xfrm>
        </p:spPr>
        <p:txBody>
          <a:bodyPr/>
          <a:lstStyle/>
          <a:p>
            <a:r>
              <a:rPr lang="en-US" dirty="0">
                <a:solidFill>
                  <a:schemeClr val="bg1"/>
                </a:solidFill>
              </a:rPr>
              <a:t>Ho</a:t>
            </a:r>
            <a:r>
              <a:rPr lang="en-US" dirty="0"/>
              <a:t>usehold Debt: Mortgages</a:t>
            </a:r>
          </a:p>
        </p:txBody>
      </p:sp>
      <p:sp>
        <p:nvSpPr>
          <p:cNvPr id="4" name="Slide Number Placeholder 3">
            <a:extLst>
              <a:ext uri="{FF2B5EF4-FFF2-40B4-BE49-F238E27FC236}">
                <a16:creationId xmlns:a16="http://schemas.microsoft.com/office/drawing/2014/main" id="{F620A1C3-68B4-2344-9C45-5824450C6AD4}"/>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7" name="Content Placeholder 6">
            <a:extLst>
              <a:ext uri="{FF2B5EF4-FFF2-40B4-BE49-F238E27FC236}">
                <a16:creationId xmlns:a16="http://schemas.microsoft.com/office/drawing/2014/main" id="{528F5947-61D6-754F-A62B-8D78B574AEB4}"/>
              </a:ext>
            </a:extLst>
          </p:cNvPr>
          <p:cNvPicPr>
            <a:picLocks noGrp="1" noChangeAspect="1"/>
          </p:cNvPicPr>
          <p:nvPr>
            <p:ph idx="1"/>
          </p:nvPr>
        </p:nvPicPr>
        <p:blipFill>
          <a:blip r:embed="rId2" r:link="rId3"/>
          <a:srcRect/>
          <a:stretch>
            <a:fillRect/>
          </a:stretch>
        </p:blipFill>
        <p:spPr>
          <a:xfrm>
            <a:off x="1159400" y="1197222"/>
            <a:ext cx="10058400" cy="5029200"/>
          </a:xfrm>
        </p:spPr>
      </p:pic>
    </p:spTree>
    <p:extLst>
      <p:ext uri="{BB962C8B-B14F-4D97-AF65-F5344CB8AC3E}">
        <p14:creationId xmlns:p14="http://schemas.microsoft.com/office/powerpoint/2010/main" val="6789858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lstStyle/>
          <a:p>
            <a:r>
              <a:rPr lang="en-US" dirty="0">
                <a:solidFill>
                  <a:schemeClr val="bg1"/>
                </a:solidFill>
              </a:rPr>
              <a:t>Ho</a:t>
            </a:r>
            <a:r>
              <a:rPr lang="en-US" dirty="0"/>
              <a:t>usehold Debt: Other Sources</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42</a:t>
            </a:fld>
            <a:endParaRPr lang="en-GB"/>
          </a:p>
        </p:txBody>
      </p:sp>
      <p:pic>
        <p:nvPicPr>
          <p:cNvPr id="7" name="Content Placeholder 6">
            <a:extLst>
              <a:ext uri="{FF2B5EF4-FFF2-40B4-BE49-F238E27FC236}">
                <a16:creationId xmlns:a16="http://schemas.microsoft.com/office/drawing/2014/main" id="{D5307010-1584-9A40-B1E9-D2352A752C88}"/>
              </a:ext>
            </a:extLst>
          </p:cNvPr>
          <p:cNvPicPr>
            <a:picLocks noGrp="1" noChangeAspect="1"/>
          </p:cNvPicPr>
          <p:nvPr>
            <p:ph idx="1"/>
          </p:nvPr>
        </p:nvPicPr>
        <p:blipFill>
          <a:blip r:embed="rId2" r:link="rId3"/>
          <a:srcRect/>
          <a:stretch>
            <a:fillRect/>
          </a:stretch>
        </p:blipFill>
        <p:spPr>
          <a:xfrm>
            <a:off x="1214375" y="1201026"/>
            <a:ext cx="10058400" cy="5029200"/>
          </a:xfrm>
        </p:spPr>
      </p:pic>
    </p:spTree>
    <p:extLst>
      <p:ext uri="{BB962C8B-B14F-4D97-AF65-F5344CB8AC3E}">
        <p14:creationId xmlns:p14="http://schemas.microsoft.com/office/powerpoint/2010/main" val="3177865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lstStyle/>
          <a:p>
            <a:r>
              <a:rPr lang="en-US" dirty="0">
                <a:solidFill>
                  <a:schemeClr val="bg1"/>
                </a:solidFill>
              </a:rPr>
              <a:t>Ho</a:t>
            </a:r>
            <a:r>
              <a:rPr lang="en-US" dirty="0"/>
              <a:t>usehold Debt: Other Sources - Pandemic</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8" name="Content Placeholder 7" descr="A picture containing chart&#10;&#10;Description automatically generated">
            <a:extLst>
              <a:ext uri="{FF2B5EF4-FFF2-40B4-BE49-F238E27FC236}">
                <a16:creationId xmlns:a16="http://schemas.microsoft.com/office/drawing/2014/main" id="{41DA98EB-6C0E-8042-B2D8-F96F8DD4BA1E}"/>
              </a:ext>
            </a:extLst>
          </p:cNvPr>
          <p:cNvPicPr>
            <a:picLocks noGrp="1" noChangeAspect="1"/>
          </p:cNvPicPr>
          <p:nvPr>
            <p:ph idx="1"/>
          </p:nvPr>
        </p:nvPicPr>
        <p:blipFill>
          <a:blip r:embed="rId2" r:link="rId3"/>
          <a:stretch>
            <a:fillRect/>
          </a:stretch>
        </p:blipFill>
        <p:spPr>
          <a:xfrm>
            <a:off x="2148512" y="966908"/>
            <a:ext cx="7894976" cy="5263318"/>
          </a:xfrm>
        </p:spPr>
      </p:pic>
    </p:spTree>
    <p:extLst>
      <p:ext uri="{BB962C8B-B14F-4D97-AF65-F5344CB8AC3E}">
        <p14:creationId xmlns:p14="http://schemas.microsoft.com/office/powerpoint/2010/main" val="1735394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normAutofit/>
          </a:bodyPr>
          <a:lstStyle/>
          <a:p>
            <a:r>
              <a:rPr lang="en-US" sz="3800" dirty="0">
                <a:solidFill>
                  <a:schemeClr val="bg1"/>
                </a:solidFill>
              </a:rPr>
              <a:t>Ho</a:t>
            </a:r>
            <a:r>
              <a:rPr lang="en-US" sz="3800" dirty="0"/>
              <a:t>usehold Debt: Change During the Pandemic</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7" name="Content Placeholder 6">
            <a:extLst>
              <a:ext uri="{FF2B5EF4-FFF2-40B4-BE49-F238E27FC236}">
                <a16:creationId xmlns:a16="http://schemas.microsoft.com/office/drawing/2014/main" id="{D5307010-1584-9A40-B1E9-D2352A752C88}"/>
              </a:ext>
            </a:extLst>
          </p:cNvPr>
          <p:cNvPicPr>
            <a:picLocks noGrp="1" noChangeAspect="1"/>
          </p:cNvPicPr>
          <p:nvPr>
            <p:ph idx="1"/>
          </p:nvPr>
        </p:nvPicPr>
        <p:blipFill>
          <a:blip r:embed="rId2" r:link="rId3"/>
          <a:srcRect/>
          <a:stretch>
            <a:fillRect/>
          </a:stretch>
        </p:blipFill>
        <p:spPr>
          <a:xfrm>
            <a:off x="1214375" y="1201026"/>
            <a:ext cx="10058400" cy="5029200"/>
          </a:xfrm>
        </p:spPr>
      </p:pic>
    </p:spTree>
    <p:extLst>
      <p:ext uri="{BB962C8B-B14F-4D97-AF65-F5344CB8AC3E}">
        <p14:creationId xmlns:p14="http://schemas.microsoft.com/office/powerpoint/2010/main" val="29519411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00BD-6578-EB47-ABCD-9355BC40A5B4}"/>
              </a:ext>
            </a:extLst>
          </p:cNvPr>
          <p:cNvSpPr>
            <a:spLocks noGrp="1"/>
          </p:cNvSpPr>
          <p:nvPr>
            <p:ph type="title"/>
          </p:nvPr>
        </p:nvSpPr>
        <p:spPr>
          <a:xfrm>
            <a:off x="827690" y="0"/>
            <a:ext cx="10515600" cy="1325563"/>
          </a:xfrm>
        </p:spPr>
        <p:txBody>
          <a:bodyPr/>
          <a:lstStyle/>
          <a:p>
            <a:r>
              <a:rPr lang="en-US" dirty="0">
                <a:solidFill>
                  <a:schemeClr val="bg1"/>
                </a:solidFill>
              </a:rPr>
              <a:t>Per</a:t>
            </a:r>
            <a:r>
              <a:rPr lang="en-US" dirty="0"/>
              <a:t>sonal Savings</a:t>
            </a:r>
          </a:p>
        </p:txBody>
      </p:sp>
      <p:sp>
        <p:nvSpPr>
          <p:cNvPr id="4" name="Slide Number Placeholder 3">
            <a:extLst>
              <a:ext uri="{FF2B5EF4-FFF2-40B4-BE49-F238E27FC236}">
                <a16:creationId xmlns:a16="http://schemas.microsoft.com/office/drawing/2014/main" id="{1FF0277F-0B5B-CA40-A7C3-C19F7F6A29EF}"/>
              </a:ext>
            </a:extLst>
          </p:cNvPr>
          <p:cNvSpPr>
            <a:spLocks noGrp="1"/>
          </p:cNvSpPr>
          <p:nvPr>
            <p:ph type="sldNum" sz="quarter" idx="12"/>
          </p:nvPr>
        </p:nvSpPr>
        <p:spPr/>
        <p:txBody>
          <a:bodyPr/>
          <a:lstStyle/>
          <a:p>
            <a:fld id="{D9F085D5-EC86-4F6A-B501-C1359CB39116}" type="slidenum">
              <a:rPr lang="en-GB" smtClean="0"/>
              <a:t>45</a:t>
            </a:fld>
            <a:endParaRPr lang="en-GB"/>
          </a:p>
        </p:txBody>
      </p:sp>
      <p:pic>
        <p:nvPicPr>
          <p:cNvPr id="8" name="Content Placeholder 7">
            <a:extLst>
              <a:ext uri="{FF2B5EF4-FFF2-40B4-BE49-F238E27FC236}">
                <a16:creationId xmlns:a16="http://schemas.microsoft.com/office/drawing/2014/main" id="{F7055881-19EF-F548-B015-843BC493550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42748421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00BD-6578-EB47-ABCD-9355BC40A5B4}"/>
              </a:ext>
            </a:extLst>
          </p:cNvPr>
          <p:cNvSpPr>
            <a:spLocks noGrp="1"/>
          </p:cNvSpPr>
          <p:nvPr>
            <p:ph type="title"/>
          </p:nvPr>
        </p:nvSpPr>
        <p:spPr>
          <a:xfrm>
            <a:off x="827690" y="0"/>
            <a:ext cx="10515600" cy="1325563"/>
          </a:xfrm>
        </p:spPr>
        <p:txBody>
          <a:bodyPr/>
          <a:lstStyle/>
          <a:p>
            <a:r>
              <a:rPr lang="en-US" dirty="0">
                <a:solidFill>
                  <a:schemeClr val="bg1"/>
                </a:solidFill>
              </a:rPr>
              <a:t>Per</a:t>
            </a:r>
            <a:r>
              <a:rPr lang="en-US" dirty="0"/>
              <a:t>sonal Savings </a:t>
            </a:r>
            <a:r>
              <a:rPr lang="en-US"/>
              <a:t>&amp; Disposable Income</a:t>
            </a:r>
            <a:endParaRPr lang="en-US" dirty="0"/>
          </a:p>
        </p:txBody>
      </p:sp>
      <p:sp>
        <p:nvSpPr>
          <p:cNvPr id="4" name="Slide Number Placeholder 3">
            <a:extLst>
              <a:ext uri="{FF2B5EF4-FFF2-40B4-BE49-F238E27FC236}">
                <a16:creationId xmlns:a16="http://schemas.microsoft.com/office/drawing/2014/main" id="{1FF0277F-0B5B-CA40-A7C3-C19F7F6A29EF}"/>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8" name="Content Placeholder 7">
            <a:extLst>
              <a:ext uri="{FF2B5EF4-FFF2-40B4-BE49-F238E27FC236}">
                <a16:creationId xmlns:a16="http://schemas.microsoft.com/office/drawing/2014/main" id="{F7055881-19EF-F548-B015-843BC493550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4274453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500" y="0"/>
            <a:ext cx="10515600" cy="1325563"/>
          </a:xfrm>
        </p:spPr>
        <p:txBody>
          <a:bodyPr/>
          <a:lstStyle/>
          <a:p>
            <a:r>
              <a:rPr lang="en-US" dirty="0">
                <a:solidFill>
                  <a:schemeClr val="bg1"/>
                </a:solidFill>
              </a:rPr>
              <a:t>Inv</a:t>
            </a:r>
            <a:r>
              <a:rPr lang="en-US" dirty="0"/>
              <a:t>estment Expenditures </a:t>
            </a:r>
          </a:p>
        </p:txBody>
      </p:sp>
      <p:sp>
        <p:nvSpPr>
          <p:cNvPr id="3" name="Content Placeholder 2"/>
          <p:cNvSpPr>
            <a:spLocks noGrp="1"/>
          </p:cNvSpPr>
          <p:nvPr>
            <p:ph idx="1"/>
          </p:nvPr>
        </p:nvSpPr>
        <p:spPr/>
        <p:txBody>
          <a:bodyPr/>
          <a:lstStyle/>
          <a:p>
            <a:r>
              <a:rPr lang="en-US" dirty="0"/>
              <a:t>Investment expenditures are composed of residential and non-residential spending.</a:t>
            </a:r>
          </a:p>
          <a:p>
            <a:pPr marL="0" indent="0">
              <a:buNone/>
            </a:pPr>
            <a:endParaRPr lang="en-US" dirty="0"/>
          </a:p>
          <a:p>
            <a:r>
              <a:rPr lang="en-US" dirty="0"/>
              <a:t>Residential spending refers to purchases of new homes.</a:t>
            </a:r>
          </a:p>
          <a:p>
            <a:pPr marL="0" indent="0">
              <a:buNone/>
            </a:pPr>
            <a:endParaRPr lang="en-US" dirty="0"/>
          </a:p>
          <a:p>
            <a:r>
              <a:rPr lang="en-US" dirty="0"/>
              <a:t>Non-residential spending refers to capital purchases and new inventory accumulation.</a:t>
            </a:r>
          </a:p>
          <a:p>
            <a:pPr lvl="1"/>
            <a:r>
              <a:rPr lang="en-US" dirty="0"/>
              <a:t>Tools, machinery, new factories, commercial real estate.</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4126914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5C55-B1E3-9B45-AA99-B5225344BFAA}"/>
              </a:ext>
            </a:extLst>
          </p:cNvPr>
          <p:cNvSpPr>
            <a:spLocks noGrp="1"/>
          </p:cNvSpPr>
          <p:nvPr>
            <p:ph type="title"/>
          </p:nvPr>
        </p:nvSpPr>
        <p:spPr>
          <a:xfrm>
            <a:off x="608988" y="0"/>
            <a:ext cx="10515600" cy="1325563"/>
          </a:xfrm>
        </p:spPr>
        <p:txBody>
          <a:bodyPr>
            <a:normAutofit/>
          </a:bodyPr>
          <a:lstStyle/>
          <a:p>
            <a:r>
              <a:rPr lang="en-US" dirty="0"/>
              <a:t> </a:t>
            </a:r>
            <a:r>
              <a:rPr lang="en-US" dirty="0">
                <a:solidFill>
                  <a:schemeClr val="bg1"/>
                </a:solidFill>
              </a:rPr>
              <a:t>Con</a:t>
            </a:r>
            <a:r>
              <a:rPr lang="en-US" dirty="0"/>
              <a:t>tributions to GDP: Private Investment</a:t>
            </a:r>
          </a:p>
        </p:txBody>
      </p:sp>
      <p:sp>
        <p:nvSpPr>
          <p:cNvPr id="4" name="Slide Number Placeholder 3">
            <a:extLst>
              <a:ext uri="{FF2B5EF4-FFF2-40B4-BE49-F238E27FC236}">
                <a16:creationId xmlns:a16="http://schemas.microsoft.com/office/drawing/2014/main" id="{B13BEFB6-DFD4-244F-BE00-358D8CCDEF38}"/>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10" name="Content Placeholder 9">
            <a:extLst>
              <a:ext uri="{FF2B5EF4-FFF2-40B4-BE49-F238E27FC236}">
                <a16:creationId xmlns:a16="http://schemas.microsoft.com/office/drawing/2014/main" id="{85C2F01E-A97D-964D-880E-8B0DF7CCA294}"/>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2115730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0E4E-9620-8E4A-AF1C-10D26F38E49C}"/>
              </a:ext>
            </a:extLst>
          </p:cNvPr>
          <p:cNvSpPr>
            <a:spLocks noGrp="1"/>
          </p:cNvSpPr>
          <p:nvPr>
            <p:ph type="title"/>
          </p:nvPr>
        </p:nvSpPr>
        <p:spPr>
          <a:xfrm>
            <a:off x="606701" y="0"/>
            <a:ext cx="10515600" cy="1325563"/>
          </a:xfrm>
        </p:spPr>
        <p:txBody>
          <a:bodyPr/>
          <a:lstStyle/>
          <a:p>
            <a:r>
              <a:rPr lang="en-US" dirty="0">
                <a:solidFill>
                  <a:schemeClr val="bg1"/>
                </a:solidFill>
              </a:rPr>
              <a:t> Con</a:t>
            </a:r>
            <a:r>
              <a:rPr lang="en-US" dirty="0"/>
              <a:t>tributions to GDP: Change in Inventories</a:t>
            </a:r>
          </a:p>
        </p:txBody>
      </p:sp>
      <p:pic>
        <p:nvPicPr>
          <p:cNvPr id="6" name="Content Placeholder 5">
            <a:extLst>
              <a:ext uri="{FF2B5EF4-FFF2-40B4-BE49-F238E27FC236}">
                <a16:creationId xmlns:a16="http://schemas.microsoft.com/office/drawing/2014/main" id="{88B2B52A-5D76-F042-9C93-755CE5F6C5D8}"/>
              </a:ext>
            </a:extLst>
          </p:cNvPr>
          <p:cNvPicPr>
            <a:picLocks noGrp="1" noChangeAspect="1"/>
          </p:cNvPicPr>
          <p:nvPr>
            <p:ph idx="1"/>
          </p:nvPr>
        </p:nvPicPr>
        <p:blipFill>
          <a:blip r:embed="rId2" r:link="rId3"/>
          <a:srcRect/>
          <a:stretch>
            <a:fillRect/>
          </a:stretch>
        </p:blipFill>
        <p:spPr>
          <a:xfrm>
            <a:off x="1057656" y="1191882"/>
            <a:ext cx="10076688" cy="5038344"/>
          </a:xfrm>
        </p:spPr>
      </p:pic>
      <p:sp>
        <p:nvSpPr>
          <p:cNvPr id="4" name="Slide Number Placeholder 3">
            <a:extLst>
              <a:ext uri="{FF2B5EF4-FFF2-40B4-BE49-F238E27FC236}">
                <a16:creationId xmlns:a16="http://schemas.microsoft.com/office/drawing/2014/main" id="{05792E92-86D5-EF40-A95B-F8DD06D2726B}"/>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020218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2961558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50</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8729756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51</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37491032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C604-A26A-C546-B6D2-4FFBE1394616}"/>
              </a:ext>
            </a:extLst>
          </p:cNvPr>
          <p:cNvSpPr>
            <a:spLocks noGrp="1"/>
          </p:cNvSpPr>
          <p:nvPr>
            <p:ph type="title"/>
          </p:nvPr>
        </p:nvSpPr>
        <p:spPr>
          <a:xfrm>
            <a:off x="930800" y="0"/>
            <a:ext cx="10515600" cy="1325563"/>
          </a:xfrm>
        </p:spPr>
        <p:txBody>
          <a:bodyPr/>
          <a:lstStyle/>
          <a:p>
            <a:r>
              <a:rPr lang="en-US" dirty="0">
                <a:solidFill>
                  <a:schemeClr val="bg1"/>
                </a:solidFill>
              </a:rPr>
              <a:t>Ho</a:t>
            </a:r>
            <a:r>
              <a:rPr lang="en-US" dirty="0"/>
              <a:t>me Prices: Inflation Adjusted</a:t>
            </a:r>
          </a:p>
        </p:txBody>
      </p:sp>
      <p:pic>
        <p:nvPicPr>
          <p:cNvPr id="6" name="Content Placeholder 5">
            <a:extLst>
              <a:ext uri="{FF2B5EF4-FFF2-40B4-BE49-F238E27FC236}">
                <a16:creationId xmlns:a16="http://schemas.microsoft.com/office/drawing/2014/main" id="{1CF0E64C-C975-EB47-B5C2-33A96A1B86D1}"/>
              </a:ext>
            </a:extLst>
          </p:cNvPr>
          <p:cNvPicPr>
            <a:picLocks noGrp="1" noChangeAspect="1"/>
          </p:cNvPicPr>
          <p:nvPr>
            <p:ph idx="1"/>
          </p:nvPr>
        </p:nvPicPr>
        <p:blipFill>
          <a:blip r:embed="rId3" r:link="rId4"/>
          <a:srcRect/>
          <a:stretch>
            <a:fillRect/>
          </a:stretch>
        </p:blipFill>
        <p:spPr>
          <a:xfrm>
            <a:off x="208733" y="1608204"/>
            <a:ext cx="5779008" cy="3850798"/>
          </a:xfrm>
        </p:spPr>
      </p:pic>
      <p:sp>
        <p:nvSpPr>
          <p:cNvPr id="4" name="Slide Number Placeholder 3">
            <a:extLst>
              <a:ext uri="{FF2B5EF4-FFF2-40B4-BE49-F238E27FC236}">
                <a16:creationId xmlns:a16="http://schemas.microsoft.com/office/drawing/2014/main" id="{0197A6D1-B07E-584B-94F8-B12C4AAF03D2}"/>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5" name="Picture 4">
            <a:extLst>
              <a:ext uri="{FF2B5EF4-FFF2-40B4-BE49-F238E27FC236}">
                <a16:creationId xmlns:a16="http://schemas.microsoft.com/office/drawing/2014/main" id="{59C79217-09AF-2342-AFBA-B21B510275A6}"/>
              </a:ext>
            </a:extLst>
          </p:cNvPr>
          <p:cNvPicPr>
            <a:picLocks noChangeAspect="1"/>
          </p:cNvPicPr>
          <p:nvPr/>
        </p:nvPicPr>
        <p:blipFill>
          <a:blip r:embed="rId5" r:link="rId6"/>
          <a:srcRect/>
          <a:stretch>
            <a:fillRect/>
          </a:stretch>
        </p:blipFill>
        <p:spPr>
          <a:xfrm>
            <a:off x="5986755" y="1607681"/>
            <a:ext cx="5779008" cy="3850798"/>
          </a:xfrm>
          <a:prstGeom prst="rect">
            <a:avLst/>
          </a:prstGeom>
        </p:spPr>
      </p:pic>
    </p:spTree>
    <p:extLst>
      <p:ext uri="{BB962C8B-B14F-4D97-AF65-F5344CB8AC3E}">
        <p14:creationId xmlns:p14="http://schemas.microsoft.com/office/powerpoint/2010/main" val="42728108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63E-4F6E-7842-A841-5CBB318E61FB}"/>
              </a:ext>
            </a:extLst>
          </p:cNvPr>
          <p:cNvSpPr>
            <a:spLocks noGrp="1"/>
          </p:cNvSpPr>
          <p:nvPr>
            <p:ph type="title"/>
          </p:nvPr>
        </p:nvSpPr>
        <p:spPr>
          <a:xfrm>
            <a:off x="936043" y="0"/>
            <a:ext cx="10515600" cy="1325563"/>
          </a:xfrm>
        </p:spPr>
        <p:txBody>
          <a:bodyPr/>
          <a:lstStyle/>
          <a:p>
            <a:r>
              <a:rPr lang="en-US" dirty="0">
                <a:solidFill>
                  <a:schemeClr val="bg1"/>
                </a:solidFill>
              </a:rPr>
              <a:t>Ho</a:t>
            </a:r>
            <a:r>
              <a:rPr lang="en-US" dirty="0"/>
              <a:t>using Growth </a:t>
            </a:r>
            <a:r>
              <a:rPr lang="en-US"/>
              <a:t>is Rebounding</a:t>
            </a:r>
            <a:endParaRPr lang="en-US" dirty="0"/>
          </a:p>
        </p:txBody>
      </p:sp>
      <p:pic>
        <p:nvPicPr>
          <p:cNvPr id="6" name="Content Placeholder 5">
            <a:extLst>
              <a:ext uri="{FF2B5EF4-FFF2-40B4-BE49-F238E27FC236}">
                <a16:creationId xmlns:a16="http://schemas.microsoft.com/office/drawing/2014/main" id="{5A010DFD-9149-854E-A144-13B7B1A81CCA}"/>
              </a:ext>
            </a:extLst>
          </p:cNvPr>
          <p:cNvPicPr>
            <a:picLocks noGrp="1" noChangeAspect="1"/>
          </p:cNvPicPr>
          <p:nvPr>
            <p:ph idx="1"/>
          </p:nvPr>
        </p:nvPicPr>
        <p:blipFill>
          <a:blip r:embed="rId2" r:link="rId3"/>
          <a:srcRect/>
          <a:stretch>
            <a:fillRect/>
          </a:stretch>
        </p:blipFill>
        <p:spPr>
          <a:xfrm>
            <a:off x="2495550" y="990660"/>
            <a:ext cx="7200900" cy="5239565"/>
          </a:xfrm>
        </p:spPr>
      </p:pic>
      <p:sp>
        <p:nvSpPr>
          <p:cNvPr id="4" name="Slide Number Placeholder 3">
            <a:extLst>
              <a:ext uri="{FF2B5EF4-FFF2-40B4-BE49-F238E27FC236}">
                <a16:creationId xmlns:a16="http://schemas.microsoft.com/office/drawing/2014/main" id="{B917A864-DB5B-BE47-B925-DF4647725942}"/>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9611674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54</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40052647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80F-E228-5846-95B9-5C85E64FE103}"/>
              </a:ext>
            </a:extLst>
          </p:cNvPr>
          <p:cNvSpPr>
            <a:spLocks noGrp="1"/>
          </p:cNvSpPr>
          <p:nvPr>
            <p:ph type="title"/>
          </p:nvPr>
        </p:nvSpPr>
        <p:spPr>
          <a:xfrm>
            <a:off x="722450" y="0"/>
            <a:ext cx="10515600" cy="1325563"/>
          </a:xfrm>
        </p:spPr>
        <p:txBody>
          <a:bodyPr/>
          <a:lstStyle/>
          <a:p>
            <a:r>
              <a:rPr lang="en-US" dirty="0">
                <a:solidFill>
                  <a:schemeClr val="bg1"/>
                </a:solidFill>
              </a:rPr>
              <a:t>Con</a:t>
            </a:r>
            <a:r>
              <a:rPr lang="en-US" dirty="0"/>
              <a:t>tributions to GDP: Net Exports</a:t>
            </a:r>
          </a:p>
        </p:txBody>
      </p:sp>
      <p:sp>
        <p:nvSpPr>
          <p:cNvPr id="4" name="Slide Number Placeholder 3">
            <a:extLst>
              <a:ext uri="{FF2B5EF4-FFF2-40B4-BE49-F238E27FC236}">
                <a16:creationId xmlns:a16="http://schemas.microsoft.com/office/drawing/2014/main" id="{98CA113E-CAE9-C544-B2BB-AC314DDD0564}"/>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8" name="Content Placeholder 7">
            <a:extLst>
              <a:ext uri="{FF2B5EF4-FFF2-40B4-BE49-F238E27FC236}">
                <a16:creationId xmlns:a16="http://schemas.microsoft.com/office/drawing/2014/main" id="{FBA3F90A-3E91-D349-8A7B-6C67B13FA910}"/>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1715384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80F-E228-5846-95B9-5C85E64FE103}"/>
              </a:ext>
            </a:extLst>
          </p:cNvPr>
          <p:cNvSpPr>
            <a:spLocks noGrp="1"/>
          </p:cNvSpPr>
          <p:nvPr>
            <p:ph type="title"/>
          </p:nvPr>
        </p:nvSpPr>
        <p:spPr>
          <a:xfrm>
            <a:off x="880240" y="0"/>
            <a:ext cx="10515600" cy="1325563"/>
          </a:xfrm>
        </p:spPr>
        <p:txBody>
          <a:bodyPr/>
          <a:lstStyle/>
          <a:p>
            <a:r>
              <a:rPr lang="en-US" dirty="0">
                <a:solidFill>
                  <a:schemeClr val="bg1"/>
                </a:solidFill>
              </a:rPr>
              <a:t>Tra</a:t>
            </a:r>
            <a:r>
              <a:rPr lang="en-US" dirty="0">
                <a:solidFill>
                  <a:schemeClr val="accent1">
                    <a:lumMod val="75000"/>
                  </a:schemeClr>
                </a:solidFill>
              </a:rPr>
              <a:t>de’s</a:t>
            </a:r>
            <a:r>
              <a:rPr lang="en-US" dirty="0"/>
              <a:t> Contribution to GDP: Exports</a:t>
            </a:r>
          </a:p>
        </p:txBody>
      </p:sp>
      <p:sp>
        <p:nvSpPr>
          <p:cNvPr id="4" name="Slide Number Placeholder 3">
            <a:extLst>
              <a:ext uri="{FF2B5EF4-FFF2-40B4-BE49-F238E27FC236}">
                <a16:creationId xmlns:a16="http://schemas.microsoft.com/office/drawing/2014/main" id="{98CA113E-CAE9-C544-B2BB-AC314DDD0564}"/>
              </a:ext>
            </a:extLst>
          </p:cNvPr>
          <p:cNvSpPr>
            <a:spLocks noGrp="1"/>
          </p:cNvSpPr>
          <p:nvPr>
            <p:ph type="sldNum" sz="quarter" idx="12"/>
          </p:nvPr>
        </p:nvSpPr>
        <p:spPr/>
        <p:txBody>
          <a:bodyPr/>
          <a:lstStyle/>
          <a:p>
            <a:fld id="{D9F085D5-EC86-4F6A-B501-C1359CB39116}" type="slidenum">
              <a:rPr lang="en-GB" smtClean="0"/>
              <a:t>56</a:t>
            </a:fld>
            <a:endParaRPr lang="en-GB"/>
          </a:p>
        </p:txBody>
      </p:sp>
      <p:pic>
        <p:nvPicPr>
          <p:cNvPr id="7" name="Content Placeholder 6">
            <a:extLst>
              <a:ext uri="{FF2B5EF4-FFF2-40B4-BE49-F238E27FC236}">
                <a16:creationId xmlns:a16="http://schemas.microsoft.com/office/drawing/2014/main" id="{B0412239-8E7F-6244-A5F9-07EA2CA164B5}"/>
              </a:ext>
            </a:extLst>
          </p:cNvPr>
          <p:cNvPicPr>
            <a:picLocks noGrp="1" noChangeAspect="1"/>
          </p:cNvPicPr>
          <p:nvPr>
            <p:ph idx="1"/>
          </p:nvPr>
        </p:nvPicPr>
        <p:blipFill>
          <a:blip r:embed="rId3" r:link="rId4"/>
          <a:srcRect/>
          <a:stretch>
            <a:fillRect/>
          </a:stretch>
        </p:blipFill>
        <p:spPr>
          <a:xfrm>
            <a:off x="1048512" y="1182738"/>
            <a:ext cx="10094976" cy="5047488"/>
          </a:xfrm>
        </p:spPr>
      </p:pic>
    </p:spTree>
    <p:extLst>
      <p:ext uri="{BB962C8B-B14F-4D97-AF65-F5344CB8AC3E}">
        <p14:creationId xmlns:p14="http://schemas.microsoft.com/office/powerpoint/2010/main" val="494739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1E46-F262-6846-B2DC-A33F89B0C7D4}"/>
              </a:ext>
            </a:extLst>
          </p:cNvPr>
          <p:cNvSpPr>
            <a:spLocks noGrp="1"/>
          </p:cNvSpPr>
          <p:nvPr>
            <p:ph type="title"/>
          </p:nvPr>
        </p:nvSpPr>
        <p:spPr>
          <a:xfrm>
            <a:off x="880240" y="0"/>
            <a:ext cx="10515600" cy="1325563"/>
          </a:xfrm>
        </p:spPr>
        <p:txBody>
          <a:bodyPr/>
          <a:lstStyle/>
          <a:p>
            <a:r>
              <a:rPr lang="en-US" dirty="0">
                <a:solidFill>
                  <a:schemeClr val="bg1"/>
                </a:solidFill>
              </a:rPr>
              <a:t>Tra</a:t>
            </a:r>
            <a:r>
              <a:rPr lang="en-US" dirty="0">
                <a:solidFill>
                  <a:schemeClr val="accent1">
                    <a:lumMod val="75000"/>
                  </a:schemeClr>
                </a:solidFill>
              </a:rPr>
              <a:t>de’s</a:t>
            </a:r>
            <a:r>
              <a:rPr lang="en-US" dirty="0"/>
              <a:t> Contribution to GDP: Imports</a:t>
            </a:r>
          </a:p>
        </p:txBody>
      </p:sp>
      <p:sp>
        <p:nvSpPr>
          <p:cNvPr id="4" name="Slide Number Placeholder 3">
            <a:extLst>
              <a:ext uri="{FF2B5EF4-FFF2-40B4-BE49-F238E27FC236}">
                <a16:creationId xmlns:a16="http://schemas.microsoft.com/office/drawing/2014/main" id="{B2439FD2-4837-F54D-8C58-8310CA9739AF}"/>
              </a:ext>
            </a:extLst>
          </p:cNvPr>
          <p:cNvSpPr>
            <a:spLocks noGrp="1"/>
          </p:cNvSpPr>
          <p:nvPr>
            <p:ph type="sldNum" sz="quarter" idx="12"/>
          </p:nvPr>
        </p:nvSpPr>
        <p:spPr/>
        <p:txBody>
          <a:bodyPr/>
          <a:lstStyle/>
          <a:p>
            <a:fld id="{D9F085D5-EC86-4F6A-B501-C1359CB39116}" type="slidenum">
              <a:rPr lang="en-GB" smtClean="0"/>
              <a:t>57</a:t>
            </a:fld>
            <a:endParaRPr lang="en-GB"/>
          </a:p>
        </p:txBody>
      </p:sp>
      <p:pic>
        <p:nvPicPr>
          <p:cNvPr id="7" name="Content Placeholder 6">
            <a:extLst>
              <a:ext uri="{FF2B5EF4-FFF2-40B4-BE49-F238E27FC236}">
                <a16:creationId xmlns:a16="http://schemas.microsoft.com/office/drawing/2014/main" id="{FD2760A2-262C-6141-8176-47C96AB6DBB6}"/>
              </a:ext>
            </a:extLst>
          </p:cNvPr>
          <p:cNvPicPr>
            <a:picLocks noGrp="1" noChangeAspect="1"/>
          </p:cNvPicPr>
          <p:nvPr>
            <p:ph idx="1"/>
          </p:nvPr>
        </p:nvPicPr>
        <p:blipFill>
          <a:blip r:embed="rId3" r:link="rId4"/>
          <a:srcRect/>
          <a:stretch>
            <a:fillRect/>
          </a:stretch>
        </p:blipFill>
        <p:spPr>
          <a:xfrm>
            <a:off x="1048512" y="1182738"/>
            <a:ext cx="10094976" cy="5047488"/>
          </a:xfrm>
        </p:spPr>
      </p:pic>
    </p:spTree>
    <p:extLst>
      <p:ext uri="{BB962C8B-B14F-4D97-AF65-F5344CB8AC3E}">
        <p14:creationId xmlns:p14="http://schemas.microsoft.com/office/powerpoint/2010/main" val="8766816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30" y="0"/>
            <a:ext cx="10515600" cy="1325563"/>
          </a:xfrm>
        </p:spPr>
        <p:txBody>
          <a:bodyPr/>
          <a:lstStyle/>
          <a:p>
            <a:r>
              <a:rPr lang="en-US" dirty="0">
                <a:solidFill>
                  <a:schemeClr val="bg1"/>
                </a:solidFill>
              </a:rPr>
              <a:t>Exp</a:t>
            </a:r>
            <a:r>
              <a:rPr lang="en-US" dirty="0">
                <a:solidFill>
                  <a:schemeClr val="accent1">
                    <a:lumMod val="75000"/>
                  </a:schemeClr>
                </a:solidFill>
              </a:rPr>
              <a:t>enditure Summary</a:t>
            </a:r>
          </a:p>
        </p:txBody>
      </p:sp>
      <p:sp>
        <p:nvSpPr>
          <p:cNvPr id="3" name="Content Placeholder 2"/>
          <p:cNvSpPr>
            <a:spLocks noGrp="1"/>
          </p:cNvSpPr>
          <p:nvPr>
            <p:ph idx="1"/>
          </p:nvPr>
        </p:nvSpPr>
        <p:spPr/>
        <p:txBody>
          <a:bodyPr/>
          <a:lstStyle/>
          <a:p>
            <a:r>
              <a:rPr lang="en-US" dirty="0"/>
              <a:t>Post-recession consumption is down:</a:t>
            </a:r>
          </a:p>
          <a:p>
            <a:pPr lvl="1"/>
            <a:r>
              <a:rPr lang="en-US" dirty="0"/>
              <a:t>Retail sales are returning to trend; </a:t>
            </a:r>
          </a:p>
          <a:p>
            <a:pPr lvl="1"/>
            <a:r>
              <a:rPr lang="en-US" dirty="0"/>
              <a:t>Household debt down, but climbing;</a:t>
            </a:r>
          </a:p>
          <a:p>
            <a:pPr lvl="1"/>
            <a:r>
              <a:rPr lang="en-US" dirty="0"/>
              <a:t>Personal savings is up.</a:t>
            </a:r>
          </a:p>
          <a:p>
            <a:r>
              <a:rPr lang="en-US" dirty="0"/>
              <a:t>Investment expenditures are contributing more to GDP growth.</a:t>
            </a:r>
          </a:p>
          <a:p>
            <a:r>
              <a:rPr lang="en-US" dirty="0"/>
              <a:t>Post-recession government spending </a:t>
            </a:r>
            <a:r>
              <a:rPr lang="en-US" dirty="0" smtClean="0"/>
              <a:t>was </a:t>
            </a:r>
            <a:r>
              <a:rPr lang="en-US" dirty="0"/>
              <a:t>down:</a:t>
            </a:r>
          </a:p>
          <a:p>
            <a:pPr lvl="1"/>
            <a:r>
              <a:rPr lang="en-US" dirty="0" smtClean="0"/>
              <a:t>But substantial during the </a:t>
            </a:r>
            <a:r>
              <a:rPr lang="en-US" dirty="0" err="1" smtClean="0"/>
              <a:t>Covid</a:t>
            </a:r>
            <a:r>
              <a:rPr lang="en-US" dirty="0" smtClean="0"/>
              <a:t> Recession.</a:t>
            </a:r>
            <a:endParaRPr lang="en-US" dirty="0"/>
          </a:p>
          <a:p>
            <a:r>
              <a:rPr lang="en-US" dirty="0"/>
              <a:t>Net exports are relatively unchanged.</a:t>
            </a:r>
          </a:p>
        </p:txBody>
      </p:sp>
      <p:sp>
        <p:nvSpPr>
          <p:cNvPr id="4" name="Slide Number Placeholder 3"/>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36149028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49AE-1499-8741-9F6A-8FBF8534BB53}"/>
              </a:ext>
            </a:extLst>
          </p:cNvPr>
          <p:cNvSpPr>
            <a:spLocks noGrp="1"/>
          </p:cNvSpPr>
          <p:nvPr>
            <p:ph type="title"/>
          </p:nvPr>
        </p:nvSpPr>
        <p:spPr>
          <a:xfrm>
            <a:off x="780325" y="0"/>
            <a:ext cx="10515600" cy="1325563"/>
          </a:xfrm>
        </p:spPr>
        <p:txBody>
          <a:bodyPr/>
          <a:lstStyle/>
          <a:p>
            <a:r>
              <a:rPr lang="en-US" dirty="0">
                <a:solidFill>
                  <a:schemeClr val="bg1"/>
                </a:solidFill>
              </a:rPr>
              <a:t>Exp</a:t>
            </a:r>
            <a:r>
              <a:rPr lang="en-US" dirty="0"/>
              <a:t>enditure Summary</a:t>
            </a:r>
          </a:p>
        </p:txBody>
      </p:sp>
      <p:sp>
        <p:nvSpPr>
          <p:cNvPr id="4" name="Slide Number Placeholder 3">
            <a:extLst>
              <a:ext uri="{FF2B5EF4-FFF2-40B4-BE49-F238E27FC236}">
                <a16:creationId xmlns:a16="http://schemas.microsoft.com/office/drawing/2014/main" id="{5C64DEBE-C57C-7541-8F4B-14FF7FCB20DC}"/>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8" name="Content Placeholder 7">
            <a:extLst>
              <a:ext uri="{FF2B5EF4-FFF2-40B4-BE49-F238E27FC236}">
                <a16:creationId xmlns:a16="http://schemas.microsoft.com/office/drawing/2014/main" id="{C6667112-017A-AE4D-AC49-A9CA91FB8F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92912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b="1" dirty="0"/>
              <a:t>Week 1 (2/28): 	US Economy &amp; Coronavirus Economics</a:t>
            </a:r>
          </a:p>
          <a:p>
            <a:pPr lvl="1">
              <a:spcAft>
                <a:spcPts val="1000"/>
              </a:spcAft>
            </a:pPr>
            <a:r>
              <a:rPr lang="en-US" dirty="0"/>
              <a:t>Week 2 (3/7): 	Economic Inequality (Brian Peterson, Central College)</a:t>
            </a:r>
          </a:p>
          <a:p>
            <a:pPr lvl="1">
              <a:spcAft>
                <a:spcPts val="1000"/>
              </a:spcAft>
            </a:pPr>
            <a:r>
              <a:rPr lang="en-US" dirty="0"/>
              <a:t>Week 3 (3/14): 	Cryptocurrencies (Geoffrey </a:t>
            </a:r>
            <a:r>
              <a:rPr lang="en-US" dirty="0" err="1"/>
              <a:t>Woglom</a:t>
            </a:r>
            <a:r>
              <a:rPr lang="en-US" dirty="0"/>
              <a:t>, Amherst College) </a:t>
            </a:r>
          </a:p>
          <a:p>
            <a:pPr lvl="1">
              <a:spcAft>
                <a:spcPts val="1000"/>
              </a:spcAft>
            </a:pPr>
            <a:r>
              <a:rPr lang="en-US" dirty="0"/>
              <a:t>Week </a:t>
            </a:r>
            <a:r>
              <a:rPr lang="en-US"/>
              <a:t>2 (3/21</a:t>
            </a:r>
            <a:r>
              <a:rPr lang="en-US" dirty="0"/>
              <a:t>): 	Autonomous Vehicles (Jon </a:t>
            </a:r>
            <a:r>
              <a:rPr lang="en-US" dirty="0" err="1"/>
              <a:t>Haveman</a:t>
            </a:r>
            <a:r>
              <a:rPr lang="en-US"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2937163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49AE-1499-8741-9F6A-8FBF8534BB53}"/>
              </a:ext>
            </a:extLst>
          </p:cNvPr>
          <p:cNvSpPr>
            <a:spLocks noGrp="1"/>
          </p:cNvSpPr>
          <p:nvPr>
            <p:ph type="title"/>
          </p:nvPr>
        </p:nvSpPr>
        <p:spPr>
          <a:xfrm>
            <a:off x="780325" y="0"/>
            <a:ext cx="10515600" cy="1325563"/>
          </a:xfrm>
        </p:spPr>
        <p:txBody>
          <a:bodyPr/>
          <a:lstStyle/>
          <a:p>
            <a:r>
              <a:rPr lang="en-US" dirty="0">
                <a:solidFill>
                  <a:schemeClr val="bg1"/>
                </a:solidFill>
              </a:rPr>
              <a:t>Exp</a:t>
            </a:r>
            <a:r>
              <a:rPr lang="en-US" dirty="0"/>
              <a:t>enditure Summary</a:t>
            </a:r>
          </a:p>
        </p:txBody>
      </p:sp>
      <p:sp>
        <p:nvSpPr>
          <p:cNvPr id="4" name="Slide Number Placeholder 3">
            <a:extLst>
              <a:ext uri="{FF2B5EF4-FFF2-40B4-BE49-F238E27FC236}">
                <a16:creationId xmlns:a16="http://schemas.microsoft.com/office/drawing/2014/main" id="{5C64DEBE-C57C-7541-8F4B-14FF7FCB20DC}"/>
              </a:ext>
            </a:extLst>
          </p:cNvPr>
          <p:cNvSpPr>
            <a:spLocks noGrp="1"/>
          </p:cNvSpPr>
          <p:nvPr>
            <p:ph type="sldNum" sz="quarter" idx="12"/>
          </p:nvPr>
        </p:nvSpPr>
        <p:spPr/>
        <p:txBody>
          <a:bodyPr/>
          <a:lstStyle/>
          <a:p>
            <a:fld id="{D9F085D5-EC86-4F6A-B501-C1359CB39116}" type="slidenum">
              <a:rPr lang="en-GB" smtClean="0"/>
              <a:t>60</a:t>
            </a:fld>
            <a:endParaRPr lang="en-GB"/>
          </a:p>
        </p:txBody>
      </p:sp>
      <p:pic>
        <p:nvPicPr>
          <p:cNvPr id="8" name="Content Placeholder 7">
            <a:extLst>
              <a:ext uri="{FF2B5EF4-FFF2-40B4-BE49-F238E27FC236}">
                <a16:creationId xmlns:a16="http://schemas.microsoft.com/office/drawing/2014/main" id="{C6667112-017A-AE4D-AC49-A9CA91FB8F0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5907213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526F-3A4B-8648-8ADA-D6265177ABF0}"/>
              </a:ext>
            </a:extLst>
          </p:cNvPr>
          <p:cNvSpPr>
            <a:spLocks noGrp="1"/>
          </p:cNvSpPr>
          <p:nvPr>
            <p:ph type="title"/>
          </p:nvPr>
        </p:nvSpPr>
        <p:spPr/>
        <p:txBody>
          <a:bodyPr/>
          <a:lstStyle/>
          <a:p>
            <a:r>
              <a:rPr lang="en-US" dirty="0"/>
              <a:t>Labor Market</a:t>
            </a:r>
          </a:p>
        </p:txBody>
      </p:sp>
      <p:sp>
        <p:nvSpPr>
          <p:cNvPr id="3" name="Text Placeholder 2">
            <a:extLst>
              <a:ext uri="{FF2B5EF4-FFF2-40B4-BE49-F238E27FC236}">
                <a16:creationId xmlns:a16="http://schemas.microsoft.com/office/drawing/2014/main" id="{A1753A68-63FA-424F-B827-412A0AB49B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CA0AA3-19A6-A44A-B846-58F508D344F6}"/>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11501966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E6CB-0F84-0542-98AD-1C82FE7D4C84}"/>
              </a:ext>
            </a:extLst>
          </p:cNvPr>
          <p:cNvSpPr>
            <a:spLocks noGrp="1"/>
          </p:cNvSpPr>
          <p:nvPr>
            <p:ph type="title"/>
          </p:nvPr>
        </p:nvSpPr>
        <p:spPr/>
        <p:txBody>
          <a:bodyPr/>
          <a:lstStyle/>
          <a:p>
            <a:r>
              <a:rPr lang="en-US" dirty="0">
                <a:solidFill>
                  <a:schemeClr val="bg1"/>
                </a:solidFill>
              </a:rPr>
              <a:t>GD</a:t>
            </a:r>
            <a:r>
              <a:rPr lang="en-US" dirty="0"/>
              <a:t>P Growth and Employment Changes</a:t>
            </a:r>
          </a:p>
        </p:txBody>
      </p:sp>
      <p:sp>
        <p:nvSpPr>
          <p:cNvPr id="4" name="Slide Number Placeholder 3">
            <a:extLst>
              <a:ext uri="{FF2B5EF4-FFF2-40B4-BE49-F238E27FC236}">
                <a16:creationId xmlns:a16="http://schemas.microsoft.com/office/drawing/2014/main" id="{11A70B10-7BF7-2F4D-B9C1-2C9436F7C0C0}"/>
              </a:ext>
            </a:extLst>
          </p:cNvPr>
          <p:cNvSpPr>
            <a:spLocks noGrp="1"/>
          </p:cNvSpPr>
          <p:nvPr>
            <p:ph type="sldNum" sz="quarter" idx="12"/>
          </p:nvPr>
        </p:nvSpPr>
        <p:spPr/>
        <p:txBody>
          <a:bodyPr/>
          <a:lstStyle/>
          <a:p>
            <a:fld id="{D9F085D5-EC86-4F6A-B501-C1359CB39116}" type="slidenum">
              <a:rPr lang="en-GB" smtClean="0"/>
              <a:t>62</a:t>
            </a:fld>
            <a:endParaRPr lang="en-GB"/>
          </a:p>
        </p:txBody>
      </p:sp>
      <p:pic>
        <p:nvPicPr>
          <p:cNvPr id="7" name="Content Placeholder 6" descr="Chart, scatter chart&#10;&#10;Description automatically generated">
            <a:extLst>
              <a:ext uri="{FF2B5EF4-FFF2-40B4-BE49-F238E27FC236}">
                <a16:creationId xmlns:a16="http://schemas.microsoft.com/office/drawing/2014/main" id="{46C516D1-39B4-1048-A3BC-ED38D7421ADF}"/>
              </a:ext>
            </a:extLst>
          </p:cNvPr>
          <p:cNvPicPr>
            <a:picLocks noGrp="1" noChangeAspect="1"/>
          </p:cNvPicPr>
          <p:nvPr>
            <p:ph idx="1"/>
          </p:nvPr>
        </p:nvPicPr>
        <p:blipFill>
          <a:blip r:embed="rId2" r:link="rId3"/>
          <a:stretch>
            <a:fillRect/>
          </a:stretch>
        </p:blipFill>
        <p:spPr>
          <a:xfrm>
            <a:off x="1066800" y="1201026"/>
            <a:ext cx="10058400" cy="5029200"/>
          </a:xfrm>
        </p:spPr>
      </p:pic>
    </p:spTree>
    <p:extLst>
      <p:ext uri="{BB962C8B-B14F-4D97-AF65-F5344CB8AC3E}">
        <p14:creationId xmlns:p14="http://schemas.microsoft.com/office/powerpoint/2010/main" val="21805882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50" y="0"/>
            <a:ext cx="10515600" cy="1325563"/>
          </a:xfrm>
        </p:spPr>
        <p:txBody>
          <a:bodyPr/>
          <a:lstStyle/>
          <a:p>
            <a:r>
              <a:rPr lang="en-US" dirty="0">
                <a:solidFill>
                  <a:schemeClr val="bg1"/>
                </a:solidFill>
              </a:rPr>
              <a:t>Pro</a:t>
            </a:r>
            <a:r>
              <a:rPr lang="en-US" dirty="0"/>
              <a:t>duction and Employment</a:t>
            </a:r>
          </a:p>
        </p:txBody>
      </p:sp>
      <p:sp>
        <p:nvSpPr>
          <p:cNvPr id="3" name="Content Placeholder 2"/>
          <p:cNvSpPr>
            <a:spLocks noGrp="1"/>
          </p:cNvSpPr>
          <p:nvPr>
            <p:ph idx="1"/>
          </p:nvPr>
        </p:nvSpPr>
        <p:spPr/>
        <p:txBody>
          <a:bodyPr/>
          <a:lstStyle/>
          <a:p>
            <a:r>
              <a:rPr lang="en-US" dirty="0"/>
              <a:t>In addition to the previously discussed components of GDP, the labor market is an important indicator of the health of the U.S. economy.</a:t>
            </a:r>
          </a:p>
          <a:p>
            <a:pPr marL="0" indent="0">
              <a:buNone/>
            </a:pPr>
            <a:endParaRPr lang="en-US" dirty="0"/>
          </a:p>
          <a:p>
            <a:r>
              <a:rPr lang="en-US" dirty="0"/>
              <a:t>We’ll focus on employment and productivity.</a:t>
            </a:r>
          </a:p>
          <a:p>
            <a:pPr lvl="1"/>
            <a:r>
              <a:rPr lang="en-US" dirty="0"/>
              <a:t>Trends in employment and labor force participation.</a:t>
            </a:r>
          </a:p>
          <a:p>
            <a:pPr lvl="1"/>
            <a:r>
              <a:rPr lang="en-US" dirty="0"/>
              <a:t>Trend in labor productivity.</a:t>
            </a:r>
          </a:p>
        </p:txBody>
      </p:sp>
      <p:sp>
        <p:nvSpPr>
          <p:cNvPr id="4" name="Slide Number Placeholder 3"/>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40519008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64617-BB96-AD47-818F-553D362A9D8D}"/>
              </a:ext>
            </a:extLst>
          </p:cNvPr>
          <p:cNvSpPr>
            <a:spLocks noGrp="1"/>
          </p:cNvSpPr>
          <p:nvPr>
            <p:ph type="title"/>
          </p:nvPr>
        </p:nvSpPr>
        <p:spPr>
          <a:xfrm>
            <a:off x="791900" y="0"/>
            <a:ext cx="10515600" cy="1325563"/>
          </a:xfrm>
        </p:spPr>
        <p:txBody>
          <a:bodyPr/>
          <a:lstStyle/>
          <a:p>
            <a:r>
              <a:rPr lang="en-US" dirty="0">
                <a:solidFill>
                  <a:schemeClr val="bg1"/>
                </a:solidFill>
              </a:rPr>
              <a:t>Lab</a:t>
            </a:r>
            <a:r>
              <a:rPr lang="en-US" dirty="0"/>
              <a:t>or Market Conditions</a:t>
            </a:r>
          </a:p>
        </p:txBody>
      </p:sp>
      <p:sp>
        <p:nvSpPr>
          <p:cNvPr id="4" name="Slide Number Placeholder 3">
            <a:extLst>
              <a:ext uri="{FF2B5EF4-FFF2-40B4-BE49-F238E27FC236}">
                <a16:creationId xmlns:a16="http://schemas.microsoft.com/office/drawing/2014/main" id="{E34BBCC1-EAEC-C74E-AB63-E5815F1A4A6E}"/>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5" name="Shape 225">
            <a:extLst>
              <a:ext uri="{FF2B5EF4-FFF2-40B4-BE49-F238E27FC236}">
                <a16:creationId xmlns:a16="http://schemas.microsoft.com/office/drawing/2014/main" id="{2D3E075F-483A-CF46-B8F8-F3D2C906F106}"/>
              </a:ext>
            </a:extLst>
          </p:cNvPr>
          <p:cNvSpPr txBox="1">
            <a:spLocks noGrp="1"/>
          </p:cNvSpPr>
          <p:nvPr>
            <p:ph idx="1"/>
          </p:nvPr>
        </p:nvSpPr>
        <p:spPr>
          <a:prstGeom prst="rect">
            <a:avLst/>
          </a:prstGeom>
          <a:noFill/>
          <a:ln w="9525" cap="flat" cmpd="sng">
            <a:noFill/>
            <a:prstDash val="solid"/>
            <a:round/>
            <a:headEnd type="none" w="sm" len="sm"/>
            <a:tailEnd type="none" w="sm" len="sm"/>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Unemployment rate is low, </a:t>
            </a:r>
            <a:r>
              <a:rPr lang="en-US" dirty="0" smtClean="0">
                <a:solidFill>
                  <a:schemeClr val="accent1">
                    <a:lumMod val="75000"/>
                  </a:schemeClr>
                </a:solidFill>
                <a:latin typeface="Calibri"/>
                <a:ea typeface="Calibri"/>
                <a:cs typeface="Calibri"/>
                <a:sym typeface="Calibri"/>
              </a:rPr>
              <a:t>4</a:t>
            </a:r>
            <a:r>
              <a:rPr lang="en-US" dirty="0" smtClean="0">
                <a:solidFill>
                  <a:schemeClr val="accent1">
                    <a:lumMod val="75000"/>
                  </a:schemeClr>
                </a:solidFill>
                <a:latin typeface="Calibri"/>
                <a:ea typeface="Calibri"/>
                <a:cs typeface="Calibri"/>
                <a:sym typeface="Calibri"/>
              </a:rPr>
              <a:t>.0</a:t>
            </a:r>
            <a:r>
              <a:rPr lang="en-US" dirty="0" smtClean="0">
                <a:solidFill>
                  <a:schemeClr val="accent1">
                    <a:lumMod val="75000"/>
                  </a:schemeClr>
                </a:solidFill>
                <a:latin typeface="Calibri"/>
                <a:ea typeface="Calibri"/>
                <a:cs typeface="Calibri"/>
                <a:sym typeface="Calibri"/>
              </a:rPr>
              <a:t>%, </a:t>
            </a:r>
            <a:r>
              <a:rPr lang="en-US" dirty="0">
                <a:solidFill>
                  <a:schemeClr val="accent1">
                    <a:lumMod val="75000"/>
                  </a:schemeClr>
                </a:solidFill>
                <a:latin typeface="Calibri"/>
                <a:ea typeface="Calibri"/>
                <a:cs typeface="Calibri"/>
                <a:sym typeface="Calibri"/>
              </a:rPr>
              <a:t>but rising rapidly.</a:t>
            </a:r>
          </a:p>
          <a:p>
            <a:pPr>
              <a:spcBef>
                <a:spcPts val="0"/>
              </a:spcBef>
              <a:buClr>
                <a:schemeClr val="accent1">
                  <a:lumMod val="75000"/>
                </a:schemeClr>
              </a:buClr>
              <a:buSzPts val="2800"/>
              <a:buFont typeface="Arial"/>
              <a:buChar char="•"/>
            </a:pPr>
            <a:endParaRPr lang="en-US" dirty="0">
              <a:solidFill>
                <a:schemeClr val="accent1">
                  <a:lumMod val="75000"/>
                </a:schemeClr>
              </a:solidFill>
              <a:latin typeface="Calibri"/>
              <a:ea typeface="Calibri"/>
              <a:cs typeface="Calibri"/>
              <a:sym typeface="Calibri"/>
            </a:endParaRPr>
          </a:p>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Natural rate of unemployment is estimated to be 4.5% - 5.5%.</a:t>
            </a:r>
          </a:p>
          <a:p>
            <a:pPr marL="0" indent="0">
              <a:spcBef>
                <a:spcPts val="0"/>
              </a:spcBef>
              <a:buClr>
                <a:schemeClr val="accent1">
                  <a:lumMod val="75000"/>
                </a:schemeClr>
              </a:buClr>
              <a:buSzPts val="2800"/>
              <a:buNone/>
            </a:pPr>
            <a:endParaRPr lang="en-US" dirty="0">
              <a:solidFill>
                <a:schemeClr val="accent1">
                  <a:lumMod val="75000"/>
                </a:schemeClr>
              </a:solidFill>
              <a:sym typeface="Calibri"/>
            </a:endParaRPr>
          </a:p>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Monthly employment gains have averaged 7,000 jobs over the last six months.</a:t>
            </a:r>
          </a:p>
          <a:p>
            <a:pPr lvl="1">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This measure has been growing through the second half of 2019.  Will drop precipitously as we go into Q2-2020.</a:t>
            </a:r>
          </a:p>
          <a:p>
            <a:pPr marL="0" indent="0">
              <a:spcBef>
                <a:spcPts val="0"/>
              </a:spcBef>
              <a:buClr>
                <a:schemeClr val="accent1">
                  <a:lumMod val="75000"/>
                </a:schemeClr>
              </a:buClr>
              <a:buSzPts val="2800"/>
              <a:buNone/>
            </a:pPr>
            <a:endParaRPr lang="en-US" dirty="0">
              <a:solidFill>
                <a:schemeClr val="accent1">
                  <a:lumMod val="75000"/>
                </a:schemeClr>
              </a:solidFill>
              <a:sym typeface="Calibri"/>
            </a:endParaRPr>
          </a:p>
          <a:p>
            <a:pPr>
              <a:spcBef>
                <a:spcPts val="0"/>
              </a:spcBef>
              <a:buClr>
                <a:schemeClr val="accent1">
                  <a:lumMod val="75000"/>
                </a:schemeClr>
              </a:buClr>
              <a:buSzPts val="2800"/>
              <a:buFont typeface="Arial"/>
              <a:buChar char="•"/>
            </a:pPr>
            <a:r>
              <a:rPr lang="en-US" dirty="0">
                <a:solidFill>
                  <a:schemeClr val="accent1">
                    <a:lumMod val="75000"/>
                  </a:schemeClr>
                </a:solidFill>
                <a:latin typeface="Calibri"/>
                <a:ea typeface="Calibri"/>
                <a:cs typeface="Calibri"/>
                <a:sym typeface="Calibri"/>
              </a:rPr>
              <a:t>Recent Labor Market Concerns:</a:t>
            </a:r>
            <a:endParaRPr lang="en-US" dirty="0">
              <a:solidFill>
                <a:schemeClr val="accent1">
                  <a:lumMod val="75000"/>
                </a:schemeClr>
              </a:solidFill>
              <a:sym typeface="Calibri"/>
            </a:endParaRPr>
          </a:p>
          <a:p>
            <a:pPr lvl="1">
              <a:spcBef>
                <a:spcPts val="0"/>
              </a:spcBef>
              <a:buClr>
                <a:schemeClr val="accent1">
                  <a:lumMod val="75000"/>
                </a:schemeClr>
              </a:buClr>
              <a:buSzPts val="2800"/>
              <a:buFontTx/>
              <a:buChar char="-"/>
            </a:pPr>
            <a:r>
              <a:rPr lang="en-US" dirty="0">
                <a:solidFill>
                  <a:schemeClr val="tx1"/>
                </a:solidFill>
                <a:latin typeface="Calibri"/>
                <a:ea typeface="Calibri"/>
                <a:cs typeface="Calibri"/>
                <a:sym typeface="Calibri"/>
              </a:rPr>
              <a:t>Low employment-to-population ratio</a:t>
            </a:r>
          </a:p>
          <a:p>
            <a:pPr lvl="1">
              <a:spcBef>
                <a:spcPts val="0"/>
              </a:spcBef>
              <a:buClr>
                <a:schemeClr val="accent1">
                  <a:lumMod val="75000"/>
                </a:schemeClr>
              </a:buClr>
              <a:buSzPts val="2800"/>
              <a:buFontTx/>
              <a:buChar char="-"/>
            </a:pPr>
            <a:r>
              <a:rPr lang="en-US" dirty="0">
                <a:solidFill>
                  <a:schemeClr val="tx1"/>
                </a:solidFill>
                <a:latin typeface="Calibri"/>
                <a:cs typeface="Calibri"/>
                <a:sym typeface="Calibri"/>
              </a:rPr>
              <a:t>Falling labor force participation</a:t>
            </a:r>
            <a:endParaRPr lang="en-US" dirty="0">
              <a:solidFill>
                <a:schemeClr val="tx1"/>
              </a:solidFill>
              <a:sym typeface="Calibri"/>
            </a:endParaRPr>
          </a:p>
          <a:p>
            <a:pPr lvl="1">
              <a:spcBef>
                <a:spcPts val="0"/>
              </a:spcBef>
              <a:buClr>
                <a:schemeClr val="accent1">
                  <a:lumMod val="75000"/>
                </a:schemeClr>
              </a:buClr>
              <a:buSzPts val="2800"/>
              <a:buFontTx/>
              <a:buChar char="-"/>
            </a:pPr>
            <a:r>
              <a:rPr lang="en-US" dirty="0">
                <a:solidFill>
                  <a:schemeClr val="tx1"/>
                </a:solidFill>
                <a:latin typeface="Calibri"/>
                <a:ea typeface="Calibri"/>
                <a:cs typeface="Calibri"/>
                <a:sym typeface="Calibri"/>
              </a:rPr>
              <a:t>Slow wage growth</a:t>
            </a:r>
            <a:endParaRPr lang="en-US" dirty="0">
              <a:solidFill>
                <a:schemeClr val="tx1"/>
              </a:solidFill>
            </a:endParaRPr>
          </a:p>
          <a:p>
            <a:pPr lvl="1" indent="-76200">
              <a:buClr>
                <a:schemeClr val="dk1"/>
              </a:buClr>
              <a:buSzPts val="2400"/>
              <a:buFont typeface="Arial"/>
              <a:buNone/>
            </a:pPr>
            <a:endParaRPr lang="en-US" b="1" dirty="0">
              <a:solidFill>
                <a:schemeClr val="dk1"/>
              </a:solidFill>
              <a:latin typeface="Calibri"/>
              <a:ea typeface="Calibri"/>
              <a:cs typeface="Calibri"/>
              <a:sym typeface="Calibri"/>
            </a:endParaRPr>
          </a:p>
          <a:p>
            <a:pPr indent="-50800">
              <a:buClr>
                <a:schemeClr val="dk1"/>
              </a:buClr>
              <a:buSzPts val="2800"/>
              <a:buFont typeface="Arial"/>
              <a:buNone/>
            </a:pPr>
            <a:endParaRPr lang="en-US" dirty="0">
              <a:solidFill>
                <a:schemeClr val="dk1"/>
              </a:solidFill>
              <a:latin typeface="Calibri"/>
              <a:ea typeface="Calibri"/>
              <a:cs typeface="Calibri"/>
              <a:sym typeface="Calibri"/>
            </a:endParaRPr>
          </a:p>
          <a:p>
            <a:pPr indent="-50800">
              <a:buClr>
                <a:schemeClr val="dk1"/>
              </a:buClr>
              <a:buSzPts val="2800"/>
              <a:buFont typeface="Arial"/>
              <a:buNone/>
            </a:pPr>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23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153E-F27E-7645-A3CA-6E58A0342CAF}"/>
              </a:ext>
            </a:extLst>
          </p:cNvPr>
          <p:cNvSpPr>
            <a:spLocks noGrp="1"/>
          </p:cNvSpPr>
          <p:nvPr>
            <p:ph type="title"/>
          </p:nvPr>
        </p:nvSpPr>
        <p:spPr>
          <a:xfrm>
            <a:off x="930801" y="0"/>
            <a:ext cx="10515600" cy="1325563"/>
          </a:xfrm>
        </p:spPr>
        <p:txBody>
          <a:bodyPr/>
          <a:lstStyle/>
          <a:p>
            <a:r>
              <a:rPr lang="en-US" dirty="0">
                <a:solidFill>
                  <a:schemeClr val="bg1"/>
                </a:solidFill>
              </a:rPr>
              <a:t>Un</a:t>
            </a:r>
            <a:r>
              <a:rPr lang="en-US" dirty="0"/>
              <a:t>employment Rate</a:t>
            </a:r>
          </a:p>
        </p:txBody>
      </p:sp>
      <p:sp>
        <p:nvSpPr>
          <p:cNvPr id="4" name="Slide Number Placeholder 3">
            <a:extLst>
              <a:ext uri="{FF2B5EF4-FFF2-40B4-BE49-F238E27FC236}">
                <a16:creationId xmlns:a16="http://schemas.microsoft.com/office/drawing/2014/main" id="{F31DED0A-4441-C64E-9BD5-14896B556716}"/>
              </a:ext>
            </a:extLst>
          </p:cNvPr>
          <p:cNvSpPr>
            <a:spLocks noGrp="1"/>
          </p:cNvSpPr>
          <p:nvPr>
            <p:ph type="sldNum" sz="quarter" idx="12"/>
          </p:nvPr>
        </p:nvSpPr>
        <p:spPr/>
        <p:txBody>
          <a:bodyPr/>
          <a:lstStyle/>
          <a:p>
            <a:fld id="{D9F085D5-EC86-4F6A-B501-C1359CB39116}" type="slidenum">
              <a:rPr lang="en-GB" smtClean="0"/>
              <a:t>65</a:t>
            </a:fld>
            <a:endParaRPr lang="en-GB"/>
          </a:p>
        </p:txBody>
      </p:sp>
      <p:pic>
        <p:nvPicPr>
          <p:cNvPr id="8" name="Content Placeholder 7">
            <a:extLst>
              <a:ext uri="{FF2B5EF4-FFF2-40B4-BE49-F238E27FC236}">
                <a16:creationId xmlns:a16="http://schemas.microsoft.com/office/drawing/2014/main" id="{7C7C0111-2039-AC49-B869-8CCEE8759108}"/>
              </a:ext>
            </a:extLst>
          </p:cNvPr>
          <p:cNvPicPr>
            <a:picLocks noGrp="1" noChangeAspect="1"/>
          </p:cNvPicPr>
          <p:nvPr>
            <p:ph idx="1"/>
          </p:nvPr>
        </p:nvPicPr>
        <p:blipFill>
          <a:blip r:embed="rId3" r:link="rId4"/>
          <a:srcRect/>
          <a:stretch>
            <a:fillRect/>
          </a:stretch>
        </p:blipFill>
        <p:spPr>
          <a:xfrm>
            <a:off x="1066800" y="1201026"/>
            <a:ext cx="10058400" cy="5029200"/>
          </a:xfrm>
        </p:spPr>
      </p:pic>
      <p:pic>
        <p:nvPicPr>
          <p:cNvPr id="9" name="Picture 8">
            <a:extLst>
              <a:ext uri="{FF2B5EF4-FFF2-40B4-BE49-F238E27FC236}">
                <a16:creationId xmlns:a16="http://schemas.microsoft.com/office/drawing/2014/main" id="{65B46755-3939-424E-88F9-0143556621B0}"/>
              </a:ext>
            </a:extLst>
          </p:cNvPr>
          <p:cNvPicPr>
            <a:picLocks noChangeAspect="1"/>
          </p:cNvPicPr>
          <p:nvPr/>
        </p:nvPicPr>
        <p:blipFill>
          <a:blip r:embed="rId5" r:link="rId6"/>
          <a:srcRect/>
          <a:stretch>
            <a:fillRect/>
          </a:stretch>
        </p:blipFill>
        <p:spPr>
          <a:xfrm>
            <a:off x="1066800" y="1201025"/>
            <a:ext cx="10058400" cy="5029200"/>
          </a:xfrm>
          <a:prstGeom prst="rect">
            <a:avLst/>
          </a:prstGeom>
        </p:spPr>
      </p:pic>
    </p:spTree>
    <p:extLst>
      <p:ext uri="{BB962C8B-B14F-4D97-AF65-F5344CB8AC3E}">
        <p14:creationId xmlns:p14="http://schemas.microsoft.com/office/powerpoint/2010/main" val="28556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5329-51F2-EB42-9908-2DA6635221F3}"/>
              </a:ext>
            </a:extLst>
          </p:cNvPr>
          <p:cNvSpPr>
            <a:spLocks noGrp="1"/>
          </p:cNvSpPr>
          <p:nvPr>
            <p:ph type="title"/>
          </p:nvPr>
        </p:nvSpPr>
        <p:spPr>
          <a:xfrm>
            <a:off x="943707" y="0"/>
            <a:ext cx="10515600" cy="1325563"/>
          </a:xfrm>
        </p:spPr>
        <p:txBody>
          <a:bodyPr/>
          <a:lstStyle/>
          <a:p>
            <a:r>
              <a:rPr lang="en-US" dirty="0">
                <a:solidFill>
                  <a:schemeClr val="bg1"/>
                </a:solidFill>
              </a:rPr>
              <a:t>Ho</a:t>
            </a:r>
            <a:r>
              <a:rPr lang="en-US" dirty="0"/>
              <a:t>w is the Unemployment Rate Calculated?</a:t>
            </a:r>
          </a:p>
        </p:txBody>
      </p:sp>
      <p:sp>
        <p:nvSpPr>
          <p:cNvPr id="3" name="Content Placeholder 2">
            <a:extLst>
              <a:ext uri="{FF2B5EF4-FFF2-40B4-BE49-F238E27FC236}">
                <a16:creationId xmlns:a16="http://schemas.microsoft.com/office/drawing/2014/main" id="{EF13267B-C6A2-1340-9955-F298D7ADA984}"/>
              </a:ext>
            </a:extLst>
          </p:cNvPr>
          <p:cNvSpPr>
            <a:spLocks noGrp="1"/>
          </p:cNvSpPr>
          <p:nvPr>
            <p:ph idx="1"/>
          </p:nvPr>
        </p:nvSpPr>
        <p:spPr/>
        <p:txBody>
          <a:bodyPr>
            <a:normAutofit/>
          </a:bodyPr>
          <a:lstStyle/>
          <a:p>
            <a:endParaRPr lang="en-US" dirty="0"/>
          </a:p>
          <a:p>
            <a:r>
              <a:rPr lang="en-US" dirty="0"/>
              <a:t>It is not a simple thing: </a:t>
            </a:r>
          </a:p>
          <a:p>
            <a:pPr marL="0" indent="0">
              <a:buNone/>
            </a:pPr>
            <a:endParaRPr lang="en-US" dirty="0"/>
          </a:p>
          <a:p>
            <a:r>
              <a:rPr lang="en-US" dirty="0"/>
              <a:t>Why is that not simple?</a:t>
            </a:r>
          </a:p>
          <a:p>
            <a:pPr lvl="1"/>
            <a:r>
              <a:rPr lang="en-US" dirty="0"/>
              <a:t>Because it can go up or down for a variety of reasons:</a:t>
            </a:r>
          </a:p>
          <a:p>
            <a:pPr lvl="2"/>
            <a:r>
              <a:rPr lang="en-US" dirty="0"/>
              <a:t>If the labor force shrinks – UR goes </a:t>
            </a:r>
            <a:r>
              <a:rPr lang="en-US" u="sng" dirty="0"/>
              <a:t>down</a:t>
            </a:r>
          </a:p>
          <a:p>
            <a:pPr lvl="2"/>
            <a:r>
              <a:rPr lang="en-US" dirty="0"/>
              <a:t>If employment grows – UR goes </a:t>
            </a:r>
            <a:r>
              <a:rPr lang="en-US" u="sng" dirty="0"/>
              <a:t>down</a:t>
            </a:r>
          </a:p>
          <a:p>
            <a:pPr lvl="1"/>
            <a:r>
              <a:rPr lang="en-US" dirty="0"/>
              <a:t>Not all employment is created equally</a:t>
            </a:r>
          </a:p>
          <a:p>
            <a:r>
              <a:rPr lang="en-US" dirty="0"/>
              <a:t>Not a good indicator of the overall well being of the US economy.</a:t>
            </a:r>
          </a:p>
        </p:txBody>
      </p:sp>
      <p:sp>
        <p:nvSpPr>
          <p:cNvPr id="4" name="Slide Number Placeholder 3">
            <a:extLst>
              <a:ext uri="{FF2B5EF4-FFF2-40B4-BE49-F238E27FC236}">
                <a16:creationId xmlns:a16="http://schemas.microsoft.com/office/drawing/2014/main" id="{9A9B02CF-506D-7E40-A3AC-0F10803BE967}"/>
              </a:ext>
            </a:extLst>
          </p:cNvPr>
          <p:cNvSpPr>
            <a:spLocks noGrp="1"/>
          </p:cNvSpPr>
          <p:nvPr>
            <p:ph type="sldNum" sz="quarter" idx="12"/>
          </p:nvPr>
        </p:nvSpPr>
        <p:spPr/>
        <p:txBody>
          <a:bodyPr/>
          <a:lstStyle/>
          <a:p>
            <a:fld id="{D9F085D5-EC86-4F6A-B501-C1359CB39116}" type="slidenum">
              <a:rPr lang="en-GB" smtClean="0"/>
              <a:t>66</a:t>
            </a:fld>
            <a:endParaRPr lang="en-GB"/>
          </a:p>
        </p:txBody>
      </p:sp>
      <p:sp>
        <p:nvSpPr>
          <p:cNvPr id="5" name="TextBox 4">
            <a:extLst>
              <a:ext uri="{FF2B5EF4-FFF2-40B4-BE49-F238E27FC236}">
                <a16:creationId xmlns:a16="http://schemas.microsoft.com/office/drawing/2014/main" id="{4EA45990-FD24-8947-81E1-178B76F44561}"/>
              </a:ext>
            </a:extLst>
          </p:cNvPr>
          <p:cNvSpPr txBox="1"/>
          <p:nvPr/>
        </p:nvSpPr>
        <p:spPr>
          <a:xfrm>
            <a:off x="5288857" y="2166073"/>
            <a:ext cx="5553123" cy="646331"/>
          </a:xfrm>
          <a:prstGeom prst="rect">
            <a:avLst/>
          </a:prstGeom>
          <a:noFill/>
        </p:spPr>
        <p:txBody>
          <a:bodyPr wrap="none" rtlCol="0">
            <a:spAutoFit/>
          </a:bodyPr>
          <a:lstStyle/>
          <a:p>
            <a:r>
              <a:rPr lang="en-US" sz="3600" b="1" dirty="0">
                <a:solidFill>
                  <a:schemeClr val="accent1"/>
                </a:solidFill>
              </a:rPr>
              <a:t>UR = ----------------------- * 100</a:t>
            </a:r>
          </a:p>
        </p:txBody>
      </p:sp>
      <p:sp>
        <p:nvSpPr>
          <p:cNvPr id="6" name="TextBox 5">
            <a:extLst>
              <a:ext uri="{FF2B5EF4-FFF2-40B4-BE49-F238E27FC236}">
                <a16:creationId xmlns:a16="http://schemas.microsoft.com/office/drawing/2014/main" id="{9B9D95DF-E923-1D45-B2E6-794C26B0B63E}"/>
              </a:ext>
            </a:extLst>
          </p:cNvPr>
          <p:cNvSpPr txBox="1"/>
          <p:nvPr/>
        </p:nvSpPr>
        <p:spPr>
          <a:xfrm>
            <a:off x="6770795" y="2507602"/>
            <a:ext cx="2410275" cy="646331"/>
          </a:xfrm>
          <a:prstGeom prst="rect">
            <a:avLst/>
          </a:prstGeom>
          <a:noFill/>
        </p:spPr>
        <p:txBody>
          <a:bodyPr wrap="none" rtlCol="0">
            <a:spAutoFit/>
          </a:bodyPr>
          <a:lstStyle/>
          <a:p>
            <a:r>
              <a:rPr lang="en-US" sz="3600" b="1" dirty="0">
                <a:solidFill>
                  <a:schemeClr val="accent1"/>
                </a:solidFill>
              </a:rPr>
              <a:t>Labor Force</a:t>
            </a:r>
          </a:p>
        </p:txBody>
      </p:sp>
      <p:sp>
        <p:nvSpPr>
          <p:cNvPr id="7" name="TextBox 6">
            <a:extLst>
              <a:ext uri="{FF2B5EF4-FFF2-40B4-BE49-F238E27FC236}">
                <a16:creationId xmlns:a16="http://schemas.microsoft.com/office/drawing/2014/main" id="{E390D0AD-74B8-1741-B602-97F74D40ED97}"/>
              </a:ext>
            </a:extLst>
          </p:cNvPr>
          <p:cNvSpPr txBox="1"/>
          <p:nvPr/>
        </p:nvSpPr>
        <p:spPr>
          <a:xfrm>
            <a:off x="6463728" y="1927381"/>
            <a:ext cx="2984185" cy="646331"/>
          </a:xfrm>
          <a:prstGeom prst="rect">
            <a:avLst/>
          </a:prstGeom>
          <a:noFill/>
        </p:spPr>
        <p:txBody>
          <a:bodyPr wrap="none" rtlCol="0">
            <a:spAutoFit/>
          </a:bodyPr>
          <a:lstStyle/>
          <a:p>
            <a:r>
              <a:rPr lang="en-US" sz="3600" b="1" dirty="0">
                <a:solidFill>
                  <a:schemeClr val="accent1"/>
                </a:solidFill>
              </a:rPr>
              <a:t># Unemployed</a:t>
            </a:r>
          </a:p>
        </p:txBody>
      </p:sp>
    </p:spTree>
    <p:extLst>
      <p:ext uri="{BB962C8B-B14F-4D97-AF65-F5344CB8AC3E}">
        <p14:creationId xmlns:p14="http://schemas.microsoft.com/office/powerpoint/2010/main" val="10585354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153E-F27E-7645-A3CA-6E58A0342CAF}"/>
              </a:ext>
            </a:extLst>
          </p:cNvPr>
          <p:cNvSpPr>
            <a:spLocks noGrp="1"/>
          </p:cNvSpPr>
          <p:nvPr>
            <p:ph type="title"/>
          </p:nvPr>
        </p:nvSpPr>
        <p:spPr>
          <a:xfrm>
            <a:off x="914470" y="0"/>
            <a:ext cx="10515600" cy="1325563"/>
          </a:xfrm>
        </p:spPr>
        <p:txBody>
          <a:bodyPr/>
          <a:lstStyle/>
          <a:p>
            <a:r>
              <a:rPr lang="en-US" dirty="0">
                <a:solidFill>
                  <a:schemeClr val="bg1"/>
                </a:solidFill>
              </a:rPr>
              <a:t>Un</a:t>
            </a:r>
            <a:r>
              <a:rPr lang="en-US" dirty="0"/>
              <a:t>deremployment</a:t>
            </a:r>
          </a:p>
        </p:txBody>
      </p:sp>
      <p:sp>
        <p:nvSpPr>
          <p:cNvPr id="4" name="Slide Number Placeholder 3">
            <a:extLst>
              <a:ext uri="{FF2B5EF4-FFF2-40B4-BE49-F238E27FC236}">
                <a16:creationId xmlns:a16="http://schemas.microsoft.com/office/drawing/2014/main" id="{F31DED0A-4441-C64E-9BD5-14896B556716}"/>
              </a:ext>
            </a:extLst>
          </p:cNvPr>
          <p:cNvSpPr>
            <a:spLocks noGrp="1"/>
          </p:cNvSpPr>
          <p:nvPr>
            <p:ph type="sldNum" sz="quarter" idx="12"/>
          </p:nvPr>
        </p:nvSpPr>
        <p:spPr/>
        <p:txBody>
          <a:bodyPr/>
          <a:lstStyle/>
          <a:p>
            <a:fld id="{D9F085D5-EC86-4F6A-B501-C1359CB39116}" type="slidenum">
              <a:rPr lang="en-GB" smtClean="0"/>
              <a:t>67</a:t>
            </a:fld>
            <a:endParaRPr lang="en-GB"/>
          </a:p>
        </p:txBody>
      </p:sp>
      <p:pic>
        <p:nvPicPr>
          <p:cNvPr id="7" name="Content Placeholder 6">
            <a:extLst>
              <a:ext uri="{FF2B5EF4-FFF2-40B4-BE49-F238E27FC236}">
                <a16:creationId xmlns:a16="http://schemas.microsoft.com/office/drawing/2014/main" id="{DC987500-AB74-9A44-9D80-9C459AEDA116}"/>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3417881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036A4B4-6295-2244-A49B-DF2A96BE1EE5}"/>
              </a:ext>
            </a:extLst>
          </p:cNvPr>
          <p:cNvPicPr>
            <a:picLocks noChangeAspect="1"/>
          </p:cNvPicPr>
          <p:nvPr/>
        </p:nvPicPr>
        <p:blipFill>
          <a:blip r:embed="rId3" r:link="rId4"/>
          <a:stretch>
            <a:fillRect/>
          </a:stretch>
        </p:blipFill>
        <p:spPr>
          <a:xfrm>
            <a:off x="945884" y="1018146"/>
            <a:ext cx="10424160" cy="5212080"/>
          </a:xfrm>
          <a:prstGeom prst="rect">
            <a:avLst/>
          </a:prstGeom>
        </p:spPr>
      </p:pic>
      <p:sp>
        <p:nvSpPr>
          <p:cNvPr id="2" name="Title 1">
            <a:extLst>
              <a:ext uri="{FF2B5EF4-FFF2-40B4-BE49-F238E27FC236}">
                <a16:creationId xmlns:a16="http://schemas.microsoft.com/office/drawing/2014/main" id="{6F896CBF-9E25-8847-B755-7A3EFC1FF181}"/>
              </a:ext>
            </a:extLst>
          </p:cNvPr>
          <p:cNvSpPr>
            <a:spLocks noGrp="1"/>
          </p:cNvSpPr>
          <p:nvPr>
            <p:ph type="title"/>
          </p:nvPr>
        </p:nvSpPr>
        <p:spPr/>
        <p:txBody>
          <a:bodyPr/>
          <a:lstStyle/>
          <a:p>
            <a:r>
              <a:rPr lang="en-US" dirty="0">
                <a:solidFill>
                  <a:schemeClr val="bg1"/>
                </a:solidFill>
              </a:rPr>
              <a:t>UR</a:t>
            </a:r>
            <a:r>
              <a:rPr lang="en-US" dirty="0"/>
              <a:t> Driven by Labor Force Participation?</a:t>
            </a:r>
          </a:p>
        </p:txBody>
      </p:sp>
      <p:sp>
        <p:nvSpPr>
          <p:cNvPr id="4" name="Slide Number Placeholder 3">
            <a:extLst>
              <a:ext uri="{FF2B5EF4-FFF2-40B4-BE49-F238E27FC236}">
                <a16:creationId xmlns:a16="http://schemas.microsoft.com/office/drawing/2014/main" id="{BA71C952-255F-DE41-8BFF-D26FF1E33B51}"/>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10" name="Content Placeholder 9">
            <a:extLst>
              <a:ext uri="{FF2B5EF4-FFF2-40B4-BE49-F238E27FC236}">
                <a16:creationId xmlns:a16="http://schemas.microsoft.com/office/drawing/2014/main" id="{B623A270-1BCA-DB4D-9D79-B1DD2BC65FB5}"/>
              </a:ext>
            </a:extLst>
          </p:cNvPr>
          <p:cNvPicPr>
            <a:picLocks noGrp="1" noChangeAspect="1"/>
          </p:cNvPicPr>
          <p:nvPr>
            <p:ph idx="1"/>
          </p:nvPr>
        </p:nvPicPr>
        <p:blipFill>
          <a:blip r:embed="rId5" r:link="rId6"/>
          <a:srcRect/>
          <a:stretch>
            <a:fillRect/>
          </a:stretch>
        </p:blipFill>
        <p:spPr>
          <a:xfrm>
            <a:off x="929640" y="1018146"/>
            <a:ext cx="10424160" cy="5212080"/>
          </a:xfrm>
        </p:spPr>
      </p:pic>
    </p:spTree>
    <p:extLst>
      <p:ext uri="{BB962C8B-B14F-4D97-AF65-F5344CB8AC3E}">
        <p14:creationId xmlns:p14="http://schemas.microsoft.com/office/powerpoint/2010/main" val="33746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3A2-A457-BC42-A9D8-3DA499F0E2B6}"/>
              </a:ext>
            </a:extLst>
          </p:cNvPr>
          <p:cNvSpPr>
            <a:spLocks noGrp="1"/>
          </p:cNvSpPr>
          <p:nvPr>
            <p:ph type="title"/>
          </p:nvPr>
        </p:nvSpPr>
        <p:spPr>
          <a:xfrm>
            <a:off x="935185" y="0"/>
            <a:ext cx="10515600" cy="1325563"/>
          </a:xfrm>
        </p:spPr>
        <p:txBody>
          <a:bodyPr/>
          <a:lstStyle/>
          <a:p>
            <a:r>
              <a:rPr lang="en-US" dirty="0">
                <a:solidFill>
                  <a:schemeClr val="bg1"/>
                </a:solidFill>
              </a:rPr>
              <a:t>Ne</a:t>
            </a:r>
            <a:r>
              <a:rPr lang="en-US" dirty="0"/>
              <a:t>w Unemployment Insurance Claims</a:t>
            </a:r>
          </a:p>
        </p:txBody>
      </p:sp>
      <p:sp>
        <p:nvSpPr>
          <p:cNvPr id="4" name="Slide Number Placeholder 3">
            <a:extLst>
              <a:ext uri="{FF2B5EF4-FFF2-40B4-BE49-F238E27FC236}">
                <a16:creationId xmlns:a16="http://schemas.microsoft.com/office/drawing/2014/main" id="{54C6499E-5647-BF44-9278-71AA99DF3D9B}"/>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10" name="Content Placeholder 9">
            <a:extLst>
              <a:ext uri="{FF2B5EF4-FFF2-40B4-BE49-F238E27FC236}">
                <a16:creationId xmlns:a16="http://schemas.microsoft.com/office/drawing/2014/main" id="{4EC541BC-7CF2-C745-B156-39A53071FB39}"/>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3261357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in the chat.</a:t>
            </a:r>
          </a:p>
          <a:p>
            <a:pPr lvl="1"/>
            <a:r>
              <a:rPr lang="en-US" dirty="0"/>
              <a:t>I will try to handle them as they come up, but may take them in a bunch as time permits.</a:t>
            </a:r>
          </a:p>
          <a:p>
            <a:r>
              <a:rPr lang="en-US" dirty="0"/>
              <a:t>We will do a verbal Q&amp;A once the material has been presented.</a:t>
            </a:r>
          </a:p>
          <a:p>
            <a:pPr lvl="1"/>
            <a:r>
              <a:rPr lang="en-US" dirty="0"/>
              <a:t>And the questions in the chat have been addressed.</a:t>
            </a:r>
          </a:p>
          <a:p>
            <a:r>
              <a:rPr lang="en-US" dirty="0"/>
              <a:t>OLLI allowing, we can stay beyond the end of class to have further discussion.</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36332746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3A2-A457-BC42-A9D8-3DA499F0E2B6}"/>
              </a:ext>
            </a:extLst>
          </p:cNvPr>
          <p:cNvSpPr>
            <a:spLocks noGrp="1"/>
          </p:cNvSpPr>
          <p:nvPr>
            <p:ph type="title"/>
          </p:nvPr>
        </p:nvSpPr>
        <p:spPr>
          <a:xfrm>
            <a:off x="930800" y="0"/>
            <a:ext cx="10515600" cy="1325563"/>
          </a:xfrm>
        </p:spPr>
        <p:txBody>
          <a:bodyPr/>
          <a:lstStyle/>
          <a:p>
            <a:r>
              <a:rPr lang="en-US" dirty="0">
                <a:solidFill>
                  <a:schemeClr val="bg1"/>
                </a:solidFill>
              </a:rPr>
              <a:t>Ne</a:t>
            </a:r>
            <a:r>
              <a:rPr lang="en-US" dirty="0"/>
              <a:t>w Unemployment Insurance Claims</a:t>
            </a:r>
          </a:p>
        </p:txBody>
      </p:sp>
      <p:sp>
        <p:nvSpPr>
          <p:cNvPr id="4" name="Slide Number Placeholder 3">
            <a:extLst>
              <a:ext uri="{FF2B5EF4-FFF2-40B4-BE49-F238E27FC236}">
                <a16:creationId xmlns:a16="http://schemas.microsoft.com/office/drawing/2014/main" id="{54C6499E-5647-BF44-9278-71AA99DF3D9B}"/>
              </a:ext>
            </a:extLst>
          </p:cNvPr>
          <p:cNvSpPr>
            <a:spLocks noGrp="1"/>
          </p:cNvSpPr>
          <p:nvPr>
            <p:ph type="sldNum" sz="quarter" idx="12"/>
          </p:nvPr>
        </p:nvSpPr>
        <p:spPr/>
        <p:txBody>
          <a:bodyPr/>
          <a:lstStyle/>
          <a:p>
            <a:fld id="{D9F085D5-EC86-4F6A-B501-C1359CB39116}" type="slidenum">
              <a:rPr lang="en-GB" smtClean="0"/>
              <a:t>70</a:t>
            </a:fld>
            <a:endParaRPr lang="en-GB"/>
          </a:p>
        </p:txBody>
      </p:sp>
      <p:pic>
        <p:nvPicPr>
          <p:cNvPr id="8" name="Content Placeholder 7">
            <a:extLst>
              <a:ext uri="{FF2B5EF4-FFF2-40B4-BE49-F238E27FC236}">
                <a16:creationId xmlns:a16="http://schemas.microsoft.com/office/drawing/2014/main" id="{C4725D65-51C6-5347-97DA-450395FA6D2A}"/>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21790113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3A2-A457-BC42-A9D8-3DA499F0E2B6}"/>
              </a:ext>
            </a:extLst>
          </p:cNvPr>
          <p:cNvSpPr>
            <a:spLocks noGrp="1"/>
          </p:cNvSpPr>
          <p:nvPr>
            <p:ph type="title"/>
          </p:nvPr>
        </p:nvSpPr>
        <p:spPr>
          <a:xfrm>
            <a:off x="930799" y="0"/>
            <a:ext cx="10515600" cy="1325563"/>
          </a:xfrm>
        </p:spPr>
        <p:txBody>
          <a:bodyPr/>
          <a:lstStyle/>
          <a:p>
            <a:r>
              <a:rPr lang="en-US" dirty="0">
                <a:solidFill>
                  <a:schemeClr val="bg1"/>
                </a:solidFill>
              </a:rPr>
              <a:t>Ne</a:t>
            </a:r>
            <a:r>
              <a:rPr lang="en-US" dirty="0"/>
              <a:t>w Unemployment Insurance Claims</a:t>
            </a:r>
          </a:p>
        </p:txBody>
      </p:sp>
      <p:sp>
        <p:nvSpPr>
          <p:cNvPr id="4" name="Slide Number Placeholder 3">
            <a:extLst>
              <a:ext uri="{FF2B5EF4-FFF2-40B4-BE49-F238E27FC236}">
                <a16:creationId xmlns:a16="http://schemas.microsoft.com/office/drawing/2014/main" id="{54C6499E-5647-BF44-9278-71AA99DF3D9B}"/>
              </a:ext>
            </a:extLst>
          </p:cNvPr>
          <p:cNvSpPr>
            <a:spLocks noGrp="1"/>
          </p:cNvSpPr>
          <p:nvPr>
            <p:ph type="sldNum" sz="quarter" idx="12"/>
          </p:nvPr>
        </p:nvSpPr>
        <p:spPr/>
        <p:txBody>
          <a:bodyPr/>
          <a:lstStyle/>
          <a:p>
            <a:fld id="{D9F085D5-EC86-4F6A-B501-C1359CB39116}" type="slidenum">
              <a:rPr lang="en-GB" smtClean="0"/>
              <a:t>71</a:t>
            </a:fld>
            <a:endParaRPr lang="en-GB"/>
          </a:p>
        </p:txBody>
      </p:sp>
      <p:pic>
        <p:nvPicPr>
          <p:cNvPr id="8" name="Content Placeholder 7">
            <a:extLst>
              <a:ext uri="{FF2B5EF4-FFF2-40B4-BE49-F238E27FC236}">
                <a16:creationId xmlns:a16="http://schemas.microsoft.com/office/drawing/2014/main" id="{8D3486D9-579F-234D-90A2-FB36372AD0A9}"/>
              </a:ext>
            </a:extLst>
          </p:cNvPr>
          <p:cNvPicPr>
            <a:picLocks noGrp="1" noChangeAspect="1"/>
          </p:cNvPicPr>
          <p:nvPr>
            <p:ph idx="1"/>
          </p:nvPr>
        </p:nvPicPr>
        <p:blipFill>
          <a:blip r:embed="rId2" r:link="rId3"/>
          <a:srcRect/>
          <a:stretch>
            <a:fillRect/>
          </a:stretch>
        </p:blipFill>
        <p:spPr>
          <a:xfrm>
            <a:off x="1295400" y="1201026"/>
            <a:ext cx="10058400" cy="5029200"/>
          </a:xfrm>
        </p:spPr>
      </p:pic>
    </p:spTree>
    <p:extLst>
      <p:ext uri="{BB962C8B-B14F-4D97-AF65-F5344CB8AC3E}">
        <p14:creationId xmlns:p14="http://schemas.microsoft.com/office/powerpoint/2010/main" val="2970335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E9D7-8937-4345-B5CE-FBDF815BD7E7}"/>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3B39B141-B4BC-444F-B6FE-A0AD9D36A58B}"/>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5" name="Picture 4">
            <a:extLst>
              <a:ext uri="{FF2B5EF4-FFF2-40B4-BE49-F238E27FC236}">
                <a16:creationId xmlns:a16="http://schemas.microsoft.com/office/drawing/2014/main" id="{D79C57A9-1816-024C-8FD4-A419F0F7906E}"/>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7829508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8" name="Content Placeholder 7">
            <a:extLst>
              <a:ext uri="{FF2B5EF4-FFF2-40B4-BE49-F238E27FC236}">
                <a16:creationId xmlns:a16="http://schemas.microsoft.com/office/drawing/2014/main" id="{A4D821FC-B61C-CE4C-9381-E4A3BC78D8F4}"/>
              </a:ext>
            </a:extLst>
          </p:cNvPr>
          <p:cNvPicPr>
            <a:picLocks noGrp="1" noChangeAspect="1"/>
          </p:cNvPicPr>
          <p:nvPr>
            <p:ph idx="1"/>
          </p:nvPr>
        </p:nvPicPr>
        <p:blipFill>
          <a:blip r:embed="rId3" r:link="rId4"/>
          <a:srcRect/>
          <a:stretch>
            <a:fillRect/>
          </a:stretch>
        </p:blipFill>
        <p:spPr>
          <a:xfrm>
            <a:off x="1185738" y="1146195"/>
            <a:ext cx="10168062" cy="5084031"/>
          </a:xfrm>
        </p:spPr>
      </p:pic>
    </p:spTree>
    <p:extLst>
      <p:ext uri="{BB962C8B-B14F-4D97-AF65-F5344CB8AC3E}">
        <p14:creationId xmlns:p14="http://schemas.microsoft.com/office/powerpoint/2010/main" val="26124532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D717E-16EC-F84C-A048-C96B141299C8}"/>
              </a:ext>
            </a:extLst>
          </p:cNvPr>
          <p:cNvSpPr>
            <a:spLocks noGrp="1"/>
          </p:cNvSpPr>
          <p:nvPr>
            <p:ph type="title"/>
          </p:nvPr>
        </p:nvSpPr>
        <p:spPr/>
        <p:txBody>
          <a:bodyPr/>
          <a:lstStyle/>
          <a:p>
            <a:r>
              <a:rPr lang="en-US" dirty="0">
                <a:solidFill>
                  <a:schemeClr val="bg1"/>
                </a:solidFill>
              </a:rPr>
              <a:t>Par</a:t>
            </a:r>
            <a:r>
              <a:rPr lang="en-US" dirty="0"/>
              <a:t>t-Time Nonfarm Employment</a:t>
            </a:r>
          </a:p>
        </p:txBody>
      </p:sp>
      <p:sp>
        <p:nvSpPr>
          <p:cNvPr id="4" name="Slide Number Placeholder 3">
            <a:extLst>
              <a:ext uri="{FF2B5EF4-FFF2-40B4-BE49-F238E27FC236}">
                <a16:creationId xmlns:a16="http://schemas.microsoft.com/office/drawing/2014/main" id="{45E3DD82-591E-3645-9ECB-7526F6F282E1}"/>
              </a:ext>
            </a:extLst>
          </p:cNvPr>
          <p:cNvSpPr>
            <a:spLocks noGrp="1"/>
          </p:cNvSpPr>
          <p:nvPr>
            <p:ph type="sldNum" sz="quarter" idx="12"/>
          </p:nvPr>
        </p:nvSpPr>
        <p:spPr/>
        <p:txBody>
          <a:bodyPr/>
          <a:lstStyle/>
          <a:p>
            <a:fld id="{D9F085D5-EC86-4F6A-B501-C1359CB39116}" type="slidenum">
              <a:rPr lang="en-GB" smtClean="0"/>
              <a:t>74</a:t>
            </a:fld>
            <a:endParaRPr lang="en-GB"/>
          </a:p>
        </p:txBody>
      </p:sp>
      <p:pic>
        <p:nvPicPr>
          <p:cNvPr id="8" name="Content Placeholder 7" descr="Chart, line chart&#10;&#10;Description automatically generated">
            <a:extLst>
              <a:ext uri="{FF2B5EF4-FFF2-40B4-BE49-F238E27FC236}">
                <a16:creationId xmlns:a16="http://schemas.microsoft.com/office/drawing/2014/main" id="{17BC93C6-3D94-C444-9563-3FA76857483F}"/>
              </a:ext>
            </a:extLst>
          </p:cNvPr>
          <p:cNvPicPr>
            <a:picLocks noGrp="1" noChangeAspect="1"/>
          </p:cNvPicPr>
          <p:nvPr>
            <p:ph idx="1"/>
          </p:nvPr>
        </p:nvPicPr>
        <p:blipFill>
          <a:blip r:embed="rId2" r:link="rId3"/>
          <a:stretch>
            <a:fillRect/>
          </a:stretch>
        </p:blipFill>
        <p:spPr>
          <a:xfrm>
            <a:off x="1066800" y="1201026"/>
            <a:ext cx="10058400" cy="5029200"/>
          </a:xfrm>
        </p:spPr>
      </p:pic>
    </p:spTree>
    <p:extLst>
      <p:ext uri="{BB962C8B-B14F-4D97-AF65-F5344CB8AC3E}">
        <p14:creationId xmlns:p14="http://schemas.microsoft.com/office/powerpoint/2010/main" val="8856253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8942-CA46-004B-BF2B-3C95E2C692E4}"/>
              </a:ext>
            </a:extLst>
          </p:cNvPr>
          <p:cNvSpPr>
            <a:spLocks noGrp="1"/>
          </p:cNvSpPr>
          <p:nvPr>
            <p:ph type="title"/>
          </p:nvPr>
        </p:nvSpPr>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934ACAA6-5BAF-0546-BC64-5D242E16F002}"/>
              </a:ext>
            </a:extLst>
          </p:cNvPr>
          <p:cNvSpPr>
            <a:spLocks noGrp="1"/>
          </p:cNvSpPr>
          <p:nvPr>
            <p:ph type="sldNum" sz="quarter" idx="12"/>
          </p:nvPr>
        </p:nvSpPr>
        <p:spPr/>
        <p:txBody>
          <a:bodyPr/>
          <a:lstStyle/>
          <a:p>
            <a:fld id="{D9F085D5-EC86-4F6A-B501-C1359CB39116}" type="slidenum">
              <a:rPr lang="en-GB" smtClean="0"/>
              <a:t>75</a:t>
            </a:fld>
            <a:endParaRPr lang="en-GB"/>
          </a:p>
        </p:txBody>
      </p:sp>
      <p:pic>
        <p:nvPicPr>
          <p:cNvPr id="7" name="Content Placeholder 6">
            <a:extLst>
              <a:ext uri="{FF2B5EF4-FFF2-40B4-BE49-F238E27FC236}">
                <a16:creationId xmlns:a16="http://schemas.microsoft.com/office/drawing/2014/main" id="{0C3FE96C-3C74-AD4B-B2FD-217402F19F26}"/>
              </a:ext>
            </a:extLst>
          </p:cNvPr>
          <p:cNvPicPr>
            <a:picLocks noGrp="1" noChangeAspect="1"/>
          </p:cNvPicPr>
          <p:nvPr>
            <p:ph idx="1"/>
          </p:nvPr>
        </p:nvPicPr>
        <p:blipFill>
          <a:blip r:embed="rId3" r:link="rId4"/>
          <a:srcRect/>
          <a:stretch>
            <a:fillRect/>
          </a:stretch>
        </p:blipFill>
        <p:spPr>
          <a:xfrm>
            <a:off x="938436" y="1072662"/>
            <a:ext cx="10315128" cy="5157564"/>
          </a:xfrm>
        </p:spPr>
      </p:pic>
    </p:spTree>
    <p:extLst>
      <p:ext uri="{BB962C8B-B14F-4D97-AF65-F5344CB8AC3E}">
        <p14:creationId xmlns:p14="http://schemas.microsoft.com/office/powerpoint/2010/main" val="21288226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F365-685D-FE48-B6B1-BCA7AA65EFB3}"/>
              </a:ext>
            </a:extLst>
          </p:cNvPr>
          <p:cNvSpPr>
            <a:spLocks noGrp="1"/>
          </p:cNvSpPr>
          <p:nvPr>
            <p:ph type="title"/>
          </p:nvPr>
        </p:nvSpPr>
        <p:spPr/>
        <p:txBody>
          <a:bodyPr/>
          <a:lstStyle/>
          <a:p>
            <a:r>
              <a:rPr lang="en-US" dirty="0">
                <a:solidFill>
                  <a:schemeClr val="bg1"/>
                </a:solidFill>
              </a:rPr>
              <a:t>Em</a:t>
            </a:r>
            <a:r>
              <a:rPr lang="en-US" dirty="0"/>
              <a:t>ployment Growth by Year</a:t>
            </a:r>
          </a:p>
        </p:txBody>
      </p:sp>
      <p:pic>
        <p:nvPicPr>
          <p:cNvPr id="6" name="Content Placeholder 5">
            <a:extLst>
              <a:ext uri="{FF2B5EF4-FFF2-40B4-BE49-F238E27FC236}">
                <a16:creationId xmlns:a16="http://schemas.microsoft.com/office/drawing/2014/main" id="{818E0024-EDFE-F24F-9F46-55203FCAA4B7}"/>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3C32463E-52B2-CD46-A7A9-49BB1EE0327F}"/>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26232610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591-5A2F-9740-B51E-19E34709A30B}"/>
              </a:ext>
            </a:extLst>
          </p:cNvPr>
          <p:cNvSpPr>
            <a:spLocks noGrp="1"/>
          </p:cNvSpPr>
          <p:nvPr>
            <p:ph type="title"/>
          </p:nvPr>
        </p:nvSpPr>
        <p:spPr>
          <a:xfrm>
            <a:off x="745602" y="0"/>
            <a:ext cx="10515600" cy="1325563"/>
          </a:xfrm>
        </p:spPr>
        <p:txBody>
          <a:bodyPr/>
          <a:lstStyle/>
          <a:p>
            <a:r>
              <a:rPr lang="en-US" dirty="0">
                <a:solidFill>
                  <a:schemeClr val="bg1"/>
                </a:solidFill>
              </a:rPr>
              <a:t>Sep</a:t>
            </a:r>
            <a:r>
              <a:rPr lang="en-US" dirty="0"/>
              <a:t>arations: Quits and Layoffs</a:t>
            </a:r>
          </a:p>
        </p:txBody>
      </p:sp>
      <p:sp>
        <p:nvSpPr>
          <p:cNvPr id="4" name="Slide Number Placeholder 3">
            <a:extLst>
              <a:ext uri="{FF2B5EF4-FFF2-40B4-BE49-F238E27FC236}">
                <a16:creationId xmlns:a16="http://schemas.microsoft.com/office/drawing/2014/main" id="{A899C2B9-8EFE-694F-A3CF-FC29FB1448A8}"/>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8" name="Content Placeholder 7">
            <a:extLst>
              <a:ext uri="{FF2B5EF4-FFF2-40B4-BE49-F238E27FC236}">
                <a16:creationId xmlns:a16="http://schemas.microsoft.com/office/drawing/2014/main" id="{CC39DF65-7504-664B-AA6C-FC6FF704927C}"/>
              </a:ext>
            </a:extLst>
          </p:cNvPr>
          <p:cNvPicPr>
            <a:picLocks noGrp="1" noChangeAspect="1"/>
          </p:cNvPicPr>
          <p:nvPr>
            <p:ph idx="1"/>
          </p:nvPr>
        </p:nvPicPr>
        <p:blipFill>
          <a:blip r:embed="rId3" r:link="rId4"/>
          <a:srcRect/>
          <a:stretch>
            <a:fillRect/>
          </a:stretch>
        </p:blipFill>
        <p:spPr>
          <a:xfrm>
            <a:off x="1057883" y="1167319"/>
            <a:ext cx="10125812" cy="5062906"/>
          </a:xfrm>
        </p:spPr>
      </p:pic>
    </p:spTree>
    <p:extLst>
      <p:ext uri="{BB962C8B-B14F-4D97-AF65-F5344CB8AC3E}">
        <p14:creationId xmlns:p14="http://schemas.microsoft.com/office/powerpoint/2010/main" val="15834941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BE79-A339-624C-B4DD-ACD6F3627FDC}"/>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Separations</a:t>
            </a:r>
          </a:p>
        </p:txBody>
      </p:sp>
      <p:sp>
        <p:nvSpPr>
          <p:cNvPr id="4" name="Slide Number Placeholder 3">
            <a:extLst>
              <a:ext uri="{FF2B5EF4-FFF2-40B4-BE49-F238E27FC236}">
                <a16:creationId xmlns:a16="http://schemas.microsoft.com/office/drawing/2014/main" id="{DBDEDD9C-8AE6-3545-965D-B1C97C9F5537}"/>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8" name="Content Placeholder 7">
            <a:extLst>
              <a:ext uri="{FF2B5EF4-FFF2-40B4-BE49-F238E27FC236}">
                <a16:creationId xmlns:a16="http://schemas.microsoft.com/office/drawing/2014/main" id="{F3F3BDB8-FF1A-5D4E-95C6-1A97C2811679}"/>
              </a:ext>
            </a:extLst>
          </p:cNvPr>
          <p:cNvPicPr>
            <a:picLocks noGrp="1" noChangeAspect="1"/>
          </p:cNvPicPr>
          <p:nvPr>
            <p:ph idx="1"/>
          </p:nvPr>
        </p:nvPicPr>
        <p:blipFill>
          <a:blip r:embed="rId2" r:link="rId3"/>
          <a:srcRect/>
          <a:stretch>
            <a:fillRect/>
          </a:stretch>
        </p:blipFill>
        <p:spPr>
          <a:xfrm>
            <a:off x="1030659" y="1164885"/>
            <a:ext cx="10130682" cy="5065341"/>
          </a:xfrm>
        </p:spPr>
      </p:pic>
    </p:spTree>
    <p:extLst>
      <p:ext uri="{BB962C8B-B14F-4D97-AF65-F5344CB8AC3E}">
        <p14:creationId xmlns:p14="http://schemas.microsoft.com/office/powerpoint/2010/main" val="27904589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949-D776-F44E-96FE-A2FC07A646D5}"/>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Hires and Separations</a:t>
            </a:r>
          </a:p>
        </p:txBody>
      </p:sp>
      <p:sp>
        <p:nvSpPr>
          <p:cNvPr id="4" name="Slide Number Placeholder 3">
            <a:extLst>
              <a:ext uri="{FF2B5EF4-FFF2-40B4-BE49-F238E27FC236}">
                <a16:creationId xmlns:a16="http://schemas.microsoft.com/office/drawing/2014/main" id="{17B63DF7-762E-4B48-AFE1-E0EC56092F71}"/>
              </a:ext>
            </a:extLst>
          </p:cNvPr>
          <p:cNvSpPr>
            <a:spLocks noGrp="1"/>
          </p:cNvSpPr>
          <p:nvPr>
            <p:ph type="sldNum" sz="quarter" idx="12"/>
          </p:nvPr>
        </p:nvSpPr>
        <p:spPr/>
        <p:txBody>
          <a:bodyPr/>
          <a:lstStyle/>
          <a:p>
            <a:fld id="{D9F085D5-EC86-4F6A-B501-C1359CB39116}" type="slidenum">
              <a:rPr lang="en-GB" smtClean="0"/>
              <a:t>79</a:t>
            </a:fld>
            <a:endParaRPr lang="en-GB"/>
          </a:p>
        </p:txBody>
      </p:sp>
      <p:pic>
        <p:nvPicPr>
          <p:cNvPr id="7" name="Content Placeholder 6">
            <a:extLst>
              <a:ext uri="{FF2B5EF4-FFF2-40B4-BE49-F238E27FC236}">
                <a16:creationId xmlns:a16="http://schemas.microsoft.com/office/drawing/2014/main" id="{C9131C77-9F51-D342-AECE-F700C752197D}"/>
              </a:ext>
            </a:extLst>
          </p:cNvPr>
          <p:cNvPicPr>
            <a:picLocks noGrp="1" noChangeAspect="1"/>
          </p:cNvPicPr>
          <p:nvPr>
            <p:ph idx="1"/>
          </p:nvPr>
        </p:nvPicPr>
        <p:blipFill>
          <a:blip r:embed="rId3" r:link="rId4"/>
          <a:srcRect/>
          <a:stretch>
            <a:fillRect/>
          </a:stretch>
        </p:blipFill>
        <p:spPr>
          <a:xfrm>
            <a:off x="1034796" y="1149567"/>
            <a:ext cx="10122408" cy="5061204"/>
          </a:xfrm>
        </p:spPr>
      </p:pic>
    </p:spTree>
    <p:extLst>
      <p:ext uri="{BB962C8B-B14F-4D97-AF65-F5344CB8AC3E}">
        <p14:creationId xmlns:p14="http://schemas.microsoft.com/office/powerpoint/2010/main" val="1628580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991515"/>
            <a:ext cx="10219508" cy="874970"/>
          </a:xfrm>
        </p:spPr>
        <p:txBody>
          <a:bodyPr anchor="ctr" anchorCtr="0">
            <a:noAutofit/>
          </a:bodyPr>
          <a:lstStyle/>
          <a:p>
            <a:pPr>
              <a:lnSpc>
                <a:spcPct val="100000"/>
              </a:lnSpc>
              <a:spcBef>
                <a:spcPts val="0"/>
              </a:spcBef>
            </a:pPr>
            <a:r>
              <a:rPr lang="en-US" sz="4800" dirty="0"/>
              <a:t>US Economy and Coronavirus Economics</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8</a:t>
            </a:fld>
            <a:endParaRPr lang="en-US" dirty="0"/>
          </a:p>
        </p:txBody>
      </p:sp>
      <p:pic>
        <p:nvPicPr>
          <p:cNvPr id="6" name="Picture 5">
            <a:extLst>
              <a:ext uri="{FF2B5EF4-FFF2-40B4-BE49-F238E27FC236}">
                <a16:creationId xmlns:a16="http://schemas.microsoft.com/office/drawing/2014/main" id="{D34B71A9-3273-A54A-BF95-D7C55A140174}"/>
              </a:ext>
            </a:extLst>
          </p:cNvPr>
          <p:cNvPicPr>
            <a:picLocks noChangeAspect="1"/>
          </p:cNvPicPr>
          <p:nvPr/>
        </p:nvPicPr>
        <p:blipFill>
          <a:blip r:embed="rId2"/>
          <a:stretch>
            <a:fillRect/>
          </a:stretch>
        </p:blipFill>
        <p:spPr>
          <a:xfrm>
            <a:off x="364800" y="266919"/>
            <a:ext cx="2808532" cy="2011048"/>
          </a:xfrm>
          <a:prstGeom prst="rect">
            <a:avLst/>
          </a:prstGeom>
        </p:spPr>
      </p:pic>
      <p:pic>
        <p:nvPicPr>
          <p:cNvPr id="2" name="Picture 1">
            <a:extLst>
              <a:ext uri="{FF2B5EF4-FFF2-40B4-BE49-F238E27FC236}">
                <a16:creationId xmlns:a16="http://schemas.microsoft.com/office/drawing/2014/main" id="{6E016D1B-7F0F-FF4C-957B-C5DDDACB1FE7}"/>
              </a:ext>
            </a:extLst>
          </p:cNvPr>
          <p:cNvPicPr>
            <a:picLocks noChangeAspect="1"/>
          </p:cNvPicPr>
          <p:nvPr/>
        </p:nvPicPr>
        <p:blipFill>
          <a:blip r:embed="rId3"/>
          <a:stretch>
            <a:fillRect/>
          </a:stretch>
        </p:blipFill>
        <p:spPr>
          <a:xfrm>
            <a:off x="8802191" y="4429126"/>
            <a:ext cx="3380020" cy="1892811"/>
          </a:xfrm>
          <a:prstGeom prst="rect">
            <a:avLst/>
          </a:prstGeom>
        </p:spPr>
      </p:pic>
      <p:sp>
        <p:nvSpPr>
          <p:cNvPr id="7" name="Subtitle 2">
            <a:extLst>
              <a:ext uri="{FF2B5EF4-FFF2-40B4-BE49-F238E27FC236}">
                <a16:creationId xmlns:a16="http://schemas.microsoft.com/office/drawing/2014/main" id="{E138915F-F5F0-7448-803D-3BD8E4453391}"/>
              </a:ext>
            </a:extLst>
          </p:cNvPr>
          <p:cNvSpPr txBox="1">
            <a:spLocks/>
          </p:cNvSpPr>
          <p:nvPr/>
        </p:nvSpPr>
        <p:spPr>
          <a:xfrm>
            <a:off x="1547649" y="4460328"/>
            <a:ext cx="9144000" cy="138408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Simone </a:t>
            </a:r>
            <a:r>
              <a:rPr lang="en-US" sz="3100" dirty="0" err="1">
                <a:solidFill>
                  <a:schemeClr val="tx2"/>
                </a:solidFill>
              </a:rPr>
              <a:t>Wegge</a:t>
            </a:r>
            <a:r>
              <a:rPr lang="en-US" sz="3100" dirty="0">
                <a:solidFill>
                  <a:schemeClr val="tx2"/>
                </a:solidFill>
              </a:rPr>
              <a:t>, Ph.D.</a:t>
            </a:r>
          </a:p>
          <a:p>
            <a:pPr>
              <a:lnSpc>
                <a:spcPct val="100000"/>
              </a:lnSpc>
              <a:spcBef>
                <a:spcPts val="0"/>
              </a:spcBef>
            </a:pPr>
            <a:r>
              <a:rPr lang="en-US" sz="3100" dirty="0">
                <a:solidFill>
                  <a:schemeClr val="tx2"/>
                </a:solidFill>
              </a:rPr>
              <a:t>City University of New York</a:t>
            </a:r>
          </a:p>
          <a:p>
            <a:pPr>
              <a:lnSpc>
                <a:spcPct val="100000"/>
              </a:lnSpc>
              <a:spcBef>
                <a:spcPts val="0"/>
              </a:spcBef>
            </a:pPr>
            <a:endParaRPr lang="en-US" sz="3100" dirty="0">
              <a:solidFill>
                <a:schemeClr val="tx2"/>
              </a:solidFill>
            </a:endParaRP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33884270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0" y="0"/>
            <a:ext cx="10515600" cy="1325563"/>
          </a:xfrm>
        </p:spPr>
        <p:txBody>
          <a:bodyPr/>
          <a:lstStyle/>
          <a:p>
            <a:r>
              <a:rPr lang="en-US" dirty="0">
                <a:solidFill>
                  <a:schemeClr val="bg1"/>
                </a:solidFill>
              </a:rPr>
              <a:t>Job</a:t>
            </a:r>
            <a:r>
              <a:rPr lang="en-US" dirty="0"/>
              <a:t> Openings: Share of Total Employment</a:t>
            </a:r>
          </a:p>
        </p:txBody>
      </p:sp>
      <p:sp>
        <p:nvSpPr>
          <p:cNvPr id="4" name="Slide Number Placeholder 3"/>
          <p:cNvSpPr>
            <a:spLocks noGrp="1"/>
          </p:cNvSpPr>
          <p:nvPr>
            <p:ph type="sldNum" sz="quarter" idx="12"/>
          </p:nvPr>
        </p:nvSpPr>
        <p:spPr/>
        <p:txBody>
          <a:bodyPr/>
          <a:lstStyle/>
          <a:p>
            <a:fld id="{D9F085D5-EC86-4F6A-B501-C1359CB39116}" type="slidenum">
              <a:rPr lang="en-GB" smtClean="0"/>
              <a:t>80</a:t>
            </a:fld>
            <a:endParaRPr lang="en-GB"/>
          </a:p>
        </p:txBody>
      </p:sp>
      <p:pic>
        <p:nvPicPr>
          <p:cNvPr id="7" name="Content Placeholder 6">
            <a:extLst>
              <a:ext uri="{FF2B5EF4-FFF2-40B4-BE49-F238E27FC236}">
                <a16:creationId xmlns:a16="http://schemas.microsoft.com/office/drawing/2014/main" id="{0A8703A8-BF87-DE4E-BD07-082550FE8FDA}"/>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6590414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DF51-EFA8-C242-BA9D-95EA413BF05D}"/>
              </a:ext>
            </a:extLst>
          </p:cNvPr>
          <p:cNvSpPr>
            <a:spLocks noGrp="1"/>
          </p:cNvSpPr>
          <p:nvPr>
            <p:ph type="title"/>
          </p:nvPr>
        </p:nvSpPr>
        <p:spPr/>
        <p:txBody>
          <a:bodyPr/>
          <a:lstStyle/>
          <a:p>
            <a:r>
              <a:rPr lang="en-US" dirty="0">
                <a:solidFill>
                  <a:schemeClr val="bg1"/>
                </a:solidFill>
              </a:rPr>
              <a:t>Em</a:t>
            </a:r>
            <a:r>
              <a:rPr lang="en-US" dirty="0"/>
              <a:t>ployment-to-Population Ratios</a:t>
            </a:r>
          </a:p>
        </p:txBody>
      </p:sp>
      <p:sp>
        <p:nvSpPr>
          <p:cNvPr id="4" name="Slide Number Placeholder 3">
            <a:extLst>
              <a:ext uri="{FF2B5EF4-FFF2-40B4-BE49-F238E27FC236}">
                <a16:creationId xmlns:a16="http://schemas.microsoft.com/office/drawing/2014/main" id="{26826994-FB6F-D947-BD49-0CFA4221593D}"/>
              </a:ext>
            </a:extLst>
          </p:cNvPr>
          <p:cNvSpPr>
            <a:spLocks noGrp="1"/>
          </p:cNvSpPr>
          <p:nvPr>
            <p:ph type="sldNum" sz="quarter" idx="12"/>
          </p:nvPr>
        </p:nvSpPr>
        <p:spPr/>
        <p:txBody>
          <a:bodyPr/>
          <a:lstStyle/>
          <a:p>
            <a:fld id="{D9F085D5-EC86-4F6A-B501-C1359CB39116}" type="slidenum">
              <a:rPr lang="en-GB" smtClean="0"/>
              <a:t>81</a:t>
            </a:fld>
            <a:endParaRPr lang="en-GB"/>
          </a:p>
        </p:txBody>
      </p:sp>
      <p:pic>
        <p:nvPicPr>
          <p:cNvPr id="10" name="Content Placeholder 9">
            <a:extLst>
              <a:ext uri="{FF2B5EF4-FFF2-40B4-BE49-F238E27FC236}">
                <a16:creationId xmlns:a16="http://schemas.microsoft.com/office/drawing/2014/main" id="{12D7B215-48B3-424B-A64D-ADD51EC3BD05}"/>
              </a:ext>
            </a:extLst>
          </p:cNvPr>
          <p:cNvPicPr>
            <a:picLocks noGrp="1" noChangeAspect="1"/>
          </p:cNvPicPr>
          <p:nvPr>
            <p:ph idx="1"/>
          </p:nvPr>
        </p:nvPicPr>
        <p:blipFill>
          <a:blip r:embed="rId3" r:link="rId4"/>
          <a:srcRect/>
          <a:stretch>
            <a:fillRect/>
          </a:stretch>
        </p:blipFill>
        <p:spPr>
          <a:xfrm>
            <a:off x="1066800" y="1165324"/>
            <a:ext cx="10058400" cy="5029200"/>
          </a:xfrm>
        </p:spPr>
      </p:pic>
    </p:spTree>
    <p:extLst>
      <p:ext uri="{BB962C8B-B14F-4D97-AF65-F5344CB8AC3E}">
        <p14:creationId xmlns:p14="http://schemas.microsoft.com/office/powerpoint/2010/main" val="29141855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7E6B-92CF-7243-BC16-D1C946AAED1F}"/>
              </a:ext>
            </a:extLst>
          </p:cNvPr>
          <p:cNvSpPr>
            <a:spLocks noGrp="1"/>
          </p:cNvSpPr>
          <p:nvPr>
            <p:ph type="title"/>
          </p:nvPr>
        </p:nvSpPr>
        <p:spPr/>
        <p:txBody>
          <a:bodyPr/>
          <a:lstStyle/>
          <a:p>
            <a:r>
              <a:rPr lang="en-US" dirty="0">
                <a:solidFill>
                  <a:schemeClr val="bg1"/>
                </a:solidFill>
              </a:rPr>
              <a:t>Em</a:t>
            </a:r>
            <a:r>
              <a:rPr lang="en-US" dirty="0"/>
              <a:t>ployment to Population Ratios – Recent</a:t>
            </a:r>
          </a:p>
        </p:txBody>
      </p:sp>
      <p:sp>
        <p:nvSpPr>
          <p:cNvPr id="4" name="Slide Number Placeholder 3">
            <a:extLst>
              <a:ext uri="{FF2B5EF4-FFF2-40B4-BE49-F238E27FC236}">
                <a16:creationId xmlns:a16="http://schemas.microsoft.com/office/drawing/2014/main" id="{3B36FCD0-4479-AE4D-997F-E6333BF3B34E}"/>
              </a:ext>
            </a:extLst>
          </p:cNvPr>
          <p:cNvSpPr>
            <a:spLocks noGrp="1"/>
          </p:cNvSpPr>
          <p:nvPr>
            <p:ph type="sldNum" sz="quarter" idx="12"/>
          </p:nvPr>
        </p:nvSpPr>
        <p:spPr/>
        <p:txBody>
          <a:bodyPr/>
          <a:lstStyle/>
          <a:p>
            <a:fld id="{D9F085D5-EC86-4F6A-B501-C1359CB39116}" type="slidenum">
              <a:rPr lang="en-GB" smtClean="0"/>
              <a:t>82</a:t>
            </a:fld>
            <a:endParaRPr lang="en-GB"/>
          </a:p>
        </p:txBody>
      </p:sp>
      <p:pic>
        <p:nvPicPr>
          <p:cNvPr id="7" name="Content Placeholder 6">
            <a:extLst>
              <a:ext uri="{FF2B5EF4-FFF2-40B4-BE49-F238E27FC236}">
                <a16:creationId xmlns:a16="http://schemas.microsoft.com/office/drawing/2014/main" id="{E5A075ED-EC0A-1848-9462-D9EFD299C5A8}"/>
              </a:ext>
            </a:extLst>
          </p:cNvPr>
          <p:cNvPicPr>
            <a:picLocks noGrp="1" noChangeAspect="1"/>
          </p:cNvPicPr>
          <p:nvPr>
            <p:ph idx="1"/>
          </p:nvPr>
        </p:nvPicPr>
        <p:blipFill>
          <a:blip r:embed="rId3" r:link="rId4"/>
          <a:srcRect/>
          <a:stretch>
            <a:fillRect/>
          </a:stretch>
        </p:blipFill>
        <p:spPr>
          <a:xfrm>
            <a:off x="2094864" y="896680"/>
            <a:ext cx="8002272" cy="5333545"/>
          </a:xfrm>
        </p:spPr>
      </p:pic>
    </p:spTree>
    <p:extLst>
      <p:ext uri="{BB962C8B-B14F-4D97-AF65-F5344CB8AC3E}">
        <p14:creationId xmlns:p14="http://schemas.microsoft.com/office/powerpoint/2010/main" val="28768499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7E6B-92CF-7243-BC16-D1C946AAED1F}"/>
              </a:ext>
            </a:extLst>
          </p:cNvPr>
          <p:cNvSpPr>
            <a:spLocks noGrp="1"/>
          </p:cNvSpPr>
          <p:nvPr>
            <p:ph type="title"/>
          </p:nvPr>
        </p:nvSpPr>
        <p:spPr/>
        <p:txBody>
          <a:bodyPr/>
          <a:lstStyle/>
          <a:p>
            <a:r>
              <a:rPr lang="en-US" dirty="0">
                <a:solidFill>
                  <a:schemeClr val="bg1"/>
                </a:solidFill>
              </a:rPr>
              <a:t>Em</a:t>
            </a:r>
            <a:r>
              <a:rPr lang="en-US" dirty="0"/>
              <a:t>ployment to Population Ratios – COVID</a:t>
            </a:r>
          </a:p>
        </p:txBody>
      </p:sp>
      <p:sp>
        <p:nvSpPr>
          <p:cNvPr id="4" name="Slide Number Placeholder 3">
            <a:extLst>
              <a:ext uri="{FF2B5EF4-FFF2-40B4-BE49-F238E27FC236}">
                <a16:creationId xmlns:a16="http://schemas.microsoft.com/office/drawing/2014/main" id="{3B36FCD0-4479-AE4D-997F-E6333BF3B34E}"/>
              </a:ext>
            </a:extLst>
          </p:cNvPr>
          <p:cNvSpPr>
            <a:spLocks noGrp="1"/>
          </p:cNvSpPr>
          <p:nvPr>
            <p:ph type="sldNum" sz="quarter" idx="12"/>
          </p:nvPr>
        </p:nvSpPr>
        <p:spPr/>
        <p:txBody>
          <a:bodyPr/>
          <a:lstStyle/>
          <a:p>
            <a:fld id="{D9F085D5-EC86-4F6A-B501-C1359CB39116}" type="slidenum">
              <a:rPr lang="en-GB" smtClean="0"/>
              <a:t>83</a:t>
            </a:fld>
            <a:endParaRPr lang="en-GB"/>
          </a:p>
        </p:txBody>
      </p:sp>
      <p:pic>
        <p:nvPicPr>
          <p:cNvPr id="7" name="Content Placeholder 6">
            <a:extLst>
              <a:ext uri="{FF2B5EF4-FFF2-40B4-BE49-F238E27FC236}">
                <a16:creationId xmlns:a16="http://schemas.microsoft.com/office/drawing/2014/main" id="{E5A075ED-EC0A-1848-9462-D9EFD299C5A8}"/>
              </a:ext>
            </a:extLst>
          </p:cNvPr>
          <p:cNvPicPr>
            <a:picLocks noGrp="1" noChangeAspect="1"/>
          </p:cNvPicPr>
          <p:nvPr>
            <p:ph idx="1"/>
          </p:nvPr>
        </p:nvPicPr>
        <p:blipFill>
          <a:blip r:embed="rId3" r:link="rId4"/>
          <a:srcRect/>
          <a:stretch>
            <a:fillRect/>
          </a:stretch>
        </p:blipFill>
        <p:spPr>
          <a:xfrm>
            <a:off x="2094864" y="896680"/>
            <a:ext cx="8002271" cy="5333545"/>
          </a:xfrm>
        </p:spPr>
      </p:pic>
    </p:spTree>
    <p:extLst>
      <p:ext uri="{BB962C8B-B14F-4D97-AF65-F5344CB8AC3E}">
        <p14:creationId xmlns:p14="http://schemas.microsoft.com/office/powerpoint/2010/main" val="30478460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D28F-A4C6-F04C-B6D6-C01B3C962848}"/>
              </a:ext>
            </a:extLst>
          </p:cNvPr>
          <p:cNvSpPr>
            <a:spLocks noGrp="1"/>
          </p:cNvSpPr>
          <p:nvPr>
            <p:ph type="title"/>
          </p:nvPr>
        </p:nvSpPr>
        <p:spPr>
          <a:xfrm>
            <a:off x="889000" y="0"/>
            <a:ext cx="10515600" cy="1325563"/>
          </a:xfrm>
        </p:spPr>
        <p:txBody>
          <a:bodyPr/>
          <a:lstStyle/>
          <a:p>
            <a:r>
              <a:rPr lang="en-US" dirty="0">
                <a:solidFill>
                  <a:schemeClr val="bg1"/>
                </a:solidFill>
              </a:rPr>
              <a:t>Slo</a:t>
            </a:r>
            <a:r>
              <a:rPr lang="en-US" dirty="0"/>
              <a:t>w Employment Recovery</a:t>
            </a:r>
          </a:p>
        </p:txBody>
      </p:sp>
      <p:sp>
        <p:nvSpPr>
          <p:cNvPr id="4" name="Slide Number Placeholder 3">
            <a:extLst>
              <a:ext uri="{FF2B5EF4-FFF2-40B4-BE49-F238E27FC236}">
                <a16:creationId xmlns:a16="http://schemas.microsoft.com/office/drawing/2014/main" id="{CD1B2205-4FE5-AA4E-9817-2F0B016BD591}"/>
              </a:ext>
            </a:extLst>
          </p:cNvPr>
          <p:cNvSpPr>
            <a:spLocks noGrp="1"/>
          </p:cNvSpPr>
          <p:nvPr>
            <p:ph type="sldNum" sz="quarter" idx="12"/>
          </p:nvPr>
        </p:nvSpPr>
        <p:spPr/>
        <p:txBody>
          <a:bodyPr/>
          <a:lstStyle/>
          <a:p>
            <a:fld id="{D9F085D5-EC86-4F6A-B501-C1359CB39116}" type="slidenum">
              <a:rPr lang="en-GB" smtClean="0"/>
              <a:t>84</a:t>
            </a:fld>
            <a:endParaRPr lang="en-GB"/>
          </a:p>
        </p:txBody>
      </p:sp>
      <p:pic>
        <p:nvPicPr>
          <p:cNvPr id="8" name="Content Placeholder 7">
            <a:extLst>
              <a:ext uri="{FF2B5EF4-FFF2-40B4-BE49-F238E27FC236}">
                <a16:creationId xmlns:a16="http://schemas.microsoft.com/office/drawing/2014/main" id="{85EB2D57-ABA4-684B-991C-07F710DA03C5}"/>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68773574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53CE-B67E-A04C-B39D-73DF70E6C645}"/>
              </a:ext>
            </a:extLst>
          </p:cNvPr>
          <p:cNvSpPr>
            <a:spLocks noGrp="1"/>
          </p:cNvSpPr>
          <p:nvPr>
            <p:ph type="title"/>
          </p:nvPr>
        </p:nvSpPr>
        <p:spPr>
          <a:xfrm>
            <a:off x="791900" y="0"/>
            <a:ext cx="10515600" cy="1325563"/>
          </a:xfrm>
        </p:spPr>
        <p:txBody>
          <a:bodyPr/>
          <a:lstStyle/>
          <a:p>
            <a:r>
              <a:rPr lang="en-US" dirty="0">
                <a:solidFill>
                  <a:schemeClr val="bg1"/>
                </a:solidFill>
              </a:rPr>
              <a:t>Lab</a:t>
            </a:r>
            <a:r>
              <a:rPr lang="en-US" dirty="0"/>
              <a:t>or Force Dropouts</a:t>
            </a:r>
          </a:p>
        </p:txBody>
      </p:sp>
      <p:sp>
        <p:nvSpPr>
          <p:cNvPr id="4" name="Slide Number Placeholder 3">
            <a:extLst>
              <a:ext uri="{FF2B5EF4-FFF2-40B4-BE49-F238E27FC236}">
                <a16:creationId xmlns:a16="http://schemas.microsoft.com/office/drawing/2014/main" id="{FEAA6796-102D-4B44-A2AD-D57C6145CDDB}"/>
              </a:ext>
            </a:extLst>
          </p:cNvPr>
          <p:cNvSpPr>
            <a:spLocks noGrp="1"/>
          </p:cNvSpPr>
          <p:nvPr>
            <p:ph type="sldNum" sz="quarter" idx="12"/>
          </p:nvPr>
        </p:nvSpPr>
        <p:spPr/>
        <p:txBody>
          <a:bodyPr/>
          <a:lstStyle/>
          <a:p>
            <a:fld id="{D9F085D5-EC86-4F6A-B501-C1359CB39116}" type="slidenum">
              <a:rPr lang="en-GB" smtClean="0"/>
              <a:t>85</a:t>
            </a:fld>
            <a:endParaRPr lang="en-GB"/>
          </a:p>
        </p:txBody>
      </p:sp>
      <p:pic>
        <p:nvPicPr>
          <p:cNvPr id="18" name="Content Placeholder 17">
            <a:extLst>
              <a:ext uri="{FF2B5EF4-FFF2-40B4-BE49-F238E27FC236}">
                <a16:creationId xmlns:a16="http://schemas.microsoft.com/office/drawing/2014/main" id="{6905115A-C4CA-1043-90EB-5F8321EA1F5F}"/>
              </a:ext>
            </a:extLst>
          </p:cNvPr>
          <p:cNvPicPr>
            <a:picLocks noGrp="1" noChangeAspect="1"/>
          </p:cNvPicPr>
          <p:nvPr>
            <p:ph idx="1"/>
          </p:nvPr>
        </p:nvPicPr>
        <p:blipFill>
          <a:blip r:embed="rId3" r:link="rId4"/>
          <a:srcRect/>
          <a:stretch>
            <a:fillRect/>
          </a:stretch>
        </p:blipFill>
        <p:spPr>
          <a:xfrm>
            <a:off x="1295400" y="1201026"/>
            <a:ext cx="10058400" cy="5029200"/>
          </a:xfrm>
        </p:spPr>
      </p:pic>
    </p:spTree>
    <p:extLst>
      <p:ext uri="{BB962C8B-B14F-4D97-AF65-F5344CB8AC3E}">
        <p14:creationId xmlns:p14="http://schemas.microsoft.com/office/powerpoint/2010/main" val="4776883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458D-CDD5-2140-8E38-B5F6A0368FEB}"/>
              </a:ext>
            </a:extLst>
          </p:cNvPr>
          <p:cNvSpPr>
            <a:spLocks noGrp="1"/>
          </p:cNvSpPr>
          <p:nvPr>
            <p:ph type="title"/>
          </p:nvPr>
        </p:nvSpPr>
        <p:spPr>
          <a:xfrm>
            <a:off x="861350" y="0"/>
            <a:ext cx="10515600" cy="1325563"/>
          </a:xfrm>
        </p:spPr>
        <p:txBody>
          <a:bodyPr/>
          <a:lstStyle/>
          <a:p>
            <a:r>
              <a:rPr lang="en-US" dirty="0">
                <a:solidFill>
                  <a:schemeClr val="bg1"/>
                </a:solidFill>
              </a:rPr>
              <a:t>Tre</a:t>
            </a:r>
            <a:r>
              <a:rPr lang="en-US" dirty="0"/>
              <a:t>nds in Labor Force Participation</a:t>
            </a:r>
          </a:p>
        </p:txBody>
      </p:sp>
      <p:sp>
        <p:nvSpPr>
          <p:cNvPr id="4" name="Slide Number Placeholder 3">
            <a:extLst>
              <a:ext uri="{FF2B5EF4-FFF2-40B4-BE49-F238E27FC236}">
                <a16:creationId xmlns:a16="http://schemas.microsoft.com/office/drawing/2014/main" id="{3DDAB938-D177-AA4A-99C6-9E4090F1F05B}"/>
              </a:ext>
            </a:extLst>
          </p:cNvPr>
          <p:cNvSpPr>
            <a:spLocks noGrp="1"/>
          </p:cNvSpPr>
          <p:nvPr>
            <p:ph type="sldNum" sz="quarter" idx="12"/>
          </p:nvPr>
        </p:nvSpPr>
        <p:spPr/>
        <p:txBody>
          <a:bodyPr/>
          <a:lstStyle/>
          <a:p>
            <a:fld id="{D9F085D5-EC86-4F6A-B501-C1359CB39116}" type="slidenum">
              <a:rPr lang="en-GB" smtClean="0"/>
              <a:t>86</a:t>
            </a:fld>
            <a:endParaRPr lang="en-GB"/>
          </a:p>
        </p:txBody>
      </p:sp>
      <p:pic>
        <p:nvPicPr>
          <p:cNvPr id="8" name="Content Placeholder 7">
            <a:extLst>
              <a:ext uri="{FF2B5EF4-FFF2-40B4-BE49-F238E27FC236}">
                <a16:creationId xmlns:a16="http://schemas.microsoft.com/office/drawing/2014/main" id="{12A6ABBB-A7D4-ED46-B464-AA78BBC57A5A}"/>
              </a:ext>
            </a:extLst>
          </p:cNvPr>
          <p:cNvPicPr>
            <a:picLocks noGrp="1" noChangeAspect="1"/>
          </p:cNvPicPr>
          <p:nvPr>
            <p:ph idx="1"/>
          </p:nvPr>
        </p:nvPicPr>
        <p:blipFill>
          <a:blip r:embed="rId3" r:link="rId4"/>
          <a:srcRect/>
          <a:stretch>
            <a:fillRect/>
          </a:stretch>
        </p:blipFill>
        <p:spPr>
          <a:xfrm>
            <a:off x="1089950" y="1201026"/>
            <a:ext cx="10058400" cy="5029200"/>
          </a:xfrm>
        </p:spPr>
      </p:pic>
    </p:spTree>
    <p:extLst>
      <p:ext uri="{BB962C8B-B14F-4D97-AF65-F5344CB8AC3E}">
        <p14:creationId xmlns:p14="http://schemas.microsoft.com/office/powerpoint/2010/main" val="36783133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272D-246B-0F4A-B502-AFEA9346FA8D}"/>
              </a:ext>
            </a:extLst>
          </p:cNvPr>
          <p:cNvSpPr>
            <a:spLocks noGrp="1"/>
          </p:cNvSpPr>
          <p:nvPr>
            <p:ph type="title"/>
          </p:nvPr>
        </p:nvSpPr>
        <p:spPr>
          <a:xfrm>
            <a:off x="757175" y="0"/>
            <a:ext cx="10515600" cy="1325563"/>
          </a:xfrm>
        </p:spPr>
        <p:txBody>
          <a:bodyPr/>
          <a:lstStyle/>
          <a:p>
            <a:r>
              <a:rPr lang="en-US" dirty="0">
                <a:solidFill>
                  <a:schemeClr val="bg1"/>
                </a:solidFill>
              </a:rPr>
              <a:t>The</a:t>
            </a:r>
            <a:r>
              <a:rPr lang="en-US" dirty="0"/>
              <a:t>re is a Persistent Labor Force Gap</a:t>
            </a:r>
          </a:p>
        </p:txBody>
      </p:sp>
      <p:sp>
        <p:nvSpPr>
          <p:cNvPr id="4" name="Slide Number Placeholder 3">
            <a:extLst>
              <a:ext uri="{FF2B5EF4-FFF2-40B4-BE49-F238E27FC236}">
                <a16:creationId xmlns:a16="http://schemas.microsoft.com/office/drawing/2014/main" id="{81F9B100-0917-D844-B08D-DB58494C446B}"/>
              </a:ext>
            </a:extLst>
          </p:cNvPr>
          <p:cNvSpPr>
            <a:spLocks noGrp="1"/>
          </p:cNvSpPr>
          <p:nvPr>
            <p:ph type="sldNum" sz="quarter" idx="12"/>
          </p:nvPr>
        </p:nvSpPr>
        <p:spPr/>
        <p:txBody>
          <a:bodyPr/>
          <a:lstStyle/>
          <a:p>
            <a:fld id="{D9F085D5-EC86-4F6A-B501-C1359CB39116}" type="slidenum">
              <a:rPr lang="en-GB" smtClean="0"/>
              <a:t>87</a:t>
            </a:fld>
            <a:endParaRPr lang="en-GB"/>
          </a:p>
        </p:txBody>
      </p:sp>
      <p:pic>
        <p:nvPicPr>
          <p:cNvPr id="7" name="Content Placeholder 6">
            <a:extLst>
              <a:ext uri="{FF2B5EF4-FFF2-40B4-BE49-F238E27FC236}">
                <a16:creationId xmlns:a16="http://schemas.microsoft.com/office/drawing/2014/main" id="{05FF90AE-754C-2547-A273-2DA4471561E7}"/>
              </a:ext>
            </a:extLst>
          </p:cNvPr>
          <p:cNvPicPr>
            <a:picLocks noGrp="1" noChangeAspect="1"/>
          </p:cNvPicPr>
          <p:nvPr>
            <p:ph idx="1"/>
          </p:nvPr>
        </p:nvPicPr>
        <p:blipFill>
          <a:blip r:embed="rId2" r:link="rId3"/>
          <a:srcRect/>
          <a:stretch>
            <a:fillRect/>
          </a:stretch>
        </p:blipFill>
        <p:spPr>
          <a:xfrm>
            <a:off x="1066800" y="1201026"/>
            <a:ext cx="10058400" cy="5029200"/>
          </a:xfrm>
        </p:spPr>
      </p:pic>
    </p:spTree>
    <p:extLst>
      <p:ext uri="{BB962C8B-B14F-4D97-AF65-F5344CB8AC3E}">
        <p14:creationId xmlns:p14="http://schemas.microsoft.com/office/powerpoint/2010/main" val="16453292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A357-E947-0D4A-AFA5-EF3AED25AE0B}"/>
              </a:ext>
            </a:extLst>
          </p:cNvPr>
          <p:cNvSpPr>
            <a:spLocks noGrp="1"/>
          </p:cNvSpPr>
          <p:nvPr>
            <p:ph type="title"/>
          </p:nvPr>
        </p:nvSpPr>
        <p:spPr>
          <a:xfrm>
            <a:off x="791900" y="0"/>
            <a:ext cx="10515600" cy="1325563"/>
          </a:xfrm>
        </p:spPr>
        <p:txBody>
          <a:bodyPr/>
          <a:lstStyle/>
          <a:p>
            <a:r>
              <a:rPr lang="en-US" dirty="0">
                <a:solidFill>
                  <a:schemeClr val="bg1"/>
                </a:solidFill>
              </a:rPr>
              <a:t>Lab</a:t>
            </a:r>
            <a:r>
              <a:rPr lang="en-US" dirty="0"/>
              <a:t>or Force Growth Has Been Uneven</a:t>
            </a:r>
          </a:p>
        </p:txBody>
      </p:sp>
      <p:pic>
        <p:nvPicPr>
          <p:cNvPr id="6" name="Content Placeholder 5">
            <a:extLst>
              <a:ext uri="{FF2B5EF4-FFF2-40B4-BE49-F238E27FC236}">
                <a16:creationId xmlns:a16="http://schemas.microsoft.com/office/drawing/2014/main" id="{9D60B3CD-A900-D143-A7E5-342F158EAAF4}"/>
              </a:ext>
            </a:extLst>
          </p:cNvPr>
          <p:cNvPicPr>
            <a:picLocks noGrp="1" noChangeAspect="1"/>
          </p:cNvPicPr>
          <p:nvPr>
            <p:ph idx="1"/>
          </p:nvPr>
        </p:nvPicPr>
        <p:blipFill>
          <a:blip r:embed="rId2" r:link="rId3"/>
          <a:srcRect/>
          <a:stretch>
            <a:fillRect/>
          </a:stretch>
        </p:blipFill>
        <p:spPr>
          <a:xfrm>
            <a:off x="1066800" y="1201027"/>
            <a:ext cx="10058400" cy="5029199"/>
          </a:xfrm>
        </p:spPr>
      </p:pic>
      <p:sp>
        <p:nvSpPr>
          <p:cNvPr id="4" name="Slide Number Placeholder 3">
            <a:extLst>
              <a:ext uri="{FF2B5EF4-FFF2-40B4-BE49-F238E27FC236}">
                <a16:creationId xmlns:a16="http://schemas.microsoft.com/office/drawing/2014/main" id="{DDC30F20-2131-AC41-BD9F-8857740AF4F1}"/>
              </a:ext>
            </a:extLst>
          </p:cNvPr>
          <p:cNvSpPr>
            <a:spLocks noGrp="1"/>
          </p:cNvSpPr>
          <p:nvPr>
            <p:ph type="sldNum" sz="quarter" idx="12"/>
          </p:nvPr>
        </p:nvSpPr>
        <p:spPr/>
        <p:txBody>
          <a:bodyPr/>
          <a:lstStyle/>
          <a:p>
            <a:fld id="{D9F085D5-EC86-4F6A-B501-C1359CB39116}" type="slidenum">
              <a:rPr lang="en-GB" smtClean="0"/>
              <a:t>88</a:t>
            </a:fld>
            <a:endParaRPr lang="en-GB"/>
          </a:p>
        </p:txBody>
      </p:sp>
    </p:spTree>
    <p:extLst>
      <p:ext uri="{BB962C8B-B14F-4D97-AF65-F5344CB8AC3E}">
        <p14:creationId xmlns:p14="http://schemas.microsoft.com/office/powerpoint/2010/main" val="33797363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FC34-6E8A-9746-89F3-506D3D76DCBE}"/>
              </a:ext>
            </a:extLst>
          </p:cNvPr>
          <p:cNvSpPr>
            <a:spLocks noGrp="1"/>
          </p:cNvSpPr>
          <p:nvPr>
            <p:ph type="title"/>
          </p:nvPr>
        </p:nvSpPr>
        <p:spPr>
          <a:xfrm>
            <a:off x="722451" y="0"/>
            <a:ext cx="10515600" cy="1325563"/>
          </a:xfrm>
        </p:spPr>
        <p:txBody>
          <a:bodyPr/>
          <a:lstStyle/>
          <a:p>
            <a:r>
              <a:rPr lang="en-US" dirty="0">
                <a:solidFill>
                  <a:schemeClr val="bg1"/>
                </a:solidFill>
              </a:rPr>
              <a:t>Bab</a:t>
            </a:r>
            <a:r>
              <a:rPr lang="en-US" dirty="0"/>
              <a:t>y Boomers Are Retiring!</a:t>
            </a:r>
          </a:p>
        </p:txBody>
      </p:sp>
      <p:pic>
        <p:nvPicPr>
          <p:cNvPr id="6" name="Content Placeholder 5">
            <a:extLst>
              <a:ext uri="{FF2B5EF4-FFF2-40B4-BE49-F238E27FC236}">
                <a16:creationId xmlns:a16="http://schemas.microsoft.com/office/drawing/2014/main" id="{BCBC477B-DF2E-8144-9248-931BF265E4D1}"/>
              </a:ext>
            </a:extLst>
          </p:cNvPr>
          <p:cNvPicPr>
            <a:picLocks noGrp="1" noChangeAspect="1"/>
          </p:cNvPicPr>
          <p:nvPr>
            <p:ph idx="1"/>
          </p:nvPr>
        </p:nvPicPr>
        <p:blipFill>
          <a:blip r:embed="rId2" r:link="rId3"/>
          <a:srcRect/>
          <a:stretch>
            <a:fillRect/>
          </a:stretch>
        </p:blipFill>
        <p:spPr>
          <a:xfrm>
            <a:off x="2625852" y="1183532"/>
            <a:ext cx="6940296" cy="5045900"/>
          </a:xfrm>
        </p:spPr>
      </p:pic>
      <p:sp>
        <p:nvSpPr>
          <p:cNvPr id="4" name="Slide Number Placeholder 3">
            <a:extLst>
              <a:ext uri="{FF2B5EF4-FFF2-40B4-BE49-F238E27FC236}">
                <a16:creationId xmlns:a16="http://schemas.microsoft.com/office/drawing/2014/main" id="{1D30C1D7-EBA9-1547-8DAC-8823C16E676E}"/>
              </a:ext>
            </a:extLst>
          </p:cNvPr>
          <p:cNvSpPr>
            <a:spLocks noGrp="1"/>
          </p:cNvSpPr>
          <p:nvPr>
            <p:ph type="sldNum" sz="quarter" idx="12"/>
          </p:nvPr>
        </p:nvSpPr>
        <p:spPr/>
        <p:txBody>
          <a:bodyPr/>
          <a:lstStyle/>
          <a:p>
            <a:fld id="{D9F085D5-EC86-4F6A-B501-C1359CB39116}" type="slidenum">
              <a:rPr lang="en-GB" smtClean="0"/>
              <a:t>89</a:t>
            </a:fld>
            <a:endParaRPr lang="en-GB"/>
          </a:p>
        </p:txBody>
      </p:sp>
    </p:spTree>
    <p:extLst>
      <p:ext uri="{BB962C8B-B14F-4D97-AF65-F5344CB8AC3E}">
        <p14:creationId xmlns:p14="http://schemas.microsoft.com/office/powerpoint/2010/main" val="786250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77500" lnSpcReduction="20000"/>
          </a:bodyPr>
          <a:lstStyle/>
          <a:p>
            <a:r>
              <a:rPr lang="en-US" dirty="0"/>
              <a:t>This slide deck was authored by:</a:t>
            </a:r>
          </a:p>
          <a:p>
            <a:pPr lvl="1"/>
            <a:r>
              <a:rPr lang="en-US" dirty="0"/>
              <a:t>Simone </a:t>
            </a:r>
            <a:r>
              <a:rPr lang="en-US" dirty="0" err="1"/>
              <a:t>Wegge</a:t>
            </a:r>
            <a:r>
              <a:rPr lang="en-US" dirty="0"/>
              <a:t>, CUNY – Staten Island</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9</a:t>
            </a:fld>
            <a:endParaRPr lang="en-GB" dirty="0"/>
          </a:p>
        </p:txBody>
      </p:sp>
    </p:spTree>
    <p:extLst>
      <p:ext uri="{BB962C8B-B14F-4D97-AF65-F5344CB8AC3E}">
        <p14:creationId xmlns:p14="http://schemas.microsoft.com/office/powerpoint/2010/main" val="32300539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79D6-2EDE-A242-8888-AC07F7B7754D}"/>
              </a:ext>
            </a:extLst>
          </p:cNvPr>
          <p:cNvSpPr>
            <a:spLocks noGrp="1"/>
          </p:cNvSpPr>
          <p:nvPr>
            <p:ph type="title"/>
          </p:nvPr>
        </p:nvSpPr>
        <p:spPr/>
        <p:txBody>
          <a:bodyPr/>
          <a:lstStyle/>
          <a:p>
            <a:r>
              <a:rPr lang="en-US" dirty="0">
                <a:solidFill>
                  <a:schemeClr val="bg1"/>
                </a:solidFill>
              </a:rPr>
              <a:t>Em</a:t>
            </a:r>
            <a:r>
              <a:rPr lang="en-US" dirty="0"/>
              <a:t>ployment Growth</a:t>
            </a:r>
          </a:p>
        </p:txBody>
      </p:sp>
      <p:sp>
        <p:nvSpPr>
          <p:cNvPr id="4" name="Slide Number Placeholder 3">
            <a:extLst>
              <a:ext uri="{FF2B5EF4-FFF2-40B4-BE49-F238E27FC236}">
                <a16:creationId xmlns:a16="http://schemas.microsoft.com/office/drawing/2014/main" id="{9FB6841B-1B3F-6C4B-B3F1-5539BAD2D9BC}"/>
              </a:ext>
            </a:extLst>
          </p:cNvPr>
          <p:cNvSpPr>
            <a:spLocks noGrp="1"/>
          </p:cNvSpPr>
          <p:nvPr>
            <p:ph type="sldNum" sz="quarter" idx="12"/>
          </p:nvPr>
        </p:nvSpPr>
        <p:spPr/>
        <p:txBody>
          <a:bodyPr/>
          <a:lstStyle/>
          <a:p>
            <a:fld id="{D9F085D5-EC86-4F6A-B501-C1359CB39116}" type="slidenum">
              <a:rPr lang="en-GB" smtClean="0"/>
              <a:t>90</a:t>
            </a:fld>
            <a:endParaRPr lang="en-GB"/>
          </a:p>
        </p:txBody>
      </p:sp>
      <p:pic>
        <p:nvPicPr>
          <p:cNvPr id="8" name="Content Placeholder 7">
            <a:extLst>
              <a:ext uri="{FF2B5EF4-FFF2-40B4-BE49-F238E27FC236}">
                <a16:creationId xmlns:a16="http://schemas.microsoft.com/office/drawing/2014/main" id="{59DF4FD7-C88F-554B-BDC3-2AC793906BE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7092993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 Up Close</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91</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9375043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 Pandemic</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92</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38803035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DF82-F9A5-FC4D-A2FE-C7305BC9BB35}"/>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67C3BA9E-0553-0A43-9810-2869D6BE51A5}"/>
              </a:ext>
            </a:extLst>
          </p:cNvPr>
          <p:cNvSpPr>
            <a:spLocks noGrp="1"/>
          </p:cNvSpPr>
          <p:nvPr>
            <p:ph type="sldNum" sz="quarter" idx="12"/>
          </p:nvPr>
        </p:nvSpPr>
        <p:spPr/>
        <p:txBody>
          <a:bodyPr/>
          <a:lstStyle/>
          <a:p>
            <a:fld id="{D9F085D5-EC86-4F6A-B501-C1359CB39116}" type="slidenum">
              <a:rPr lang="en-GB" smtClean="0"/>
              <a:t>93</a:t>
            </a:fld>
            <a:endParaRPr lang="en-GB"/>
          </a:p>
        </p:txBody>
      </p:sp>
      <p:pic>
        <p:nvPicPr>
          <p:cNvPr id="7" name="Content Placeholder 6">
            <a:extLst>
              <a:ext uri="{FF2B5EF4-FFF2-40B4-BE49-F238E27FC236}">
                <a16:creationId xmlns:a16="http://schemas.microsoft.com/office/drawing/2014/main" id="{2F75485B-9AF4-394A-A285-8200F917301B}"/>
              </a:ext>
            </a:extLst>
          </p:cNvPr>
          <p:cNvPicPr>
            <a:picLocks noGrp="1" noChangeAspect="1"/>
          </p:cNvPicPr>
          <p:nvPr>
            <p:ph idx="1"/>
          </p:nvPr>
        </p:nvPicPr>
        <p:blipFill>
          <a:blip r:embed="rId2" r:link="rId3"/>
          <a:stretch>
            <a:fillRect/>
          </a:stretch>
        </p:blipFill>
        <p:spPr>
          <a:xfrm>
            <a:off x="2415277" y="1236788"/>
            <a:ext cx="6857474" cy="4993438"/>
          </a:xfrm>
        </p:spPr>
      </p:pic>
    </p:spTree>
    <p:extLst>
      <p:ext uri="{BB962C8B-B14F-4D97-AF65-F5344CB8AC3E}">
        <p14:creationId xmlns:p14="http://schemas.microsoft.com/office/powerpoint/2010/main" val="20342914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94</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tretch>
            <a:fillRect/>
          </a:stretch>
        </p:blipFill>
        <p:spPr>
          <a:xfrm>
            <a:off x="2455974" y="929077"/>
            <a:ext cx="7280052" cy="5301149"/>
          </a:xfrm>
        </p:spPr>
      </p:pic>
    </p:spTree>
    <p:extLst>
      <p:ext uri="{BB962C8B-B14F-4D97-AF65-F5344CB8AC3E}">
        <p14:creationId xmlns:p14="http://schemas.microsoft.com/office/powerpoint/2010/main" val="11524915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95</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455974" y="1155024"/>
            <a:ext cx="7280052" cy="4849254"/>
          </a:xfrm>
        </p:spPr>
      </p:pic>
    </p:spTree>
    <p:extLst>
      <p:ext uri="{BB962C8B-B14F-4D97-AF65-F5344CB8AC3E}">
        <p14:creationId xmlns:p14="http://schemas.microsoft.com/office/powerpoint/2010/main" val="21392505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AEAD-D107-394E-9D2F-37F236BA334D}"/>
              </a:ext>
            </a:extLst>
          </p:cNvPr>
          <p:cNvSpPr>
            <a:spLocks noGrp="1"/>
          </p:cNvSpPr>
          <p:nvPr>
            <p:ph type="title"/>
          </p:nvPr>
        </p:nvSpPr>
        <p:spPr/>
        <p:txBody>
          <a:bodyPr/>
          <a:lstStyle/>
          <a:p>
            <a:r>
              <a:rPr lang="en-US" dirty="0">
                <a:solidFill>
                  <a:schemeClr val="bg1"/>
                </a:solidFill>
              </a:rPr>
              <a:t>GD</a:t>
            </a:r>
            <a:r>
              <a:rPr lang="en-US" dirty="0"/>
              <a:t>P Growth, Productivity, and Employment</a:t>
            </a:r>
          </a:p>
        </p:txBody>
      </p:sp>
      <p:sp>
        <p:nvSpPr>
          <p:cNvPr id="4" name="Slide Number Placeholder 3">
            <a:extLst>
              <a:ext uri="{FF2B5EF4-FFF2-40B4-BE49-F238E27FC236}">
                <a16:creationId xmlns:a16="http://schemas.microsoft.com/office/drawing/2014/main" id="{249A627E-1E5F-0745-BC48-F9FBA3F0C8E1}"/>
              </a:ext>
            </a:extLst>
          </p:cNvPr>
          <p:cNvSpPr>
            <a:spLocks noGrp="1"/>
          </p:cNvSpPr>
          <p:nvPr>
            <p:ph type="sldNum" sz="quarter" idx="12"/>
          </p:nvPr>
        </p:nvSpPr>
        <p:spPr/>
        <p:txBody>
          <a:bodyPr/>
          <a:lstStyle/>
          <a:p>
            <a:fld id="{D9F085D5-EC86-4F6A-B501-C1359CB39116}" type="slidenum">
              <a:rPr lang="en-GB" smtClean="0"/>
              <a:t>96</a:t>
            </a:fld>
            <a:endParaRPr lang="en-GB"/>
          </a:p>
        </p:txBody>
      </p:sp>
      <p:pic>
        <p:nvPicPr>
          <p:cNvPr id="5" name="Picture 4">
            <a:extLst>
              <a:ext uri="{FF2B5EF4-FFF2-40B4-BE49-F238E27FC236}">
                <a16:creationId xmlns:a16="http://schemas.microsoft.com/office/drawing/2014/main" id="{FA1A063C-E260-464A-BA05-EE297419CCB0}"/>
              </a:ext>
            </a:extLst>
          </p:cNvPr>
          <p:cNvPicPr>
            <a:picLocks noChangeAspect="1"/>
          </p:cNvPicPr>
          <p:nvPr/>
        </p:nvPicPr>
        <p:blipFill>
          <a:blip r:embed="rId3" r:link="rId4"/>
          <a:srcRect/>
          <a:stretch>
            <a:fillRect/>
          </a:stretch>
        </p:blipFill>
        <p:spPr>
          <a:xfrm>
            <a:off x="556952" y="1431834"/>
            <a:ext cx="11078096" cy="4435566"/>
          </a:xfrm>
          <a:prstGeom prst="rect">
            <a:avLst/>
          </a:prstGeom>
        </p:spPr>
      </p:pic>
    </p:spTree>
    <p:extLst>
      <p:ext uri="{BB962C8B-B14F-4D97-AF65-F5344CB8AC3E}">
        <p14:creationId xmlns:p14="http://schemas.microsoft.com/office/powerpoint/2010/main" val="23577133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0D6B-29F2-344B-A41B-1BAAF786D158}"/>
              </a:ext>
            </a:extLst>
          </p:cNvPr>
          <p:cNvSpPr>
            <a:spLocks noGrp="1"/>
          </p:cNvSpPr>
          <p:nvPr>
            <p:ph type="title"/>
          </p:nvPr>
        </p:nvSpPr>
        <p:spPr>
          <a:xfrm>
            <a:off x="872925" y="0"/>
            <a:ext cx="10515600" cy="1325563"/>
          </a:xfrm>
        </p:spPr>
        <p:txBody>
          <a:bodyPr/>
          <a:lstStyle/>
          <a:p>
            <a:r>
              <a:rPr lang="en-US" dirty="0">
                <a:solidFill>
                  <a:schemeClr val="bg1"/>
                </a:solidFill>
              </a:rPr>
              <a:t>His</a:t>
            </a:r>
            <a:r>
              <a:rPr lang="en-US" dirty="0"/>
              <a:t>tory of Productivity Growth</a:t>
            </a:r>
          </a:p>
        </p:txBody>
      </p:sp>
      <p:sp>
        <p:nvSpPr>
          <p:cNvPr id="4" name="Slide Number Placeholder 3">
            <a:extLst>
              <a:ext uri="{FF2B5EF4-FFF2-40B4-BE49-F238E27FC236}">
                <a16:creationId xmlns:a16="http://schemas.microsoft.com/office/drawing/2014/main" id="{D8E3F51C-9068-0048-9159-087DC20066F7}"/>
              </a:ext>
            </a:extLst>
          </p:cNvPr>
          <p:cNvSpPr>
            <a:spLocks noGrp="1"/>
          </p:cNvSpPr>
          <p:nvPr>
            <p:ph type="sldNum" sz="quarter" idx="12"/>
          </p:nvPr>
        </p:nvSpPr>
        <p:spPr/>
        <p:txBody>
          <a:bodyPr/>
          <a:lstStyle/>
          <a:p>
            <a:fld id="{D9F085D5-EC86-4F6A-B501-C1359CB39116}" type="slidenum">
              <a:rPr lang="en-GB" smtClean="0"/>
              <a:t>97</a:t>
            </a:fld>
            <a:endParaRPr lang="en-GB"/>
          </a:p>
        </p:txBody>
      </p:sp>
      <p:pic>
        <p:nvPicPr>
          <p:cNvPr id="6" name="Picture 5">
            <a:extLst>
              <a:ext uri="{FF2B5EF4-FFF2-40B4-BE49-F238E27FC236}">
                <a16:creationId xmlns:a16="http://schemas.microsoft.com/office/drawing/2014/main" id="{FA606A0B-802B-2B4F-BD67-6D1A64C5F5A3}"/>
              </a:ext>
            </a:extLst>
          </p:cNvPr>
          <p:cNvPicPr>
            <a:picLocks noChangeAspect="1"/>
          </p:cNvPicPr>
          <p:nvPr/>
        </p:nvPicPr>
        <p:blipFill>
          <a:blip r:embed="rId2" r:link="rId3"/>
          <a:srcRect/>
          <a:stretch>
            <a:fillRect/>
          </a:stretch>
        </p:blipFill>
        <p:spPr>
          <a:xfrm>
            <a:off x="2434771" y="900526"/>
            <a:ext cx="7322456" cy="5327373"/>
          </a:xfrm>
          <a:prstGeom prst="rect">
            <a:avLst/>
          </a:prstGeom>
        </p:spPr>
      </p:pic>
    </p:spTree>
    <p:extLst>
      <p:ext uri="{BB962C8B-B14F-4D97-AF65-F5344CB8AC3E}">
        <p14:creationId xmlns:p14="http://schemas.microsoft.com/office/powerpoint/2010/main" val="17965886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B936-7CE7-2845-8EFF-6145505DAEE8}"/>
              </a:ext>
            </a:extLst>
          </p:cNvPr>
          <p:cNvSpPr>
            <a:spLocks noGrp="1"/>
          </p:cNvSpPr>
          <p:nvPr>
            <p:ph type="title"/>
          </p:nvPr>
        </p:nvSpPr>
        <p:spPr>
          <a:xfrm>
            <a:off x="900830" y="0"/>
            <a:ext cx="10515600" cy="1325563"/>
          </a:xfrm>
        </p:spPr>
        <p:txBody>
          <a:bodyPr/>
          <a:lstStyle/>
          <a:p>
            <a:r>
              <a:rPr lang="en-US" dirty="0"/>
              <a:t> </a:t>
            </a:r>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88EEE3B8-BFA1-7B44-9A0B-2DEA89E5B760}"/>
              </a:ext>
            </a:extLst>
          </p:cNvPr>
          <p:cNvSpPr>
            <a:spLocks noGrp="1"/>
          </p:cNvSpPr>
          <p:nvPr>
            <p:ph idx="1"/>
          </p:nvPr>
        </p:nvSpPr>
        <p:spPr/>
        <p:txBody>
          <a:bodyPr>
            <a:normAutofit fontScale="92500"/>
          </a:bodyPr>
          <a:lstStyle/>
          <a:p>
            <a:r>
              <a:rPr lang="en-US" dirty="0"/>
              <a:t>GDP growth is primarily fueled by increases in demand for output.</a:t>
            </a:r>
          </a:p>
          <a:p>
            <a:r>
              <a:rPr lang="en-US" dirty="0"/>
              <a:t>This growth is supported by growth in employment and productivity of the labor force.</a:t>
            </a:r>
          </a:p>
          <a:p>
            <a:r>
              <a:rPr lang="en-US" dirty="0"/>
              <a:t>Recent years have seen relatively tepid increases in demand for output.</a:t>
            </a:r>
          </a:p>
          <a:p>
            <a:pPr lvl="1"/>
            <a:r>
              <a:rPr lang="en-US" dirty="0"/>
              <a:t>In particular, consumption and government spending have been slow relative to other periods.</a:t>
            </a:r>
          </a:p>
          <a:p>
            <a:r>
              <a:rPr lang="en-US" dirty="0"/>
              <a:t>This tepid growth has </a:t>
            </a:r>
            <a:r>
              <a:rPr lang="en-US"/>
              <a:t>lead to slow </a:t>
            </a:r>
            <a:r>
              <a:rPr lang="en-US" dirty="0"/>
              <a:t>increases in employment.</a:t>
            </a:r>
          </a:p>
          <a:p>
            <a:pPr lvl="1"/>
            <a:r>
              <a:rPr lang="en-US" dirty="0"/>
              <a:t>Although labor markets have tightened, wages have not experienced rapid growth.</a:t>
            </a:r>
          </a:p>
          <a:p>
            <a:r>
              <a:rPr lang="en-US" dirty="0"/>
              <a:t>Productivity growth has played little role in growing GDP.</a:t>
            </a:r>
          </a:p>
          <a:p>
            <a:pPr lvl="1"/>
            <a:r>
              <a:rPr lang="en-US" dirty="0"/>
              <a:t>Why this is so is not immediately clear.</a:t>
            </a:r>
          </a:p>
        </p:txBody>
      </p:sp>
      <p:sp>
        <p:nvSpPr>
          <p:cNvPr id="4" name="Slide Number Placeholder 3">
            <a:extLst>
              <a:ext uri="{FF2B5EF4-FFF2-40B4-BE49-F238E27FC236}">
                <a16:creationId xmlns:a16="http://schemas.microsoft.com/office/drawing/2014/main" id="{699A154D-DA70-C247-ADE6-5DA12FF5148E}"/>
              </a:ext>
            </a:extLst>
          </p:cNvPr>
          <p:cNvSpPr>
            <a:spLocks noGrp="1"/>
          </p:cNvSpPr>
          <p:nvPr>
            <p:ph type="sldNum" sz="quarter" idx="12"/>
          </p:nvPr>
        </p:nvSpPr>
        <p:spPr/>
        <p:txBody>
          <a:bodyPr/>
          <a:lstStyle/>
          <a:p>
            <a:fld id="{D9F085D5-EC86-4F6A-B501-C1359CB39116}" type="slidenum">
              <a:rPr lang="en-GB" smtClean="0"/>
              <a:t>98</a:t>
            </a:fld>
            <a:endParaRPr lang="en-GB"/>
          </a:p>
        </p:txBody>
      </p:sp>
    </p:spTree>
    <p:extLst>
      <p:ext uri="{BB962C8B-B14F-4D97-AF65-F5344CB8AC3E}">
        <p14:creationId xmlns:p14="http://schemas.microsoft.com/office/powerpoint/2010/main" val="6362625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A96C-0AAE-E049-BAFC-11600FD84BC0}"/>
              </a:ext>
            </a:extLst>
          </p:cNvPr>
          <p:cNvSpPr>
            <a:spLocks noGrp="1"/>
          </p:cNvSpPr>
          <p:nvPr>
            <p:ph type="title"/>
          </p:nvPr>
        </p:nvSpPr>
        <p:spPr/>
        <p:txBody>
          <a:bodyPr/>
          <a:lstStyle/>
          <a:p>
            <a:r>
              <a:rPr lang="en-US" dirty="0"/>
              <a:t>Monetary Policy</a:t>
            </a:r>
          </a:p>
        </p:txBody>
      </p:sp>
      <p:sp>
        <p:nvSpPr>
          <p:cNvPr id="3" name="Text Placeholder 2">
            <a:extLst>
              <a:ext uri="{FF2B5EF4-FFF2-40B4-BE49-F238E27FC236}">
                <a16:creationId xmlns:a16="http://schemas.microsoft.com/office/drawing/2014/main" id="{7F9C424A-1468-B34C-B79E-3D5A474AB6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1F422B-A68B-2748-ACCE-118CEEED95EC}"/>
              </a:ext>
            </a:extLst>
          </p:cNvPr>
          <p:cNvSpPr>
            <a:spLocks noGrp="1"/>
          </p:cNvSpPr>
          <p:nvPr>
            <p:ph type="sldNum" sz="quarter" idx="12"/>
          </p:nvPr>
        </p:nvSpPr>
        <p:spPr/>
        <p:txBody>
          <a:bodyPr/>
          <a:lstStyle/>
          <a:p>
            <a:fld id="{D9F085D5-EC86-4F6A-B501-C1359CB39116}" type="slidenum">
              <a:rPr lang="en-GB" smtClean="0"/>
              <a:t>99</a:t>
            </a:fld>
            <a:endParaRPr lang="en-GB"/>
          </a:p>
        </p:txBody>
      </p:sp>
    </p:spTree>
    <p:extLst>
      <p:ext uri="{BB962C8B-B14F-4D97-AF65-F5344CB8AC3E}">
        <p14:creationId xmlns:p14="http://schemas.microsoft.com/office/powerpoint/2010/main" val="4103727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86562</TotalTime>
  <Words>4639</Words>
  <Application>Microsoft Office PowerPoint</Application>
  <PresentationFormat>Widescreen</PresentationFormat>
  <Paragraphs>850</Paragraphs>
  <Slides>179</Slides>
  <Notes>81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179</vt:i4>
      </vt:variant>
    </vt:vector>
  </HeadingPairs>
  <TitlesOfParts>
    <vt:vector size="184" baseType="lpstr">
      <vt:lpstr>Arial</vt:lpstr>
      <vt:lpstr>Calibri</vt:lpstr>
      <vt:lpstr>Courier New</vt:lpstr>
      <vt:lpstr>Wingdings</vt:lpstr>
      <vt:lpstr>Custom Design</vt:lpstr>
      <vt:lpstr>PowerPoint Presentation</vt:lpstr>
      <vt:lpstr> National Economic Education Delegation</vt:lpstr>
      <vt:lpstr>Who Are We?</vt:lpstr>
      <vt:lpstr>Where Are We?</vt:lpstr>
      <vt:lpstr> Available NEED Topics Include:</vt:lpstr>
      <vt:lpstr> Course Outline</vt:lpstr>
      <vt:lpstr>Submitting Questions</vt:lpstr>
      <vt:lpstr>PowerPoint Presentation</vt:lpstr>
      <vt:lpstr>Credits and Disclaimer</vt:lpstr>
      <vt:lpstr> Outline – U.S. Economic Outlook</vt:lpstr>
      <vt:lpstr>U.S. Economy in Global Perspective</vt:lpstr>
      <vt:lpstr>Behavior of GDP</vt:lpstr>
      <vt:lpstr>GDP During the Recovery</vt:lpstr>
      <vt:lpstr>GDP Trajectory: Recovery to Pandemic</vt:lpstr>
      <vt:lpstr>GDP Growth by Decade</vt:lpstr>
      <vt:lpstr>GDP Growth Recovery to Pandemic</vt:lpstr>
      <vt:lpstr>GDP Relative to Long-Term Trends</vt:lpstr>
      <vt:lpstr>GDP Relative to Long-Term Trends</vt:lpstr>
      <vt:lpstr>GDP During the Pandemic: Index</vt:lpstr>
      <vt:lpstr>GDP During the Pandemic: Levels</vt:lpstr>
      <vt:lpstr>GDP During the Pandemic: Annual Growth</vt:lpstr>
      <vt:lpstr>What Is “Accounting” for the Slow Recovery?</vt:lpstr>
      <vt:lpstr>A Note on Imports and GDP</vt:lpstr>
      <vt:lpstr> Composition of GDP</vt:lpstr>
      <vt:lpstr> Composition of GDP – Inflation Adjusted</vt:lpstr>
      <vt:lpstr> Composition of GDP</vt:lpstr>
      <vt:lpstr> Understanding Contributions to GDP Growth</vt:lpstr>
      <vt:lpstr> Contributions to GDP Growth</vt:lpstr>
      <vt:lpstr> Contribution to GDP Growth: Consumption</vt:lpstr>
      <vt:lpstr> Real Disposable Personal Income</vt:lpstr>
      <vt:lpstr>Real Disposable Personal Income - Growth</vt:lpstr>
      <vt:lpstr>Real Disposable Personal Income - Growth</vt:lpstr>
      <vt:lpstr>Personal Consumption Expenditures</vt:lpstr>
      <vt:lpstr>Personal Consumption Expenditures</vt:lpstr>
      <vt:lpstr>Personal Consumption Expenditures</vt:lpstr>
      <vt:lpstr>Personal Consumption Expenditures</vt:lpstr>
      <vt:lpstr>Personal Consumption Expenditures</vt:lpstr>
      <vt:lpstr>Explaining Consumption Expenditures</vt:lpstr>
      <vt:lpstr>Retail Sales</vt:lpstr>
      <vt:lpstr> Household Debt as a Share of GDP</vt:lpstr>
      <vt:lpstr>Household Debt: Mortgages</vt:lpstr>
      <vt:lpstr>Household Debt: Other Sources</vt:lpstr>
      <vt:lpstr>Household Debt: Other Sources - Pandemic</vt:lpstr>
      <vt:lpstr>Household Debt: Change During the Pandemic</vt:lpstr>
      <vt:lpstr>Personal Savings</vt:lpstr>
      <vt:lpstr>Personal Savings &amp; Disposable Income</vt:lpstr>
      <vt:lpstr>Investment Expenditures </vt:lpstr>
      <vt:lpstr> Contributions to GDP: Private Investment</vt:lpstr>
      <vt:lpstr> Contributions to GDP: Change in Inventories</vt:lpstr>
      <vt:lpstr> Contributions to GDP: Residential Investment</vt:lpstr>
      <vt:lpstr> Home Prices and Housing Starts</vt:lpstr>
      <vt:lpstr>Home Prices: Inflation Adjusted</vt:lpstr>
      <vt:lpstr>Housing Growth is Rebounding</vt:lpstr>
      <vt:lpstr> Contributions to GDP: Government</vt:lpstr>
      <vt:lpstr>Contributions to GDP: Net Exports</vt:lpstr>
      <vt:lpstr>Trade’s Contribution to GDP: Exports</vt:lpstr>
      <vt:lpstr>Trade’s Contribution to GDP: Imports</vt:lpstr>
      <vt:lpstr>Expenditure Summary</vt:lpstr>
      <vt:lpstr>Expenditure Summary</vt:lpstr>
      <vt:lpstr>Expenditure Summary</vt:lpstr>
      <vt:lpstr>Labor Market</vt:lpstr>
      <vt:lpstr>GDP Growth and Employment Changes</vt:lpstr>
      <vt:lpstr>Production and Employment</vt:lpstr>
      <vt:lpstr>Labor Market Conditions</vt:lpstr>
      <vt:lpstr>Unemployment Rate</vt:lpstr>
      <vt:lpstr>How is the Unemployment Rate Calculated?</vt:lpstr>
      <vt:lpstr>Underemployment</vt:lpstr>
      <vt:lpstr>UR Driven by Labor Force Participation?</vt:lpstr>
      <vt:lpstr>New Unemployment Insurance Claims</vt:lpstr>
      <vt:lpstr>New Unemployment Insurance Claims</vt:lpstr>
      <vt:lpstr>New Unemployment Insurance Claims</vt:lpstr>
      <vt:lpstr>Monthly Changes in Nonfarm Employment</vt:lpstr>
      <vt:lpstr>Monthly Changes in Nonfarm Employment</vt:lpstr>
      <vt:lpstr>Part-Time Nonfarm Employment</vt:lpstr>
      <vt:lpstr>Monthly Changes in Nonfarm Employment</vt:lpstr>
      <vt:lpstr>Employment Growth by Year</vt:lpstr>
      <vt:lpstr>Separations: Quits and Layoffs</vt:lpstr>
      <vt:lpstr>Job Separations</vt:lpstr>
      <vt:lpstr>Job Hires and Separations</vt:lpstr>
      <vt:lpstr>Job Openings: Share of Total Employment</vt:lpstr>
      <vt:lpstr>Employment-to-Population Ratios</vt:lpstr>
      <vt:lpstr>Employment to Population Ratios – Recent</vt:lpstr>
      <vt:lpstr>Employment to Population Ratios – COVID</vt:lpstr>
      <vt:lpstr>Slow Employment Recovery</vt:lpstr>
      <vt:lpstr>Labor Force Dropouts</vt:lpstr>
      <vt:lpstr>Trends in Labor Force Participation</vt:lpstr>
      <vt:lpstr>There is a Persistent Labor Force Gap</vt:lpstr>
      <vt:lpstr>Labor Force Growth Has Been Uneven</vt:lpstr>
      <vt:lpstr>Baby Boomers Are Retiring!</vt:lpstr>
      <vt:lpstr>Employment Growth</vt:lpstr>
      <vt:lpstr>Employment Gap: Up Close</vt:lpstr>
      <vt:lpstr>Employment Gap: Pandemic</vt:lpstr>
      <vt:lpstr>Wage Growth</vt:lpstr>
      <vt:lpstr>Wage Growth</vt:lpstr>
      <vt:lpstr>Wage Growth</vt:lpstr>
      <vt:lpstr>GDP Growth, Productivity, and Employment</vt:lpstr>
      <vt:lpstr>History of Productivity Growth</vt:lpstr>
      <vt:lpstr> Summary</vt:lpstr>
      <vt:lpstr>Monetary Policy</vt:lpstr>
      <vt:lpstr>Federal Funds Rate</vt:lpstr>
      <vt:lpstr>Federal Funds Rate – Last 5 Years </vt:lpstr>
      <vt:lpstr>Treasuries</vt:lpstr>
      <vt:lpstr>Alarming Compression of Interest Rates</vt:lpstr>
      <vt:lpstr>Alarming Compression of Interest Rates</vt:lpstr>
      <vt:lpstr>Inflation</vt:lpstr>
      <vt:lpstr>Inflation – Recent Stability</vt:lpstr>
      <vt:lpstr>Inflation – Recent Stability</vt:lpstr>
      <vt:lpstr>Mortgage Rates</vt:lpstr>
      <vt:lpstr>TED Spread</vt:lpstr>
      <vt:lpstr>TED Spread</vt:lpstr>
      <vt:lpstr>Other Indicators</vt:lpstr>
      <vt:lpstr> Consumer Confidence: Waning?</vt:lpstr>
      <vt:lpstr>Producer Confidence: Gaining Steam?</vt:lpstr>
      <vt:lpstr>Corporate Profits – Inflation Adjusted</vt:lpstr>
      <vt:lpstr> Capacity Utilization</vt:lpstr>
      <vt:lpstr>E-Commerce Inroads</vt:lpstr>
      <vt:lpstr>Employment in Retail Trade</vt:lpstr>
      <vt:lpstr>Automobile and Light Truck Sales</vt:lpstr>
      <vt:lpstr>Stock Markets</vt:lpstr>
      <vt:lpstr> Dow Jones</vt:lpstr>
      <vt:lpstr> Dow Jones - Volatility</vt:lpstr>
      <vt:lpstr> Dow Jones - Volatility</vt:lpstr>
      <vt:lpstr>NASDAQ</vt:lpstr>
      <vt:lpstr> Summary of GDP, Employment and Monetary Policy</vt:lpstr>
      <vt:lpstr>Things to Be Worried About</vt:lpstr>
      <vt:lpstr>Alarming Compression of Interest Rates</vt:lpstr>
      <vt:lpstr> Record Levels of Debt are Forecast</vt:lpstr>
      <vt:lpstr> Cautious Outlook</vt:lpstr>
      <vt:lpstr>Overall Summary</vt:lpstr>
      <vt:lpstr> Course Outline</vt:lpstr>
      <vt:lpstr> National Income Inequality: Share of Top 10%</vt:lpstr>
      <vt:lpstr>Bitcoins: What is the Excitement About?</vt:lpstr>
      <vt:lpstr>Autonomous Vehicles</vt:lpstr>
      <vt:lpstr> Thank you!</vt:lpstr>
      <vt:lpstr>www.NEEDelegation.org/LocalGraphs </vt:lpstr>
      <vt:lpstr> Available NEED Topics Include:</vt:lpstr>
      <vt:lpstr>The Local Economy</vt:lpstr>
      <vt:lpstr>Employment Situation: California</vt:lpstr>
      <vt:lpstr>Employment Situation: Marin County</vt:lpstr>
      <vt:lpstr>Employment Growth: California</vt:lpstr>
      <vt:lpstr>Employment Growth: Marin County</vt:lpstr>
      <vt:lpstr>Unemployment: California</vt:lpstr>
      <vt:lpstr>Unemployment: Marin County</vt:lpstr>
      <vt:lpstr>Labor Force: California</vt:lpstr>
      <vt:lpstr>Labor Force: Marin County</vt:lpstr>
      <vt:lpstr> Gross Regional Product: California</vt:lpstr>
      <vt:lpstr> Gross Regional Product: Marin County</vt:lpstr>
      <vt:lpstr> Gross Regional Product Detail: California</vt:lpstr>
      <vt:lpstr>Employment Growth Detail</vt:lpstr>
      <vt:lpstr>Employment Growth Detail: California</vt:lpstr>
      <vt:lpstr>Employment Growth Detail: Marin County</vt:lpstr>
      <vt:lpstr>Employment Shares</vt:lpstr>
      <vt:lpstr>Employment Shares: California</vt:lpstr>
      <vt:lpstr>Employment Shares: Marin County</vt:lpstr>
      <vt:lpstr>Per Capita Income: California</vt:lpstr>
      <vt:lpstr>Per Capita Income: Marin County</vt:lpstr>
      <vt:lpstr>Per Capita Income: Marin County</vt:lpstr>
      <vt:lpstr>Per Capita Income: Marin County</vt:lpstr>
      <vt:lpstr>Income Inequality: Nationwide</vt:lpstr>
      <vt:lpstr>Income Inequality: California</vt:lpstr>
      <vt:lpstr>Income Inequality: Marin County</vt:lpstr>
      <vt:lpstr>Income Inequality: Marin County (5-yr ACS)</vt:lpstr>
      <vt:lpstr>Poverty: California</vt:lpstr>
      <vt:lpstr>Child Poverty: California</vt:lpstr>
      <vt:lpstr>Poverty: Marin County (1-yr ACS)</vt:lpstr>
      <vt:lpstr>Poverty: Marin County (5-yr ACS)</vt:lpstr>
      <vt:lpstr>Child Poverty: Marin County (1-yr ACS)</vt:lpstr>
      <vt:lpstr>Child Poverty: Marin County (5-yr ACS)</vt:lpstr>
      <vt:lpstr>Home Prices: California</vt:lpstr>
      <vt:lpstr>Home Prices: Marin County</vt:lpstr>
      <vt:lpstr> Rents: California</vt:lpstr>
      <vt:lpstr> Rents: Marin County</vt:lpstr>
      <vt:lpstr>Home Permitting: Nationwide</vt:lpstr>
      <vt:lpstr>Home Permitting: California</vt:lpstr>
      <vt:lpstr>Home Permitting: Marin County</vt:lpstr>
      <vt:lpstr> Population Growth: California</vt:lpstr>
      <vt:lpstr> Population Growth: Marin County (1yr ACS)</vt:lpstr>
      <vt:lpstr> Population Growth: Marin County (5yr ACS)</vt:lpstr>
      <vt:lpstr>Jobs-Housing Ratio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Simone Wegge</cp:lastModifiedBy>
  <cp:revision>755</cp:revision>
  <dcterms:created xsi:type="dcterms:W3CDTF">2017-05-03T22:30:38Z</dcterms:created>
  <dcterms:modified xsi:type="dcterms:W3CDTF">2022-02-28T19:43:55Z</dcterms:modified>
</cp:coreProperties>
</file>