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39"/>
  </p:notesMasterIdLst>
  <p:sldIdLst>
    <p:sldId id="3970" r:id="rId2"/>
    <p:sldId id="328" r:id="rId3"/>
    <p:sldId id="1091" r:id="rId4"/>
    <p:sldId id="3943" r:id="rId5"/>
    <p:sldId id="4075" r:id="rId6"/>
    <p:sldId id="4079" r:id="rId7"/>
    <p:sldId id="4054" r:id="rId8"/>
    <p:sldId id="3886" r:id="rId9"/>
    <p:sldId id="354" r:id="rId10"/>
    <p:sldId id="4099" r:id="rId11"/>
    <p:sldId id="278" r:id="rId12"/>
    <p:sldId id="1076" r:id="rId13"/>
    <p:sldId id="4087" r:id="rId14"/>
    <p:sldId id="4055" r:id="rId15"/>
    <p:sldId id="3825" r:id="rId16"/>
    <p:sldId id="1262" r:id="rId17"/>
    <p:sldId id="3870" r:id="rId18"/>
    <p:sldId id="3871" r:id="rId19"/>
    <p:sldId id="4056" r:id="rId20"/>
    <p:sldId id="338" r:id="rId21"/>
    <p:sldId id="292" r:id="rId22"/>
    <p:sldId id="4057" r:id="rId23"/>
    <p:sldId id="4063" r:id="rId24"/>
    <p:sldId id="4062" r:id="rId25"/>
    <p:sldId id="3985" r:id="rId26"/>
    <p:sldId id="4012" r:id="rId27"/>
    <p:sldId id="4058" r:id="rId28"/>
    <p:sldId id="4007" r:id="rId29"/>
    <p:sldId id="4005" r:id="rId30"/>
    <p:sldId id="4065" r:id="rId31"/>
    <p:sldId id="4024" r:id="rId32"/>
    <p:sldId id="4098" r:id="rId33"/>
    <p:sldId id="3995" r:id="rId34"/>
    <p:sldId id="4100" r:id="rId35"/>
    <p:sldId id="4125" r:id="rId36"/>
    <p:sldId id="4124" r:id="rId37"/>
    <p:sldId id="1197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57" autoAdjust="0"/>
    <p:restoredTop sz="91475"/>
  </p:normalViewPr>
  <p:slideViewPr>
    <p:cSldViewPr snapToGrid="0" snapToObjects="1">
      <p:cViewPr varScale="1">
        <p:scale>
          <a:sx n="95" d="100"/>
          <a:sy n="95" d="100"/>
        </p:scale>
        <p:origin x="44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Sources of Personal </a:t>
            </a:r>
            <a:r>
              <a:rPr lang="en-US" sz="2400" baseline="0"/>
              <a:t>Income</a:t>
            </a:r>
          </a:p>
          <a:p>
            <a:pPr>
              <a:defRPr/>
            </a:pPr>
            <a:r>
              <a:rPr lang="en-US" sz="1800" baseline="0"/>
              <a:t>(Billions of $s at Annual Rates, BEA)</a:t>
            </a:r>
            <a:endParaRPr lang="en-US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v>Before Tax Income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JunData!$B$4:$B$21</c:f>
              <c:numCache>
                <c:formatCode>yyyy\-mm\-dd</c:formatCode>
                <c:ptCount val="18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</c:numCache>
            </c:numRef>
          </c:cat>
          <c:val>
            <c:numRef>
              <c:f>JunData!$K$4:$K$21</c:f>
              <c:numCache>
                <c:formatCode>0.0</c:formatCode>
                <c:ptCount val="18"/>
                <c:pt idx="0">
                  <c:v>17140.000000000004</c:v>
                </c:pt>
                <c:pt idx="1">
                  <c:v>17286.600000000002</c:v>
                </c:pt>
                <c:pt idx="2">
                  <c:v>16820.599999999999</c:v>
                </c:pt>
                <c:pt idx="3">
                  <c:v>15792.800000000001</c:v>
                </c:pt>
                <c:pt idx="4">
                  <c:v>16114.8</c:v>
                </c:pt>
                <c:pt idx="5">
                  <c:v>16454.400000000001</c:v>
                </c:pt>
                <c:pt idx="6">
                  <c:v>16658.5</c:v>
                </c:pt>
                <c:pt idx="7">
                  <c:v>16878.2</c:v>
                </c:pt>
                <c:pt idx="8">
                  <c:v>17063.399999999998</c:v>
                </c:pt>
                <c:pt idx="9">
                  <c:v>17306.2</c:v>
                </c:pt>
                <c:pt idx="10">
                  <c:v>17280.199999999997</c:v>
                </c:pt>
                <c:pt idx="11">
                  <c:v>17355.3</c:v>
                </c:pt>
                <c:pt idx="12">
                  <c:v>17327.400000000001</c:v>
                </c:pt>
                <c:pt idx="13">
                  <c:v>17361.199999999997</c:v>
                </c:pt>
                <c:pt idx="14">
                  <c:v>17567.300000000003</c:v>
                </c:pt>
                <c:pt idx="15">
                  <c:v>17691.100000000002</c:v>
                </c:pt>
                <c:pt idx="16">
                  <c:v>17794.5</c:v>
                </c:pt>
                <c:pt idx="17">
                  <c:v>17913.7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33-4914-AEA4-8C2EDA08B9E0}"/>
            </c:ext>
          </c:extLst>
        </c:ser>
        <c:ser>
          <c:idx val="0"/>
          <c:order val="1"/>
          <c:tx>
            <c:v>After Tax Income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JunData!$B$4:$B$21</c:f>
              <c:numCache>
                <c:formatCode>yyyy\-mm\-dd</c:formatCode>
                <c:ptCount val="18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</c:numCache>
            </c:numRef>
          </c:cat>
          <c:val>
            <c:numRef>
              <c:f>JunData!$L$4:$L$21</c:f>
              <c:numCache>
                <c:formatCode>0.0</c:formatCode>
                <c:ptCount val="18"/>
                <c:pt idx="0">
                  <c:v>16622.600000000002</c:v>
                </c:pt>
                <c:pt idx="1">
                  <c:v>16734.8</c:v>
                </c:pt>
                <c:pt idx="2">
                  <c:v>16444.3</c:v>
                </c:pt>
                <c:pt idx="3">
                  <c:v>18919.400000000001</c:v>
                </c:pt>
                <c:pt idx="4">
                  <c:v>18024</c:v>
                </c:pt>
                <c:pt idx="5">
                  <c:v>17805.599999999999</c:v>
                </c:pt>
                <c:pt idx="6">
                  <c:v>17960.599999999999</c:v>
                </c:pt>
                <c:pt idx="7">
                  <c:v>17349.599999999999</c:v>
                </c:pt>
                <c:pt idx="8">
                  <c:v>17476.799999999996</c:v>
                </c:pt>
                <c:pt idx="9">
                  <c:v>17398.900000000001</c:v>
                </c:pt>
                <c:pt idx="10">
                  <c:v>17175.599999999995</c:v>
                </c:pt>
                <c:pt idx="11">
                  <c:v>17272.2</c:v>
                </c:pt>
                <c:pt idx="12">
                  <c:v>19203.099999999999</c:v>
                </c:pt>
                <c:pt idx="13">
                  <c:v>17640.400000000001</c:v>
                </c:pt>
                <c:pt idx="14">
                  <c:v>21802.300000000003</c:v>
                </c:pt>
                <c:pt idx="15">
                  <c:v>18460</c:v>
                </c:pt>
                <c:pt idx="16">
                  <c:v>17958</c:v>
                </c:pt>
                <c:pt idx="17">
                  <c:v>17955.400000000001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B33-4914-AEA4-8C2EDA08B9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6280288"/>
        <c:axId val="656281600"/>
      </c:lineChart>
      <c:dateAx>
        <c:axId val="656280288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6281600"/>
        <c:crosses val="autoZero"/>
        <c:auto val="1"/>
        <c:lblOffset val="100"/>
        <c:baseTimeUnit val="months"/>
      </c:dateAx>
      <c:valAx>
        <c:axId val="656281600"/>
        <c:scaling>
          <c:orientation val="minMax"/>
          <c:max val="23000"/>
          <c:min val="1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6280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Spending and Saving</a:t>
            </a:r>
            <a:endParaRPr lang="en-US" sz="2400" baseline="0"/>
          </a:p>
          <a:p>
            <a:pPr>
              <a:defRPr/>
            </a:pPr>
            <a:r>
              <a:rPr lang="en-US" sz="1800" baseline="0"/>
              <a:t>(Billions of $s at Annual Rates, BEA)</a:t>
            </a:r>
            <a:endParaRPr lang="en-US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Personal Outlays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JunData!$B$4:$B$21</c:f>
              <c:numCache>
                <c:formatCode>yyyy\-mm\-dd</c:formatCode>
                <c:ptCount val="18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</c:numCache>
            </c:numRef>
          </c:cat>
          <c:val>
            <c:numRef>
              <c:f>JunData!$M$4:$M$21</c:f>
              <c:numCache>
                <c:formatCode>0.0</c:formatCode>
                <c:ptCount val="18"/>
                <c:pt idx="0">
                  <c:v>14769.9</c:v>
                </c:pt>
                <c:pt idx="1">
                  <c:v>14785.1</c:v>
                </c:pt>
                <c:pt idx="2">
                  <c:v>13762.2</c:v>
                </c:pt>
                <c:pt idx="3">
                  <c:v>12021.8</c:v>
                </c:pt>
                <c:pt idx="4">
                  <c:v>13058.1</c:v>
                </c:pt>
                <c:pt idx="5">
                  <c:v>13889.3</c:v>
                </c:pt>
                <c:pt idx="6">
                  <c:v>14129.2</c:v>
                </c:pt>
                <c:pt idx="7">
                  <c:v>14270.5</c:v>
                </c:pt>
                <c:pt idx="8">
                  <c:v>14481.7</c:v>
                </c:pt>
                <c:pt idx="9">
                  <c:v>14546</c:v>
                </c:pt>
                <c:pt idx="10">
                  <c:v>14467.3</c:v>
                </c:pt>
                <c:pt idx="11">
                  <c:v>14389.5</c:v>
                </c:pt>
                <c:pt idx="12">
                  <c:v>14857.9</c:v>
                </c:pt>
                <c:pt idx="13">
                  <c:v>14699.6</c:v>
                </c:pt>
                <c:pt idx="14">
                  <c:v>15458.9</c:v>
                </c:pt>
                <c:pt idx="15">
                  <c:v>15630</c:v>
                </c:pt>
                <c:pt idx="16">
                  <c:v>15616.2</c:v>
                </c:pt>
                <c:pt idx="17">
                  <c:v>15771.6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AC9-492A-A1FF-90E7FAFA1F9F}"/>
            </c:ext>
          </c:extLst>
        </c:ser>
        <c:ser>
          <c:idx val="2"/>
          <c:order val="1"/>
          <c:tx>
            <c:v>After Tax Income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JunData!$B$4:$B$21</c:f>
              <c:numCache>
                <c:formatCode>yyyy\-mm\-dd</c:formatCode>
                <c:ptCount val="18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</c:numCache>
            </c:numRef>
          </c:cat>
          <c:val>
            <c:numRef>
              <c:f>JunData!$E$4:$E$21</c:f>
              <c:numCache>
                <c:formatCode>0.0</c:formatCode>
                <c:ptCount val="18"/>
                <c:pt idx="0">
                  <c:v>16622.599999999999</c:v>
                </c:pt>
                <c:pt idx="1">
                  <c:v>16734.8</c:v>
                </c:pt>
                <c:pt idx="2">
                  <c:v>16444.3</c:v>
                </c:pt>
                <c:pt idx="3">
                  <c:v>18919.400000000001</c:v>
                </c:pt>
                <c:pt idx="4">
                  <c:v>18024</c:v>
                </c:pt>
                <c:pt idx="5">
                  <c:v>17805.599999999999</c:v>
                </c:pt>
                <c:pt idx="6">
                  <c:v>17960.599999999999</c:v>
                </c:pt>
                <c:pt idx="7">
                  <c:v>17349.599999999999</c:v>
                </c:pt>
                <c:pt idx="8">
                  <c:v>17476.8</c:v>
                </c:pt>
                <c:pt idx="9">
                  <c:v>17398.900000000001</c:v>
                </c:pt>
                <c:pt idx="10">
                  <c:v>17175.599999999999</c:v>
                </c:pt>
                <c:pt idx="11">
                  <c:v>17272.2</c:v>
                </c:pt>
                <c:pt idx="12">
                  <c:v>19203.099999999999</c:v>
                </c:pt>
                <c:pt idx="13">
                  <c:v>17640.400000000001</c:v>
                </c:pt>
                <c:pt idx="14">
                  <c:v>21802.3</c:v>
                </c:pt>
                <c:pt idx="15">
                  <c:v>18460</c:v>
                </c:pt>
                <c:pt idx="16">
                  <c:v>17958</c:v>
                </c:pt>
                <c:pt idx="17">
                  <c:v>17955.400000000001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AC9-492A-A1FF-90E7FAFA1F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6280288"/>
        <c:axId val="656281600"/>
      </c:lineChart>
      <c:dateAx>
        <c:axId val="656280288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6281600"/>
        <c:crosses val="autoZero"/>
        <c:auto val="1"/>
        <c:lblOffset val="100"/>
        <c:baseTimeUnit val="months"/>
      </c:dateAx>
      <c:valAx>
        <c:axId val="656281600"/>
        <c:scaling>
          <c:orientation val="minMax"/>
          <c:max val="23000"/>
          <c:min val="1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6280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gradFill>
        <a:gsLst>
          <a:gs pos="0">
            <a:schemeClr val="accent1">
              <a:lumMod val="5000"/>
              <a:lumOff val="95000"/>
            </a:schemeClr>
          </a:gs>
          <a:gs pos="74000">
            <a:schemeClr val="accent1">
              <a:lumMod val="45000"/>
              <a:lumOff val="55000"/>
            </a:schemeClr>
          </a:gs>
          <a:gs pos="83000">
            <a:schemeClr val="accent1">
              <a:lumMod val="45000"/>
              <a:lumOff val="55000"/>
            </a:schemeClr>
          </a:gs>
          <a:gs pos="100000">
            <a:schemeClr val="accent1">
              <a:lumMod val="30000"/>
              <a:lumOff val="70000"/>
            </a:schemeClr>
          </a:gs>
        </a:gsLst>
        <a:lin ang="5400000" scaled="1"/>
      </a:gra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2/16/22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PAYEMS.png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15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PAYEMS.png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64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payroll_recent.png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3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CLF16OV.png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195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dirty="0"/>
              <a:t>The</a:t>
            </a:r>
            <a:r>
              <a:rPr lang="en-US" baseline="0" dirty="0"/>
              <a:t> FOMC waited for labor market conditions to improve before raising the fed funds rate in late 2015.</a:t>
            </a:r>
          </a:p>
          <a:p>
            <a:pPr marL="228600" indent="-228600">
              <a:buAutoNum type="arabicParenBoth"/>
            </a:pPr>
            <a:r>
              <a:rPr lang="en-US" baseline="0" dirty="0"/>
              <a:t>FOMC currently working to normalize monetary policy by raising interest rates and reducing assets on its balance sheet</a:t>
            </a:r>
          </a:p>
          <a:p>
            <a:pPr marL="228600" indent="-228600">
              <a:buAutoNum type="arabicParenBoth"/>
            </a:pPr>
            <a:endParaRPr lang="en-US" baseline="0" dirty="0"/>
          </a:p>
          <a:p>
            <a:pPr marL="228600" indent="-228600">
              <a:buAutoNum type="arabicParenBoth"/>
            </a:pPr>
            <a:endParaRPr lang="en-US" baseline="0" dirty="0"/>
          </a:p>
          <a:p>
            <a:pPr marL="228600" indent="-228600">
              <a:buAutoNum type="arabicParenBoth"/>
            </a:pPr>
            <a:r>
              <a:rPr lang="en-US" baseline="0" dirty="0" err="1"/>
              <a:t>FedFunds_recent.png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34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dirty="0"/>
              <a:t>The fed funds rate is the interest</a:t>
            </a:r>
            <a:r>
              <a:rPr lang="en-US" baseline="0" dirty="0"/>
              <a:t> rate on overnight loans between banks. Think of it as the baseline interest rate on which banks base all other interest rates (e.g. mortgage rates)</a:t>
            </a:r>
            <a:endParaRPr lang="en-US" dirty="0"/>
          </a:p>
          <a:p>
            <a:pPr marL="228600" indent="-228600">
              <a:buAutoNum type="arabicParenBoth"/>
            </a:pPr>
            <a:r>
              <a:rPr lang="en-US" dirty="0"/>
              <a:t>FOMC</a:t>
            </a:r>
            <a:r>
              <a:rPr lang="en-US" baseline="0" dirty="0"/>
              <a:t> lowers the fed funds rate during recessions and raises the fed funds rate during expansions</a:t>
            </a:r>
          </a:p>
          <a:p>
            <a:pPr marL="228600" indent="-228600">
              <a:buAutoNum type="arabicParenBoth"/>
            </a:pPr>
            <a:r>
              <a:rPr lang="en-US" dirty="0"/>
              <a:t>Fed funds rate peaked in the 1980s as then</a:t>
            </a:r>
            <a:r>
              <a:rPr lang="en-US" baseline="0" dirty="0"/>
              <a:t> Chairman Paul Volcker sought to reign in “run away” inflation of the 1970s; doing so resulted in a recession in the early 1980s.</a:t>
            </a:r>
          </a:p>
          <a:p>
            <a:pPr marL="228600" indent="-228600">
              <a:buAutoNum type="arabicParenBoth"/>
            </a:pPr>
            <a:r>
              <a:rPr lang="en-US" baseline="0" dirty="0"/>
              <a:t>Since the 2008-09 recession, the fed funds rate has been kept near zero. </a:t>
            </a:r>
          </a:p>
          <a:p>
            <a:pPr marL="228600" indent="-228600">
              <a:buAutoNum type="arabicParenBoth"/>
            </a:pPr>
            <a:r>
              <a:rPr lang="en-US" baseline="0" dirty="0"/>
              <a:t>During the 2008-09 recession, Federal Reserve turned to unconventional tools to influence longer term interest rates to further stimulate the economy - QE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FedFunds.png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63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dirty="0"/>
              <a:t>The fed funds rate is the interest</a:t>
            </a:r>
            <a:r>
              <a:rPr lang="en-US" baseline="0" dirty="0"/>
              <a:t> rate on overnight loans between banks. Think of it as the baseline interest rate on which banks base all other interest rates (e.g. mortgage rates)</a:t>
            </a:r>
            <a:endParaRPr lang="en-US" dirty="0"/>
          </a:p>
          <a:p>
            <a:pPr marL="228600" indent="-228600">
              <a:buAutoNum type="arabicParenBoth"/>
            </a:pPr>
            <a:r>
              <a:rPr lang="en-US" dirty="0"/>
              <a:t>FOMC</a:t>
            </a:r>
            <a:r>
              <a:rPr lang="en-US" baseline="0" dirty="0"/>
              <a:t> lowers the fed funds rate during recessions and raises the fed funds rate during expansions</a:t>
            </a:r>
          </a:p>
          <a:p>
            <a:pPr marL="228600" indent="-228600">
              <a:buAutoNum type="arabicParenBoth"/>
            </a:pPr>
            <a:r>
              <a:rPr lang="en-US" dirty="0"/>
              <a:t>Fed funds rate peaked in the 1980s as then</a:t>
            </a:r>
            <a:r>
              <a:rPr lang="en-US" baseline="0" dirty="0"/>
              <a:t> Chairman Paul Volcker sought to reign in “run away” inflation of the 1970s; doing so resulted in a recession in the early 1980s.</a:t>
            </a:r>
          </a:p>
          <a:p>
            <a:pPr marL="228600" indent="-228600">
              <a:buAutoNum type="arabicParenBoth"/>
            </a:pPr>
            <a:r>
              <a:rPr lang="en-US" baseline="0" dirty="0"/>
              <a:t>Since the 2008-09 recession, the fed funds rate has been kept near zero. </a:t>
            </a:r>
          </a:p>
          <a:p>
            <a:pPr marL="228600" indent="-228600">
              <a:buAutoNum type="arabicParenBoth"/>
            </a:pPr>
            <a:r>
              <a:rPr lang="en-US" baseline="0" dirty="0"/>
              <a:t>During the 2008-09 recession, Federal Reserve turned to unconventional tools to influence longer term interest rates to further stimulate the economy - QE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FedFunds.png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43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39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72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EMS_recent.pn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roll_pandemic.pn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CLF16OV_COVID.p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Stocks/CV_DJSP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Stocks/NASDAQ_Comp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Monetary/FEDFUNDS_recent.pn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Monetary/FEDFUNDS.pn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Monetary/FEDAssets.pn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buildingcosts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Presentations/Base_New/Charts/0.USGraphs/Inflation/usedcars.png" TargetMode="Externa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CorporateProfits/corporateprofits_recession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PCE_veryrecent.pn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PCELFE_PostpandemicFC.pn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JOLTS/jolts_Quits.p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Wages/wagecomp_leisure_nocpi.pn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Volumes/Promise%20Pegasus/FileShare/Presentations/Base_New/Charts/0.USGraphs/Wages/wagecomp_leisure.png" TargetMode="Externa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GDP/gdp_panValues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EMS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991515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US Economy and Coronavirus Economics</a:t>
            </a: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4B71A9-3273-A54A-BF95-D7C55A140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00" y="266919"/>
            <a:ext cx="2808532" cy="20110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016D1B-7F0F-FF4C-957B-C5DDDACB1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2191" y="4429126"/>
            <a:ext cx="3380020" cy="189281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9D2299F7-B118-F94E-8862-E4A57C984DB5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COO Forum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1858879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2968-C1F7-984E-A56D-45797AE0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nthly Changes in Nonfarm 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D4AF-ACFD-CE42-BD51-A0439CE1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BD40EF-5E41-8246-BCBD-55A7F152D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34796" y="1169022"/>
            <a:ext cx="10122408" cy="5061204"/>
          </a:xfr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B04778-A1CC-EC42-9D2B-BA57253FDACB}"/>
              </a:ext>
            </a:extLst>
          </p:cNvPr>
          <p:cNvCxnSpPr>
            <a:cxnSpLocks/>
          </p:cNvCxnSpPr>
          <p:nvPr/>
        </p:nvCxnSpPr>
        <p:spPr>
          <a:xfrm rot="232919" flipV="1">
            <a:off x="5181606" y="2806263"/>
            <a:ext cx="2564524" cy="528145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74E47B4-60AF-924F-ADCC-2D6BEBE4113A}"/>
              </a:ext>
            </a:extLst>
          </p:cNvPr>
          <p:cNvSpPr txBox="1"/>
          <p:nvPr/>
        </p:nvSpPr>
        <p:spPr>
          <a:xfrm rot="21126563">
            <a:off x="5739609" y="2747435"/>
            <a:ext cx="1040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Recovery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CD8BACA-4E0B-BF40-9500-0641A1F5F957}"/>
              </a:ext>
            </a:extLst>
          </p:cNvPr>
          <p:cNvCxnSpPr>
            <a:cxnSpLocks/>
          </p:cNvCxnSpPr>
          <p:nvPr/>
        </p:nvCxnSpPr>
        <p:spPr>
          <a:xfrm rot="20186278">
            <a:off x="7979972" y="2578045"/>
            <a:ext cx="1633122" cy="712000"/>
          </a:xfrm>
          <a:prstGeom prst="line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A2E865A-CEC9-F145-AA63-8D4F0BA17850}"/>
              </a:ext>
            </a:extLst>
          </p:cNvPr>
          <p:cNvSpPr txBox="1"/>
          <p:nvPr/>
        </p:nvSpPr>
        <p:spPr>
          <a:xfrm rot="19542">
            <a:off x="8459497" y="2605452"/>
            <a:ext cx="1040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Delta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F5E5ADD-CD7E-6F47-98C8-7E4199A61393}"/>
              </a:ext>
            </a:extLst>
          </p:cNvPr>
          <p:cNvCxnSpPr>
            <a:cxnSpLocks/>
          </p:cNvCxnSpPr>
          <p:nvPr/>
        </p:nvCxnSpPr>
        <p:spPr>
          <a:xfrm>
            <a:off x="9889331" y="3048230"/>
            <a:ext cx="884638" cy="204075"/>
          </a:xfrm>
          <a:prstGeom prst="line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C8E4805-8F37-E74D-AAC3-D344CBDC58E9}"/>
              </a:ext>
            </a:extLst>
          </p:cNvPr>
          <p:cNvSpPr txBox="1"/>
          <p:nvPr/>
        </p:nvSpPr>
        <p:spPr>
          <a:xfrm rot="825712">
            <a:off x="9899013" y="2808056"/>
            <a:ext cx="1040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Omicron</a:t>
            </a:r>
          </a:p>
        </p:txBody>
      </p:sp>
    </p:spTree>
    <p:extLst>
      <p:ext uri="{BB962C8B-B14F-4D97-AF65-F5344CB8AC3E}">
        <p14:creationId xmlns:p14="http://schemas.microsoft.com/office/powerpoint/2010/main" val="92142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  <p:bldP spid="1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E4C00-6EC5-8D44-B8A7-FCDF59A6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D7D96-E13D-744D-9726-53AA9AE6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5D61EB-A64B-A048-8D42-438CE603E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BA220B-7EE2-9043-A729-4472610F60DF}"/>
              </a:ext>
            </a:extLst>
          </p:cNvPr>
          <p:cNvSpPr txBox="1"/>
          <p:nvPr/>
        </p:nvSpPr>
        <p:spPr>
          <a:xfrm>
            <a:off x="6787404" y="3184711"/>
            <a:ext cx="44887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1.9 Million below February, 2020.</a:t>
            </a:r>
          </a:p>
          <a:p>
            <a:r>
              <a:rPr lang="en-US" sz="2100" dirty="0"/>
              <a:t>8.0 Million below where we should be.</a:t>
            </a:r>
          </a:p>
        </p:txBody>
      </p:sp>
    </p:spTree>
    <p:extLst>
      <p:ext uri="{BB962C8B-B14F-4D97-AF65-F5344CB8AC3E}">
        <p14:creationId xmlns:p14="http://schemas.microsoft.com/office/powerpoint/2010/main" val="321836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2458D-CDD5-2140-8E38-B5F6A0368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3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Tre</a:t>
            </a:r>
            <a:r>
              <a:rPr lang="en-US" dirty="0"/>
              <a:t>nds in Labor Force Participation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AB938-D177-AA4A-99C6-9E4090F1F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2A6ABBB-A7D4-ED46-B464-AA78BBC57A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89950" y="1201026"/>
            <a:ext cx="10058400" cy="50292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6DDD55-09FF-0645-A0E7-15FE0BB662B3}"/>
              </a:ext>
            </a:extLst>
          </p:cNvPr>
          <p:cNvSpPr txBox="1"/>
          <p:nvPr/>
        </p:nvSpPr>
        <p:spPr>
          <a:xfrm>
            <a:off x="2415957" y="1552663"/>
            <a:ext cx="45925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0.9 Million below February, 2020.</a:t>
            </a:r>
          </a:p>
          <a:p>
            <a:r>
              <a:rPr lang="en-US" sz="2100" dirty="0"/>
              <a:t>1.8 Million below where we should be.</a:t>
            </a:r>
          </a:p>
        </p:txBody>
      </p:sp>
    </p:spTree>
    <p:extLst>
      <p:ext uri="{BB962C8B-B14F-4D97-AF65-F5344CB8AC3E}">
        <p14:creationId xmlns:p14="http://schemas.microsoft.com/office/powerpoint/2010/main" val="320253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322A9-FA46-614A-B8C5-33174E2EA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Sto</a:t>
            </a:r>
            <a:r>
              <a:rPr lang="en-US" dirty="0"/>
              <a:t>cks: Bounced Back Quicker This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44492-9F10-DF4B-A4E7-104EA9F80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976900-61EC-1245-8116-6E7FC26439AF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999893" y="912953"/>
            <a:ext cx="10634546" cy="531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68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B1E98-4DD9-D446-AE60-699045D95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8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Hot</a:t>
            </a:r>
            <a:r>
              <a:rPr lang="en-US" dirty="0"/>
              <a:t>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E4FEF-F1AE-1E46-B202-53FFD95A7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2266" y="1325563"/>
            <a:ext cx="4568687" cy="4351338"/>
          </a:xfrm>
        </p:spPr>
        <p:txBody>
          <a:bodyPr>
            <a:normAutofit/>
          </a:bodyPr>
          <a:lstStyle/>
          <a:p>
            <a:r>
              <a:rPr lang="en-US" dirty="0"/>
              <a:t>Government policy</a:t>
            </a:r>
          </a:p>
          <a:p>
            <a:r>
              <a:rPr lang="en-US" dirty="0"/>
              <a:t>Inflation</a:t>
            </a:r>
          </a:p>
          <a:p>
            <a:r>
              <a:rPr lang="en-US" dirty="0"/>
              <a:t>Great resignation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0FCEF7-ACCD-7F41-8696-4314F3358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407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40E87-1715-47AC-ABB5-9A8675BEF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38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at Have Been Policy Effects?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C2ED4-1144-4418-9D74-DC13CF124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MONETARY POLICY (Fed) acted quickly and effectively to prevent a financial market meltdown and to keep credit flowing.  But the Fed lends and does not spend.</a:t>
            </a:r>
          </a:p>
          <a:p>
            <a:r>
              <a:rPr lang="en-US" dirty="0"/>
              <a:t>FISCAL POLICY (Congress) acted quickly, but inevitably made some mistakes.</a:t>
            </a:r>
          </a:p>
          <a:p>
            <a:pPr lvl="1"/>
            <a:r>
              <a:rPr lang="en-US" dirty="0"/>
              <a:t>Stimulus Checks, A ($268b)</a:t>
            </a:r>
          </a:p>
          <a:p>
            <a:pPr lvl="1"/>
            <a:r>
              <a:rPr lang="en-US" dirty="0"/>
              <a:t>Expanded Unemployment, B ($268b)</a:t>
            </a:r>
          </a:p>
          <a:p>
            <a:pPr lvl="1"/>
            <a:r>
              <a:rPr lang="en-US" dirty="0"/>
              <a:t>Paycheck Protection Program, C- ($525b)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82A4D-6C6C-4E98-B6A4-48597465B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842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4DA91-5E0D-184C-AAC7-1DE6F1A1B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SDAQ: Then (Great Recession) and Now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98277B-F995-9243-AE97-E824257B9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39D64806-2A52-874D-9397-DFD3C38318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2888193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87FD-B714-4A32-9992-9F16F134B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817" y="245167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overy Due to Immense Fiscal Stimulus</a:t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and Control of COVID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344050-3342-4023-92B5-0DAB8FDAB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EB45024-F153-46EE-B303-72CE317AA7E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745446"/>
          <a:ext cx="10515600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086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9BEF9-90D4-4426-B6F8-D1A7CC388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40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mulus allowed Spending to Recover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0491A1-A0EE-46BB-855F-3E23FB242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F8AF46DF-FAB0-49CC-A8B6-C31595319F62}"/>
              </a:ext>
            </a:extLst>
          </p:cNvPr>
          <p:cNvGraphicFramePr>
            <a:graphicFrameLocks noGrp="1"/>
          </p:cNvGraphicFramePr>
          <p:nvPr/>
        </p:nvGraphicFramePr>
        <p:xfrm>
          <a:off x="1233053" y="1637052"/>
          <a:ext cx="9644743" cy="4564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56570C4-C4CF-4940-8538-6EDD22EAFF0B}"/>
              </a:ext>
            </a:extLst>
          </p:cNvPr>
          <p:cNvSpPr txBox="1"/>
          <p:nvPr/>
        </p:nvSpPr>
        <p:spPr>
          <a:xfrm>
            <a:off x="5714548" y="4615212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Abnormally high Saving is over $2.8 trillion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9EFB49-C5F5-4174-8001-DAA3FBA18D09}"/>
              </a:ext>
            </a:extLst>
          </p:cNvPr>
          <p:cNvSpPr txBox="1"/>
          <p:nvPr/>
        </p:nvSpPr>
        <p:spPr>
          <a:xfrm>
            <a:off x="2446591" y="2675176"/>
            <a:ext cx="4972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But Note that Saving also went way up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66EF4C2-CB40-4775-A4A4-03F7E47BC19A}"/>
              </a:ext>
            </a:extLst>
          </p:cNvPr>
          <p:cNvGrpSpPr/>
          <p:nvPr/>
        </p:nvGrpSpPr>
        <p:grpSpPr>
          <a:xfrm>
            <a:off x="3550376" y="3505783"/>
            <a:ext cx="2137409" cy="1590675"/>
            <a:chOff x="3381375" y="3429000"/>
            <a:chExt cx="2137409" cy="159067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9C2B787-5A04-4BFD-84D1-03FEF058418D}"/>
                </a:ext>
              </a:extLst>
            </p:cNvPr>
            <p:cNvCxnSpPr/>
            <p:nvPr/>
          </p:nvCxnSpPr>
          <p:spPr>
            <a:xfrm flipV="1">
              <a:off x="3381375" y="3429000"/>
              <a:ext cx="0" cy="1590675"/>
            </a:xfrm>
            <a:prstGeom prst="straightConnector1">
              <a:avLst/>
            </a:prstGeom>
            <a:ln w="22225">
              <a:solidFill>
                <a:srgbClr val="FFFF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D3F305F-6244-470C-92B0-B2CA2FA20821}"/>
                </a:ext>
              </a:extLst>
            </p:cNvPr>
            <p:cNvSpPr txBox="1"/>
            <p:nvPr/>
          </p:nvSpPr>
          <p:spPr>
            <a:xfrm>
              <a:off x="3381375" y="3875208"/>
              <a:ext cx="21374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Saving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837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2F3DF-7FD6-0546-BA5F-E69934804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12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netary Policy: Federal Reserve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DE164-282E-6949-B019-8F6AB355E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goal is to keep interest rates low, to facilitate continued borrowing.</a:t>
            </a:r>
          </a:p>
          <a:p>
            <a:pPr lvl="1"/>
            <a:r>
              <a:rPr lang="en-US" dirty="0"/>
              <a:t>Federal Funds Rate – rate at which banks lend to each other, usually overnight.</a:t>
            </a:r>
          </a:p>
          <a:p>
            <a:pPr lvl="1"/>
            <a:r>
              <a:rPr lang="en-US" dirty="0"/>
              <a:t>Purchases of U.S. Treasury securities – keep money flowing to the government at low rates of interest.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8A2C85-9749-104A-A400-9C61D26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386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nonpartisan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254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3B4B8-4EA4-7A45-853F-BEA07BBF8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5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</a:t>
            </a:r>
            <a:r>
              <a:rPr lang="en-US" dirty="0"/>
              <a:t>eral Funds Rate – Last 5 Years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34A19-F5A9-7642-8967-20E339E2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1590190-B6C7-BF4C-917A-9A49694C4B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2389572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3B4B8-4EA4-7A45-853F-BEA07BBF8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5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</a:t>
            </a:r>
            <a:r>
              <a:rPr lang="en-US" dirty="0"/>
              <a:t>eral Funds 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34A19-F5A9-7642-8967-20E339E2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586959-7597-6948-8DE8-A2AAA9E262A2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997351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29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3B4B8-4EA4-7A45-853F-BEA07BBF8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5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</a:t>
            </a:r>
            <a:r>
              <a:rPr lang="en-US" dirty="0"/>
              <a:t>eral Reserve Assets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34A19-F5A9-7642-8967-20E339E2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586959-7597-6948-8DE8-A2AAA9E262A2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939200" y="1073426"/>
            <a:ext cx="10313600" cy="5156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B1D658-E8DA-3D44-B9C5-B9E19754C068}"/>
              </a:ext>
            </a:extLst>
          </p:cNvPr>
          <p:cNvSpPr txBox="1"/>
          <p:nvPr/>
        </p:nvSpPr>
        <p:spPr>
          <a:xfrm>
            <a:off x="10644351" y="141135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8.8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A3CC72-F871-0740-95C5-B9AE9DAD33B6}"/>
              </a:ext>
            </a:extLst>
          </p:cNvPr>
          <p:cNvSpPr txBox="1"/>
          <p:nvPr/>
        </p:nvSpPr>
        <p:spPr>
          <a:xfrm>
            <a:off x="9633873" y="346716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C2F7F2-FFA1-654D-971B-EE423A4F5027}"/>
              </a:ext>
            </a:extLst>
          </p:cNvPr>
          <p:cNvSpPr txBox="1"/>
          <p:nvPr/>
        </p:nvSpPr>
        <p:spPr>
          <a:xfrm>
            <a:off x="4548351" y="4454447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C078C6-F3A4-3D4E-953F-3876F7BE2DD5}"/>
              </a:ext>
            </a:extLst>
          </p:cNvPr>
          <p:cNvSpPr txBox="1"/>
          <p:nvPr/>
        </p:nvSpPr>
        <p:spPr>
          <a:xfrm>
            <a:off x="4385538" y="1712343"/>
            <a:ext cx="458869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Largely Treasury Securities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AE281F-5545-CF4D-A821-0E00C2F437CE}"/>
              </a:ext>
            </a:extLst>
          </p:cNvPr>
          <p:cNvSpPr txBox="1"/>
          <p:nvPr/>
        </p:nvSpPr>
        <p:spPr>
          <a:xfrm>
            <a:off x="4238368" y="3218794"/>
            <a:ext cx="155363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Financial Crisis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F3E04D-6DD5-CF44-B9B9-AE8BF77F5365}"/>
              </a:ext>
            </a:extLst>
          </p:cNvPr>
          <p:cNvSpPr txBox="1"/>
          <p:nvPr/>
        </p:nvSpPr>
        <p:spPr>
          <a:xfrm>
            <a:off x="8974230" y="2561115"/>
            <a:ext cx="11030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Pandemic</a:t>
            </a:r>
          </a:p>
        </p:txBody>
      </p:sp>
    </p:spTree>
    <p:extLst>
      <p:ext uri="{BB962C8B-B14F-4D97-AF65-F5344CB8AC3E}">
        <p14:creationId xmlns:p14="http://schemas.microsoft.com/office/powerpoint/2010/main" val="6754550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44BA2-C159-2048-8B33-2FBFC767B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DDC87-713F-0F49-B31E-73F6DDC5B9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87431-2867-EB4C-9155-DDF694B34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9045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DB004D-673D-7D4C-A7E3-FB405CB69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C8225D-F2EA-DC46-83B8-28CE97E51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762000"/>
            <a:ext cx="10121900" cy="5334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B2D780-7539-8F40-B7AA-F5F140FF7B4E}"/>
              </a:ext>
            </a:extLst>
          </p:cNvPr>
          <p:cNvSpPr txBox="1"/>
          <p:nvPr/>
        </p:nvSpPr>
        <p:spPr>
          <a:xfrm>
            <a:off x="10121326" y="6456851"/>
            <a:ext cx="14848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Investopedia</a:t>
            </a:r>
          </a:p>
        </p:txBody>
      </p:sp>
    </p:spTree>
    <p:extLst>
      <p:ext uri="{BB962C8B-B14F-4D97-AF65-F5344CB8AC3E}">
        <p14:creationId xmlns:p14="http://schemas.microsoft.com/office/powerpoint/2010/main" val="1641046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61CA6-0F4B-4046-8E3D-493D672D3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89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’re Buying Mostly … Stuff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3B297-0BDC-7646-BE95-39D3B3A75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9B161-4081-844B-A972-FE5F6810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4B44B-F557-9040-8826-1FB71C9F8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850" y="1079500"/>
            <a:ext cx="9766300" cy="4699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DD2088-DEC0-CA44-B47C-4E5184117314}"/>
              </a:ext>
            </a:extLst>
          </p:cNvPr>
          <p:cNvSpPr txBox="1"/>
          <p:nvPr/>
        </p:nvSpPr>
        <p:spPr>
          <a:xfrm>
            <a:off x="9070428" y="6456851"/>
            <a:ext cx="1855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Jason Furman, PIIE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193855-1ADC-7843-8691-796E3B4781C5}"/>
              </a:ext>
            </a:extLst>
          </p:cNvPr>
          <p:cNvSpPr txBox="1"/>
          <p:nvPr/>
        </p:nvSpPr>
        <p:spPr>
          <a:xfrm>
            <a:off x="4759231" y="4540197"/>
            <a:ext cx="267092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Demand-Pull</a:t>
            </a:r>
          </a:p>
        </p:txBody>
      </p:sp>
    </p:spTree>
    <p:extLst>
      <p:ext uri="{BB962C8B-B14F-4D97-AF65-F5344CB8AC3E}">
        <p14:creationId xmlns:p14="http://schemas.microsoft.com/office/powerpoint/2010/main" val="317022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81D65-4E99-4D49-AED2-2191C898E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ation: Concentrated</a:t>
            </a:r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D2CB956B-4BC5-8649-9607-DBA0282F249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tretch>
            <a:fillRect/>
          </a:stretch>
        </p:blipFill>
        <p:spPr>
          <a:xfrm>
            <a:off x="82882" y="1300163"/>
            <a:ext cx="5936918" cy="4319339"/>
          </a:xfrm>
        </p:spPr>
      </p:pic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210C1134-5845-A140-A47C-1CE79172B9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tretch>
            <a:fillRect/>
          </a:stretch>
        </p:blipFill>
        <p:spPr>
          <a:xfrm>
            <a:off x="6172200" y="1325563"/>
            <a:ext cx="5936918" cy="4319339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650A23-B73A-FC48-BE6A-A6B6DE9EE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99E16D-83B5-2046-B0D4-F27B416F6617}"/>
              </a:ext>
            </a:extLst>
          </p:cNvPr>
          <p:cNvSpPr txBox="1"/>
          <p:nvPr/>
        </p:nvSpPr>
        <p:spPr>
          <a:xfrm>
            <a:off x="4965132" y="4504571"/>
            <a:ext cx="207255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Cost-Push</a:t>
            </a:r>
          </a:p>
        </p:txBody>
      </p:sp>
    </p:spTree>
    <p:extLst>
      <p:ext uri="{BB962C8B-B14F-4D97-AF65-F5344CB8AC3E}">
        <p14:creationId xmlns:p14="http://schemas.microsoft.com/office/powerpoint/2010/main" val="23316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B719A-5294-7747-8C3B-056AF234E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Cor</a:t>
            </a:r>
            <a:r>
              <a:rPr lang="en-US" dirty="0"/>
              <a:t>porate Profits…Adding to Inflation?</a:t>
            </a:r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43D3A9AD-66F9-4A47-9D31-133DF8CDB0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932729" y="1066955"/>
            <a:ext cx="10326542" cy="516327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84534C-AD15-5C48-A1F7-E034ABBCB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1497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07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Infl</a:t>
            </a:r>
            <a:r>
              <a:rPr lang="en-US" sz="3600" dirty="0"/>
              <a:t>ation – The Fed’s Metric! Should we worry?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653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– PCE and Fed Suggest: I don’t know.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91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333072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D. Haveman, NEED</a:t>
            </a:r>
          </a:p>
          <a:p>
            <a:pPr lvl="1"/>
            <a:r>
              <a:rPr lang="en-US" dirty="0"/>
              <a:t>Scott Baier, Clemson University</a:t>
            </a:r>
          </a:p>
          <a:p>
            <a:pPr lvl="1"/>
            <a:r>
              <a:rPr lang="en-US" dirty="0"/>
              <a:t>Geoffrey </a:t>
            </a:r>
            <a:r>
              <a:rPr lang="en-US" dirty="0" err="1"/>
              <a:t>Woglom</a:t>
            </a:r>
            <a:r>
              <a:rPr lang="en-US" dirty="0"/>
              <a:t>, Amherst College (Emeritus)</a:t>
            </a:r>
          </a:p>
          <a:p>
            <a:pPr lvl="1"/>
            <a:r>
              <a:rPr lang="en-US" dirty="0"/>
              <a:t>Brian </a:t>
            </a:r>
            <a:r>
              <a:rPr lang="en-US" dirty="0" err="1"/>
              <a:t>Dombeck</a:t>
            </a:r>
            <a:r>
              <a:rPr lang="en-US" dirty="0"/>
              <a:t>, Lewis &amp; Clark College</a:t>
            </a:r>
          </a:p>
          <a:p>
            <a:pPr lvl="1"/>
            <a:r>
              <a:rPr lang="en-US" dirty="0"/>
              <a:t>Doris </a:t>
            </a:r>
            <a:r>
              <a:rPr lang="en-US" dirty="0" err="1"/>
              <a:t>Geide</a:t>
            </a:r>
            <a:r>
              <a:rPr lang="en-US" dirty="0"/>
              <a:t>-Stevenson, Weber State</a:t>
            </a:r>
          </a:p>
          <a:p>
            <a:endParaRPr lang="en-US" dirty="0"/>
          </a:p>
          <a:p>
            <a:r>
              <a:rPr lang="en-US" dirty="0"/>
              <a:t>Disclaimer</a:t>
            </a:r>
          </a:p>
          <a:p>
            <a:pPr lvl="1"/>
            <a:r>
              <a:rPr lang="en-US" sz="1800" dirty="0"/>
              <a:t>NEED presentations are designed to be nonpartisan.</a:t>
            </a:r>
          </a:p>
          <a:p>
            <a:pPr lvl="1"/>
            <a:r>
              <a:rPr lang="en-US" sz="1800" dirty="0"/>
              <a:t>It is, however, inevitable that the presenter will be asked for and will provide their own views.</a:t>
            </a:r>
          </a:p>
          <a:p>
            <a:pPr lvl="1"/>
            <a:r>
              <a:rPr lang="en-US" sz="1800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3297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A9DD6-59F0-B344-BF83-80968EA77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Great Resignation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8C56A-7B52-B749-8188-3CB1F3BF2B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76BC2-354F-1F43-934A-449A8CE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0362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9F370-2712-4C49-94B3-F1CD7DBC9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Qui</a:t>
            </a:r>
            <a:r>
              <a:rPr lang="en-US" dirty="0"/>
              <a:t>ts Are High! The Great Resignation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39D3ED7-18D4-2142-83E2-2EB6F2BB56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53B1F-C4EF-6D4F-A2EE-C88A4711B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6116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06618602-C285-374C-85AE-083C5095E962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388099" y="1201026"/>
            <a:ext cx="7540118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06B62D-BB09-3643-B1CE-CD8B10EC1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05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This</a:t>
            </a:r>
            <a:r>
              <a:rPr lang="en-US" dirty="0"/>
              <a:t> is Happening Despite Rising Wages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13A34035-FFDA-8C44-9A26-E9850BDED7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r:link="rId5"/>
          <a:stretch>
            <a:fillRect/>
          </a:stretch>
        </p:blipFill>
        <p:spPr>
          <a:xfrm>
            <a:off x="1388099" y="1201026"/>
            <a:ext cx="7540118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612BF-2A6F-834C-AF0F-4497FF44D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03092A-5266-0F4F-977E-3312A6E1E63E}"/>
              </a:ext>
            </a:extLst>
          </p:cNvPr>
          <p:cNvSpPr txBox="1"/>
          <p:nvPr/>
        </p:nvSpPr>
        <p:spPr>
          <a:xfrm>
            <a:off x="6178263" y="1886660"/>
            <a:ext cx="1693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30000"/>
                </a:solidFill>
              </a:rPr>
              <a:t>Leisure &amp; Hospitality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174F26-369A-2A4E-8116-108B9A347420}"/>
              </a:ext>
            </a:extLst>
          </p:cNvPr>
          <p:cNvSpPr txBox="1"/>
          <p:nvPr/>
        </p:nvSpPr>
        <p:spPr>
          <a:xfrm>
            <a:off x="6835751" y="3371088"/>
            <a:ext cx="12247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Total Nonfarm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AA5A01-570C-1241-8127-9F8C4C5F2ACC}"/>
              </a:ext>
            </a:extLst>
          </p:cNvPr>
          <p:cNvSpPr txBox="1"/>
          <p:nvPr/>
        </p:nvSpPr>
        <p:spPr>
          <a:xfrm>
            <a:off x="9112374" y="1886660"/>
            <a:ext cx="17815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L&amp;H wages rising</a:t>
            </a:r>
          </a:p>
          <a:p>
            <a:r>
              <a:rPr lang="en-US" dirty="0"/>
              <a:t>Not much faster </a:t>
            </a:r>
          </a:p>
          <a:p>
            <a:r>
              <a:rPr lang="en-US" dirty="0"/>
              <a:t>Than inflation</a:t>
            </a:r>
          </a:p>
        </p:txBody>
      </p:sp>
    </p:spTree>
    <p:extLst>
      <p:ext uri="{BB962C8B-B14F-4D97-AF65-F5344CB8AC3E}">
        <p14:creationId xmlns:p14="http://schemas.microsoft.com/office/powerpoint/2010/main" val="407441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96095-2899-A446-AEC5-9A71BD4B4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15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Pri</a:t>
            </a:r>
            <a:r>
              <a:rPr lang="en-US" dirty="0"/>
              <a:t>mary Topics Covered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87BD4-4CD4-5F47-872F-893D5F32D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70730"/>
            <a:ext cx="10644553" cy="4351338"/>
          </a:xfrm>
        </p:spPr>
        <p:txBody>
          <a:bodyPr>
            <a:normAutofit/>
          </a:bodyPr>
          <a:lstStyle/>
          <a:p>
            <a:r>
              <a:rPr lang="en-US" dirty="0"/>
              <a:t>GDP</a:t>
            </a:r>
          </a:p>
          <a:p>
            <a:pPr lvl="1"/>
            <a:r>
              <a:rPr lang="en-US" dirty="0"/>
              <a:t>Recovered the decline, but not where it should be.</a:t>
            </a:r>
          </a:p>
          <a:p>
            <a:pPr lvl="1"/>
            <a:r>
              <a:rPr lang="en-US" dirty="0"/>
              <a:t>Won’t recover previous forecast until late 2022.</a:t>
            </a:r>
          </a:p>
          <a:p>
            <a:r>
              <a:rPr lang="en-US" dirty="0"/>
              <a:t>Employment</a:t>
            </a:r>
          </a:p>
          <a:p>
            <a:pPr lvl="1"/>
            <a:r>
              <a:rPr lang="en-US" dirty="0"/>
              <a:t>Still down 8.0 million jobs relative to forecast.  (1.9 million relative to Feb/20).</a:t>
            </a:r>
          </a:p>
          <a:p>
            <a:pPr lvl="1"/>
            <a:r>
              <a:rPr lang="en-US" dirty="0"/>
              <a:t>Labor force is 0.9 million smaller than at the beginning of the pandemic.</a:t>
            </a:r>
          </a:p>
          <a:p>
            <a:pPr lvl="1"/>
            <a:r>
              <a:rPr lang="en-US" dirty="0"/>
              <a:t>Rising wages may be enticing low-wage workers back to work.</a:t>
            </a:r>
          </a:p>
          <a:p>
            <a:r>
              <a:rPr lang="en-US" dirty="0"/>
              <a:t>Inflation</a:t>
            </a:r>
          </a:p>
          <a:p>
            <a:pPr lvl="1"/>
            <a:r>
              <a:rPr lang="en-US" dirty="0"/>
              <a:t>Going to be high for a while, but transitory – maybe?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412ED-6D63-134A-AFC3-BB207DBE1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1557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0D235-8FFA-3948-A76D-1EF4F0B64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AF7F0"/>
                </a:solidFill>
              </a:rPr>
              <a:t>Con</a:t>
            </a:r>
            <a:r>
              <a:rPr lang="en-US" dirty="0"/>
              <a:t>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17137-A76E-5E4D-9BF0-148636EAD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0"/>
            <a:ext cx="10515600" cy="4818285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Recovery is well underway, but may be slowing.</a:t>
            </a:r>
          </a:p>
          <a:p>
            <a:pPr>
              <a:spcAft>
                <a:spcPts val="1000"/>
              </a:spcAft>
            </a:pPr>
            <a:r>
              <a:rPr lang="en-US" dirty="0"/>
              <a:t>GDP expanded by 5.7% percent in 2021, 3-4% in 2022.</a:t>
            </a:r>
          </a:p>
          <a:p>
            <a:pPr>
              <a:spcAft>
                <a:spcPts val="1000"/>
              </a:spcAft>
            </a:pPr>
            <a:r>
              <a:rPr lang="en-US" dirty="0"/>
              <a:t>2021 was an odd year.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Workers attained the upper hand.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Supply chains broke.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Inflation surged.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economy rebuilt itself.</a:t>
            </a:r>
          </a:p>
          <a:p>
            <a:pPr>
              <a:spcAft>
                <a:spcPts val="1000"/>
              </a:spcAft>
            </a:pPr>
            <a:r>
              <a:rPr lang="en-US" dirty="0"/>
              <a:t>Biggest problems: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Supply chain bottlenecks.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Labor force participation.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C5582-A486-324A-9A4E-8FF816BCD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64785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D7612-1026-974B-AA77-CE311AD94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85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Are We Headed?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895D5-5696-EB4C-948C-5F7758726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At best, back to where we were before the pandemic.</a:t>
            </a:r>
          </a:p>
          <a:p>
            <a:pPr lvl="1"/>
            <a:r>
              <a:rPr lang="en-US" dirty="0"/>
              <a:t>Economic growth of ~2%/year.</a:t>
            </a:r>
          </a:p>
          <a:p>
            <a:pPr lvl="1"/>
            <a:r>
              <a:rPr lang="en-US" dirty="0"/>
              <a:t>Low interest rates.</a:t>
            </a:r>
          </a:p>
          <a:p>
            <a:pPr lvl="1"/>
            <a:r>
              <a:rPr lang="en-US" dirty="0"/>
              <a:t>Inflation back in the 2% range.</a:t>
            </a:r>
          </a:p>
          <a:p>
            <a:r>
              <a:rPr lang="en-US" dirty="0"/>
              <a:t>How long is it going to take to get there and what will we endure?</a:t>
            </a:r>
          </a:p>
          <a:p>
            <a:pPr lvl="1"/>
            <a:r>
              <a:rPr lang="en-US" dirty="0"/>
              <a:t>Entirely speculation.</a:t>
            </a:r>
          </a:p>
          <a:p>
            <a:pPr lvl="1"/>
            <a:r>
              <a:rPr lang="en-US" dirty="0"/>
              <a:t>Could be 5 years before we are back to equilibrium. NOT back to normal.</a:t>
            </a:r>
          </a:p>
          <a:p>
            <a:r>
              <a:rPr lang="en-US" dirty="0"/>
              <a:t>Next year: elevated inflation and interest rates.</a:t>
            </a:r>
          </a:p>
          <a:p>
            <a:r>
              <a:rPr lang="en-US" dirty="0"/>
              <a:t>2023: GDP growth relatively slow, but perhaps greater than </a:t>
            </a:r>
            <a:r>
              <a:rPr lang="en-US"/>
              <a:t>recent averages.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89CBC8-D2EA-F647-8F25-DCC05C293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7087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3984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D. </a:t>
            </a:r>
            <a:r>
              <a:rPr lang="en-US" dirty="0" err="1"/>
              <a:t>Haveman</a:t>
            </a:r>
            <a:endParaRPr lang="en-US" dirty="0"/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8732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E6F9-A980-2348-88F6-87696A437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2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E8607-FDD7-E740-A0B8-3B94245F7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2683" y="1445673"/>
            <a:ext cx="5106633" cy="4351338"/>
          </a:xfrm>
        </p:spPr>
        <p:txBody>
          <a:bodyPr>
            <a:normAutofit/>
          </a:bodyPr>
          <a:lstStyle/>
          <a:p>
            <a:r>
              <a:rPr lang="en-US" dirty="0"/>
              <a:t>State of the pandemic</a:t>
            </a:r>
          </a:p>
          <a:p>
            <a:r>
              <a:rPr lang="en-US" dirty="0"/>
              <a:t>The U.S. Economy</a:t>
            </a:r>
          </a:p>
          <a:p>
            <a:r>
              <a:rPr lang="en-US" dirty="0"/>
              <a:t>Hot Topics</a:t>
            </a:r>
          </a:p>
          <a:p>
            <a:pPr lvl="1"/>
            <a:r>
              <a:rPr lang="en-US" dirty="0"/>
              <a:t>Government policy</a:t>
            </a:r>
          </a:p>
          <a:p>
            <a:pPr lvl="1"/>
            <a:r>
              <a:rPr lang="en-US" dirty="0"/>
              <a:t>Inflation</a:t>
            </a:r>
          </a:p>
          <a:p>
            <a:pPr lvl="1"/>
            <a:r>
              <a:rPr lang="en-US" dirty="0"/>
              <a:t>Great resignation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924DA-FE6F-254B-8EBF-5C58B48D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603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2457A-F682-A344-AA0F-BDB2832F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14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king Real Progress!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4859D-F078-8447-AE02-81C028E6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88955D-F7A5-4946-B319-DB59235A1F52}"/>
              </a:ext>
            </a:extLst>
          </p:cNvPr>
          <p:cNvSpPr txBox="1"/>
          <p:nvPr/>
        </p:nvSpPr>
        <p:spPr>
          <a:xfrm>
            <a:off x="9598383" y="6438527"/>
            <a:ext cx="1233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NYTimes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885B20-D738-7248-8FE0-85C6FAF433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97039" y="1533864"/>
            <a:ext cx="11155300" cy="39794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B16E6F7-B9BE-0D4E-9BE6-C6FD30C7CA5F}"/>
              </a:ext>
            </a:extLst>
          </p:cNvPr>
          <p:cNvSpPr/>
          <p:nvPr/>
        </p:nvSpPr>
        <p:spPr>
          <a:xfrm>
            <a:off x="8153911" y="3873269"/>
            <a:ext cx="4049812" cy="1850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8F01D6-0C83-364C-A0B9-6F4BA2CFAF1E}"/>
              </a:ext>
            </a:extLst>
          </p:cNvPr>
          <p:cNvSpPr/>
          <p:nvPr/>
        </p:nvSpPr>
        <p:spPr>
          <a:xfrm>
            <a:off x="222737" y="1890284"/>
            <a:ext cx="2295939" cy="545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1E252E-AF12-7941-BA16-6FB261A4DC30}"/>
              </a:ext>
            </a:extLst>
          </p:cNvPr>
          <p:cNvSpPr txBox="1"/>
          <p:nvPr/>
        </p:nvSpPr>
        <p:spPr>
          <a:xfrm>
            <a:off x="3929063" y="2134680"/>
            <a:ext cx="1497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Nationally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3EA2A5E-7840-604A-B3E4-936EDD7FE6F0}"/>
              </a:ext>
            </a:extLst>
          </p:cNvPr>
          <p:cNvCxnSpPr/>
          <p:nvPr/>
        </p:nvCxnSpPr>
        <p:spPr>
          <a:xfrm flipH="1">
            <a:off x="894520" y="4874777"/>
            <a:ext cx="713747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65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2457A-F682-A344-AA0F-BDB2832F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79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Okl</a:t>
            </a:r>
            <a:r>
              <a:rPr lang="en-US" dirty="0"/>
              <a:t>ahoma Cases Are Falling Nicely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4859D-F078-8447-AE02-81C028E6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88955D-F7A5-4946-B319-DB59235A1F52}"/>
              </a:ext>
            </a:extLst>
          </p:cNvPr>
          <p:cNvSpPr txBox="1"/>
          <p:nvPr/>
        </p:nvSpPr>
        <p:spPr>
          <a:xfrm>
            <a:off x="9598383" y="6438527"/>
            <a:ext cx="1233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NYTimes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885B20-D738-7248-8FE0-85C6FAF433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6216" y="1325563"/>
            <a:ext cx="11099568" cy="39595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B16E6F7-B9BE-0D4E-9BE6-C6FD30C7CA5F}"/>
              </a:ext>
            </a:extLst>
          </p:cNvPr>
          <p:cNvSpPr/>
          <p:nvPr/>
        </p:nvSpPr>
        <p:spPr>
          <a:xfrm>
            <a:off x="8142188" y="3862925"/>
            <a:ext cx="4049812" cy="1850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8F01D6-0C83-364C-A0B9-6F4BA2CFAF1E}"/>
              </a:ext>
            </a:extLst>
          </p:cNvPr>
          <p:cNvSpPr/>
          <p:nvPr/>
        </p:nvSpPr>
        <p:spPr>
          <a:xfrm>
            <a:off x="336175" y="1766158"/>
            <a:ext cx="2295939" cy="545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C0117C-732A-EC48-8B9B-5E3F08FF22E9}"/>
              </a:ext>
            </a:extLst>
          </p:cNvPr>
          <p:cNvSpPr txBox="1"/>
          <p:nvPr/>
        </p:nvSpPr>
        <p:spPr>
          <a:xfrm>
            <a:off x="3929063" y="2134680"/>
            <a:ext cx="1411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California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5781C3-AA4F-F64A-A248-C2BBA384A2B8}"/>
              </a:ext>
            </a:extLst>
          </p:cNvPr>
          <p:cNvCxnSpPr/>
          <p:nvPr/>
        </p:nvCxnSpPr>
        <p:spPr>
          <a:xfrm flipH="1">
            <a:off x="792013" y="4721992"/>
            <a:ext cx="713747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97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19010-AAAB-4C4A-9BDB-22A677883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U.S. Economy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33349-B402-F24F-92FE-FF44063F4C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49C8A-3A1A-174F-918A-71B756C8D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581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EED9167-0C90-0249-AC37-95007AA09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867384" y="1088877"/>
            <a:ext cx="10282698" cy="514134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C4BD39-2117-415E-A656-F9F391A0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3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 Trajectory: Pandemic Plunge!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952D9-4526-4892-AD54-F2C1EC13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2B28F7-D760-44C1-A506-2B4A4A778A45}"/>
              </a:ext>
            </a:extLst>
          </p:cNvPr>
          <p:cNvSpPr txBox="1"/>
          <p:nvPr/>
        </p:nvSpPr>
        <p:spPr>
          <a:xfrm>
            <a:off x="6635393" y="3429000"/>
            <a:ext cx="4149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GDP is: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$0.3 Trillion below 2019 forecast.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$0.7 Trillion ABOVE 2019-Q4 level.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5DF7C6-6914-C547-A60C-5DEFECC56BA3}"/>
              </a:ext>
            </a:extLst>
          </p:cNvPr>
          <p:cNvSpPr txBox="1"/>
          <p:nvPr/>
        </p:nvSpPr>
        <p:spPr>
          <a:xfrm>
            <a:off x="8348238" y="2695628"/>
            <a:ext cx="112152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Q3 - Flat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6033920-98FF-4544-90EE-BFA67948551A}"/>
              </a:ext>
            </a:extLst>
          </p:cNvPr>
          <p:cNvCxnSpPr>
            <a:cxnSpLocks/>
            <a:stCxn id="6" idx="0"/>
          </p:cNvCxnSpPr>
          <p:nvPr/>
        </p:nvCxnSpPr>
        <p:spPr>
          <a:xfrm flipH="1" flipV="1">
            <a:off x="8647111" y="2175360"/>
            <a:ext cx="261890" cy="520268"/>
          </a:xfrm>
          <a:prstGeom prst="line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117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2968-C1F7-984E-A56D-45797AE0A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nthly Changes in Nonfarm 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D4AF-ACFD-CE42-BD51-A0439CE1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BD40EF-5E41-8246-BCBD-55A7F152D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34796" y="1169022"/>
            <a:ext cx="10122408" cy="5061204"/>
          </a:xfrm>
        </p:spPr>
      </p:pic>
    </p:spTree>
    <p:extLst>
      <p:ext uri="{BB962C8B-B14F-4D97-AF65-F5344CB8AC3E}">
        <p14:creationId xmlns:p14="http://schemas.microsoft.com/office/powerpoint/2010/main" val="359431542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12048</TotalTime>
  <Words>1318</Words>
  <Application>Microsoft Macintosh PowerPoint</Application>
  <PresentationFormat>Widescreen</PresentationFormat>
  <Paragraphs>240</Paragraphs>
  <Slides>37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Courier New</vt:lpstr>
      <vt:lpstr>Custom Design</vt:lpstr>
      <vt:lpstr>PowerPoint Presentation</vt:lpstr>
      <vt:lpstr> National Economic Education Delegation</vt:lpstr>
      <vt:lpstr>Credits and Disclaimer</vt:lpstr>
      <vt:lpstr>Outline</vt:lpstr>
      <vt:lpstr>Making Real Progress!</vt:lpstr>
      <vt:lpstr>Oklahoma Cases Are Falling Nicely</vt:lpstr>
      <vt:lpstr>The U.S. Economy</vt:lpstr>
      <vt:lpstr>GDP Trajectory: Pandemic Plunge!</vt:lpstr>
      <vt:lpstr>Monthly Changes in Nonfarm Employment</vt:lpstr>
      <vt:lpstr>Monthly Changes in Nonfarm Employment</vt:lpstr>
      <vt:lpstr>Employment Gap</vt:lpstr>
      <vt:lpstr>Trends in Labor Force Participation</vt:lpstr>
      <vt:lpstr>Stocks: Bounced Back Quicker This Time</vt:lpstr>
      <vt:lpstr>Hot Topics</vt:lpstr>
      <vt:lpstr>What Have Been Policy Effects?</vt:lpstr>
      <vt:lpstr>NASDAQ: Then (Great Recession) and Now</vt:lpstr>
      <vt:lpstr>Recovery Due to Immense Fiscal Stimulus and Control of COVID</vt:lpstr>
      <vt:lpstr>Stimulus allowed Spending to Recover</vt:lpstr>
      <vt:lpstr>Monetary Policy: Federal Reserve</vt:lpstr>
      <vt:lpstr>Federal Funds Rate – Last 5 Years </vt:lpstr>
      <vt:lpstr>Federal Funds Rate</vt:lpstr>
      <vt:lpstr>Federal Reserve Assets</vt:lpstr>
      <vt:lpstr>Inflation</vt:lpstr>
      <vt:lpstr>PowerPoint Presentation</vt:lpstr>
      <vt:lpstr>We’re Buying Mostly … Stuff</vt:lpstr>
      <vt:lpstr>Inflation: Concentrated</vt:lpstr>
      <vt:lpstr>Corporate Profits…Adding to Inflation?</vt:lpstr>
      <vt:lpstr>Inflation – The Fed’s Metric! Should we worry?</vt:lpstr>
      <vt:lpstr>Inflation – PCE and Fed Suggest: I don’t know.</vt:lpstr>
      <vt:lpstr>The Great Resignation</vt:lpstr>
      <vt:lpstr>Quits Are High! The Great Resignation</vt:lpstr>
      <vt:lpstr>This is Happening Despite Rising Wages</vt:lpstr>
      <vt:lpstr>Primary Topics Covered</vt:lpstr>
      <vt:lpstr>Conclusion</vt:lpstr>
      <vt:lpstr>Where Are We Headed?</vt:lpstr>
      <vt:lpstr> Available NEED Topics Include: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288</cp:revision>
  <cp:lastPrinted>2022-02-15T18:03:07Z</cp:lastPrinted>
  <dcterms:created xsi:type="dcterms:W3CDTF">2017-05-03T22:30:38Z</dcterms:created>
  <dcterms:modified xsi:type="dcterms:W3CDTF">2022-02-17T05:51:43Z</dcterms:modified>
</cp:coreProperties>
</file>