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3"/>
  </p:notesMasterIdLst>
  <p:sldIdLst>
    <p:sldId id="4142" r:id="rId2"/>
    <p:sldId id="1091" r:id="rId3"/>
    <p:sldId id="3943" r:id="rId4"/>
    <p:sldId id="4218" r:id="rId5"/>
    <p:sldId id="317" r:id="rId6"/>
    <p:sldId id="3886" r:id="rId7"/>
    <p:sldId id="4217" r:id="rId8"/>
    <p:sldId id="4222" r:id="rId9"/>
    <p:sldId id="350" r:id="rId10"/>
    <p:sldId id="272" r:id="rId11"/>
    <p:sldId id="340" r:id="rId12"/>
    <p:sldId id="4364" r:id="rId13"/>
    <p:sldId id="4147" r:id="rId14"/>
    <p:sldId id="354" r:id="rId15"/>
    <p:sldId id="4073" r:id="rId16"/>
    <p:sldId id="278" r:id="rId17"/>
    <p:sldId id="4371" r:id="rId18"/>
    <p:sldId id="4258" r:id="rId19"/>
    <p:sldId id="4316" r:id="rId20"/>
    <p:sldId id="4304" r:id="rId21"/>
    <p:sldId id="4200" r:id="rId22"/>
    <p:sldId id="4201" r:id="rId23"/>
    <p:sldId id="4359" r:id="rId24"/>
    <p:sldId id="4223" r:id="rId25"/>
    <p:sldId id="4355" r:id="rId26"/>
    <p:sldId id="4334" r:id="rId27"/>
    <p:sldId id="4336" r:id="rId28"/>
    <p:sldId id="4337" r:id="rId29"/>
    <p:sldId id="4338" r:id="rId30"/>
    <p:sldId id="4063" r:id="rId31"/>
    <p:sldId id="360" r:id="rId32"/>
    <p:sldId id="4198" r:id="rId33"/>
    <p:sldId id="4365" r:id="rId34"/>
    <p:sldId id="4062" r:id="rId35"/>
    <p:sldId id="4346" r:id="rId36"/>
    <p:sldId id="4012" r:id="rId37"/>
    <p:sldId id="4140" r:id="rId38"/>
    <p:sldId id="4362" r:id="rId39"/>
    <p:sldId id="4162" r:id="rId40"/>
    <p:sldId id="4221" r:id="rId41"/>
    <p:sldId id="292" r:id="rId42"/>
    <p:sldId id="4370" r:id="rId43"/>
    <p:sldId id="4216" r:id="rId44"/>
    <p:sldId id="293" r:id="rId45"/>
    <p:sldId id="4168" r:id="rId46"/>
    <p:sldId id="4195" r:id="rId47"/>
    <p:sldId id="290" r:id="rId48"/>
    <p:sldId id="271" r:id="rId49"/>
    <p:sldId id="4193" r:id="rId50"/>
    <p:sldId id="4367" r:id="rId51"/>
    <p:sldId id="4368" r:id="rId52"/>
    <p:sldId id="4197" r:id="rId53"/>
    <p:sldId id="4366" r:id="rId54"/>
    <p:sldId id="4199" r:id="rId55"/>
    <p:sldId id="4369" r:id="rId56"/>
    <p:sldId id="4053" r:id="rId57"/>
    <p:sldId id="1197" r:id="rId58"/>
    <p:sldId id="4353" r:id="rId59"/>
    <p:sldId id="4225" r:id="rId60"/>
    <p:sldId id="4226" r:id="rId61"/>
    <p:sldId id="419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81" autoAdjust="0"/>
    <p:restoredTop sz="94809"/>
  </p:normalViewPr>
  <p:slideViewPr>
    <p:cSldViewPr snapToGrid="0" snapToObjects="1">
      <p:cViewPr varScale="1">
        <p:scale>
          <a:sx n="118" d="100"/>
          <a:sy n="118" d="100"/>
        </p:scale>
        <p:origin x="248" y="2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12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00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err="1"/>
              <a:t>treas_recent.png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3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35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54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4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/>
              <a:t>Average GDP growth from</a:t>
            </a:r>
            <a:r>
              <a:rPr lang="en-US" baseline="0" dirty="0"/>
              <a:t> 1990-2007 is 2.99% and from 2010+ is 2.19%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/>
              <a:t>Average Consumption contribution from 1990-2007 is 2.16 percentage points and from 2010+ is 1.67 percentage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3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Contribution of residential</a:t>
            </a:r>
            <a:r>
              <a:rPr lang="en-US" baseline="0" dirty="0"/>
              <a:t> investment to GDP growth has risen post-2009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4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Since</a:t>
            </a:r>
            <a:r>
              <a:rPr lang="en-US" baseline="0" dirty="0"/>
              <a:t> 2010, average</a:t>
            </a:r>
            <a:r>
              <a:rPr lang="en-US" dirty="0"/>
              <a:t> government spending growth is </a:t>
            </a:r>
            <a:r>
              <a:rPr lang="en-US" baseline="0" dirty="0"/>
              <a:t>shrinking, resulting in a negative average contribution to GDP growth post-recession of -0.8 percentage points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Note that average quarterly government spending growth is 0.42% from 1990-2007 and -0.17% in 2010+ (annualized, 1990-2007 =</a:t>
            </a:r>
            <a:r>
              <a:rPr lang="en-US" baseline="0" dirty="0">
                <a:sym typeface="Wingdings" panose="05000000000000000000" pitchFamily="2" charset="2"/>
              </a:rPr>
              <a:t> 1.68%; 2010+ = -0.70%)</a:t>
            </a:r>
            <a:r>
              <a:rPr lang="en-US" baseline="0" dirty="0"/>
              <a:t>.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9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/>
              <a:t>Average GDP growth from</a:t>
            </a:r>
            <a:r>
              <a:rPr lang="en-US" baseline="0" dirty="0"/>
              <a:t> 1990-2007 is 2.99% and from 2010+ is 2.19%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/>
              <a:t>Average Consumption contribution from 1990-2007 is 2.16 percentage points and from 2010+ is 1.67 percentage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5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6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ad46f3b3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ad46f3b3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600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Government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Consumption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SAFS_recent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INDPRO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laus_emp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Los_Angeles/laus_emp.png" TargetMode="Externa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laus_lf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Los_Angeles/laus_lf.png" TargetMode="Externa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FoodDetail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Goods_v_Services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FUNDS_LowerLimit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treas_recent.png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Housing/mort_recent.pn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44.png"/><Relationship Id="rId4" Type="http://schemas.openxmlformats.org/officeDocument/2006/relationships/image" Target="file:////Volumes/Promise%20Pegasus/FileShare/Presentations/Base_New/Charts/0.USGraphs/Housing/housing.pn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44.png"/><Relationship Id="rId4" Type="http://schemas.openxmlformats.org/officeDocument/2006/relationships/image" Target="file:////Volumes/Promise%20Pegasus/FileShare/Presentations/Base_New/Charts/0.USGraphs/Housing/housing_sales_new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Existing_Home_Sales.pn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Existing_Home_Sales_Inventory.pn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Housing/Existing_Home_Sales_Months.png" TargetMode="Externa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Orange/Zhvi_AllHomes.pn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Los_Angeles/Zhvi_AllHomes.png" TargetMode="Externa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Marin/Zhvi_AllHomes.png" TargetMode="External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cramento/Zhvi_AllHomes.png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Fresno/Zhvi_AllHomes.png" TargetMode="Externa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fred.stlouisfed.org/graph/?g=V28V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Fuel.png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Food.png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nfl_exp.png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Change_in_private_inventories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Residential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24000" y="3953701"/>
            <a:ext cx="9144000" cy="1588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</a:rPr>
              <a:t>California Community Colleges Real Estate Education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October 21,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Gas prices today: How much is gas in my state? How does it compare?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3" y="4340821"/>
            <a:ext cx="357446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CF4ED5-150E-4A95-92A6-9DF43EE4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" y="0"/>
            <a:ext cx="258301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3AE0-1B2E-FE45-8A8E-9B3243F4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tributions to GDP: Government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753C-806E-E44C-9F64-A4B843F7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9850DFB-11F9-2A43-BF2B-9AB7E70B8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</p:spTree>
    <p:extLst>
      <p:ext uri="{BB962C8B-B14F-4D97-AF65-F5344CB8AC3E}">
        <p14:creationId xmlns:p14="http://schemas.microsoft.com/office/powerpoint/2010/main" val="396544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 to GDP Growth: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id="{D2990642-51F0-D741-ADB9-E768CE90A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5005" y="1195548"/>
            <a:ext cx="10061989" cy="5030994"/>
          </a:xfrm>
        </p:spPr>
      </p:pic>
    </p:spTree>
    <p:extLst>
      <p:ext uri="{BB962C8B-B14F-4D97-AF65-F5344CB8AC3E}">
        <p14:creationId xmlns:p14="http://schemas.microsoft.com/office/powerpoint/2010/main" val="806008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373E-139A-FA46-9544-127B469C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ail Sales Are Elevated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33A2251-067C-CB48-BAC5-BB1EDD8F8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22738" y="1325563"/>
            <a:ext cx="9804088" cy="49020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70CF4-0229-A548-A2A2-EF2BCDDA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873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01F3-3360-784A-BFFF-A5813789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4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ustrial Production (</a:t>
            </a:r>
            <a:r>
              <a:rPr lang="en-US" dirty="0" err="1"/>
              <a:t>Manuf</a:t>
            </a:r>
            <a:r>
              <a:rPr lang="en-US" dirty="0"/>
              <a:t>, Util, Mining)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07581432-9301-3D48-A570-7F5B24421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2A491-EB7B-E64A-B8E4-309882B7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08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355750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209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August: 	    315,000</a:t>
            </a:r>
          </a:p>
          <a:p>
            <a:r>
              <a:rPr lang="en-US" dirty="0"/>
              <a:t>September: 263,000</a:t>
            </a:r>
          </a:p>
        </p:txBody>
      </p:sp>
    </p:spTree>
    <p:extLst>
      <p:ext uri="{BB962C8B-B14F-4D97-AF65-F5344CB8AC3E}">
        <p14:creationId xmlns:p14="http://schemas.microsoft.com/office/powerpoint/2010/main" val="2916954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48873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0.5 Million ABOVE February, 2020.</a:t>
            </a:r>
          </a:p>
          <a:p>
            <a:r>
              <a:rPr lang="en-US" sz="2100" dirty="0"/>
              <a:t>6.3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685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0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Low</a:t>
            </a:r>
            <a:r>
              <a:rPr lang="en-US" sz="3800" dirty="0"/>
              <a:t> Wage Employment is 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88085" y="1149982"/>
            <a:ext cx="9615830" cy="502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9382812" y="959270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4B000-6153-666D-7A1C-95033FFA77BD}"/>
              </a:ext>
            </a:extLst>
          </p:cNvPr>
          <p:cNvSpPr txBox="1"/>
          <p:nvPr/>
        </p:nvSpPr>
        <p:spPr>
          <a:xfrm>
            <a:off x="9122229" y="6456851"/>
            <a:ext cx="2459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tracktherecovery.org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44F823-7CD7-C84D-A0F2-22CF3C1C157A}"/>
              </a:ext>
            </a:extLst>
          </p:cNvPr>
          <p:cNvSpPr/>
          <p:nvPr/>
        </p:nvSpPr>
        <p:spPr>
          <a:xfrm>
            <a:off x="10449406" y="3909299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66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86" y="108859"/>
            <a:ext cx="12192000" cy="70441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F98761-0B86-859D-3DED-E19EFB87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628" y="42091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/>
              <a:t>mulus Payments Saved Low Wage Workers</a:t>
            </a:r>
          </a:p>
        </p:txBody>
      </p:sp>
      <p:pic>
        <p:nvPicPr>
          <p:cNvPr id="7" name="Picture 6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A800AC9C-7911-574A-9E38-BBD442507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826" y="1077428"/>
            <a:ext cx="8244348" cy="53596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8DE9C1-EE6F-6E47-B1D9-D035F8ECE19D}"/>
              </a:ext>
            </a:extLst>
          </p:cNvPr>
          <p:cNvSpPr txBox="1"/>
          <p:nvPr/>
        </p:nvSpPr>
        <p:spPr>
          <a:xfrm>
            <a:off x="9122229" y="6456851"/>
            <a:ext cx="2459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tracktherecovery.org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744177" y="3593228"/>
            <a:ext cx="3750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3.9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8428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046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40AB-BEAF-CE19-2483-C8757A79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Explanations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54EA5-33A5-82FA-5DAE-A4E3DA99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ECF4B6-2969-D4EB-869C-ACF883087E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42" y="907429"/>
            <a:ext cx="8945857" cy="532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63C81D-C977-F54D-9E6B-1165CA65648A}"/>
              </a:ext>
            </a:extLst>
          </p:cNvPr>
          <p:cNvSpPr txBox="1"/>
          <p:nvPr/>
        </p:nvSpPr>
        <p:spPr>
          <a:xfrm>
            <a:off x="4488060" y="4086892"/>
            <a:ext cx="321588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500 Thousand: Long COVID Exits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1-2%: Long Social Distancing</a:t>
            </a:r>
          </a:p>
        </p:txBody>
      </p:sp>
    </p:spTree>
    <p:extLst>
      <p:ext uri="{BB962C8B-B14F-4D97-AF65-F5344CB8AC3E}">
        <p14:creationId xmlns:p14="http://schemas.microsoft.com/office/powerpoint/2010/main" val="24427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0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Experiences: Employment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2" y="1328775"/>
            <a:ext cx="5934942" cy="430989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6663" y="1325563"/>
            <a:ext cx="5934940" cy="43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72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0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Experiences: Labor Force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2" y="1328774"/>
            <a:ext cx="5934942" cy="430989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6663" y="1325563"/>
            <a:ext cx="5934940" cy="43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84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09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3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5D965-38A0-CE42-91CF-4EBB17D62A03}"/>
              </a:ext>
            </a:extLst>
          </p:cNvPr>
          <p:cNvSpPr txBox="1"/>
          <p:nvPr/>
        </p:nvSpPr>
        <p:spPr>
          <a:xfrm>
            <a:off x="10070170" y="6456851"/>
            <a:ext cx="1542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12D4A-EDDB-1C44-9FBC-DEFB7DB8D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030" y="891508"/>
            <a:ext cx="8002770" cy="533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3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1AEF8B8D-0977-284C-BB9C-730B93C25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4626" y="203165"/>
            <a:ext cx="6970573" cy="63921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052685-0CC0-4C48-9C48-085BE27C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Prices?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C5975-D3B9-E94E-9A11-2367478C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9CB71F-940A-1F47-80A6-751482BD1592}"/>
              </a:ext>
            </a:extLst>
          </p:cNvPr>
          <p:cNvGrpSpPr/>
          <p:nvPr/>
        </p:nvGrpSpPr>
        <p:grpSpPr>
          <a:xfrm>
            <a:off x="3448698" y="869710"/>
            <a:ext cx="2647302" cy="3449217"/>
            <a:chOff x="3448698" y="869710"/>
            <a:chExt cx="2647302" cy="344921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C015217-088A-D89F-BD74-7E9DA2A87D98}"/>
                </a:ext>
              </a:extLst>
            </p:cNvPr>
            <p:cNvCxnSpPr/>
            <p:nvPr/>
          </p:nvCxnSpPr>
          <p:spPr>
            <a:xfrm>
              <a:off x="4589172" y="1685255"/>
              <a:ext cx="1506828" cy="0"/>
            </a:xfrm>
            <a:prstGeom prst="line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77D37A7-6937-E5D3-8ECB-F676D95AB770}"/>
                </a:ext>
              </a:extLst>
            </p:cNvPr>
            <p:cNvCxnSpPr/>
            <p:nvPr/>
          </p:nvCxnSpPr>
          <p:spPr>
            <a:xfrm>
              <a:off x="4416295" y="2721137"/>
              <a:ext cx="1506828" cy="0"/>
            </a:xfrm>
            <a:prstGeom prst="line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D5AA7E-ECD5-CC20-3F3E-7FB503523BF8}"/>
                </a:ext>
              </a:extLst>
            </p:cNvPr>
            <p:cNvCxnSpPr/>
            <p:nvPr/>
          </p:nvCxnSpPr>
          <p:spPr>
            <a:xfrm>
              <a:off x="4091206" y="3795959"/>
              <a:ext cx="1506828" cy="0"/>
            </a:xfrm>
            <a:prstGeom prst="line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FB29967-48E7-DEF8-AC6C-315BCE09895D}"/>
                </a:ext>
              </a:extLst>
            </p:cNvPr>
            <p:cNvCxnSpPr/>
            <p:nvPr/>
          </p:nvCxnSpPr>
          <p:spPr>
            <a:xfrm>
              <a:off x="4266395" y="4318927"/>
              <a:ext cx="1506828" cy="0"/>
            </a:xfrm>
            <a:prstGeom prst="line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F0F7251-122F-F9BD-92D0-4F0B9F214EEF}"/>
                </a:ext>
              </a:extLst>
            </p:cNvPr>
            <p:cNvCxnSpPr/>
            <p:nvPr/>
          </p:nvCxnSpPr>
          <p:spPr>
            <a:xfrm>
              <a:off x="4589171" y="869710"/>
              <a:ext cx="1506828" cy="0"/>
            </a:xfrm>
            <a:prstGeom prst="line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0AF947-7D3B-BA01-160F-9C3CEAA5809B}"/>
                </a:ext>
              </a:extLst>
            </p:cNvPr>
            <p:cNvSpPr txBox="1"/>
            <p:nvPr/>
          </p:nvSpPr>
          <p:spPr>
            <a:xfrm>
              <a:off x="3448698" y="1238881"/>
              <a:ext cx="652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Food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A725C5-40E3-EC47-A54F-763045F6DB97}"/>
                </a:ext>
              </a:extLst>
            </p:cNvPr>
            <p:cNvCxnSpPr/>
            <p:nvPr/>
          </p:nvCxnSpPr>
          <p:spPr>
            <a:xfrm>
              <a:off x="4101505" y="1423547"/>
              <a:ext cx="1506828" cy="0"/>
            </a:xfrm>
            <a:prstGeom prst="line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F8CF491-1994-6B48-90F7-63B2AD401FC8}"/>
              </a:ext>
            </a:extLst>
          </p:cNvPr>
          <p:cNvSpPr txBox="1"/>
          <p:nvPr/>
        </p:nvSpPr>
        <p:spPr>
          <a:xfrm>
            <a:off x="569626" y="1685255"/>
            <a:ext cx="1484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Aug-Sep: +0.4</a:t>
            </a:r>
          </a:p>
          <a:p>
            <a:endParaRPr lang="en-US" dirty="0"/>
          </a:p>
          <a:p>
            <a:r>
              <a:rPr lang="en-US" dirty="0"/>
              <a:t>July-Aug:  0</a:t>
            </a:r>
          </a:p>
          <a:p>
            <a:r>
              <a:rPr lang="en-US" dirty="0"/>
              <a:t>June-July: 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27EDF7-E1C3-A743-812B-B7E9B66AD4AA}"/>
              </a:ext>
            </a:extLst>
          </p:cNvPr>
          <p:cNvSpPr/>
          <p:nvPr/>
        </p:nvSpPr>
        <p:spPr>
          <a:xfrm>
            <a:off x="5848173" y="1846411"/>
            <a:ext cx="3349628" cy="7169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0F3477-EFC2-2D43-B960-77F3BC3358D6}"/>
              </a:ext>
            </a:extLst>
          </p:cNvPr>
          <p:cNvSpPr txBox="1"/>
          <p:nvPr/>
        </p:nvSpPr>
        <p:spPr>
          <a:xfrm>
            <a:off x="3729168" y="5291815"/>
            <a:ext cx="53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Gas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258E8B-B577-BD46-8D4D-DF680E36F766}"/>
              </a:ext>
            </a:extLst>
          </p:cNvPr>
          <p:cNvCxnSpPr>
            <a:cxnSpLocks/>
          </p:cNvCxnSpPr>
          <p:nvPr/>
        </p:nvCxnSpPr>
        <p:spPr>
          <a:xfrm>
            <a:off x="4091206" y="5634506"/>
            <a:ext cx="497965" cy="595720"/>
          </a:xfrm>
          <a:prstGeom prst="line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9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4697-759D-3267-96E2-1EE9F2FBF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628F7-B737-ADB2-6949-03AA35919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38138-4679-E118-48A4-398F8509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73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9A91-17AA-A774-1F45-85639168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Not just a US Problem</a:t>
            </a:r>
          </a:p>
        </p:txBody>
      </p:sp>
      <p:pic>
        <p:nvPicPr>
          <p:cNvPr id="6" name="Content Placeholder 5" descr="A red and white map&#10;&#10;Description automatically generated with low confidence">
            <a:extLst>
              <a:ext uri="{FF2B5EF4-FFF2-40B4-BE49-F238E27FC236}">
                <a16:creationId xmlns:a16="http://schemas.microsoft.com/office/drawing/2014/main" id="{66ED2581-8576-1498-31F8-06DB47304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073" y="987915"/>
            <a:ext cx="8367853" cy="52423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8120A-AAA5-00FA-47FC-A9D6CAF3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40C43-4D25-DB99-E13F-4F352671B9CF}"/>
              </a:ext>
            </a:extLst>
          </p:cNvPr>
          <p:cNvSpPr txBox="1"/>
          <p:nvPr/>
        </p:nvSpPr>
        <p:spPr>
          <a:xfrm>
            <a:off x="398073" y="3204217"/>
            <a:ext cx="24400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United States:	8.5</a:t>
            </a:r>
          </a:p>
          <a:p>
            <a:endParaRPr lang="en-US" dirty="0"/>
          </a:p>
          <a:p>
            <a:r>
              <a:rPr lang="en-US" dirty="0"/>
              <a:t>Netherlands:	12.0</a:t>
            </a:r>
          </a:p>
          <a:p>
            <a:r>
              <a:rPr lang="en-US" dirty="0"/>
              <a:t>Spain:		10.4</a:t>
            </a:r>
          </a:p>
          <a:p>
            <a:r>
              <a:rPr lang="en-US" dirty="0"/>
              <a:t>United Kingdom:	10.1</a:t>
            </a:r>
          </a:p>
          <a:p>
            <a:r>
              <a:rPr lang="en-US" dirty="0"/>
              <a:t>Denmark:		8.9</a:t>
            </a:r>
          </a:p>
          <a:p>
            <a:r>
              <a:rPr lang="en-US" dirty="0"/>
              <a:t>Sweden:		8.5</a:t>
            </a:r>
          </a:p>
          <a:p>
            <a:r>
              <a:rPr lang="en-US" dirty="0"/>
              <a:t>Germany:		7.9</a:t>
            </a:r>
          </a:p>
          <a:p>
            <a:r>
              <a:rPr lang="en-US" dirty="0"/>
              <a:t>Norway:		6.5</a:t>
            </a:r>
          </a:p>
          <a:p>
            <a:r>
              <a:rPr lang="en-US" dirty="0"/>
              <a:t>France:		5.8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1BBF2-5679-A9C0-38BC-A38D9B257D73}"/>
              </a:ext>
            </a:extLst>
          </p:cNvPr>
          <p:cNvSpPr txBox="1"/>
          <p:nvPr/>
        </p:nvSpPr>
        <p:spPr>
          <a:xfrm>
            <a:off x="8649598" y="6456851"/>
            <a:ext cx="270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TradingEconomics.com</a:t>
            </a:r>
            <a:r>
              <a:rPr lang="en-US" sz="1200" dirty="0"/>
              <a:t>, 9/12/22</a:t>
            </a:r>
          </a:p>
        </p:txBody>
      </p:sp>
    </p:spTree>
    <p:extLst>
      <p:ext uri="{BB962C8B-B14F-4D97-AF65-F5344CB8AC3E}">
        <p14:creationId xmlns:p14="http://schemas.microsoft.com/office/powerpoint/2010/main" val="1090451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9A91-17AA-A774-1F45-85639168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61" y="326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GDP</a:t>
            </a:r>
            <a:r>
              <a:rPr lang="en-US" sz="3800" dirty="0"/>
              <a:t>: U.S. Stands Out, But Not Alone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ED2581-8576-1498-31F8-06DB47304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961873" y="987915"/>
            <a:ext cx="8268252" cy="52423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8120A-AAA5-00FA-47FC-A9D6CAF3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40C43-4D25-DB99-E13F-4F352671B9CF}"/>
              </a:ext>
            </a:extLst>
          </p:cNvPr>
          <p:cNvSpPr txBox="1"/>
          <p:nvPr/>
        </p:nvSpPr>
        <p:spPr>
          <a:xfrm>
            <a:off x="398074" y="3204217"/>
            <a:ext cx="239360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United States:	-0.6</a:t>
            </a:r>
          </a:p>
          <a:p>
            <a:endParaRPr lang="en-US" dirty="0"/>
          </a:p>
          <a:p>
            <a:r>
              <a:rPr lang="en-US" dirty="0"/>
              <a:t>Netherlands:	2.6</a:t>
            </a:r>
          </a:p>
          <a:p>
            <a:r>
              <a:rPr lang="en-US" dirty="0"/>
              <a:t>Spain:		1.1</a:t>
            </a:r>
          </a:p>
          <a:p>
            <a:r>
              <a:rPr lang="en-US" dirty="0"/>
              <a:t>United Kingdom:	-0.1</a:t>
            </a:r>
          </a:p>
          <a:p>
            <a:r>
              <a:rPr lang="en-US" dirty="0"/>
              <a:t>Denmark:		0.9</a:t>
            </a:r>
          </a:p>
          <a:p>
            <a:r>
              <a:rPr lang="en-US" dirty="0"/>
              <a:t>Sweden:		0.9</a:t>
            </a:r>
          </a:p>
          <a:p>
            <a:r>
              <a:rPr lang="en-US" dirty="0"/>
              <a:t>Germany:		0.1</a:t>
            </a:r>
          </a:p>
          <a:p>
            <a:r>
              <a:rPr lang="en-US" dirty="0"/>
              <a:t>Norway:		0.7</a:t>
            </a:r>
          </a:p>
          <a:p>
            <a:r>
              <a:rPr lang="en-US" dirty="0"/>
              <a:t>France:		0.5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1BBF2-5679-A9C0-38BC-A38D9B257D73}"/>
              </a:ext>
            </a:extLst>
          </p:cNvPr>
          <p:cNvSpPr txBox="1"/>
          <p:nvPr/>
        </p:nvSpPr>
        <p:spPr>
          <a:xfrm>
            <a:off x="8649598" y="6456851"/>
            <a:ext cx="270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TradingEconomics.com</a:t>
            </a:r>
            <a:r>
              <a:rPr lang="en-US" sz="1200" dirty="0"/>
              <a:t>, 9/12/22</a:t>
            </a:r>
          </a:p>
        </p:txBody>
      </p:sp>
    </p:spTree>
    <p:extLst>
      <p:ext uri="{BB962C8B-B14F-4D97-AF65-F5344CB8AC3E}">
        <p14:creationId xmlns:p14="http://schemas.microsoft.com/office/powerpoint/2010/main" val="3302966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20A3-39B1-5645-884F-2D9B4336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1192C-6EF7-ED45-8903-4776FA265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economies are uniformly down.</a:t>
            </a:r>
          </a:p>
          <a:p>
            <a:pPr lvl="1"/>
            <a:r>
              <a:rPr lang="en-US" dirty="0"/>
              <a:t>Not entirely a surprise. Went through the same pandemic gyrations:</a:t>
            </a:r>
          </a:p>
          <a:p>
            <a:pPr lvl="2"/>
            <a:r>
              <a:rPr lang="en-US" dirty="0"/>
              <a:t>Supply chain issues.</a:t>
            </a:r>
          </a:p>
          <a:p>
            <a:pPr lvl="2"/>
            <a:r>
              <a:rPr lang="en-US" dirty="0"/>
              <a:t>Import prices are way up.</a:t>
            </a:r>
          </a:p>
          <a:p>
            <a:r>
              <a:rPr lang="en-US" dirty="0"/>
              <a:t>Somewhat surprising because the economic responses varied across countries.</a:t>
            </a:r>
          </a:p>
          <a:p>
            <a:pPr lvl="1"/>
            <a:r>
              <a:rPr lang="en-US" dirty="0"/>
              <a:t>All used stimulus, but US used MUCH more.</a:t>
            </a:r>
          </a:p>
          <a:p>
            <a:r>
              <a:rPr lang="en-US" dirty="0"/>
              <a:t>Inflation – tale of two sources:</a:t>
            </a:r>
          </a:p>
          <a:p>
            <a:pPr lvl="1"/>
            <a:r>
              <a:rPr lang="en-US" dirty="0"/>
              <a:t>United States – much more one of elevated demand.</a:t>
            </a:r>
          </a:p>
          <a:p>
            <a:pPr lvl="1"/>
            <a:r>
              <a:rPr lang="en-US" dirty="0"/>
              <a:t>Europe – much more one of food and energy prices (war).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8B211-AEB3-8944-AA5F-F2C6B395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5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The State of the US Economy</a:t>
            </a:r>
          </a:p>
          <a:p>
            <a:pPr lvl="1"/>
            <a:r>
              <a:rPr lang="en-US" dirty="0"/>
              <a:t>Recession?</a:t>
            </a:r>
          </a:p>
          <a:p>
            <a:r>
              <a:rPr lang="en-US" dirty="0"/>
              <a:t>Global Comparisons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Real Estate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Inflation: A Closer Look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23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Or Turning Around?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95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CD3E-8E5A-4444-8DBA-C9D84358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Gas</a:t>
            </a:r>
            <a:r>
              <a:rPr lang="en-US" dirty="0"/>
              <a:t> Prices: National Average at the Pump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7D49B-1F8B-0D4C-8934-42AF75CF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B0F12F-0ED4-984D-AF97-A56B7FB65F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70388" y="1136118"/>
            <a:ext cx="8851224" cy="509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50DE-B534-704A-8AD0-00B7CEB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Costs Continue to Rise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874BD66-18E1-BD44-8E83-ABDFEFAB6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DB378-E5F3-4242-9FC6-EA28D5CD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54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2310098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9B0F-A0AE-744C-A6C0-1EBEA903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Changed - More Goods!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3E19C85-8D8B-7947-BF9C-DE16B8759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A3A6E-F995-2847-90D3-02229EAA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23926-A457-9C44-BB74-AE3EA13B39C6}"/>
              </a:ext>
            </a:extLst>
          </p:cNvPr>
          <p:cNvSpPr txBox="1"/>
          <p:nvPr/>
        </p:nvSpPr>
        <p:spPr>
          <a:xfrm>
            <a:off x="8257735" y="2180492"/>
            <a:ext cx="261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Goods spending up 14.4%</a:t>
            </a:r>
          </a:p>
          <a:p>
            <a:r>
              <a:rPr lang="en-US" dirty="0"/>
              <a:t>- And coming down.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C169E-8399-F94F-A9D9-B17A3A23DB29}"/>
              </a:ext>
            </a:extLst>
          </p:cNvPr>
          <p:cNvSpPr txBox="1"/>
          <p:nvPr/>
        </p:nvSpPr>
        <p:spPr>
          <a:xfrm>
            <a:off x="8257735" y="3220087"/>
            <a:ext cx="2661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Services spending up 2.4%</a:t>
            </a:r>
          </a:p>
          <a:p>
            <a:r>
              <a:rPr lang="en-US" dirty="0"/>
              <a:t>- And going up.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BEAE1D-6AEB-DF4F-B7B7-A3D3B2896BC9}"/>
              </a:ext>
            </a:extLst>
          </p:cNvPr>
          <p:cNvSpPr/>
          <p:nvPr/>
        </p:nvSpPr>
        <p:spPr>
          <a:xfrm>
            <a:off x="7512148" y="1325563"/>
            <a:ext cx="436098" cy="3625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8E1DF-95B1-DF4A-A13E-79E7688ED8D4}"/>
              </a:ext>
            </a:extLst>
          </p:cNvPr>
          <p:cNvSpPr txBox="1"/>
          <p:nvPr/>
        </p:nvSpPr>
        <p:spPr>
          <a:xfrm>
            <a:off x="2598804" y="1626493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9967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10400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12" name="Content Placeholder 11" descr="Chart&#10;&#10;Description automatically generated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3A177B-34EB-5149-9428-D30C9623F06D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28733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683D-0E7D-4F42-ABC8-0A5A3993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porations Have Pricing Power!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F2A8DE8-1130-6E48-8290-5F01A818C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57A6-A750-024E-8360-3BD51249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102AC-0519-DA40-BA52-BA53C23BDBAA}"/>
              </a:ext>
            </a:extLst>
          </p:cNvPr>
          <p:cNvSpPr txBox="1"/>
          <p:nvPr/>
        </p:nvSpPr>
        <p:spPr>
          <a:xfrm>
            <a:off x="5325979" y="1556084"/>
            <a:ext cx="23200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Corporate Profits</a:t>
            </a:r>
          </a:p>
        </p:txBody>
      </p:sp>
    </p:spTree>
    <p:extLst>
      <p:ext uri="{BB962C8B-B14F-4D97-AF65-F5344CB8AC3E}">
        <p14:creationId xmlns:p14="http://schemas.microsoft.com/office/powerpoint/2010/main" val="1997803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Diagnosis for the Uptick in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Spending patterns have changed dramatically.</a:t>
            </a:r>
          </a:p>
          <a:p>
            <a:r>
              <a:rPr lang="en-US" dirty="0"/>
              <a:t>Yes, there were supply chain issues that affected some areas in particular (e.g., computer chips).</a:t>
            </a:r>
          </a:p>
          <a:p>
            <a:r>
              <a:rPr lang="en-US" dirty="0"/>
              <a:t>But there was also too much total spending.</a:t>
            </a:r>
          </a:p>
          <a:p>
            <a:r>
              <a:rPr lang="en-US" dirty="0"/>
              <a:t>Fiscal stimulus led households to increase saving over 2021 by more than $2 trillion. Strong retail sales numbers suggest they are prepared to spend it.</a:t>
            </a:r>
          </a:p>
          <a:p>
            <a:r>
              <a:rPr lang="en-US" dirty="0"/>
              <a:t>Whose to Blame:  ARP probably too big, but the Fed could have acted sooner.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2E73-5658-FE48-B187-7A875731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dline: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F0EE6-CFA7-0542-BB2D-BE935D1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AC8DE-55E7-8242-BAB4-B6C69AFC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13" y="1631712"/>
            <a:ext cx="5990974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92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Fed Doing About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99" y="2949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4155" y="1325563"/>
            <a:ext cx="11743689" cy="44965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273DDA-508D-456F-401F-F97C6DF015D2}"/>
              </a:ext>
            </a:extLst>
          </p:cNvPr>
          <p:cNvSpPr txBox="1"/>
          <p:nvPr/>
        </p:nvSpPr>
        <p:spPr>
          <a:xfrm>
            <a:off x="7837714" y="2641600"/>
            <a:ext cx="3073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Just raised to: 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1543B-0065-D04A-AAD6-05A8ECB3A835}"/>
              </a:ext>
            </a:extLst>
          </p:cNvPr>
          <p:cNvSpPr txBox="1"/>
          <p:nvPr/>
        </p:nvSpPr>
        <p:spPr>
          <a:xfrm>
            <a:off x="10070170" y="6456851"/>
            <a:ext cx="1542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9865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0D60-93A0-E14A-B198-562200FA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08" y="2949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 – Recent Activity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EF8A68F6-2498-E641-89E0-09D72459A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90F64-1A12-B742-9303-73F489E0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C1B75-648F-AF49-B6B0-C53B0BA90BCE}"/>
              </a:ext>
            </a:extLst>
          </p:cNvPr>
          <p:cNvSpPr txBox="1"/>
          <p:nvPr/>
        </p:nvSpPr>
        <p:spPr>
          <a:xfrm>
            <a:off x="4066983" y="1687286"/>
            <a:ext cx="40580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Expect 2 more increases of .75%, at least.</a:t>
            </a:r>
          </a:p>
        </p:txBody>
      </p:sp>
    </p:spTree>
    <p:extLst>
      <p:ext uri="{BB962C8B-B14F-4D97-AF65-F5344CB8AC3E}">
        <p14:creationId xmlns:p14="http://schemas.microsoft.com/office/powerpoint/2010/main" val="3874813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F649-CF95-E546-A283-6CED1179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9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lications for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3AB2B-C671-A34D-AC1D-6EE66D950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loans – tied to 10-year Treasury</a:t>
            </a:r>
          </a:p>
          <a:p>
            <a:r>
              <a:rPr lang="en-US" dirty="0"/>
              <a:t>Investment borrowing</a:t>
            </a:r>
          </a:p>
          <a:p>
            <a:r>
              <a:rPr lang="en-US" dirty="0"/>
              <a:t>Car loans</a:t>
            </a:r>
          </a:p>
          <a:p>
            <a:r>
              <a:rPr lang="en-US" dirty="0"/>
              <a:t>Credit cards</a:t>
            </a:r>
          </a:p>
          <a:p>
            <a:r>
              <a:rPr lang="en-US" dirty="0"/>
              <a:t>Savings accounts – positive</a:t>
            </a:r>
          </a:p>
          <a:p>
            <a:r>
              <a:rPr lang="en-US" dirty="0"/>
              <a:t>And more….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8B984-42BC-8641-A55F-ADCEBA19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6963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71F1-2249-1441-8FA5-7ABFAF7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asuries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DF6E-3455-3242-A5BE-1ACFBEF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F6AEA0-59D4-1E48-8EAA-5297453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73448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678610" cy="4351338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Larry Summers, Jamie </a:t>
            </a:r>
            <a:r>
              <a:rPr lang="en-US" dirty="0" err="1"/>
              <a:t>Dimon</a:t>
            </a:r>
            <a:r>
              <a:rPr lang="en-US" dirty="0"/>
              <a:t>, and Elon Musk are worried about a recession.</a:t>
            </a:r>
          </a:p>
          <a:p>
            <a:pPr lvl="1"/>
            <a:r>
              <a:rPr lang="en-US" dirty="0"/>
              <a:t>While the chances of slipping into a recession have increased, I think on many dimensions the economy is doing quite well.</a:t>
            </a:r>
          </a:p>
          <a:p>
            <a:pPr lvl="2"/>
            <a:r>
              <a:rPr lang="en-US" dirty="0"/>
              <a:t>Consumer’s have been driving the recovery, and consumer’s account for two-thirds of GDP.</a:t>
            </a:r>
          </a:p>
          <a:p>
            <a:pPr lvl="2"/>
            <a:r>
              <a:rPr lang="en-US" dirty="0"/>
              <a:t>Job creation remains robust – 263k in September.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What about GDP? </a:t>
            </a:r>
          </a:p>
          <a:p>
            <a:pPr lvl="1"/>
            <a:r>
              <a:rPr lang="en-US" dirty="0"/>
              <a:t>2022:Q1 was -1.6%, 2022:Q2 was -0.6.</a:t>
            </a:r>
          </a:p>
          <a:p>
            <a:pPr lvl="1"/>
            <a:r>
              <a:rPr lang="en-US" dirty="0"/>
              <a:t>Much of this lower growth was driven by lower inventory.</a:t>
            </a:r>
          </a:p>
          <a:p>
            <a:pPr lvl="2"/>
            <a:r>
              <a:rPr lang="en-US" dirty="0"/>
              <a:t>Inventories led GDP growth in 2021:Q4, didn’t sell, so production in Q1&amp;Q2 fell.</a:t>
            </a:r>
          </a:p>
          <a:p>
            <a:pPr lvl="1"/>
            <a:r>
              <a:rPr lang="en-US" dirty="0"/>
              <a:t>Housing markets – very tightly linked to interest rates – softened … A LOT.</a:t>
            </a:r>
          </a:p>
          <a:p>
            <a:pPr lvl="1"/>
            <a:r>
              <a:rPr lang="en-US" dirty="0"/>
              <a:t>Government spending is falling.</a:t>
            </a:r>
          </a:p>
          <a:p>
            <a:pPr lvl="1"/>
            <a:r>
              <a:rPr lang="en-US" dirty="0"/>
              <a:t>Stay tuned – next week Q3 release</a:t>
            </a:r>
          </a:p>
        </p:txBody>
      </p:sp>
    </p:spTree>
    <p:extLst>
      <p:ext uri="{BB962C8B-B14F-4D97-AF65-F5344CB8AC3E}">
        <p14:creationId xmlns:p14="http://schemas.microsoft.com/office/powerpoint/2010/main" val="7981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969A-2A29-8F43-9C64-E8DB2008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Estate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E32C2-3D84-2843-9D30-C2ADA19B5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1F0D4-78C4-D540-8A71-B1FD8208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0264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526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2122648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Home Sales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2" cy="384561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165000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44C9-5A82-5F45-8228-4CE64F84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1632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ting Home Sales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FEFF0F94-541F-B54F-8746-0FC8BD7A8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2265" y="1201026"/>
            <a:ext cx="754747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CEBD3-95AA-8542-A00A-A8C22F3E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658B7-74BF-4F47-8CEF-9B60A88B9462}"/>
              </a:ext>
            </a:extLst>
          </p:cNvPr>
          <p:cNvSpPr txBox="1"/>
          <p:nvPr/>
        </p:nvSpPr>
        <p:spPr>
          <a:xfrm>
            <a:off x="7500257" y="2656114"/>
            <a:ext cx="150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Month Drop</a:t>
            </a:r>
          </a:p>
        </p:txBody>
      </p:sp>
    </p:spTree>
    <p:extLst>
      <p:ext uri="{BB962C8B-B14F-4D97-AF65-F5344CB8AC3E}">
        <p14:creationId xmlns:p14="http://schemas.microsoft.com/office/powerpoint/2010/main" val="41330968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4DDA-B7B2-624E-AB8A-8DBA29F0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ting Home Sales: Inventory &amp; Supply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5B226D63-43B9-8542-AE81-3F9C3E8680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30629" y="1562150"/>
            <a:ext cx="5889171" cy="3924203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5A71106-55E0-0B4C-B71C-B8AF48A555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199" y="1562150"/>
            <a:ext cx="5889171" cy="392420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A6AF2-5BD1-254D-A05B-1519E5C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2529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8774"/>
            <a:ext cx="5934944" cy="430989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6663" y="1328774"/>
            <a:ext cx="5934941" cy="430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146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6663" y="1328775"/>
            <a:ext cx="5934940" cy="43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734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8774"/>
            <a:ext cx="5934944" cy="430989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6663" y="1328775"/>
            <a:ext cx="5934940" cy="43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807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8571-5F9A-FE43-83DD-95A2588B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815" y="2344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532E2-EFAE-2E4A-9F81-F25AB9A32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702868"/>
          </a:xfrm>
        </p:spPr>
        <p:txBody>
          <a:bodyPr>
            <a:normAutofit/>
          </a:bodyPr>
          <a:lstStyle/>
          <a:p>
            <a:r>
              <a:rPr lang="en-US" dirty="0"/>
              <a:t>Interest rates are driving a slowdown.</a:t>
            </a:r>
          </a:p>
          <a:p>
            <a:pPr lvl="1"/>
            <a:r>
              <a:rPr lang="en-US" dirty="0"/>
              <a:t>30-year fixed interest rates:      12/20: 2.66	1/22:  3.3	Now: 6.94</a:t>
            </a:r>
          </a:p>
          <a:p>
            <a:pPr lvl="1"/>
            <a:r>
              <a:rPr lang="en-US" dirty="0"/>
              <a:t>But a slowdown was probably inevitable.</a:t>
            </a:r>
          </a:p>
          <a:p>
            <a:pPr lvl="1"/>
            <a:r>
              <a:rPr lang="en-US" dirty="0"/>
              <a:t>All over California.</a:t>
            </a:r>
          </a:p>
          <a:p>
            <a:r>
              <a:rPr lang="en-US" dirty="0"/>
              <a:t>Starts and sales are down significantly.</a:t>
            </a:r>
          </a:p>
          <a:p>
            <a:r>
              <a:rPr lang="en-US" dirty="0"/>
              <a:t>What about prices?</a:t>
            </a:r>
          </a:p>
          <a:p>
            <a:pPr lvl="1"/>
            <a:r>
              <a:rPr lang="en-US" dirty="0"/>
              <a:t>Relatively small correction, perhaps just 10%.</a:t>
            </a:r>
          </a:p>
          <a:p>
            <a:pPr lvl="1"/>
            <a:r>
              <a:rPr lang="en-US" dirty="0"/>
              <a:t>Because inventories are relatively low as well.</a:t>
            </a:r>
          </a:p>
          <a:p>
            <a:r>
              <a:rPr lang="en-US" dirty="0"/>
              <a:t>What’s going to happen to interest rates?</a:t>
            </a:r>
          </a:p>
          <a:p>
            <a:pPr lvl="1"/>
            <a:r>
              <a:rPr lang="en-US" dirty="0"/>
              <a:t>They’re going to keep rising with the Fed Funds Rate.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B35CC-FC5B-6144-AEA7-826B1E82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530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755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83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542292B6-2319-BA47-8806-3E15D449E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761" y="1004729"/>
            <a:ext cx="7852256" cy="5295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2E767-0626-3E4A-A6DD-7B199B2C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ort Prices Are Elevated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60E-B719-0847-9D31-959DE6E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1582C-190B-7F4C-9999-046C4557D663}"/>
              </a:ext>
            </a:extLst>
          </p:cNvPr>
          <p:cNvSpPr txBox="1"/>
          <p:nvPr/>
        </p:nvSpPr>
        <p:spPr>
          <a:xfrm>
            <a:off x="3821723" y="1839050"/>
            <a:ext cx="364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 – Imported Products: 9-10%</a:t>
            </a:r>
          </a:p>
        </p:txBody>
      </p:sp>
    </p:spTree>
    <p:extLst>
      <p:ext uri="{BB962C8B-B14F-4D97-AF65-F5344CB8AC3E}">
        <p14:creationId xmlns:p14="http://schemas.microsoft.com/office/powerpoint/2010/main" val="31497965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105A7-FBD0-1443-964B-6AA96A46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Fue</a:t>
            </a:r>
            <a:r>
              <a:rPr lang="en-US" dirty="0"/>
              <a:t>l Costs Are Still Elevated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A611C2-045A-AB40-9848-9D4A1FCF0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53E48-3241-F74A-96DB-ACC29DE0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$0.4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$0.8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41593268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105A7-FBD0-1443-964B-6AA96A46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Costs Continue to Rise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A611C2-045A-AB40-9848-9D4A1FCF0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53E48-3241-F74A-96DB-ACC29DE0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69CAD-9913-374F-B7A8-918D1B9137B6}"/>
              </a:ext>
            </a:extLst>
          </p:cNvPr>
          <p:cNvSpPr txBox="1"/>
          <p:nvPr/>
        </p:nvSpPr>
        <p:spPr>
          <a:xfrm>
            <a:off x="2322786" y="1954924"/>
            <a:ext cx="3363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Food at home: 		13.0</a:t>
            </a:r>
          </a:p>
          <a:p>
            <a:r>
              <a:rPr lang="en-US" dirty="0"/>
              <a:t>Food away from home:	  8.5</a:t>
            </a:r>
          </a:p>
        </p:txBody>
      </p:sp>
    </p:spTree>
    <p:extLst>
      <p:ext uri="{BB962C8B-B14F-4D97-AF65-F5344CB8AC3E}">
        <p14:creationId xmlns:p14="http://schemas.microsoft.com/office/powerpoint/2010/main" val="38885259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asure of Inflation Expectations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E72156-AB9E-2546-A67F-D8C264526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0" y="1480828"/>
            <a:ext cx="8702674" cy="4351337"/>
          </a:xfrm>
        </p:spPr>
      </p:pic>
      <p:sp>
        <p:nvSpPr>
          <p:cNvPr id="6" name="TextBox 5"/>
          <p:cNvSpPr txBox="1"/>
          <p:nvPr/>
        </p:nvSpPr>
        <p:spPr>
          <a:xfrm>
            <a:off x="7067000" y="3367904"/>
            <a:ext cx="4653582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Breakeven Inflation Rate = Difference between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nominal and real 5-year and 10-year Treasury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constant maturity securities.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Market participants expect around 2.4%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inflation annually over the next 10 years and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2.6% over the next 5 years.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Inflation expectations are calming down.</a:t>
            </a:r>
          </a:p>
        </p:txBody>
      </p:sp>
    </p:spTree>
    <p:extLst>
      <p:ext uri="{BB962C8B-B14F-4D97-AF65-F5344CB8AC3E}">
        <p14:creationId xmlns:p14="http://schemas.microsoft.com/office/powerpoint/2010/main" val="308178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C9EE-5B2A-6F42-8817-4CDAFD44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ession?  Two Quarters….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4FDB6-13A2-1245-9DA2-74A0B9831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what is driving the drop. Drivers are:</a:t>
            </a:r>
          </a:p>
          <a:p>
            <a:pPr lvl="1"/>
            <a:r>
              <a:rPr lang="en-US" dirty="0"/>
              <a:t>Inventories</a:t>
            </a:r>
          </a:p>
          <a:p>
            <a:pPr lvl="1"/>
            <a:r>
              <a:rPr lang="en-US" dirty="0"/>
              <a:t>Housing</a:t>
            </a:r>
          </a:p>
          <a:p>
            <a:pPr lvl="1"/>
            <a:r>
              <a:rPr lang="en-US" dirty="0"/>
              <a:t>Government spending</a:t>
            </a:r>
          </a:p>
          <a:p>
            <a:r>
              <a:rPr lang="en-US" dirty="0"/>
              <a:t>Consumer spending is still ok.</a:t>
            </a:r>
          </a:p>
          <a:p>
            <a:r>
              <a:rPr lang="en-US" dirty="0"/>
              <a:t>Employment growth is solid.</a:t>
            </a:r>
          </a:p>
          <a:p>
            <a:r>
              <a:rPr lang="en-US" dirty="0"/>
              <a:t>Other indicators are still ok.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975B5-EFF8-FF40-81FA-6F7EE10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9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 to GDP Growth: Inventories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id="{D2990642-51F0-D741-ADB9-E768CE90A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5005" y="1195548"/>
            <a:ext cx="10061988" cy="503099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E3782F-4718-5844-9221-9DCEE51FE5CC}"/>
              </a:ext>
            </a:extLst>
          </p:cNvPr>
          <p:cNvSpPr/>
          <p:nvPr/>
        </p:nvSpPr>
        <p:spPr>
          <a:xfrm>
            <a:off x="9889588" y="1994412"/>
            <a:ext cx="942535" cy="13255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7D73-BBA7-AC49-9D41-F50EFD29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0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tributions to GDP: Residential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3A638-C8C4-524B-9B4A-001856E71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B07FC2-FF90-C24B-9E6F-DE0A2A883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</p:spTree>
    <p:extLst>
      <p:ext uri="{BB962C8B-B14F-4D97-AF65-F5344CB8AC3E}">
        <p14:creationId xmlns:p14="http://schemas.microsoft.com/office/powerpoint/2010/main" val="5589776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18186</TotalTime>
  <Words>1670</Words>
  <Application>Microsoft Macintosh PowerPoint</Application>
  <PresentationFormat>Widescreen</PresentationFormat>
  <Paragraphs>317</Paragraphs>
  <Slides>61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Courier New</vt:lpstr>
      <vt:lpstr>Custom Design</vt:lpstr>
      <vt:lpstr>PowerPoint Presentation</vt:lpstr>
      <vt:lpstr>Credits and Disclaimer</vt:lpstr>
      <vt:lpstr>Outline</vt:lpstr>
      <vt:lpstr>Headline:</vt:lpstr>
      <vt:lpstr>GDP: Quarterly Growth</vt:lpstr>
      <vt:lpstr>GDP Trajectory: Pandemic Plunge!</vt:lpstr>
      <vt:lpstr>Recession?  Two Quarters….</vt:lpstr>
      <vt:lpstr> Contribution to GDP Growth: Inventories</vt:lpstr>
      <vt:lpstr> Contributions to GDP: Residential Investment</vt:lpstr>
      <vt:lpstr> Contributions to GDP: Government</vt:lpstr>
      <vt:lpstr> Contribution to GDP Growth: Consumption</vt:lpstr>
      <vt:lpstr>Retail Sales Are Elevated</vt:lpstr>
      <vt:lpstr>Industrial Production (Manuf, Util, Mining)</vt:lpstr>
      <vt:lpstr>Monthly Changes in Nonfarm Employment</vt:lpstr>
      <vt:lpstr>Monthly Changes in Nonfarm Employment</vt:lpstr>
      <vt:lpstr>Employment Gap</vt:lpstr>
      <vt:lpstr>Low Wage Employment is Lagging</vt:lpstr>
      <vt:lpstr>Stimulus Payments Saved Low Wage Workers</vt:lpstr>
      <vt:lpstr>Where Have All the Workers Gone?</vt:lpstr>
      <vt:lpstr>Some Explanations</vt:lpstr>
      <vt:lpstr>Labor Market Experiences: Employment</vt:lpstr>
      <vt:lpstr>Labor Market Experiences: Labor Force</vt:lpstr>
      <vt:lpstr>Inflation</vt:lpstr>
      <vt:lpstr>Inflation: Latest Figures</vt:lpstr>
      <vt:lpstr>Which Prices?</vt:lpstr>
      <vt:lpstr>Global Evidence</vt:lpstr>
      <vt:lpstr>Inflation: Not just a US Problem</vt:lpstr>
      <vt:lpstr>GDP: U.S. Stands Out, But Not Alone</vt:lpstr>
      <vt:lpstr>Global Summary</vt:lpstr>
      <vt:lpstr>Inflation: A Closer Look</vt:lpstr>
      <vt:lpstr>Inflation – Climbing! Or Turning Around?</vt:lpstr>
      <vt:lpstr>Gas Prices: National Average at the Pump</vt:lpstr>
      <vt:lpstr>Food Costs Continue to Rise</vt:lpstr>
      <vt:lpstr>PowerPoint Presentation</vt:lpstr>
      <vt:lpstr>Spending Patterns Changed - More Goods!</vt:lpstr>
      <vt:lpstr>Inflation: Concentrated</vt:lpstr>
      <vt:lpstr>Supply Chains</vt:lpstr>
      <vt:lpstr>Corporations Have Pricing Power!</vt:lpstr>
      <vt:lpstr>My Diagnosis for the Uptick in Inflation </vt:lpstr>
      <vt:lpstr>What’s the Fed Doing About It?</vt:lpstr>
      <vt:lpstr>Federal Funds Rate</vt:lpstr>
      <vt:lpstr>Federal Funds Rate – Recent Activity</vt:lpstr>
      <vt:lpstr>Implications for Demand</vt:lpstr>
      <vt:lpstr>Treasuries</vt:lpstr>
      <vt:lpstr>Takeaways</vt:lpstr>
      <vt:lpstr>Real Estate</vt:lpstr>
      <vt:lpstr>Mortgage Rates</vt:lpstr>
      <vt:lpstr> Home Prices and Housing Starts</vt:lpstr>
      <vt:lpstr> Home Prices and Home Sales</vt:lpstr>
      <vt:lpstr>Existing Home Sales</vt:lpstr>
      <vt:lpstr>Existing Home Sales: Inventory &amp; Supply</vt:lpstr>
      <vt:lpstr>RE Experiences Differ!</vt:lpstr>
      <vt:lpstr>RE Experiences Differ!</vt:lpstr>
      <vt:lpstr>RE Experiences Differ!</vt:lpstr>
      <vt:lpstr>RE Summary</vt:lpstr>
      <vt:lpstr>www.NEEDelegation.org/LocalGraphs </vt:lpstr>
      <vt:lpstr> Thank you!</vt:lpstr>
      <vt:lpstr>Import Prices Are Elevated</vt:lpstr>
      <vt:lpstr>Fuel Costs Are Still Elevated</vt:lpstr>
      <vt:lpstr>Food Costs Continue to Rise</vt:lpstr>
      <vt:lpstr>Measure of Inflation Expectations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378</cp:revision>
  <cp:lastPrinted>2022-10-21T19:01:45Z</cp:lastPrinted>
  <dcterms:created xsi:type="dcterms:W3CDTF">2017-05-03T22:30:38Z</dcterms:created>
  <dcterms:modified xsi:type="dcterms:W3CDTF">2022-10-21T19:10:20Z</dcterms:modified>
</cp:coreProperties>
</file>