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2"/>
  </p:notesMasterIdLst>
  <p:sldIdLst>
    <p:sldId id="4142" r:id="rId2"/>
    <p:sldId id="328" r:id="rId3"/>
    <p:sldId id="3935" r:id="rId4"/>
    <p:sldId id="1029" r:id="rId5"/>
    <p:sldId id="4001" r:id="rId6"/>
    <p:sldId id="3943" r:id="rId7"/>
    <p:sldId id="3997" r:id="rId8"/>
    <p:sldId id="4075" r:id="rId9"/>
    <p:sldId id="4098" r:id="rId10"/>
    <p:sldId id="4085" r:id="rId11"/>
    <p:sldId id="4054" r:id="rId12"/>
    <p:sldId id="3886" r:id="rId13"/>
    <p:sldId id="354" r:id="rId14"/>
    <p:sldId id="4099" r:id="rId15"/>
    <p:sldId id="4100" r:id="rId16"/>
    <p:sldId id="278" r:id="rId17"/>
    <p:sldId id="1076" r:id="rId18"/>
    <p:sldId id="4200" r:id="rId19"/>
    <p:sldId id="4201" r:id="rId20"/>
    <p:sldId id="4053" r:id="rId21"/>
    <p:sldId id="4087" r:id="rId22"/>
    <p:sldId id="4147" r:id="rId23"/>
    <p:sldId id="4148" r:id="rId24"/>
    <p:sldId id="4149" r:id="rId25"/>
    <p:sldId id="4150" r:id="rId26"/>
    <p:sldId id="4151" r:id="rId27"/>
    <p:sldId id="4063" r:id="rId28"/>
    <p:sldId id="4089" r:id="rId29"/>
    <p:sldId id="4146" r:id="rId30"/>
    <p:sldId id="4007" r:id="rId31"/>
    <p:sldId id="4062" r:id="rId32"/>
    <p:sldId id="3985" r:id="rId33"/>
    <p:sldId id="4145" r:id="rId34"/>
    <p:sldId id="4012" r:id="rId35"/>
    <p:sldId id="4058" r:id="rId36"/>
    <p:sldId id="4005" r:id="rId37"/>
    <p:sldId id="4181" r:id="rId38"/>
    <p:sldId id="4162" r:id="rId39"/>
    <p:sldId id="4190" r:id="rId40"/>
    <p:sldId id="4192" r:id="rId41"/>
    <p:sldId id="4131" r:id="rId42"/>
    <p:sldId id="4128" r:id="rId43"/>
    <p:sldId id="4170" r:id="rId44"/>
    <p:sldId id="4173" r:id="rId45"/>
    <p:sldId id="4174" r:id="rId46"/>
    <p:sldId id="4191" r:id="rId47"/>
    <p:sldId id="4176" r:id="rId48"/>
    <p:sldId id="4137" r:id="rId49"/>
    <p:sldId id="4177" r:id="rId50"/>
    <p:sldId id="4194" r:id="rId51"/>
    <p:sldId id="4195" r:id="rId52"/>
    <p:sldId id="271" r:id="rId53"/>
    <p:sldId id="4193" r:id="rId54"/>
    <p:sldId id="4197" r:id="rId55"/>
    <p:sldId id="4198" r:id="rId56"/>
    <p:sldId id="4199" r:id="rId57"/>
    <p:sldId id="4202" r:id="rId58"/>
    <p:sldId id="4196" r:id="rId59"/>
    <p:sldId id="4094" r:id="rId60"/>
    <p:sldId id="119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8" autoAdjust="0"/>
    <p:restoredTop sz="93916"/>
  </p:normalViewPr>
  <p:slideViewPr>
    <p:cSldViewPr snapToGrid="0" snapToObjects="1">
      <p:cViewPr varScale="1">
        <p:scale>
          <a:sx n="129" d="100"/>
          <a:sy n="129" d="100"/>
        </p:scale>
        <p:origin x="624" y="2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8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0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2019 US has become a net exporter of 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9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/news/articles/2022-03-02/wheat-soars-above-10-as-russia-invasion-stifles-black-sea-trade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_COVID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laus_em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laus_emp.png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laus_lf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laus_lf.png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avings/Spend_and_Save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cpi_veryrecent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PCE_GandS_veryrecent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asoline/nom_retailgas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Gasoline/retailgas.png" TargetMode="Externa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51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51.png"/><Relationship Id="rId4" Type="http://schemas.openxmlformats.org/officeDocument/2006/relationships/image" Target="file:////Volumes/Promise%20Pegasus/FileShare/Presentations/Base_New/Charts/0.USGraphs/Housing/housing_sales.pn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Orange/Zhvi_AllHomes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Los_Angeles/Zhvi_AllHomes.png" TargetMode="Externa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cramento/Zhvi_AllHomes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Fresno/Zhvi_AllHomes.png" TargetMode="Externa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Housing/mort_recent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265007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Russia/Ukraine Conflict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971814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California Community Colleges Real Estate Education Center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April 22,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2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54" y="0"/>
            <a:ext cx="10515600" cy="1325563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then – the Russian invasion of Ukraine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2050" name="Picture 2" descr="A map showing Ukraine and the areas controlled by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54" y="1091001"/>
            <a:ext cx="4607169" cy="47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And what now?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5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$0.7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6985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76362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>
            <a:cxnSpLocks/>
          </p:cNvCxnSpPr>
          <p:nvPr/>
        </p:nvCxnSpPr>
        <p:spPr>
          <a:xfrm flipV="1">
            <a:off x="5102352" y="2893681"/>
            <a:ext cx="2274666" cy="34356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>
            <a:off x="9779077" y="2220438"/>
            <a:ext cx="8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flipV="1">
            <a:off x="7521694" y="2934138"/>
            <a:ext cx="1507890" cy="1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19542">
            <a:off x="7946496" y="2605452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9136712" y="2989615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9092937" y="2749441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99F465-EE3F-8E46-AE6D-94CEA7A3E934}"/>
              </a:ext>
            </a:extLst>
          </p:cNvPr>
          <p:cNvCxnSpPr>
            <a:cxnSpLocks/>
          </p:cNvCxnSpPr>
          <p:nvPr/>
        </p:nvCxnSpPr>
        <p:spPr>
          <a:xfrm flipH="1">
            <a:off x="10313599" y="2630968"/>
            <a:ext cx="1" cy="581284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BB7764-C833-CC4C-AF1D-735DE2BA3B59}"/>
              </a:ext>
            </a:extLst>
          </p:cNvPr>
          <p:cNvSpPr txBox="1"/>
          <p:nvPr/>
        </p:nvSpPr>
        <p:spPr>
          <a:xfrm rot="21138803">
            <a:off x="5374062" y="273647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0682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9096"/>
            <a:ext cx="4876800" cy="44629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346123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15" y="1612798"/>
            <a:ext cx="5493101" cy="4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4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1.6 Million below February, 2020.</a:t>
            </a:r>
          </a:p>
          <a:p>
            <a:r>
              <a:rPr lang="en-US" sz="2100" dirty="0"/>
              <a:t>7.1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3713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DDD55-09FF-0645-A0E7-15FE0BB662B3}"/>
              </a:ext>
            </a:extLst>
          </p:cNvPr>
          <p:cNvSpPr txBox="1"/>
          <p:nvPr/>
        </p:nvSpPr>
        <p:spPr>
          <a:xfrm>
            <a:off x="2415957" y="1552663"/>
            <a:ext cx="4592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0.2 Million below February, 2020.</a:t>
            </a:r>
          </a:p>
          <a:p>
            <a:r>
              <a:rPr lang="en-US" sz="2100" dirty="0"/>
              <a:t>3.4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42591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Experiences: Employment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5563"/>
            <a:ext cx="5934942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0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Experiences: Labor Force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2" y="1325563"/>
            <a:ext cx="5934942" cy="431632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0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3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10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cks: Jittery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2091C0-29E1-A64B-8E30-2E7CDD800C04}"/>
              </a:ext>
            </a:extLst>
          </p:cNvPr>
          <p:cNvSpPr txBox="1"/>
          <p:nvPr/>
        </p:nvSpPr>
        <p:spPr>
          <a:xfrm>
            <a:off x="6096000" y="3962399"/>
            <a:ext cx="530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Interest rates, inflation, Ukraine….oh my!</a:t>
            </a:r>
          </a:p>
        </p:txBody>
      </p:sp>
    </p:spTree>
    <p:extLst>
      <p:ext uri="{BB962C8B-B14F-4D97-AF65-F5344CB8AC3E}">
        <p14:creationId xmlns:p14="http://schemas.microsoft.com/office/powerpoint/2010/main" val="241089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7EB0-BA16-4764-97FF-0D574BD7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/>
              <a:t>ally Driven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95A3D-2B19-449B-9C90-DEE78279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2C45B83A-52D9-D24B-9116-501D2722E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229" y="1113940"/>
            <a:ext cx="10232571" cy="5116286"/>
          </a:xfrm>
        </p:spPr>
      </p:pic>
    </p:spTree>
    <p:extLst>
      <p:ext uri="{BB962C8B-B14F-4D97-AF65-F5344CB8AC3E}">
        <p14:creationId xmlns:p14="http://schemas.microsoft.com/office/powerpoint/2010/main" val="328269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9FD3592-CD52-BA4E-8FD3-9FDCD7C7A16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14272" y="1275702"/>
            <a:ext cx="9909048" cy="4954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29012-F3C8-4A70-B3E4-EB2D22BE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useholds Lead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CAE77-E5B9-4512-8CFB-658E21AB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B55D96-F8DF-4742-B2CA-4785E35DA899}"/>
              </a:ext>
            </a:extLst>
          </p:cNvPr>
          <p:cNvCxnSpPr>
            <a:cxnSpLocks/>
          </p:cNvCxnSpPr>
          <p:nvPr/>
        </p:nvCxnSpPr>
        <p:spPr>
          <a:xfrm>
            <a:off x="3498718" y="2747124"/>
            <a:ext cx="0" cy="1641996"/>
          </a:xfrm>
          <a:prstGeom prst="straightConnector1">
            <a:avLst/>
          </a:prstGeom>
          <a:ln w="34925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9D914-6BA9-4BBA-90C2-FBC1AFDDB267}"/>
              </a:ext>
            </a:extLst>
          </p:cNvPr>
          <p:cNvSpPr txBox="1"/>
          <p:nvPr/>
        </p:nvSpPr>
        <p:spPr>
          <a:xfrm>
            <a:off x="3498718" y="3337289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Saving</a:t>
            </a:r>
          </a:p>
        </p:txBody>
      </p:sp>
    </p:spTree>
    <p:extLst>
      <p:ext uri="{BB962C8B-B14F-4D97-AF65-F5344CB8AC3E}">
        <p14:creationId xmlns:p14="http://schemas.microsoft.com/office/powerpoint/2010/main" val="136082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170E-B951-4580-A14F-547F90FB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Households Are Doing Well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C7C531-AE9B-4757-8825-CF409203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888" y="1274045"/>
            <a:ext cx="9119451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AB9FD-315D-48E0-A2CB-B3817BED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2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88A5-5426-4997-B227-907CBCB8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K-S</a:t>
            </a:r>
            <a:r>
              <a:rPr lang="en-US" dirty="0"/>
              <a:t>haped Recovery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BAE682-6796-4D4B-A27C-FE656609A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3" y="1446174"/>
            <a:ext cx="9342021" cy="46634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112BF-059C-4618-9B67-0E9C391F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16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D0DC-B7B2-4AD4-9097-A3F9B2CA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Income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FC482-1548-4738-B442-C2AB7205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9F1052-AAE9-4773-9AEE-701150E22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077" y="1441798"/>
            <a:ext cx="10082763" cy="4846320"/>
          </a:xfrm>
        </p:spPr>
      </p:pic>
    </p:spTree>
    <p:extLst>
      <p:ext uri="{BB962C8B-B14F-4D97-AF65-F5344CB8AC3E}">
        <p14:creationId xmlns:p14="http://schemas.microsoft.com/office/powerpoint/2010/main" val="2972391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67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BD6877-EC28-F846-8AEA-94F5F2695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04" y="1816490"/>
            <a:ext cx="5830142" cy="4105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39CB3D-4F68-B74D-BBC6-0E1F15F32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46" y="935933"/>
            <a:ext cx="5915960" cy="51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82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1E3D9-DBB7-F54F-876B-65B7CF19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and Fuel are A Big Part of the Story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EE4C360-EC43-7F42-A8FC-9256E9B7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49716"/>
            <a:ext cx="9809326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7D64-EC57-0A4C-A392-BCDF0033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37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Not </a:t>
            </a:r>
            <a:r>
              <a:rPr lang="en-US" sz="3600" dirty="0" err="1"/>
              <a:t>Sooo</a:t>
            </a:r>
            <a:r>
              <a:rPr lang="en-US" sz="3600" dirty="0"/>
              <a:t>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20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418484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6946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519D-F153-8B4F-AEE0-BEF8E1E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ods are Driving Inflation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7EF7BE4-A4E5-E54B-A084-E08C62C7C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44663" y="1570038"/>
            <a:ext cx="870267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91A8A-A83F-5B41-9EE0-09968117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5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32398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82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5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192E-EE78-44E2-988F-C0F7420E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Inflation is Different!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64FF6E-1C90-4DD1-80FA-1A825785C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890064"/>
              </p:ext>
            </p:extLst>
          </p:nvPr>
        </p:nvGraphicFramePr>
        <p:xfrm>
          <a:off x="838200" y="1522141"/>
          <a:ext cx="10515600" cy="4708078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17916498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514997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840643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88047766"/>
                    </a:ext>
                  </a:extLst>
                </a:gridCol>
              </a:tblGrid>
              <a:tr h="52139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12-month, percentage price increase, selected items in the CPI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654816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in CPI, 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1981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2022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524299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Items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37094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826344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31567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2498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5820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38137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Care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960793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09111"/>
                  </a:ext>
                </a:extLst>
              </a:tr>
              <a:tr h="380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Used Cars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555835"/>
                  </a:ext>
                </a:extLst>
              </a:tr>
              <a:tr h="38060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Sources:  BLS and Fred data from the St Louis Federal Reserve Bank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7121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4FA43-221E-4376-84D4-559A9DDD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10E63-2120-0741-8894-DB0B9CC3B2F8}"/>
              </a:ext>
            </a:extLst>
          </p:cNvPr>
          <p:cNvSpPr/>
          <p:nvPr/>
        </p:nvSpPr>
        <p:spPr>
          <a:xfrm>
            <a:off x="6241314" y="2806994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88FCF5-C456-334F-AECF-3BEE813E68D2}"/>
              </a:ext>
            </a:extLst>
          </p:cNvPr>
          <p:cNvSpPr/>
          <p:nvPr/>
        </p:nvSpPr>
        <p:spPr>
          <a:xfrm>
            <a:off x="6241314" y="3923292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3B15A8-B047-9C41-8F98-633C6FF4629A}"/>
              </a:ext>
            </a:extLst>
          </p:cNvPr>
          <p:cNvSpPr/>
          <p:nvPr/>
        </p:nvSpPr>
        <p:spPr>
          <a:xfrm>
            <a:off x="6241314" y="5076755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08FDF4-37A5-4E4E-A1F5-7FF61D93C4A0}"/>
              </a:ext>
            </a:extLst>
          </p:cNvPr>
          <p:cNvSpPr/>
          <p:nvPr/>
        </p:nvSpPr>
        <p:spPr>
          <a:xfrm>
            <a:off x="6241314" y="4688716"/>
            <a:ext cx="5050465" cy="35087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97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But there is too much total spending and in the absence of bold Fed actions is likely to continue.</a:t>
            </a:r>
          </a:p>
          <a:p>
            <a:r>
              <a:rPr lang="en-US" dirty="0"/>
              <a:t>Fiscal stimulus led households to increase saving over 2021 by more than $2 trillion and Monday’s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067000" y="3367904"/>
            <a:ext cx="465358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2.9%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3.4%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calming down.</a:t>
            </a:r>
          </a:p>
        </p:txBody>
      </p:sp>
    </p:spTree>
    <p:extLst>
      <p:ext uri="{BB962C8B-B14F-4D97-AF65-F5344CB8AC3E}">
        <p14:creationId xmlns:p14="http://schemas.microsoft.com/office/powerpoint/2010/main" val="162806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0080-13C3-44DD-8D2B-45842F78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So</a:t>
            </a:r>
            <a:r>
              <a:rPr lang="en-US" dirty="0"/>
              <a:t> Far Inflationary Expectations Look 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07D1A-5911-42E5-B4F9-D60FEC01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647"/>
            <a:ext cx="10515600" cy="4351338"/>
          </a:xfrm>
        </p:spPr>
        <p:txBody>
          <a:bodyPr/>
          <a:lstStyle/>
          <a:p>
            <a:r>
              <a:rPr lang="en-US" dirty="0"/>
              <a:t>Professional forecasters, financial markets and the Fed itself think that inflation in 2023 will be in the 2.5-3.3%, range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E610-814D-4E8C-A02A-42AA4334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6875D-A0EA-4A5B-A168-8FB538D7433F}"/>
              </a:ext>
            </a:extLst>
          </p:cNvPr>
          <p:cNvSpPr txBox="1"/>
          <p:nvPr/>
        </p:nvSpPr>
        <p:spPr>
          <a:xfrm>
            <a:off x="6141463" y="6412788"/>
            <a:ext cx="570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Luck with these Forecasts!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D4EC97-D4E8-4EED-9E1E-6B3A14F5D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85" y="2481186"/>
            <a:ext cx="571110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Russia/Ukraine(/Belarus)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3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67BA-0800-FA4E-8E42-2473A47C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sequences for the Global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9DD17-2AF2-9B49-8B65-23BCBC85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7" y="1602225"/>
            <a:ext cx="715107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Primarily:</a:t>
            </a:r>
          </a:p>
          <a:p>
            <a:pPr lvl="1"/>
            <a:r>
              <a:rPr lang="en-US" dirty="0"/>
              <a:t>Oil</a:t>
            </a:r>
          </a:p>
          <a:p>
            <a:pPr lvl="1"/>
            <a:r>
              <a:rPr lang="en-US" dirty="0"/>
              <a:t>Wheat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Major suppliers of each</a:t>
            </a:r>
          </a:p>
          <a:p>
            <a:pPr lvl="2"/>
            <a:r>
              <a:rPr lang="en-US" dirty="0"/>
              <a:t>29% of world wheat production</a:t>
            </a:r>
          </a:p>
          <a:p>
            <a:pPr lvl="2"/>
            <a:r>
              <a:rPr lang="en-US" dirty="0"/>
              <a:t>20-40% of Europe’s oil and gas</a:t>
            </a:r>
          </a:p>
          <a:p>
            <a:pPr lvl="2"/>
            <a:r>
              <a:rPr lang="en-US" dirty="0"/>
              <a:t>Russia part of OPEC+</a:t>
            </a:r>
          </a:p>
          <a:p>
            <a:pPr lvl="1"/>
            <a:r>
              <a:rPr lang="en-US" dirty="0"/>
              <a:t>Russian and </a:t>
            </a:r>
            <a:r>
              <a:rPr lang="en-US" dirty="0" err="1"/>
              <a:t>Ukranian</a:t>
            </a:r>
            <a:r>
              <a:rPr lang="en-US" dirty="0"/>
              <a:t> combined economies are small</a:t>
            </a:r>
            <a:r>
              <a:rPr lang="en-US"/>
              <a:t>. </a:t>
            </a:r>
          </a:p>
          <a:p>
            <a:pPr lvl="2"/>
            <a:r>
              <a:rPr lang="en-US"/>
              <a:t>Don’t forget Belarus.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AD033-B256-074D-9129-ECD25BE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78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EC4-AD6F-418D-A437-3F7F5ABA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Conflict in Ukraine and the US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38FA-EB71-41F9-A58D-0BC480F78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/>
            <a:r>
              <a:rPr lang="en-US" dirty="0"/>
              <a:t>Uncertainty</a:t>
            </a:r>
          </a:p>
          <a:p>
            <a:pPr lvl="1"/>
            <a:r>
              <a:rPr lang="en-US" dirty="0"/>
              <a:t>Recession?</a:t>
            </a:r>
          </a:p>
          <a:p>
            <a:pPr lvl="1"/>
            <a:r>
              <a:rPr lang="en-US" dirty="0"/>
              <a:t>Increase in cost of food and fuel</a:t>
            </a:r>
          </a:p>
          <a:p>
            <a:r>
              <a:rPr lang="en-US" dirty="0"/>
              <a:t>Long run</a:t>
            </a:r>
          </a:p>
          <a:p>
            <a:pPr lvl="1"/>
            <a:r>
              <a:rPr lang="en-US" dirty="0"/>
              <a:t>Decrease in globalization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9131-B00F-4277-805F-45CD5B0E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F24C-C118-48FD-A8CA-30B0AB84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Shocks:  Then and Now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F5BB78-0BBB-43E9-B839-B5ED3A28F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885" y="1108951"/>
            <a:ext cx="797487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84C6-BFE9-48B2-8B07-DDF1FE83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ABE05-46A8-4748-8A66-BF4006229579}"/>
              </a:ext>
            </a:extLst>
          </p:cNvPr>
          <p:cNvSpPr txBox="1"/>
          <p:nvPr/>
        </p:nvSpPr>
        <p:spPr>
          <a:xfrm>
            <a:off x="8192386" y="1325563"/>
            <a:ext cx="337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Historical Oil Price adjusted for Inflation</a:t>
            </a:r>
          </a:p>
          <a:p>
            <a:r>
              <a:rPr lang="en-US" sz="2400" dirty="0"/>
              <a:t>Source: macrotrends.net</a:t>
            </a:r>
          </a:p>
        </p:txBody>
      </p:sp>
    </p:spTree>
    <p:extLst>
      <p:ext uri="{BB962C8B-B14F-4D97-AF65-F5344CB8AC3E}">
        <p14:creationId xmlns:p14="http://schemas.microsoft.com/office/powerpoint/2010/main" val="2659261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F816DC-9AA5-44D3-840B-C4D2443B1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3" y="1338812"/>
            <a:ext cx="5406055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3B4FB-3D6C-45B4-ABE9-6EDF0956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430685-BFF0-4895-B182-03EFAC43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Oil is Likely to Rise (further)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E084D-899B-4B0F-809E-3182B1674EBA}"/>
              </a:ext>
            </a:extLst>
          </p:cNvPr>
          <p:cNvSpPr txBox="1"/>
          <p:nvPr/>
        </p:nvSpPr>
        <p:spPr>
          <a:xfrm>
            <a:off x="1222330" y="526967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7FBBF-7BDD-434F-AFF8-299703F68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21" y="1338812"/>
            <a:ext cx="5398977" cy="48463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51ED61-AAF0-4B83-816F-A7317BF3C470}"/>
              </a:ext>
            </a:extLst>
          </p:cNvPr>
          <p:cNvSpPr txBox="1"/>
          <p:nvPr/>
        </p:nvSpPr>
        <p:spPr>
          <a:xfrm>
            <a:off x="6959659" y="5437119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341001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C84C-DD4A-8443-A203-5C6A2C59D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Gas</a:t>
            </a:r>
            <a:r>
              <a:rPr lang="en-US" dirty="0"/>
              <a:t> Prices at the Pump</a:t>
            </a:r>
          </a:p>
        </p:txBody>
      </p:sp>
      <p:pic>
        <p:nvPicPr>
          <p:cNvPr id="6" name="Content Placeholder 5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A9D88A6D-20EA-974B-823F-3F28C71E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76" y="1117205"/>
            <a:ext cx="10171176" cy="50855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23692-3AED-2C41-AC76-8FA04D0F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8" name="Picture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C4ECBA8F-44CD-7243-A59A-3FE07D44C45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8824" y="1132446"/>
            <a:ext cx="1016812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240-4C40-4B65-8048-39CEF7E2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eat Prices Also Look Scary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B9C02C-D445-4ABF-AB65-6B1A7E81A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522" y="1602226"/>
            <a:ext cx="689997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70FE-6EEE-4BD4-86D4-F562E3A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9BE15-93C8-4BFA-87D6-07A6B0AA7A3A}"/>
              </a:ext>
            </a:extLst>
          </p:cNvPr>
          <p:cNvSpPr txBox="1"/>
          <p:nvPr/>
        </p:nvSpPr>
        <p:spPr>
          <a:xfrm>
            <a:off x="8580473" y="1850065"/>
            <a:ext cx="3354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Wheat Futures Prices</a:t>
            </a:r>
          </a:p>
          <a:p>
            <a:r>
              <a:rPr lang="en-US" sz="2400" b="1" dirty="0"/>
              <a:t>NOT</a:t>
            </a:r>
            <a:r>
              <a:rPr lang="en-US" sz="2400" dirty="0"/>
              <a:t> Adjusted for inflation</a:t>
            </a:r>
          </a:p>
          <a:p>
            <a:r>
              <a:rPr lang="en-US" sz="2400" dirty="0"/>
              <a:t>Source: Macrotrends.net</a:t>
            </a:r>
          </a:p>
        </p:txBody>
      </p:sp>
    </p:spTree>
    <p:extLst>
      <p:ext uri="{BB962C8B-B14F-4D97-AF65-F5344CB8AC3E}">
        <p14:creationId xmlns:p14="http://schemas.microsoft.com/office/powerpoint/2010/main" val="2220320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D915-B8B5-004E-8279-ABA0C8A7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</a:t>
            </a:r>
            <a:r>
              <a:rPr lang="en-US" dirty="0"/>
              <a:t>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0A56-B77F-A948-91BB-C4C9FF3BC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176D-868C-B642-8A90-2754E5E2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AD6B-D8B0-1F4E-AEB8-093CE77A0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99" y="488111"/>
            <a:ext cx="7227353" cy="572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600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E50-43D2-496A-B1A9-D9037D67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Price of Wheat:  Winners and Losers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508872-5955-4812-98DC-97FB71956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4" y="1279677"/>
            <a:ext cx="5595298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5892-A996-41EB-8E06-605D5797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B3E60-38D9-4E2A-A19D-D68D2AA13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1195463"/>
            <a:ext cx="5602642" cy="4846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3CDA4-8F7B-4771-9370-08088727CECC}"/>
              </a:ext>
            </a:extLst>
          </p:cNvPr>
          <p:cNvSpPr txBox="1"/>
          <p:nvPr/>
        </p:nvSpPr>
        <p:spPr>
          <a:xfrm>
            <a:off x="1394807" y="5191647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Winners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237AA-AD3C-4A85-B617-8DA7DEE60072}"/>
              </a:ext>
            </a:extLst>
          </p:cNvPr>
          <p:cNvSpPr txBox="1"/>
          <p:nvPr/>
        </p:nvSpPr>
        <p:spPr>
          <a:xfrm>
            <a:off x="7451173" y="5256430"/>
            <a:ext cx="334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Losers</a:t>
            </a:r>
          </a:p>
        </p:txBody>
      </p:sp>
    </p:spTree>
    <p:extLst>
      <p:ext uri="{BB962C8B-B14F-4D97-AF65-F5344CB8AC3E}">
        <p14:creationId xmlns:p14="http://schemas.microsoft.com/office/powerpoint/2010/main" val="24231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8205-B4F3-6241-A45A-81DB2FD6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Oh, </a:t>
            </a:r>
            <a:r>
              <a:rPr lang="en-US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E73D9-E93F-4B4D-80DC-AF2BD141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40% of the world’s PALLADIUM comes from Russia.</a:t>
            </a:r>
          </a:p>
          <a:p>
            <a:pPr lvl="1"/>
            <a:r>
              <a:rPr lang="en-US" dirty="0"/>
              <a:t>Used in catalytic convertors.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70% of the world’s NEON comes from Ukraine.</a:t>
            </a:r>
          </a:p>
          <a:p>
            <a:pPr lvl="1"/>
            <a:r>
              <a:rPr lang="en-US" dirty="0"/>
              <a:t>Used in production of semiconductors.</a:t>
            </a:r>
          </a:p>
          <a:p>
            <a:pPr lvl="1"/>
            <a:endParaRPr lang="en-US" dirty="0"/>
          </a:p>
          <a:p>
            <a:r>
              <a:rPr lang="en-US" dirty="0"/>
              <a:t>Fertilizer: Russia is the world’s largest supplier.</a:t>
            </a:r>
          </a:p>
          <a:p>
            <a:pPr lvl="1"/>
            <a:r>
              <a:rPr lang="en-US" dirty="0"/>
              <a:t>Prices are 3-4x their 2020 levels.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Therefore: more supply chain issues, more inflation, food insecurity.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4E3C9-8920-714E-B4A1-D8EB75A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491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969A-2A29-8F43-9C64-E8DB2008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Estate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E32C2-3D84-2843-9D30-C2ADA19B5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1F0D4-78C4-D540-8A71-B1FD8208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86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2954927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Home Sales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209509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1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54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0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86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311040-8D72-0646-94A9-932B216A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116663" y="1325563"/>
            <a:ext cx="5934940" cy="4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94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48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74F8-91A6-7844-8095-0AA88AA9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Inte</a:t>
            </a:r>
            <a:r>
              <a:rPr lang="en-US" sz="3800" dirty="0"/>
              <a:t>rest</a:t>
            </a:r>
            <a:r>
              <a:rPr lang="en-US" dirty="0"/>
              <a:t> Rates are Rising!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83CBF66-AF95-D740-BC17-8C9CDC5EA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60795" y="1070939"/>
            <a:ext cx="10318573" cy="5159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77B7E-8A00-D94F-A8C0-A973ECCE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273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8"/>
            <a:ext cx="10515600" cy="4982648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GDP will likely expand about 4% in 2022.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Completing the recovery.</a:t>
            </a:r>
          </a:p>
          <a:p>
            <a:pPr>
              <a:spcAft>
                <a:spcPts val="1000"/>
              </a:spcAft>
            </a:pPr>
            <a:r>
              <a:rPr lang="en-US" dirty="0"/>
              <a:t>Employment is still lagging.</a:t>
            </a:r>
          </a:p>
          <a:p>
            <a:pPr>
              <a:spcAft>
                <a:spcPts val="1000"/>
              </a:spcAft>
            </a:pPr>
            <a:r>
              <a:rPr lang="en-US" dirty="0"/>
              <a:t>Real estate markets likely to cool.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slow our progress: Omicron BA.2 (see Europe and China)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invasion of Ukraine. </a:t>
            </a:r>
          </a:p>
          <a:p>
            <a:pPr>
              <a:spcAft>
                <a:spcPts val="1000"/>
              </a:spcAft>
            </a:pPr>
            <a:r>
              <a:rPr lang="en-US" dirty="0"/>
              <a:t>There is much uncertainty.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7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Russia/Ukraine</a:t>
            </a:r>
          </a:p>
          <a:p>
            <a:r>
              <a:rPr lang="en-US" dirty="0"/>
              <a:t>Housing Markets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570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3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4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A65E02-1AFB-3540-86D2-AF313D75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329"/>
            <a:ext cx="12192000" cy="3889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4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53911" y="3873269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205077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E252E-AF12-7941-BA16-6FB261A4DC30}"/>
              </a:ext>
            </a:extLst>
          </p:cNvPr>
          <p:cNvSpPr txBox="1"/>
          <p:nvPr/>
        </p:nvSpPr>
        <p:spPr>
          <a:xfrm>
            <a:off x="3929063" y="2134680"/>
            <a:ext cx="149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Nationally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EA2A5E-7840-604A-B3E4-936EDD7FE6F0}"/>
              </a:ext>
            </a:extLst>
          </p:cNvPr>
          <p:cNvCxnSpPr/>
          <p:nvPr/>
        </p:nvCxnSpPr>
        <p:spPr>
          <a:xfrm flipH="1">
            <a:off x="911174" y="5188527"/>
            <a:ext cx="713747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icron BA.2 ?  Germany and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9431" y="4862146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6123" y="6595351"/>
            <a:ext cx="255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April 3, 2022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5" y="1325563"/>
            <a:ext cx="4818185" cy="3694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4985" y="5477608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0515" y="555673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China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68" y="1323975"/>
            <a:ext cx="5603631" cy="38283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4BA7E4-21B2-4F45-8000-7F4D109988D1}"/>
              </a:ext>
            </a:extLst>
          </p:cNvPr>
          <p:cNvSpPr/>
          <p:nvPr/>
        </p:nvSpPr>
        <p:spPr>
          <a:xfrm>
            <a:off x="326888" y="1646741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9A7A19-61D7-7645-9097-2A98AA1D7FFF}"/>
              </a:ext>
            </a:extLst>
          </p:cNvPr>
          <p:cNvSpPr/>
          <p:nvPr/>
        </p:nvSpPr>
        <p:spPr>
          <a:xfrm>
            <a:off x="5051294" y="1705708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03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12224</TotalTime>
  <Words>1377</Words>
  <Application>Microsoft Macintosh PowerPoint</Application>
  <PresentationFormat>Widescreen</PresentationFormat>
  <Paragraphs>345</Paragraphs>
  <Slides>60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Outline</vt:lpstr>
      <vt:lpstr>State of the Pandemic</vt:lpstr>
      <vt:lpstr>Making Real Progress!</vt:lpstr>
      <vt:lpstr>Omicron BA.2 ?  Germany and China</vt:lpstr>
      <vt:lpstr>  and then – the Russian invasion of Ukraine </vt:lpstr>
      <vt:lpstr>The U.S. Economy</vt:lpstr>
      <vt:lpstr>GDP Trajectory: Pandemic Plunge!</vt:lpstr>
      <vt:lpstr>Monthly Changes in Nonfarm Employment</vt:lpstr>
      <vt:lpstr>Monthly Changes in Nonfarm Employment</vt:lpstr>
      <vt:lpstr> Employment Changes - US </vt:lpstr>
      <vt:lpstr>Employment Gap</vt:lpstr>
      <vt:lpstr>Trends in Labor Force Participation</vt:lpstr>
      <vt:lpstr>Labor Market Experiences: Employment</vt:lpstr>
      <vt:lpstr>Labor Market Experiences: Labor Force</vt:lpstr>
      <vt:lpstr>www.NEEDelegation.org/LocalGraphs </vt:lpstr>
      <vt:lpstr>Stocks: Jittery</vt:lpstr>
      <vt:lpstr>Fiscally Driven Recovery</vt:lpstr>
      <vt:lpstr>Households Lead the Way</vt:lpstr>
      <vt:lpstr>Overall Households Are Doing Well</vt:lpstr>
      <vt:lpstr>K-Shaped Recovery</vt:lpstr>
      <vt:lpstr>Stimulus Payments Saved Low Income Families</vt:lpstr>
      <vt:lpstr>Inflation</vt:lpstr>
      <vt:lpstr>Inflation News</vt:lpstr>
      <vt:lpstr>Food and Fuel are A Big Part of the Story</vt:lpstr>
      <vt:lpstr>Inflation – The Fed’s Metric! Not Sooo High.</vt:lpstr>
      <vt:lpstr>PowerPoint Presentation</vt:lpstr>
      <vt:lpstr>We’re Buying Mostly … Stuff</vt:lpstr>
      <vt:lpstr>Goods are Driving Inflation</vt:lpstr>
      <vt:lpstr>Inflation: Concentrated</vt:lpstr>
      <vt:lpstr>Corporate Profits…Adding to Inflation?</vt:lpstr>
      <vt:lpstr>Inflation – PCE and Fed Suggest: I don’t know.</vt:lpstr>
      <vt:lpstr>This Inflation is Different!</vt:lpstr>
      <vt:lpstr>My Diagnosis for the Uptick in Inflation </vt:lpstr>
      <vt:lpstr>Measure of Inflation Expectations</vt:lpstr>
      <vt:lpstr>So Far Inflationary Expectations Look Stable</vt:lpstr>
      <vt:lpstr>Russia/Ukraine(/Belarus)</vt:lpstr>
      <vt:lpstr>Consequences for the Global Economy</vt:lpstr>
      <vt:lpstr>The Conflict in Ukraine and the US Economy</vt:lpstr>
      <vt:lpstr>Supply Shocks:  Then and Now</vt:lpstr>
      <vt:lpstr>The Price of Oil is Likely to Rise (further)</vt:lpstr>
      <vt:lpstr>Gas Prices at the Pump</vt:lpstr>
      <vt:lpstr>Wheat Prices Also Look Scary</vt:lpstr>
      <vt:lpstr>Grains</vt:lpstr>
      <vt:lpstr>The Price of Wheat:  Winners and Losers</vt:lpstr>
      <vt:lpstr>Oh, and…</vt:lpstr>
      <vt:lpstr>Real Estate</vt:lpstr>
      <vt:lpstr> Home Prices and Housing Starts</vt:lpstr>
      <vt:lpstr> Home Prices and Home Sales</vt:lpstr>
      <vt:lpstr>RE Experiences Differ!</vt:lpstr>
      <vt:lpstr>RE Experiences Differ!</vt:lpstr>
      <vt:lpstr>RE Experiences Differ!</vt:lpstr>
      <vt:lpstr>www.NEEDelegation.org/LocalGraphs </vt:lpstr>
      <vt:lpstr>Interest Rates are Rising!</vt:lpstr>
      <vt:lpstr>Conclusion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259</cp:revision>
  <cp:lastPrinted>2022-03-31T21:23:13Z</cp:lastPrinted>
  <dcterms:created xsi:type="dcterms:W3CDTF">2017-05-03T22:30:38Z</dcterms:created>
  <dcterms:modified xsi:type="dcterms:W3CDTF">2022-04-22T19:53:27Z</dcterms:modified>
</cp:coreProperties>
</file>