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5"/>
  </p:notesMasterIdLst>
  <p:sldIdLst>
    <p:sldId id="4142" r:id="rId2"/>
    <p:sldId id="1091" r:id="rId3"/>
    <p:sldId id="3943" r:id="rId4"/>
    <p:sldId id="4218" r:id="rId5"/>
    <p:sldId id="317" r:id="rId6"/>
    <p:sldId id="4484" r:id="rId7"/>
    <p:sldId id="4485" r:id="rId8"/>
    <p:sldId id="4486" r:id="rId9"/>
    <p:sldId id="4487" r:id="rId10"/>
    <p:sldId id="4200" r:id="rId11"/>
    <p:sldId id="4201" r:id="rId12"/>
    <p:sldId id="4488" r:id="rId13"/>
    <p:sldId id="4359" r:id="rId14"/>
    <p:sldId id="4223" r:id="rId15"/>
    <p:sldId id="4381" r:id="rId16"/>
    <p:sldId id="4489" r:id="rId17"/>
    <p:sldId id="4490" r:id="rId18"/>
    <p:sldId id="4491" r:id="rId19"/>
    <p:sldId id="4415" r:id="rId20"/>
    <p:sldId id="4392" r:id="rId21"/>
    <p:sldId id="4492" r:id="rId22"/>
    <p:sldId id="4346" r:id="rId23"/>
    <p:sldId id="4362" r:id="rId24"/>
    <p:sldId id="4408" r:id="rId25"/>
    <p:sldId id="4393" r:id="rId26"/>
    <p:sldId id="4221" r:id="rId27"/>
    <p:sldId id="292" r:id="rId28"/>
    <p:sldId id="4493" r:id="rId29"/>
    <p:sldId id="4379" r:id="rId30"/>
    <p:sldId id="4495" r:id="rId31"/>
    <p:sldId id="4378" r:id="rId32"/>
    <p:sldId id="4496" r:id="rId33"/>
    <p:sldId id="4497" r:id="rId34"/>
    <p:sldId id="4481" r:id="rId35"/>
    <p:sldId id="4462" r:id="rId36"/>
    <p:sldId id="4463" r:id="rId37"/>
    <p:sldId id="4466" r:id="rId38"/>
    <p:sldId id="4417" r:id="rId39"/>
    <p:sldId id="4483" r:id="rId40"/>
    <p:sldId id="4482" r:id="rId41"/>
    <p:sldId id="4398" r:id="rId42"/>
    <p:sldId id="4402" r:id="rId43"/>
    <p:sldId id="4400" r:id="rId44"/>
    <p:sldId id="4494" r:id="rId45"/>
    <p:sldId id="4498" r:id="rId46"/>
    <p:sldId id="4168" r:id="rId47"/>
    <p:sldId id="4499" r:id="rId48"/>
    <p:sldId id="1197" r:id="rId49"/>
    <p:sldId id="4372" r:id="rId50"/>
    <p:sldId id="4147" r:id="rId51"/>
    <p:sldId id="4467" r:id="rId52"/>
    <p:sldId id="4480" r:id="rId53"/>
    <p:sldId id="436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92" autoAdjust="0"/>
    <p:restoredTop sz="94830"/>
  </p:normalViewPr>
  <p:slideViewPr>
    <p:cSldViewPr snapToGrid="0" snapToObjects="1">
      <p:cViewPr varScale="1">
        <p:scale>
          <a:sx n="119" d="100"/>
          <a:sy n="119" d="100"/>
        </p:scale>
        <p:origin x="200" y="2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0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96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8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91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52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91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JP morgan chase 3.7 trillion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2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NEED_16TB/NEED/LocalGraphs/Counties/CA/San_Francisco/laus_emp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NEED_16TB/NEED/LocalGraphs/Counties/CA/Los_Angeles/laus_emp.png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NEED_16TB/NEED/LocalGraphs/Counties/CA/San_Francisco/laus_lf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NEED_16TB/NEED/LocalGraphs/Counties/CA/Los_Angeles/laus_lf.png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con.org/LocalGraphs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MonthlyMA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Food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Fuel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asoline/nom_retailgas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upplyChain/SupplyChainPressureIndex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ImportPrices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Goods_v_Services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PostpandemicFC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_EffectiveRate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Housing/mort_recent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Housing/housing_sales_new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Housing/Existing_Home_Sales.png" TargetMode="Externa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NEED_16TB/NEED/LocalGraphs/Counties/CA/San_Francisco/Zhvi_AllHomes.png" TargetMode="Externa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NEED_16TB/NEED/LocalGraphs/Counties/CA/San_Diego/Zhvi_AllHomes.png" TargetMode="External"/><Relationship Id="rId5" Type="http://schemas.openxmlformats.org/officeDocument/2006/relationships/image" Target="../media/image34.png"/><Relationship Id="rId4" Type="http://schemas.openxmlformats.org/officeDocument/2006/relationships/image" Target="file:////Volumes/NEED_16TB/NEED/LocalGraphs/Counties/CA/Los_Angeles/Zhvi_AllHomes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NEED_16TB/NEED/LocalGraphs/Counties/CA/Fresno/Zhvi_AllHomes.png" TargetMode="External"/><Relationship Id="rId5" Type="http://schemas.openxmlformats.org/officeDocument/2006/relationships/image" Target="../media/image36.png"/><Relationship Id="rId4" Type="http://schemas.openxmlformats.org/officeDocument/2006/relationships/image" Target="file:////Volumes/NEED_16TB/NEED/LocalGraphs/Counties/CA/Sacramento/Zhvi_AllHomes.pn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Lending/BankCredit_1yr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Lending/ComIndLoans_1yr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TreasCash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INDPRO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Housing/Existing_Home_Sales_Inventory.pn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Housing/Existing_Home_Sales_Months.png" TargetMode="Externa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COVID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Economic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24000" y="3953701"/>
            <a:ext cx="9144000" cy="1588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</a:rPr>
              <a:t>California Community Colleges Real Estate Education Center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April 21,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20722C-CBBA-870D-E397-B494A062C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F7B26E-EDB6-7F4E-D702-53CEB8F29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46" y="4309986"/>
            <a:ext cx="3746354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2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0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Experiences: Employment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2" y="1328775"/>
            <a:ext cx="5934942" cy="430989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311040-8D72-0646-94A9-932B216A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117749" y="1325563"/>
            <a:ext cx="5932767" cy="43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72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0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Experiences: Labor Force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2" y="1328774"/>
            <a:ext cx="5934942" cy="430989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311040-8D72-0646-94A9-932B216A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117749" y="1325563"/>
            <a:ext cx="5932767" cy="43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984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www.NEEDEcon.org/LocalGraphs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71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09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B3A-B559-2F4D-9E1B-509ED8F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80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Latest Figures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B1FBB8-F642-A844-B537-1FE1E8784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669975" y="1346583"/>
            <a:ext cx="10810009" cy="48836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E4FE7-BBF4-1741-A1B3-04ABBA73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AB841-AB70-C4AD-5F6E-FA3CC63B17BD}"/>
              </a:ext>
            </a:extLst>
          </p:cNvPr>
          <p:cNvSpPr txBox="1"/>
          <p:nvPr/>
        </p:nvSpPr>
        <p:spPr>
          <a:xfrm>
            <a:off x="8369449" y="6456851"/>
            <a:ext cx="3198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NYTimes.com</a:t>
            </a:r>
            <a:r>
              <a:rPr lang="en-US" sz="1200" dirty="0"/>
              <a:t>,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150902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Chart, line chart&#10;&#10;Description automatically generated">
            <a:extLst>
              <a:ext uri="{FF2B5EF4-FFF2-40B4-BE49-F238E27FC236}">
                <a16:creationId xmlns:a16="http://schemas.microsoft.com/office/drawing/2014/main" id="{3969ECD1-05F6-AA44-912F-450A71EB4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99C1F-B9E0-2444-891F-7AFA309F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in the Last 6 Months – Closer to 4%!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0D90E-8765-0E47-B32E-87271A60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745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BC401-FB4F-9E5A-33C2-32F21B61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Foo</a:t>
            </a:r>
            <a:r>
              <a:rPr lang="en-US" dirty="0"/>
              <a:t>d Prices Are Coming Down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4D27614-56F4-642E-3C33-21DD9C3FD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87631" y="1155306"/>
            <a:ext cx="10149840" cy="50749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AFA52-86CF-C6E9-16A0-CB2EFB82E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594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4BD33-E5B0-7B5E-A738-02D360E2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</a:t>
            </a:r>
            <a:r>
              <a:rPr lang="en-US" dirty="0"/>
              <a:t> Are Fuel Prices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A6E402A-C995-C7C7-5F7C-E0AF34087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03960" y="1240435"/>
            <a:ext cx="10149840" cy="50749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EB796-FB32-855B-0CC6-5F1FED92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077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7EF6-4DAB-FF30-C304-51A3695BE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Gas</a:t>
            </a:r>
            <a:r>
              <a:rPr lang="en-US" dirty="0"/>
              <a:t> Prices…not so much</a:t>
            </a:r>
          </a:p>
        </p:txBody>
      </p:sp>
      <p:pic>
        <p:nvPicPr>
          <p:cNvPr id="6" name="Content Placeholder 5" descr="Graphical user interface, chart, application, line chart&#10;&#10;Description automatically generated">
            <a:extLst>
              <a:ext uri="{FF2B5EF4-FFF2-40B4-BE49-F238E27FC236}">
                <a16:creationId xmlns:a16="http://schemas.microsoft.com/office/drawing/2014/main" id="{6FAD482D-2646-876F-798B-FFD4C2A6E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E9ADF-81D3-7695-A16F-2C976EDF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421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BAAC-CE45-546E-23C2-936EA359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is Not just a U.S. Problem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D6BBD427-E657-66E1-8491-4EA28A226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907" y="1190090"/>
            <a:ext cx="8517875" cy="49061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29552-2C97-B6DE-18CA-CFB30BAF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30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046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23A8-7FBD-FE4E-8CBD-8D17D40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28606-6940-2342-BAB8-215E2FC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42B8B70-0A9E-0543-9930-D1B7CBED8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1337" y="1190596"/>
            <a:ext cx="10048162" cy="5024081"/>
          </a:xfrm>
        </p:spPr>
      </p:pic>
    </p:spTree>
    <p:extLst>
      <p:ext uri="{BB962C8B-B14F-4D97-AF65-F5344CB8AC3E}">
        <p14:creationId xmlns:p14="http://schemas.microsoft.com/office/powerpoint/2010/main" val="4289302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E767-0626-3E4A-A6DD-7B199B2C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ort Price Inflation WAS Very High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1860E-B719-0847-9D31-959DE6E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1582C-190B-7F4C-9999-046C4557D663}"/>
              </a:ext>
            </a:extLst>
          </p:cNvPr>
          <p:cNvSpPr txBox="1"/>
          <p:nvPr/>
        </p:nvSpPr>
        <p:spPr>
          <a:xfrm>
            <a:off x="3821723" y="1839050"/>
            <a:ext cx="364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Inflation – Imported Products: 9-10%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4720E-46B0-B547-AA32-45E153F5F7A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B47435F-C7AD-FB0B-1113-522CE1F1D628}"/>
              </a:ext>
            </a:extLst>
          </p:cNvPr>
          <p:cNvSpPr/>
          <p:nvPr/>
        </p:nvSpPr>
        <p:spPr>
          <a:xfrm>
            <a:off x="1559859" y="2000920"/>
            <a:ext cx="5908953" cy="9574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9C6CD-5D42-DDEE-4503-7185FC0F2D2C}"/>
              </a:ext>
            </a:extLst>
          </p:cNvPr>
          <p:cNvSpPr txBox="1"/>
          <p:nvPr/>
        </p:nvSpPr>
        <p:spPr>
          <a:xfrm>
            <a:off x="7525046" y="2103244"/>
            <a:ext cx="1771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 10% for a year!</a:t>
            </a:r>
          </a:p>
        </p:txBody>
      </p:sp>
    </p:spTree>
    <p:extLst>
      <p:ext uri="{BB962C8B-B14F-4D97-AF65-F5344CB8AC3E}">
        <p14:creationId xmlns:p14="http://schemas.microsoft.com/office/powerpoint/2010/main" val="699378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9B0F-A0AE-744C-A6C0-1EBEA903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Changed - More Goods!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E19C85-8D8B-7947-BF9C-DE16B8759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A3A6E-F995-2847-90D3-02229EAA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A23926-A457-9C44-BB74-AE3EA13B39C6}"/>
              </a:ext>
            </a:extLst>
          </p:cNvPr>
          <p:cNvSpPr txBox="1"/>
          <p:nvPr/>
        </p:nvSpPr>
        <p:spPr>
          <a:xfrm>
            <a:off x="8257735" y="2017164"/>
            <a:ext cx="261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Goods spending up 17.1%</a:t>
            </a:r>
          </a:p>
          <a:p>
            <a:r>
              <a:rPr lang="en-US" dirty="0"/>
              <a:t>- And stable.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C169E-8399-F94F-A9D9-B17A3A23DB29}"/>
              </a:ext>
            </a:extLst>
          </p:cNvPr>
          <p:cNvSpPr txBox="1"/>
          <p:nvPr/>
        </p:nvSpPr>
        <p:spPr>
          <a:xfrm>
            <a:off x="8257735" y="3031930"/>
            <a:ext cx="2661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Services spending up 3.9%</a:t>
            </a:r>
          </a:p>
          <a:p>
            <a:r>
              <a:rPr lang="en-US" dirty="0"/>
              <a:t>- And going up.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BEAE1D-6AEB-DF4F-B7B7-A3D3B2896BC9}"/>
              </a:ext>
            </a:extLst>
          </p:cNvPr>
          <p:cNvSpPr/>
          <p:nvPr/>
        </p:nvSpPr>
        <p:spPr>
          <a:xfrm>
            <a:off x="6596177" y="1349864"/>
            <a:ext cx="436098" cy="3625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1683D-0E7D-4F42-ABC8-0A5A3993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porations Have Pricing Power!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DF2A8DE8-1130-6E48-8290-5F01A818C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B57A6-A750-024E-8360-3BD51249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102AC-0519-DA40-BA52-BA53C23BDBAA}"/>
              </a:ext>
            </a:extLst>
          </p:cNvPr>
          <p:cNvSpPr txBox="1"/>
          <p:nvPr/>
        </p:nvSpPr>
        <p:spPr>
          <a:xfrm>
            <a:off x="5325979" y="1556084"/>
            <a:ext cx="23200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Corporate Profits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F673F0-2E50-6C41-81DA-715FF48B8577}"/>
              </a:ext>
            </a:extLst>
          </p:cNvPr>
          <p:cNvSpPr/>
          <p:nvPr/>
        </p:nvSpPr>
        <p:spPr>
          <a:xfrm>
            <a:off x="9566031" y="1723292"/>
            <a:ext cx="1406769" cy="15097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24082F-4438-614C-AADE-31DE0B3DB587}"/>
              </a:ext>
            </a:extLst>
          </p:cNvPr>
          <p:cNvSpPr txBox="1"/>
          <p:nvPr/>
        </p:nvSpPr>
        <p:spPr>
          <a:xfrm>
            <a:off x="9566031" y="2861622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Was Up 40%</a:t>
            </a:r>
          </a:p>
        </p:txBody>
      </p:sp>
    </p:spTree>
    <p:extLst>
      <p:ext uri="{BB962C8B-B14F-4D97-AF65-F5344CB8AC3E}">
        <p14:creationId xmlns:p14="http://schemas.microsoft.com/office/powerpoint/2010/main" val="3858623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5D5E-4F41-8542-AB32-3AC3936F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Elevated Are Prices?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DB3C078F-64C4-8242-A458-5AF86FBB9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8C8B1-016F-7043-8DB5-DAFD15F7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432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</a:t>
            </a:r>
            <a:r>
              <a:rPr lang="en-US" dirty="0"/>
              <a:t> Thoughts on the Sources of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Supply Chain issues were significant – less so now.</a:t>
            </a:r>
          </a:p>
          <a:p>
            <a:r>
              <a:rPr lang="en-US" dirty="0"/>
              <a:t>Composition of spending changed significantly.</a:t>
            </a:r>
          </a:p>
          <a:p>
            <a:pPr lvl="1"/>
            <a:r>
              <a:rPr lang="en-US" dirty="0"/>
              <a:t>Is now bouncing back, as are prices.</a:t>
            </a:r>
          </a:p>
          <a:p>
            <a:r>
              <a:rPr lang="en-US" dirty="0"/>
              <a:t>Corporations have used the cover of inflation to raise prices more.</a:t>
            </a:r>
          </a:p>
          <a:p>
            <a:r>
              <a:rPr lang="en-US" dirty="0"/>
              <a:t>But there was too much total spending.</a:t>
            </a:r>
          </a:p>
          <a:p>
            <a:pPr lvl="1"/>
            <a:r>
              <a:rPr lang="en-US" dirty="0"/>
              <a:t>Fiscal stimulus led households to increase saving over 2021 by more than $2 trillion. Strong retail sales numbers suggest they are prepared to spend it.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Who is to Blame:  ARP probably too big, but the Fed could have acted sooner.</a:t>
            </a:r>
          </a:p>
          <a:p>
            <a:endParaRPr lang="en-US" dirty="0"/>
          </a:p>
          <a:p>
            <a:r>
              <a:rPr lang="en-US" dirty="0"/>
              <a:t>Bottom line: Recovery from a dramatic economic disruption is seldom painless.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1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38C0-D6BB-E04A-B038-3AE0C4CE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Fed Doing About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F1762-7F27-034B-9A1E-7DF4CA0A6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F6F8E-D5F7-554C-87DD-571BD9B8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0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Rai</a:t>
            </a:r>
            <a:r>
              <a:rPr lang="en-US" dirty="0"/>
              <a:t>sing the Federal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EB9C4-8D8B-444B-9AC5-074A2872132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208239" y="1059067"/>
            <a:ext cx="10033952" cy="501697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6286152-A01C-E7E8-D19E-A3F9A60C24D1}"/>
              </a:ext>
            </a:extLst>
          </p:cNvPr>
          <p:cNvSpPr/>
          <p:nvPr/>
        </p:nvSpPr>
        <p:spPr>
          <a:xfrm>
            <a:off x="9940833" y="3291840"/>
            <a:ext cx="1042927" cy="158060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38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B8AE-6B33-1E46-901B-86647EC9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rtgage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2432B-E759-C04C-9BE5-266897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D5679-8139-0F44-A40C-BC27E9F4DD33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3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58CC-FF08-BF4E-9711-C223A877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Sales Falling…Well, They Had Been</a:t>
            </a:r>
          </a:p>
        </p:txBody>
      </p:sp>
      <p:pic>
        <p:nvPicPr>
          <p:cNvPr id="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D80A7A9A-7306-4A43-8D55-2B56DE59D3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27192" y="1559860"/>
            <a:ext cx="5892608" cy="3926494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A4BF8187-D70B-3B4B-8AD4-D70237326D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559860"/>
            <a:ext cx="5892608" cy="392649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2A356-B78C-2944-8732-D2F201A9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91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r>
              <a:rPr lang="en-US" dirty="0"/>
              <a:t>Economic Indicators</a:t>
            </a:r>
          </a:p>
          <a:p>
            <a:r>
              <a:rPr lang="en-US" dirty="0"/>
              <a:t>Inflation/Federal Reserve/Banks</a:t>
            </a:r>
          </a:p>
          <a:p>
            <a:r>
              <a:rPr lang="en-US" dirty="0"/>
              <a:t>The Debt Ceiling</a:t>
            </a:r>
          </a:p>
          <a:p>
            <a:r>
              <a:rPr lang="en-US" dirty="0"/>
              <a:t>Real Estate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57C47-8AA1-3223-6839-F5711C10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8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w Housing Inventory is in Decline</a:t>
            </a:r>
          </a:p>
        </p:txBody>
      </p:sp>
      <p:pic>
        <p:nvPicPr>
          <p:cNvPr id="6" name="Content Placeholder 5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B4307BF4-7066-F5CC-497E-698507D63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397" y="884903"/>
            <a:ext cx="8407206" cy="53453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9D275-0067-A91E-8E49-B83890D0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672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9C0570F-2A7C-9E52-421E-2CBDCCDC4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0" y="1501071"/>
            <a:ext cx="5819340" cy="4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… in Northern 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6174761" y="1501071"/>
            <a:ext cx="5817880" cy="423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60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9C0570F-2A7C-9E52-421E-2CBDCCDC4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76833" y="1501071"/>
            <a:ext cx="5819167" cy="4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… in Southern 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6174761" y="1501071"/>
            <a:ext cx="5817880" cy="42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51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9C0570F-2A7C-9E52-421E-2CBDCCDC4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76833" y="1501071"/>
            <a:ext cx="5819167" cy="423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… in the Central Valley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6174762" y="1501071"/>
            <a:ext cx="5817878" cy="42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29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ECC0-37CB-409D-DDCA-DEAA00C36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Then Banks Started Falling…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BA3C0-B884-7655-0E0F-0713FC3E8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FD85F-E4DE-6BC8-BEB4-6CF2786C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354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43BE-CE2D-560A-72D1-88478304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392" y="120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Sili</a:t>
            </a:r>
            <a:r>
              <a:rPr lang="en-US" dirty="0"/>
              <a:t>con Valley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3B1A4-6ABB-1028-5892-B9BA0BB7B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Regional mid-sized bank with $212b in assets; $6billion in capitalization (15</a:t>
            </a:r>
            <a:r>
              <a:rPr lang="en-US" baseline="30000" dirty="0"/>
              <a:t>th</a:t>
            </a:r>
            <a:r>
              <a:rPr lang="en-US" dirty="0"/>
              <a:t> largest).</a:t>
            </a:r>
          </a:p>
          <a:p>
            <a:r>
              <a:rPr lang="en-US" dirty="0"/>
              <a:t>Focused on loans to venture capital and managing the deposit accounts of startups.</a:t>
            </a:r>
          </a:p>
          <a:p>
            <a:r>
              <a:rPr lang="en-US" dirty="0"/>
              <a:t>Very rapid growth in deposits and assets between 2021 and 2022, which led to big investments in “safe” long-term Treasury bond.</a:t>
            </a:r>
          </a:p>
          <a:p>
            <a:r>
              <a:rPr lang="en-US" dirty="0"/>
              <a:t>The market value of these bonds fell drastically due to the Fed’s rise in interest rates.</a:t>
            </a:r>
          </a:p>
          <a:p>
            <a:r>
              <a:rPr lang="en-US" dirty="0"/>
              <a:t>No problem!  The bank does not incur “losses” unless it sells the bonds before maturity.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6B618-1A5E-0F06-4453-83E28EEE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6D36-CE69-0901-A174-952776CD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oops!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B859-FF12-7014-9F5D-B9EA97092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Concentrated and sophisticated depositors see the problem and want to get their money out (FDIC insurance guarantees deposits up to $250 thousand, and 90% above this amount!).</a:t>
            </a:r>
          </a:p>
          <a:p>
            <a:r>
              <a:rPr lang="en-US" dirty="0"/>
              <a:t>Deposit withdrawals force SVB to sell those bonds.</a:t>
            </a:r>
          </a:p>
          <a:p>
            <a:r>
              <a:rPr lang="en-US" dirty="0"/>
              <a:t>Precipitating a classic bank run and leading to the FDIC seizing the bank on Friday, a month ago.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230DF-0BAA-DEDB-199C-BCE5CA9C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0A0EF-39DF-0316-DEFB-8A3B45CB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ponse was Unique in This Case: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ED780-0705-C64D-9B26-5B811DFAC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Janet Yellen announced that all depositors would be paid in full, and there would be complete insurance of all bank deposits for a year.</a:t>
            </a:r>
          </a:p>
          <a:p>
            <a:r>
              <a:rPr lang="en-US" dirty="0"/>
              <a:t>Senior Executives all fired.</a:t>
            </a:r>
          </a:p>
          <a:p>
            <a:r>
              <a:rPr lang="en-US" dirty="0"/>
              <a:t>Fed created a new lending program, so that banks can borrow against Treasury bonds without realizing losses.</a:t>
            </a:r>
          </a:p>
          <a:p>
            <a:r>
              <a:rPr lang="en-US" dirty="0"/>
              <a:t>The rationale was to prevent bank run spreading to other midsize banks.</a:t>
            </a:r>
            <a:endParaRPr lang="en-US" b="0" dirty="0"/>
          </a:p>
          <a:p>
            <a:pPr lvl="1"/>
            <a:r>
              <a:rPr lang="en-US" b="1" dirty="0"/>
              <a:t>One other bank recently closed, others were struggling.</a:t>
            </a:r>
          </a:p>
          <a:p>
            <a:pPr lvl="1"/>
            <a:r>
              <a:rPr lang="en-US" b="1" dirty="0"/>
              <a:t>Stock prices of a number of similar sized banks have plummeted, but are recovering.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95041-DD4B-7929-8C86-CCDCD63F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596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E524E-A3F7-C993-1F49-FA35B39A6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Ban</a:t>
            </a:r>
            <a:r>
              <a:rPr lang="en-US" dirty="0"/>
              <a:t>king Crisis and Bank Credit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77265FC0-12DA-3E68-CB96-837AB37A3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21080" y="1112839"/>
            <a:ext cx="10149840" cy="50749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35DEA-119F-8644-3950-CF82A3B8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48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2A561-3D02-3005-0452-47A27C7E7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his a Problem?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3E7679C5-45F4-51A5-839F-920E1339C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DB6F5-6E9D-AA5A-A28B-C4504E36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4B74AB-648B-8BA7-EA95-C2FD0D179800}"/>
              </a:ext>
            </a:extLst>
          </p:cNvPr>
          <p:cNvSpPr txBox="1"/>
          <p:nvPr/>
        </p:nvSpPr>
        <p:spPr>
          <a:xfrm>
            <a:off x="6694714" y="2677886"/>
            <a:ext cx="421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Commercial and Industrial Lending - Falling</a:t>
            </a:r>
          </a:p>
        </p:txBody>
      </p:sp>
    </p:spTree>
    <p:extLst>
      <p:ext uri="{BB962C8B-B14F-4D97-AF65-F5344CB8AC3E}">
        <p14:creationId xmlns:p14="http://schemas.microsoft.com/office/powerpoint/2010/main" val="405932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2E73-5658-FE48-B187-7A875731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</a:t>
            </a:r>
            <a:r>
              <a:rPr lang="en-US" dirty="0"/>
              <a:t>dline: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F0EE6-CFA7-0542-BB2D-BE935D16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AC8DE-55E7-8242-BAB4-B6C69AFC3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513" y="1631712"/>
            <a:ext cx="5990974" cy="3671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A963BE-4C88-4B13-585C-9A9B70650E13}"/>
              </a:ext>
            </a:extLst>
          </p:cNvPr>
          <p:cNvSpPr txBox="1"/>
          <p:nvPr/>
        </p:nvSpPr>
        <p:spPr>
          <a:xfrm rot="19842189">
            <a:off x="4399736" y="3454729"/>
            <a:ext cx="29173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Last July</a:t>
            </a:r>
          </a:p>
        </p:txBody>
      </p:sp>
    </p:spTree>
    <p:extLst>
      <p:ext uri="{BB962C8B-B14F-4D97-AF65-F5344CB8AC3E}">
        <p14:creationId xmlns:p14="http://schemas.microsoft.com/office/powerpoint/2010/main" val="11870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16340-6CC7-CE41-D2E3-AB66EF08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DC: Shall We Create Our Own Financial Crisis?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88084-1135-26C8-BA5D-D4917A530B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2861F-A9B9-51EE-86FC-0EED5015F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69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1CD8-608E-D042-90B6-089D9FCE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</a:t>
            </a:r>
            <a:r>
              <a:rPr lang="en-US" dirty="0"/>
              <a:t>tential Threat: Coming This June!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38F409-8BD8-2F4F-B143-65D94C98D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028" y="985583"/>
            <a:ext cx="6213723" cy="48868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715A0-41D8-824B-A6BD-C5A3C7AA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6824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5A22-32A8-594A-B65F-89451C05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75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/>
              <a:t>hings to Know about the Debt Ceiling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40EB4-2AFB-FA49-92E6-9E5134B2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debt limit has been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raised continually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for more than a century.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Raising the debt limit is not about new spending;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it is about paying for previous choices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policymakers legislated.</a:t>
            </a:r>
            <a:endParaRPr lang="en-US" b="0" dirty="0">
              <a:solidFill>
                <a:srgbClr val="101010"/>
              </a:solidFill>
              <a:latin typeface="PT Serif" panose="020A0603040505020204" pitchFamily="18" charset="77"/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uselessness of a debt limit is exhibited by the fact that only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one other advanced country—Denmark—has a separate debt limit rule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like ours.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If debt hits the ceiling, the Treasury Department uses several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accounting gimmicks to postpone the day of reckoning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, but these typically last only a few months.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economic consequences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of a large-scale, intentional default are unknown, but predictions range from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bad to catastrophic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. 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C2A72-D715-044F-938D-3625180D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73B67-8576-0B49-9315-8D00D05FE989}"/>
              </a:ext>
            </a:extLst>
          </p:cNvPr>
          <p:cNvSpPr txBox="1"/>
          <p:nvPr/>
        </p:nvSpPr>
        <p:spPr>
          <a:xfrm>
            <a:off x="5927834" y="6456851"/>
            <a:ext cx="5680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Souce</a:t>
            </a:r>
            <a:r>
              <a:rPr lang="en-US" sz="1200" dirty="0"/>
              <a:t>: https://</a:t>
            </a:r>
            <a:r>
              <a:rPr lang="en-US" sz="1200" dirty="0" err="1"/>
              <a:t>www.brookings.edu</a:t>
            </a:r>
            <a:r>
              <a:rPr lang="en-US" sz="1200" dirty="0"/>
              <a:t>/2023/01/19/7-things-to-know-about-the-debt-limit/</a:t>
            </a:r>
          </a:p>
        </p:txBody>
      </p:sp>
    </p:spTree>
    <p:extLst>
      <p:ext uri="{BB962C8B-B14F-4D97-AF65-F5344CB8AC3E}">
        <p14:creationId xmlns:p14="http://schemas.microsoft.com/office/powerpoint/2010/main" val="37078549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ECAD-DDC0-734F-B25A-68F6DEBD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</a:t>
            </a:r>
            <a:r>
              <a:rPr lang="en-US" dirty="0"/>
              <a:t>sons from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1B14-4FFA-FE4B-8974-FE71F545C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14" y="1325563"/>
            <a:ext cx="10515600" cy="47238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Government shutdown was very costly:</a:t>
            </a:r>
          </a:p>
          <a:p>
            <a:pPr lvl="1"/>
            <a:r>
              <a:rPr lang="en-US" dirty="0"/>
              <a:t>Stock markets plunged (17%).</a:t>
            </a:r>
          </a:p>
          <a:p>
            <a:pPr lvl="1"/>
            <a:r>
              <a:rPr lang="en-US" dirty="0"/>
              <a:t>Employment growth stuttered.</a:t>
            </a:r>
          </a:p>
          <a:p>
            <a:pPr lvl="1"/>
            <a:r>
              <a:rPr lang="en-US" dirty="0"/>
              <a:t>Treasuries – downgraded credit ratings.</a:t>
            </a:r>
          </a:p>
          <a:p>
            <a:pPr lvl="1"/>
            <a:r>
              <a:rPr lang="en-US" dirty="0"/>
              <a:t>Borrowing costs rose.</a:t>
            </a:r>
          </a:p>
          <a:p>
            <a:pPr lvl="1"/>
            <a:endParaRPr lang="en-US" dirty="0"/>
          </a:p>
          <a:p>
            <a:r>
              <a:rPr lang="en-US" dirty="0"/>
              <a:t>The Debt Ceiling may be a very effective bargaining tool, but…</a:t>
            </a:r>
          </a:p>
          <a:p>
            <a:pPr lvl="1"/>
            <a:r>
              <a:rPr lang="en-US" dirty="0"/>
              <a:t>It is costly.</a:t>
            </a:r>
          </a:p>
          <a:p>
            <a:pPr lvl="1"/>
            <a:r>
              <a:rPr lang="en-US" dirty="0"/>
              <a:t>It is unnecessary.</a:t>
            </a:r>
          </a:p>
          <a:p>
            <a:pPr lvl="1"/>
            <a:endParaRPr lang="en-US" dirty="0"/>
          </a:p>
          <a:p>
            <a:r>
              <a:rPr lang="en-US" dirty="0"/>
              <a:t>Accidental partial default in 1979:</a:t>
            </a:r>
          </a:p>
          <a:p>
            <a:pPr lvl="1"/>
            <a:r>
              <a:rPr lang="en-US" dirty="0"/>
              <a:t>increased borrowing costs by $40 Billion!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0166D-9F21-7F46-9D43-56776610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09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13FC-7C0D-4A83-3944-EE00287F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/>
              <a:t>ecent Estimate of the Potential Damage: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3641-3956-7C97-1AE4-BF4CC06A1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Moody’s:</a:t>
            </a:r>
          </a:p>
          <a:p>
            <a:pPr lvl="1"/>
            <a:r>
              <a:rPr lang="en-US" dirty="0"/>
              <a:t>Could cost up to 6 million jobs,</a:t>
            </a:r>
          </a:p>
          <a:p>
            <a:pPr lvl="1"/>
            <a:r>
              <a:rPr lang="en-US" dirty="0"/>
              <a:t>Drive unemployment up to 9%, and,</a:t>
            </a:r>
          </a:p>
          <a:p>
            <a:pPr lvl="1"/>
            <a:r>
              <a:rPr lang="en-US" dirty="0"/>
              <a:t>Wipe out $15 trillion in household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9DC7A-0862-AC0A-5303-691F9C2F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7332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E71D-7EC2-E90E-397A-79232C85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Cou</a:t>
            </a:r>
            <a:r>
              <a:rPr lang="en-US" dirty="0"/>
              <a:t>ntdown to Default</a:t>
            </a:r>
          </a:p>
        </p:txBody>
      </p:sp>
      <p:pic>
        <p:nvPicPr>
          <p:cNvPr id="6" name="Content Placeholder 5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177A1FD6-953C-C617-34C7-9A4F17254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A8F99-F1C7-A01C-FDF7-FD7EABE4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62681-D759-4090-4661-1A6222C91211}"/>
              </a:ext>
            </a:extLst>
          </p:cNvPr>
          <p:cNvSpPr txBox="1"/>
          <p:nvPr/>
        </p:nvSpPr>
        <p:spPr>
          <a:xfrm>
            <a:off x="9896751" y="3530960"/>
            <a:ext cx="14490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Tax Day: 4/18</a:t>
            </a:r>
          </a:p>
        </p:txBody>
      </p:sp>
    </p:spTree>
    <p:extLst>
      <p:ext uri="{BB962C8B-B14F-4D97-AF65-F5344CB8AC3E}">
        <p14:creationId xmlns:p14="http://schemas.microsoft.com/office/powerpoint/2010/main" val="3313320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4664-FC0B-752A-BEC6-15CD9512FF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F203-97A0-659E-B5A8-1A2A4260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969"/>
            <a:ext cx="10678610" cy="4820099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/>
              <a:t>Is a recession on the horizon? </a:t>
            </a:r>
          </a:p>
          <a:p>
            <a:pPr lvl="1"/>
            <a:r>
              <a:rPr lang="en-US" dirty="0"/>
              <a:t>Perhaps, but shallow?</a:t>
            </a:r>
          </a:p>
          <a:p>
            <a:pPr lvl="1"/>
            <a:r>
              <a:rPr lang="en-US" dirty="0"/>
              <a:t>Many indicators are still in the black.</a:t>
            </a:r>
          </a:p>
          <a:p>
            <a:pPr lvl="2"/>
            <a:r>
              <a:rPr lang="en-US" dirty="0"/>
              <a:t>2022-Q4 GDP growth was pretty good!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Threats to continued growth:</a:t>
            </a:r>
          </a:p>
          <a:p>
            <a:pPr lvl="1"/>
            <a:r>
              <a:rPr lang="en-US" dirty="0"/>
              <a:t>If inflation stays high, which seems unlikely.</a:t>
            </a:r>
          </a:p>
          <a:p>
            <a:pPr lvl="1"/>
            <a:r>
              <a:rPr lang="en-US" dirty="0"/>
              <a:t>Layoff contagion.</a:t>
            </a:r>
          </a:p>
          <a:p>
            <a:pPr lvl="1"/>
            <a:r>
              <a:rPr lang="en-US" dirty="0"/>
              <a:t>Broader banking crisis.</a:t>
            </a:r>
          </a:p>
          <a:p>
            <a:pPr lvl="1"/>
            <a:r>
              <a:rPr lang="en-US" dirty="0"/>
              <a:t>Borrowing and lending seem to be low and shrinking.</a:t>
            </a:r>
          </a:p>
          <a:p>
            <a:pPr lvl="1"/>
            <a:r>
              <a:rPr lang="en-US" dirty="0"/>
              <a:t>Debt ceiling negotiations</a:t>
            </a:r>
          </a:p>
          <a:p>
            <a:pPr lvl="2"/>
            <a:r>
              <a:rPr lang="en-US" dirty="0"/>
              <a:t>Significant cuts to government budgets may well result.</a:t>
            </a:r>
          </a:p>
        </p:txBody>
      </p:sp>
    </p:spTree>
    <p:extLst>
      <p:ext uri="{BB962C8B-B14F-4D97-AF65-F5344CB8AC3E}">
        <p14:creationId xmlns:p14="http://schemas.microsoft.com/office/powerpoint/2010/main" val="397561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DB5CD-C7F0-7551-F5B7-641001F83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7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Estate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9F575-06D1-EA44-ECC2-86B70C39D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prices are in decline.</a:t>
            </a:r>
          </a:p>
          <a:p>
            <a:pPr lvl="1"/>
            <a:r>
              <a:rPr lang="en-US" dirty="0"/>
              <a:t>May well continue for the foreseeable future.</a:t>
            </a:r>
          </a:p>
          <a:p>
            <a:r>
              <a:rPr lang="en-US" dirty="0"/>
              <a:t>This will likely be followed by a significant rebound.</a:t>
            </a:r>
          </a:p>
          <a:p>
            <a:pPr lvl="1"/>
            <a:r>
              <a:rPr lang="en-US" dirty="0"/>
              <a:t>Mortgage rates will come down when the Fed Funds rate does.</a:t>
            </a:r>
          </a:p>
          <a:p>
            <a:pPr lvl="1"/>
            <a:r>
              <a:rPr lang="en-US" dirty="0"/>
              <a:t>Supply will be significantly limited, because of the current shortfall in new housing starts.</a:t>
            </a:r>
          </a:p>
          <a:p>
            <a:r>
              <a:rPr lang="en-US" dirty="0"/>
              <a:t>Hard to say when this turnaround might happen.</a:t>
            </a:r>
          </a:p>
          <a:p>
            <a:pPr lvl="1"/>
            <a:r>
              <a:rPr lang="en-US" dirty="0"/>
              <a:t>As early as this fall.  As late as next spring.</a:t>
            </a:r>
          </a:p>
          <a:p>
            <a:pPr lvl="1"/>
            <a:endParaRPr lang="en-US" dirty="0"/>
          </a:p>
          <a:p>
            <a:r>
              <a:rPr lang="en-US" dirty="0"/>
              <a:t>All bets are off if we default on the debt!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1FB4C-ABB2-2F18-AF12-8369E662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6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 err="1">
                <a:hlinkClick r:id="rId3"/>
              </a:rPr>
              <a:t>info@NEED</a:t>
            </a:r>
            <a:r>
              <a:rPr lang="en-US" dirty="0" err="1">
                <a:hlinkClick r:id="rId3"/>
              </a:rPr>
              <a:t>elegati</a:t>
            </a:r>
            <a:r>
              <a:rPr lang="en-US" dirty="0" err="1">
                <a:hlinkClick r:id="rId3"/>
              </a:rPr>
              <a:t>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837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840AB-BEAF-CE19-2483-C8757A79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 Explanations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54EA5-33A5-82FA-5DAE-A4E3DA99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ECF4B6-2969-D4EB-869C-ACF883087E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42" y="907429"/>
            <a:ext cx="8945857" cy="532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63C81D-C977-F54D-9E6B-1165CA65648A}"/>
              </a:ext>
            </a:extLst>
          </p:cNvPr>
          <p:cNvSpPr txBox="1"/>
          <p:nvPr/>
        </p:nvSpPr>
        <p:spPr>
          <a:xfrm>
            <a:off x="4488060" y="4086892"/>
            <a:ext cx="321588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500 Thousand: Long COVID Exits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1-2%: Long Social Distancing</a:t>
            </a:r>
          </a:p>
        </p:txBody>
      </p:sp>
    </p:spTree>
    <p:extLst>
      <p:ext uri="{BB962C8B-B14F-4D97-AF65-F5344CB8AC3E}">
        <p14:creationId xmlns:p14="http://schemas.microsoft.com/office/powerpoint/2010/main" val="424891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25616791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01F3-3360-784A-BFFF-A5813789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4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ustrial Production (</a:t>
            </a:r>
            <a:r>
              <a:rPr lang="en-US" dirty="0" err="1"/>
              <a:t>Manuf</a:t>
            </a:r>
            <a:r>
              <a:rPr lang="en-US" dirty="0"/>
              <a:t>, Util, Mining)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07581432-9301-3D48-A570-7F5B24421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2A491-EB7B-E64A-B8E4-309882B7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4816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9FE1-1B1D-1A47-78EC-B21FCEA0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blems with the Bailout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65A38-C520-77E2-A7ED-63F34CD39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Political:</a:t>
            </a:r>
          </a:p>
          <a:p>
            <a:pPr lvl="1"/>
            <a:r>
              <a:rPr lang="en-US" b="1" dirty="0"/>
              <a:t>Did political favoritism play a role in bailing out well connected, sophisticated silicon valley depositors.</a:t>
            </a:r>
          </a:p>
          <a:p>
            <a:pPr lvl="1"/>
            <a:r>
              <a:rPr lang="en-US" b="1" dirty="0"/>
              <a:t>Why didn’t bank regulators see this coming? </a:t>
            </a:r>
          </a:p>
          <a:p>
            <a:r>
              <a:rPr lang="en-US" dirty="0"/>
              <a:t>Economic:  has the moral hazard of “too big to fail” been increased.</a:t>
            </a:r>
          </a:p>
          <a:p>
            <a:r>
              <a:rPr lang="en-US" dirty="0"/>
              <a:t>For the Fed:  Will the Fed have to scale back its interest rate increases to prevent wide scale financial crisis?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55F05-4E27-08D1-EB79-72819DFA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5157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29867-D06B-4734-E6BF-CDF44FB7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6B8CF-9C39-7236-6836-9A8B9DFA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D3D31B-4810-DCC8-D1A7-C469B116E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480" y="968326"/>
            <a:ext cx="8441871" cy="5261900"/>
          </a:xfrm>
        </p:spPr>
      </p:pic>
    </p:spTree>
    <p:extLst>
      <p:ext uri="{BB962C8B-B14F-4D97-AF65-F5344CB8AC3E}">
        <p14:creationId xmlns:p14="http://schemas.microsoft.com/office/powerpoint/2010/main" val="17553520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4DDA-B7B2-624E-AB8A-8DBA29F0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</a:t>
            </a:r>
            <a:r>
              <a:rPr lang="en-US" dirty="0"/>
              <a:t>ting Home Sales: Inventory &amp; Supply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5B226D63-43B9-8542-AE81-3F9C3E8680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30629" y="1562150"/>
            <a:ext cx="5889171" cy="3924203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5A71106-55E0-0B4C-B71C-B8AF48A555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199" y="1562150"/>
            <a:ext cx="5889171" cy="392420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A6AF2-5BD1-254D-A05B-1519E5C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07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$0.3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$1.2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415932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8EA9-8691-8542-8EE8-2504701EDF7B}"/>
              </a:ext>
            </a:extLst>
          </p:cNvPr>
          <p:cNvSpPr txBox="1"/>
          <p:nvPr/>
        </p:nvSpPr>
        <p:spPr>
          <a:xfrm>
            <a:off x="8550829" y="1848254"/>
            <a:ext cx="1981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February:  326,000</a:t>
            </a:r>
          </a:p>
          <a:p>
            <a:r>
              <a:rPr lang="en-US" dirty="0"/>
              <a:t>March:      236,000</a:t>
            </a:r>
          </a:p>
        </p:txBody>
      </p:sp>
    </p:spTree>
    <p:extLst>
      <p:ext uri="{BB962C8B-B14F-4D97-AF65-F5344CB8AC3E}">
        <p14:creationId xmlns:p14="http://schemas.microsoft.com/office/powerpoint/2010/main" val="14664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293567" y="3346294"/>
            <a:ext cx="466872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/>
              <a:t>3.1 Million ABOVE February, 2020.</a:t>
            </a:r>
          </a:p>
          <a:p>
            <a:r>
              <a:rPr lang="en-US" sz="2100" dirty="0"/>
              <a:t>5.0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193021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6BD7-73F1-C6CE-B8E5-CA64F48F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All the Workers Gone?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C43C12-E557-96C7-2A62-25D999166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7241" y="1151467"/>
            <a:ext cx="10157518" cy="50787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62EF5-0D2B-EAB0-195D-2931FD4C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7C67E-C23B-1D4E-9301-814DEC80BD11}"/>
              </a:ext>
            </a:extLst>
          </p:cNvPr>
          <p:cNvSpPr txBox="1"/>
          <p:nvPr/>
        </p:nvSpPr>
        <p:spPr>
          <a:xfrm>
            <a:off x="7744177" y="3593228"/>
            <a:ext cx="37501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2.6 million below where we should be</a:t>
            </a:r>
          </a:p>
        </p:txBody>
      </p:sp>
    </p:spTree>
    <p:extLst>
      <p:ext uri="{BB962C8B-B14F-4D97-AF65-F5344CB8AC3E}">
        <p14:creationId xmlns:p14="http://schemas.microsoft.com/office/powerpoint/2010/main" val="187133227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19625</TotalTime>
  <Words>1671</Words>
  <Application>Microsoft Macintosh PowerPoint</Application>
  <PresentationFormat>Widescreen</PresentationFormat>
  <Paragraphs>269</Paragraphs>
  <Slides>53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Courier New</vt:lpstr>
      <vt:lpstr>PT Serif</vt:lpstr>
      <vt:lpstr>Custom Design</vt:lpstr>
      <vt:lpstr>PowerPoint Presentation</vt:lpstr>
      <vt:lpstr>Credits and Disclaimer</vt:lpstr>
      <vt:lpstr>Outline</vt:lpstr>
      <vt:lpstr>Headline:</vt:lpstr>
      <vt:lpstr>GDP: Quarterly Growth</vt:lpstr>
      <vt:lpstr>GDP Trajectory: Pandemic Plunge!</vt:lpstr>
      <vt:lpstr>Monthly Changes in Nonfarm Employment</vt:lpstr>
      <vt:lpstr>Employment Gap</vt:lpstr>
      <vt:lpstr>Where Have All the Workers Gone?</vt:lpstr>
      <vt:lpstr>Labor Market Experiences: Employment</vt:lpstr>
      <vt:lpstr>Labor Market Experiences: Labor Force</vt:lpstr>
      <vt:lpstr>www.NEEDEcon.org/LocalGraphs </vt:lpstr>
      <vt:lpstr>Inflation</vt:lpstr>
      <vt:lpstr>Inflation: Latest Figures</vt:lpstr>
      <vt:lpstr>Inflation in the Last 6 Months – Closer to 4%!</vt:lpstr>
      <vt:lpstr>Food Prices Are Coming Down</vt:lpstr>
      <vt:lpstr>As Are Fuel Prices</vt:lpstr>
      <vt:lpstr>Gas Prices…not so much</vt:lpstr>
      <vt:lpstr>Inflation is Not just a U.S. Problem</vt:lpstr>
      <vt:lpstr>Supply Chains</vt:lpstr>
      <vt:lpstr>Import Price Inflation WAS Very High</vt:lpstr>
      <vt:lpstr>Spending Patterns Changed - More Goods!</vt:lpstr>
      <vt:lpstr>Corporations Have Pricing Power!</vt:lpstr>
      <vt:lpstr>How Elevated Are Prices?</vt:lpstr>
      <vt:lpstr>My Thoughts on the Sources of Inflation </vt:lpstr>
      <vt:lpstr>What’s the Fed Doing About It?</vt:lpstr>
      <vt:lpstr>Raising the Federal Funds Rate</vt:lpstr>
      <vt:lpstr>Mortgage Rates</vt:lpstr>
      <vt:lpstr>Home Sales Falling…Well, They Had Been</vt:lpstr>
      <vt:lpstr>New Housing Inventory is in Decline</vt:lpstr>
      <vt:lpstr> Home Prices … in Northern CA</vt:lpstr>
      <vt:lpstr> Home Prices … in Southern CA</vt:lpstr>
      <vt:lpstr> Home Prices … in the Central Valley</vt:lpstr>
      <vt:lpstr>And Then Banks Started Falling…</vt:lpstr>
      <vt:lpstr>Silicon Valley Bank</vt:lpstr>
      <vt:lpstr>Whoops!</vt:lpstr>
      <vt:lpstr>Response was Unique in This Case:</vt:lpstr>
      <vt:lpstr>Banking Crisis and Bank Credit</vt:lpstr>
      <vt:lpstr>Is This a Problem?</vt:lpstr>
      <vt:lpstr>DC: Shall We Create Our Own Financial Crisis?</vt:lpstr>
      <vt:lpstr>Existential Threat: Coming This June!</vt:lpstr>
      <vt:lpstr>5 Things to Know about the Debt Ceiling</vt:lpstr>
      <vt:lpstr>Lessons from 2011</vt:lpstr>
      <vt:lpstr>A Recent Estimate of the Potential Damage:</vt:lpstr>
      <vt:lpstr>Countdown to Default</vt:lpstr>
      <vt:lpstr>Takeaways</vt:lpstr>
      <vt:lpstr>Real Estate Summary</vt:lpstr>
      <vt:lpstr> Thank you!</vt:lpstr>
      <vt:lpstr>Some Explanations</vt:lpstr>
      <vt:lpstr>Industrial Production (Manuf, Util, Mining)</vt:lpstr>
      <vt:lpstr>Problems with the Bailout</vt:lpstr>
      <vt:lpstr>What About This?</vt:lpstr>
      <vt:lpstr>Existing Home Sales: Inventory &amp; Supply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389</cp:revision>
  <cp:lastPrinted>2022-10-21T19:01:45Z</cp:lastPrinted>
  <dcterms:created xsi:type="dcterms:W3CDTF">2017-05-03T22:30:38Z</dcterms:created>
  <dcterms:modified xsi:type="dcterms:W3CDTF">2023-04-21T20:54:45Z</dcterms:modified>
</cp:coreProperties>
</file>